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76" r:id="rId2"/>
    <p:sldId id="260" r:id="rId3"/>
    <p:sldId id="256" r:id="rId4"/>
    <p:sldId id="257" r:id="rId5"/>
    <p:sldId id="277"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000"/>
    <a:srgbClr val="FFC0CB"/>
    <a:srgbClr val="FFFFE0"/>
    <a:srgbClr val="708090"/>
    <a:srgbClr val="F0F4F4"/>
    <a:srgbClr val="44A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591D3-4039-4AA2-955F-441DBA7DE85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146950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591D3-4039-4AA2-955F-441DBA7DE85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415973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591D3-4039-4AA2-955F-441DBA7DE85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373242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591D3-4039-4AA2-955F-441DBA7DE85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229063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591D3-4039-4AA2-955F-441DBA7DE85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418240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2591D3-4039-4AA2-955F-441DBA7DE85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179326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591D3-4039-4AA2-955F-441DBA7DE856}"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64977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591D3-4039-4AA2-955F-441DBA7DE856}"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35537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591D3-4039-4AA2-955F-441DBA7DE856}"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105394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591D3-4039-4AA2-955F-441DBA7DE85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78755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591D3-4039-4AA2-955F-441DBA7DE85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62E9E-A3A4-4DB5-9EC2-50431227F814}" type="slidenum">
              <a:rPr lang="en-IN" smtClean="0"/>
              <a:t>‹#›</a:t>
            </a:fld>
            <a:endParaRPr lang="en-IN"/>
          </a:p>
        </p:txBody>
      </p:sp>
    </p:spTree>
    <p:extLst>
      <p:ext uri="{BB962C8B-B14F-4D97-AF65-F5344CB8AC3E}">
        <p14:creationId xmlns:p14="http://schemas.microsoft.com/office/powerpoint/2010/main" val="1590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591D3-4039-4AA2-955F-441DBA7DE856}" type="datetimeFigureOut">
              <a:rPr lang="en-IN" smtClean="0"/>
              <a:t>12-03-2024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62E9E-A3A4-4DB5-9EC2-50431227F814}" type="slidenum">
              <a:rPr lang="en-IN" smtClean="0"/>
              <a:t>‹#›</a:t>
            </a:fld>
            <a:endParaRPr lang="en-IN"/>
          </a:p>
        </p:txBody>
      </p:sp>
    </p:spTree>
    <p:extLst>
      <p:ext uri="{BB962C8B-B14F-4D97-AF65-F5344CB8AC3E}">
        <p14:creationId xmlns:p14="http://schemas.microsoft.com/office/powerpoint/2010/main" val="417481985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DE2157CA-4C11-4901-989C-FB74101B8C95}"/>
              </a:ext>
            </a:extLst>
          </p:cNvPr>
          <p:cNvSpPr/>
          <p:nvPr/>
        </p:nvSpPr>
        <p:spPr>
          <a:xfrm flipH="1">
            <a:off x="0" y="5643154"/>
            <a:ext cx="12192000" cy="1214846"/>
          </a:xfrm>
          <a:prstGeom prst="rtTriangle">
            <a:avLst/>
          </a:prstGeom>
          <a:solidFill>
            <a:srgbClr val="57C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ight Triangle 6">
            <a:extLst>
              <a:ext uri="{FF2B5EF4-FFF2-40B4-BE49-F238E27FC236}">
                <a16:creationId xmlns:a16="http://schemas.microsoft.com/office/drawing/2014/main" id="{F9AEA74D-F044-49F4-AA20-FF2F0AFAC275}"/>
              </a:ext>
            </a:extLst>
          </p:cNvPr>
          <p:cNvSpPr/>
          <p:nvPr/>
        </p:nvSpPr>
        <p:spPr>
          <a:xfrm>
            <a:off x="0" y="5643154"/>
            <a:ext cx="12192000" cy="1214846"/>
          </a:xfrm>
          <a:prstGeom prst="rtTriangle">
            <a:avLst/>
          </a:prstGeom>
          <a:solidFill>
            <a:srgbClr val="1B3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364C577-CB23-41C9-98E2-55CA019BFDB0}"/>
              </a:ext>
            </a:extLst>
          </p:cNvPr>
          <p:cNvSpPr txBox="1"/>
          <p:nvPr/>
        </p:nvSpPr>
        <p:spPr>
          <a:xfrm>
            <a:off x="4098388" y="5134207"/>
            <a:ext cx="3995224" cy="307777"/>
          </a:xfrm>
          <a:prstGeom prst="rect">
            <a:avLst/>
          </a:prstGeom>
          <a:noFill/>
        </p:spPr>
        <p:txBody>
          <a:bodyPr wrap="square" rtlCol="0">
            <a:spAutoFit/>
          </a:bodyPr>
          <a:lstStyle/>
          <a:p>
            <a:pPr marL="0" marR="0" lvl="0" indent="0" algn="ctr" defTabSz="914418"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effectLst/>
                <a:uLnTx/>
                <a:uFillTx/>
                <a:latin typeface="Calibri" panose="020F0502020204030204"/>
                <a:ea typeface="+mn-ea"/>
                <a:cs typeface="+mn-cs"/>
              </a:rPr>
              <a:t>March</a:t>
            </a:r>
            <a:r>
              <a:rPr kumimoji="0" lang="en-US" sz="1400" i="0" u="none" strike="noStrike" kern="1200" cap="none" spc="0" normalizeH="0" noProof="0" dirty="0">
                <a:ln>
                  <a:noFill/>
                </a:ln>
                <a:effectLst/>
                <a:uLnTx/>
                <a:uFillTx/>
                <a:latin typeface="Calibri" panose="020F0502020204030204"/>
                <a:ea typeface="+mn-ea"/>
                <a:cs typeface="+mn-cs"/>
              </a:rPr>
              <a:t> 12,2024</a:t>
            </a:r>
            <a:endParaRPr kumimoji="0" lang="en-US" sz="1400" i="0" u="none" strike="noStrike" kern="1200" cap="none" spc="0" normalizeH="0" baseline="0" noProof="0" dirty="0">
              <a:ln>
                <a:noFill/>
              </a:ln>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CC2AADA-A115-DACD-1080-EE3EA61F02BC}"/>
              </a:ext>
            </a:extLst>
          </p:cNvPr>
          <p:cNvSpPr>
            <a:spLocks noGrp="1"/>
          </p:cNvSpPr>
          <p:nvPr>
            <p:ph type="ctrTitle"/>
          </p:nvPr>
        </p:nvSpPr>
        <p:spPr>
          <a:xfrm>
            <a:off x="981075" y="2270066"/>
            <a:ext cx="10677525" cy="1820890"/>
          </a:xfrm>
        </p:spPr>
        <p:txBody>
          <a:bodyPr>
            <a:noAutofit/>
          </a:bodyPr>
          <a:lstStyle/>
          <a:p>
            <a:br>
              <a:rPr lang="en-US" sz="3200" dirty="0">
                <a:latin typeface="+mn-lt"/>
              </a:rPr>
            </a:br>
            <a:r>
              <a:rPr lang="en-US" sz="3200" b="1" dirty="0">
                <a:latin typeface="+mn-lt"/>
              </a:rPr>
              <a:t>Esser County Education: FEV Tutor Impact Analysis </a:t>
            </a:r>
            <a:br>
              <a:rPr lang="en-US" sz="3200" b="1" dirty="0">
                <a:latin typeface="+mn-lt"/>
              </a:rPr>
            </a:br>
            <a:r>
              <a:rPr lang="en-US" sz="3200" b="1" dirty="0">
                <a:latin typeface="+mn-lt"/>
              </a:rPr>
              <a:t>2022-2023</a:t>
            </a:r>
            <a:br>
              <a:rPr lang="en-US" sz="3200" b="1" dirty="0">
                <a:latin typeface="+mn-lt"/>
              </a:rPr>
            </a:br>
            <a:r>
              <a:rPr lang="en-US" sz="3200" b="1" dirty="0">
                <a:latin typeface="+mn-lt"/>
              </a:rPr>
              <a:t> </a:t>
            </a:r>
            <a:endParaRPr lang="en-IN" sz="3200" b="1" dirty="0">
              <a:latin typeface="+mn-lt"/>
            </a:endParaRPr>
          </a:p>
        </p:txBody>
      </p:sp>
      <p:pic>
        <p:nvPicPr>
          <p:cNvPr id="1030" name="Picture 6" descr="FEV Tutor | Online One on One Tutoring">
            <a:extLst>
              <a:ext uri="{FF2B5EF4-FFF2-40B4-BE49-F238E27FC236}">
                <a16:creationId xmlns:a16="http://schemas.microsoft.com/office/drawing/2014/main" id="{B9D9883E-877E-22F1-8495-6015F2CF7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4" y="4090956"/>
            <a:ext cx="3759737" cy="92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96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ppt_w/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ppt_x</p:attrName>
                                        </p:attrNameLst>
                                      </p:cBhvr>
                                      <p:tavLst>
                                        <p:tav tm="0">
                                          <p:val>
                                            <p:strVal val="#ppt_x+#ppt_w/2"/>
                                          </p:val>
                                        </p:tav>
                                        <p:tav tm="100000">
                                          <p:val>
                                            <p:strVal val="#ppt_x"/>
                                          </p:val>
                                        </p:tav>
                                      </p:tavLst>
                                    </p:anim>
                                    <p:anim calcmode="lin" valueType="num">
                                      <p:cBhvr>
                                        <p:cTn id="22" dur="500" fill="hold"/>
                                        <p:tgtEl>
                                          <p:spTgt spid="8"/>
                                        </p:tgtEl>
                                        <p:attrNameLst>
                                          <p:attrName>ppt_y</p:attrName>
                                        </p:attrNameLst>
                                      </p:cBhvr>
                                      <p:tavLst>
                                        <p:tav tm="0">
                                          <p:val>
                                            <p:strVal val="#ppt_y"/>
                                          </p:val>
                                        </p:tav>
                                        <p:tav tm="100000">
                                          <p:val>
                                            <p:strVal val="#ppt_y"/>
                                          </p:val>
                                        </p:tav>
                                      </p:tavLst>
                                    </p:anim>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90B2B-389A-29DE-EC9C-A2BE797468B4}"/>
              </a:ext>
            </a:extLst>
          </p:cNvPr>
          <p:cNvSpPr/>
          <p:nvPr/>
        </p:nvSpPr>
        <p:spPr>
          <a:xfrm>
            <a:off x="352426" y="352425"/>
            <a:ext cx="11420474" cy="6210300"/>
          </a:xfrm>
          <a:prstGeom prst="rect">
            <a:avLst/>
          </a:prstGeom>
          <a:noFill/>
          <a:ln>
            <a:solidFill>
              <a:srgbClr val="8B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D47EBAA-8C3D-C2B6-777A-A58A366875E9}"/>
              </a:ext>
            </a:extLst>
          </p:cNvPr>
          <p:cNvSpPr txBox="1"/>
          <p:nvPr/>
        </p:nvSpPr>
        <p:spPr>
          <a:xfrm>
            <a:off x="832561" y="571828"/>
            <a:ext cx="1704975" cy="523220"/>
          </a:xfrm>
          <a:prstGeom prst="rect">
            <a:avLst/>
          </a:prstGeom>
          <a:noFill/>
        </p:spPr>
        <p:txBody>
          <a:bodyPr wrap="square" rtlCol="0">
            <a:spAutoFit/>
          </a:bodyPr>
          <a:lstStyle/>
          <a:p>
            <a:r>
              <a:rPr lang="en-IN" sz="2800" b="1" dirty="0"/>
              <a:t>Agenda</a:t>
            </a:r>
          </a:p>
        </p:txBody>
      </p:sp>
      <p:sp>
        <p:nvSpPr>
          <p:cNvPr id="2" name="Title 1">
            <a:extLst>
              <a:ext uri="{FF2B5EF4-FFF2-40B4-BE49-F238E27FC236}">
                <a16:creationId xmlns:a16="http://schemas.microsoft.com/office/drawing/2014/main" id="{24128707-C0CD-5FD3-F10F-959A9707A990}"/>
              </a:ext>
            </a:extLst>
          </p:cNvPr>
          <p:cNvSpPr txBox="1">
            <a:spLocks/>
          </p:cNvSpPr>
          <p:nvPr/>
        </p:nvSpPr>
        <p:spPr>
          <a:xfrm>
            <a:off x="832561" y="1314451"/>
            <a:ext cx="8512630" cy="4758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q"/>
            </a:pPr>
            <a:r>
              <a:rPr lang="en-US" sz="2000" b="1" dirty="0">
                <a:latin typeface="+mn-lt"/>
              </a:rPr>
              <a:t>Bridging current challenges to future success of problem statement</a:t>
            </a:r>
            <a:endParaRPr lang="en-IN" sz="2000" b="1" dirty="0">
              <a:latin typeface="+mn-lt"/>
            </a:endParaRPr>
          </a:p>
        </p:txBody>
      </p:sp>
      <p:sp>
        <p:nvSpPr>
          <p:cNvPr id="3" name="Title 1">
            <a:extLst>
              <a:ext uri="{FF2B5EF4-FFF2-40B4-BE49-F238E27FC236}">
                <a16:creationId xmlns:a16="http://schemas.microsoft.com/office/drawing/2014/main" id="{24C7DA35-48FE-3F5D-800D-609738C8A98E}"/>
              </a:ext>
            </a:extLst>
          </p:cNvPr>
          <p:cNvSpPr>
            <a:spLocks noGrp="1"/>
          </p:cNvSpPr>
          <p:nvPr>
            <p:ph type="title"/>
          </p:nvPr>
        </p:nvSpPr>
        <p:spPr>
          <a:xfrm>
            <a:off x="832561" y="1819759"/>
            <a:ext cx="2537927" cy="474629"/>
          </a:xfrm>
        </p:spPr>
        <p:txBody>
          <a:bodyPr>
            <a:noAutofit/>
          </a:bodyPr>
          <a:lstStyle/>
          <a:p>
            <a:pPr marL="342900" indent="-342900">
              <a:buFont typeface="Wingdings" panose="05000000000000000000" pitchFamily="2" charset="2"/>
              <a:buChar char="q"/>
            </a:pPr>
            <a:r>
              <a:rPr lang="en-IN" sz="2000" b="1" dirty="0">
                <a:latin typeface="+mn-lt"/>
              </a:rPr>
              <a:t>Data visuals</a:t>
            </a:r>
          </a:p>
        </p:txBody>
      </p:sp>
      <p:sp>
        <p:nvSpPr>
          <p:cNvPr id="6" name="TextBox 5">
            <a:extLst>
              <a:ext uri="{FF2B5EF4-FFF2-40B4-BE49-F238E27FC236}">
                <a16:creationId xmlns:a16="http://schemas.microsoft.com/office/drawing/2014/main" id="{4B91F800-B891-CBD3-008F-41BDBEFD105C}"/>
              </a:ext>
            </a:extLst>
          </p:cNvPr>
          <p:cNvSpPr txBox="1"/>
          <p:nvPr/>
        </p:nvSpPr>
        <p:spPr>
          <a:xfrm>
            <a:off x="832561" y="2294388"/>
            <a:ext cx="3460494" cy="400110"/>
          </a:xfrm>
          <a:prstGeom prst="rect">
            <a:avLst/>
          </a:prstGeom>
          <a:noFill/>
        </p:spPr>
        <p:txBody>
          <a:bodyPr wrap="square">
            <a:spAutoFit/>
          </a:bodyPr>
          <a:lstStyle/>
          <a:p>
            <a:pPr marL="342900" indent="-342900">
              <a:buFont typeface="Wingdings" panose="05000000000000000000" pitchFamily="2" charset="2"/>
              <a:buChar char="q"/>
            </a:pPr>
            <a:r>
              <a:rPr lang="en-IN" sz="2000" b="1" dirty="0">
                <a:latin typeface="+mn-lt"/>
              </a:rPr>
              <a:t>Key findings &amp; Insights</a:t>
            </a:r>
          </a:p>
        </p:txBody>
      </p:sp>
      <p:sp>
        <p:nvSpPr>
          <p:cNvPr id="7" name="Title 1">
            <a:extLst>
              <a:ext uri="{FF2B5EF4-FFF2-40B4-BE49-F238E27FC236}">
                <a16:creationId xmlns:a16="http://schemas.microsoft.com/office/drawing/2014/main" id="{BDDEEA24-1739-617D-F943-4EBB8F503EE8}"/>
              </a:ext>
            </a:extLst>
          </p:cNvPr>
          <p:cNvSpPr txBox="1">
            <a:spLocks/>
          </p:cNvSpPr>
          <p:nvPr/>
        </p:nvSpPr>
        <p:spPr>
          <a:xfrm>
            <a:off x="490635" y="2694498"/>
            <a:ext cx="5335555" cy="59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buFont typeface="Wingdings" panose="05000000000000000000" pitchFamily="2" charset="2"/>
              <a:buChar char="q"/>
            </a:pPr>
            <a:r>
              <a:rPr lang="en-IN" sz="2000" b="1" dirty="0">
                <a:latin typeface="+mn-lt"/>
              </a:rPr>
              <a:t>Recommendations for contract renewal</a:t>
            </a:r>
          </a:p>
        </p:txBody>
      </p:sp>
      <p:sp>
        <p:nvSpPr>
          <p:cNvPr id="8" name="Title 1">
            <a:extLst>
              <a:ext uri="{FF2B5EF4-FFF2-40B4-BE49-F238E27FC236}">
                <a16:creationId xmlns:a16="http://schemas.microsoft.com/office/drawing/2014/main" id="{1260E79D-B765-9B85-543A-370C057A28C4}"/>
              </a:ext>
            </a:extLst>
          </p:cNvPr>
          <p:cNvSpPr txBox="1">
            <a:spLocks/>
          </p:cNvSpPr>
          <p:nvPr/>
        </p:nvSpPr>
        <p:spPr>
          <a:xfrm>
            <a:off x="625151" y="3229455"/>
            <a:ext cx="3232280" cy="503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buFont typeface="Wingdings" panose="05000000000000000000" pitchFamily="2" charset="2"/>
              <a:buChar char="q"/>
            </a:pPr>
            <a:r>
              <a:rPr lang="en-IN" sz="2000" b="1" dirty="0">
                <a:latin typeface="+mn-lt"/>
              </a:rPr>
              <a:t>Additional data points</a:t>
            </a:r>
          </a:p>
        </p:txBody>
      </p:sp>
    </p:spTree>
    <p:extLst>
      <p:ext uri="{BB962C8B-B14F-4D97-AF65-F5344CB8AC3E}">
        <p14:creationId xmlns:p14="http://schemas.microsoft.com/office/powerpoint/2010/main" val="85316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BF0B-4273-4273-AF61-6898C0847986}"/>
              </a:ext>
            </a:extLst>
          </p:cNvPr>
          <p:cNvSpPr>
            <a:spLocks noGrp="1"/>
          </p:cNvSpPr>
          <p:nvPr>
            <p:ph type="ctrTitle"/>
          </p:nvPr>
        </p:nvSpPr>
        <p:spPr>
          <a:xfrm>
            <a:off x="1868259" y="258536"/>
            <a:ext cx="8512630" cy="475861"/>
          </a:xfrm>
        </p:spPr>
        <p:txBody>
          <a:bodyPr>
            <a:noAutofit/>
          </a:bodyPr>
          <a:lstStyle/>
          <a:p>
            <a:r>
              <a:rPr lang="en-US" sz="2000" b="1" dirty="0">
                <a:latin typeface="+mn-lt"/>
              </a:rPr>
              <a:t>Bridging Current Challenges to Future Success of problem statement</a:t>
            </a:r>
            <a:endParaRPr lang="en-IN" sz="2000" b="1" dirty="0">
              <a:latin typeface="+mn-lt"/>
            </a:endParaRPr>
          </a:p>
        </p:txBody>
      </p:sp>
      <p:sp>
        <p:nvSpPr>
          <p:cNvPr id="4" name="Rectangle 3">
            <a:extLst>
              <a:ext uri="{FF2B5EF4-FFF2-40B4-BE49-F238E27FC236}">
                <a16:creationId xmlns:a16="http://schemas.microsoft.com/office/drawing/2014/main" id="{82499110-6E74-08FE-EB14-7BE38207B535}"/>
              </a:ext>
            </a:extLst>
          </p:cNvPr>
          <p:cNvSpPr/>
          <p:nvPr/>
        </p:nvSpPr>
        <p:spPr>
          <a:xfrm>
            <a:off x="553701" y="1044824"/>
            <a:ext cx="3499470" cy="40320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61F3C92-C288-E34B-51DB-2BD1064AB881}"/>
              </a:ext>
            </a:extLst>
          </p:cNvPr>
          <p:cNvSpPr/>
          <p:nvPr/>
        </p:nvSpPr>
        <p:spPr>
          <a:xfrm>
            <a:off x="526199" y="1054665"/>
            <a:ext cx="3526972" cy="435751"/>
          </a:xfrm>
          <a:prstGeom prst="rect">
            <a:avLst/>
          </a:prstGeom>
          <a:solidFill>
            <a:srgbClr val="8B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0000"/>
              </a:solidFill>
            </a:endParaRPr>
          </a:p>
        </p:txBody>
      </p:sp>
      <p:sp>
        <p:nvSpPr>
          <p:cNvPr id="6" name="TextBox 5">
            <a:extLst>
              <a:ext uri="{FF2B5EF4-FFF2-40B4-BE49-F238E27FC236}">
                <a16:creationId xmlns:a16="http://schemas.microsoft.com/office/drawing/2014/main" id="{AC80D727-1040-3315-C672-280D7D982FF4}"/>
              </a:ext>
            </a:extLst>
          </p:cNvPr>
          <p:cNvSpPr txBox="1"/>
          <p:nvPr/>
        </p:nvSpPr>
        <p:spPr>
          <a:xfrm>
            <a:off x="553701" y="1075389"/>
            <a:ext cx="3265715" cy="369332"/>
          </a:xfrm>
          <a:prstGeom prst="rect">
            <a:avLst/>
          </a:prstGeom>
          <a:noFill/>
        </p:spPr>
        <p:txBody>
          <a:bodyPr wrap="square" rtlCol="0">
            <a:spAutoFit/>
          </a:bodyPr>
          <a:lstStyle/>
          <a:p>
            <a:pPr algn="ctr"/>
            <a:r>
              <a:rPr lang="en-IN" dirty="0">
                <a:solidFill>
                  <a:schemeClr val="bg1"/>
                </a:solidFill>
              </a:rPr>
              <a:t>Current State</a:t>
            </a:r>
          </a:p>
        </p:txBody>
      </p:sp>
      <p:sp>
        <p:nvSpPr>
          <p:cNvPr id="7" name="TextBox 6">
            <a:extLst>
              <a:ext uri="{FF2B5EF4-FFF2-40B4-BE49-F238E27FC236}">
                <a16:creationId xmlns:a16="http://schemas.microsoft.com/office/drawing/2014/main" id="{03CEF568-770B-7EC2-124F-692C6EB6BC18}"/>
              </a:ext>
            </a:extLst>
          </p:cNvPr>
          <p:cNvSpPr txBox="1"/>
          <p:nvPr/>
        </p:nvSpPr>
        <p:spPr>
          <a:xfrm>
            <a:off x="647699" y="1535596"/>
            <a:ext cx="3377969" cy="3139321"/>
          </a:xfrm>
          <a:prstGeom prst="rect">
            <a:avLst/>
          </a:prstGeom>
          <a:solidFill>
            <a:schemeClr val="bg1"/>
          </a:solidFill>
        </p:spPr>
        <p:txBody>
          <a:bodyPr wrap="square" rtlCol="0">
            <a:spAutoFit/>
          </a:bodyPr>
          <a:lstStyle/>
          <a:p>
            <a:pPr algn="just"/>
            <a:r>
              <a:rPr lang="en-IN" sz="1400" b="1" dirty="0"/>
              <a:t>Stakeholders and their responsibility:</a:t>
            </a:r>
          </a:p>
          <a:p>
            <a:pPr algn="just"/>
            <a:r>
              <a:rPr lang="en-US" sz="1200" dirty="0"/>
              <a:t>Esser country department of education is responsible for overseeing the education system and implementing strategies for academic improvement</a:t>
            </a:r>
          </a:p>
          <a:p>
            <a:pPr algn="just"/>
            <a:endParaRPr lang="en-US" sz="1200" b="1" dirty="0"/>
          </a:p>
          <a:p>
            <a:pPr algn="just"/>
            <a:r>
              <a:rPr lang="en-US" sz="1400" b="1" dirty="0"/>
              <a:t>Current scenario:</a:t>
            </a:r>
          </a:p>
          <a:p>
            <a:pPr algn="just"/>
            <a:r>
              <a:rPr lang="en-US" sz="1200" dirty="0"/>
              <a:t>A thorough reassessment of the data is required as the initial analysis conducted by team indicated a negative impact on end-of-year benchmark results</a:t>
            </a:r>
          </a:p>
          <a:p>
            <a:pPr algn="just"/>
            <a:endParaRPr lang="en-US" sz="1200" dirty="0"/>
          </a:p>
          <a:p>
            <a:pPr algn="just"/>
            <a:r>
              <a:rPr lang="en-US" sz="1400" b="1" dirty="0"/>
              <a:t>Expectations:</a:t>
            </a:r>
          </a:p>
          <a:p>
            <a:pPr algn="just"/>
            <a:r>
              <a:rPr lang="en-US" sz="1200" dirty="0"/>
              <a:t>The client expects insights and recommendations from analysis to address the challenges in academic improvement with actionable strategies focusing on students performance growth </a:t>
            </a:r>
            <a:endParaRPr lang="en-IN" sz="1200" dirty="0"/>
          </a:p>
        </p:txBody>
      </p:sp>
      <p:sp>
        <p:nvSpPr>
          <p:cNvPr id="8" name="Rectangle 7">
            <a:extLst>
              <a:ext uri="{FF2B5EF4-FFF2-40B4-BE49-F238E27FC236}">
                <a16:creationId xmlns:a16="http://schemas.microsoft.com/office/drawing/2014/main" id="{3CC6D044-6B95-8326-F620-1E94C8F96D8D}"/>
              </a:ext>
            </a:extLst>
          </p:cNvPr>
          <p:cNvSpPr/>
          <p:nvPr/>
        </p:nvSpPr>
        <p:spPr>
          <a:xfrm>
            <a:off x="8284223" y="1076656"/>
            <a:ext cx="3606086" cy="40001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AF2F879F-D132-4802-EF5A-18F83B7A5351}"/>
              </a:ext>
            </a:extLst>
          </p:cNvPr>
          <p:cNvSpPr/>
          <p:nvPr/>
        </p:nvSpPr>
        <p:spPr>
          <a:xfrm>
            <a:off x="8284223" y="1066635"/>
            <a:ext cx="3526972" cy="369332"/>
          </a:xfrm>
          <a:prstGeom prst="rect">
            <a:avLst/>
          </a:prstGeom>
          <a:solidFill>
            <a:srgbClr val="8B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37E3E761-0E70-1F71-CE52-1EB331A993B3}"/>
              </a:ext>
            </a:extLst>
          </p:cNvPr>
          <p:cNvSpPr txBox="1"/>
          <p:nvPr/>
        </p:nvSpPr>
        <p:spPr>
          <a:xfrm>
            <a:off x="8624791" y="1035857"/>
            <a:ext cx="2472612" cy="400110"/>
          </a:xfrm>
          <a:prstGeom prst="rect">
            <a:avLst/>
          </a:prstGeom>
          <a:noFill/>
        </p:spPr>
        <p:txBody>
          <a:bodyPr wrap="square" rtlCol="0">
            <a:spAutoFit/>
          </a:bodyPr>
          <a:lstStyle/>
          <a:p>
            <a:pPr algn="ctr"/>
            <a:r>
              <a:rPr lang="en-IN" sz="2000" dirty="0">
                <a:solidFill>
                  <a:schemeClr val="bg1"/>
                </a:solidFill>
              </a:rPr>
              <a:t>Future desired state</a:t>
            </a:r>
          </a:p>
        </p:txBody>
      </p:sp>
      <p:sp>
        <p:nvSpPr>
          <p:cNvPr id="12" name="TextBox 11">
            <a:extLst>
              <a:ext uri="{FF2B5EF4-FFF2-40B4-BE49-F238E27FC236}">
                <a16:creationId xmlns:a16="http://schemas.microsoft.com/office/drawing/2014/main" id="{A175E15D-3917-A338-BB38-D46E1DB7A982}"/>
              </a:ext>
            </a:extLst>
          </p:cNvPr>
          <p:cNvSpPr txBox="1"/>
          <p:nvPr/>
        </p:nvSpPr>
        <p:spPr>
          <a:xfrm>
            <a:off x="8398036" y="1444721"/>
            <a:ext cx="3371460" cy="4216539"/>
          </a:xfrm>
          <a:prstGeom prst="rect">
            <a:avLst/>
          </a:prstGeom>
          <a:noFill/>
        </p:spPr>
        <p:txBody>
          <a:bodyPr wrap="square" rtlCol="0">
            <a:spAutoFit/>
          </a:bodyPr>
          <a:lstStyle/>
          <a:p>
            <a:pPr algn="just"/>
            <a:r>
              <a:rPr lang="en-IN" sz="1400" b="1" dirty="0"/>
              <a:t>Outcomes:</a:t>
            </a:r>
          </a:p>
          <a:p>
            <a:pPr algn="just"/>
            <a:r>
              <a:rPr lang="en-US" sz="1200" dirty="0"/>
              <a:t>The X% positive growth in student benchmark outcomes will be achieved after the reassessment of data</a:t>
            </a:r>
          </a:p>
          <a:p>
            <a:pPr algn="just"/>
            <a:endParaRPr lang="en-IN" sz="1400" b="1" dirty="0"/>
          </a:p>
          <a:p>
            <a:pPr algn="just"/>
            <a:r>
              <a:rPr lang="en-IN" sz="1400" b="1" dirty="0"/>
              <a:t>Business actions: </a:t>
            </a:r>
          </a:p>
          <a:p>
            <a:pPr marL="171450" indent="-171450" algn="just">
              <a:buFont typeface="Arial" panose="020B0604020202020204" pitchFamily="34" charset="0"/>
              <a:buChar char="•"/>
            </a:pPr>
            <a:r>
              <a:rPr lang="en-US" sz="1200" b="1" dirty="0"/>
              <a:t>Tailored Interventions: </a:t>
            </a:r>
            <a:r>
              <a:rPr lang="en-US" sz="1200" dirty="0"/>
              <a:t>Developing personalized tutoring plans based on student needs and performance data</a:t>
            </a:r>
          </a:p>
          <a:p>
            <a:pPr marL="171450" indent="-171450" algn="just">
              <a:buFont typeface="Arial" panose="020B0604020202020204" pitchFamily="34" charset="0"/>
              <a:buChar char="•"/>
            </a:pPr>
            <a:r>
              <a:rPr lang="en-US" sz="1200" b="1" dirty="0"/>
              <a:t>Continuous Monitoring: </a:t>
            </a:r>
            <a:r>
              <a:rPr lang="en-US" sz="1200" dirty="0"/>
              <a:t>Implementing a robust monitoring and evaluation system to track progress and adjust strategies as needed</a:t>
            </a:r>
          </a:p>
          <a:p>
            <a:pPr algn="just"/>
            <a:endParaRPr lang="en-IN" sz="1200" dirty="0"/>
          </a:p>
          <a:p>
            <a:pPr algn="just"/>
            <a:r>
              <a:rPr lang="en-IN" sz="1400" b="1" dirty="0"/>
              <a:t>Business outputs:</a:t>
            </a:r>
          </a:p>
          <a:p>
            <a:pPr algn="just"/>
            <a:r>
              <a:rPr lang="en-US" sz="1200" dirty="0"/>
              <a:t>Providing actionable recommendations for enhancing the partnership with FEV tutor and addressing educational challenges.</a:t>
            </a:r>
          </a:p>
          <a:p>
            <a:pPr algn="just"/>
            <a:endParaRPr lang="en-US" sz="1400" b="1" dirty="0"/>
          </a:p>
          <a:p>
            <a:pPr algn="just"/>
            <a:endParaRPr lang="en-US" sz="1400" b="1" dirty="0"/>
          </a:p>
          <a:p>
            <a:pPr algn="just"/>
            <a:endParaRPr lang="en-IN" sz="1400" b="1" dirty="0"/>
          </a:p>
          <a:p>
            <a:pPr algn="just"/>
            <a:endParaRPr lang="en-IN" sz="1400" b="1" dirty="0"/>
          </a:p>
        </p:txBody>
      </p:sp>
      <p:sp>
        <p:nvSpPr>
          <p:cNvPr id="13" name="Rectangle 12">
            <a:extLst>
              <a:ext uri="{FF2B5EF4-FFF2-40B4-BE49-F238E27FC236}">
                <a16:creationId xmlns:a16="http://schemas.microsoft.com/office/drawing/2014/main" id="{101A3C91-F22E-26BD-5E91-54EBDC811108}"/>
              </a:ext>
            </a:extLst>
          </p:cNvPr>
          <p:cNvSpPr/>
          <p:nvPr/>
        </p:nvSpPr>
        <p:spPr>
          <a:xfrm>
            <a:off x="4662973" y="2465414"/>
            <a:ext cx="3277378" cy="21998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D2FC0B2-376C-4F6E-CA71-0E3624CE1EE8}"/>
              </a:ext>
            </a:extLst>
          </p:cNvPr>
          <p:cNvSpPr/>
          <p:nvPr/>
        </p:nvSpPr>
        <p:spPr>
          <a:xfrm>
            <a:off x="4662973" y="2465414"/>
            <a:ext cx="3265715" cy="369332"/>
          </a:xfrm>
          <a:prstGeom prst="rect">
            <a:avLst/>
          </a:prstGeom>
          <a:solidFill>
            <a:srgbClr val="8B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CA0DFF3A-9709-68AC-1E0B-6723CF8A9E21}"/>
              </a:ext>
            </a:extLst>
          </p:cNvPr>
          <p:cNvSpPr txBox="1"/>
          <p:nvPr/>
        </p:nvSpPr>
        <p:spPr>
          <a:xfrm>
            <a:off x="5316115" y="2465414"/>
            <a:ext cx="1959430" cy="400110"/>
          </a:xfrm>
          <a:prstGeom prst="rect">
            <a:avLst/>
          </a:prstGeom>
          <a:noFill/>
        </p:spPr>
        <p:txBody>
          <a:bodyPr wrap="square" rtlCol="0">
            <a:spAutoFit/>
          </a:bodyPr>
          <a:lstStyle/>
          <a:p>
            <a:pPr algn="ctr"/>
            <a:r>
              <a:rPr lang="en-IN" sz="2000" dirty="0">
                <a:solidFill>
                  <a:schemeClr val="bg1"/>
                </a:solidFill>
              </a:rPr>
              <a:t>Bridging the gap</a:t>
            </a:r>
          </a:p>
        </p:txBody>
      </p:sp>
      <p:sp>
        <p:nvSpPr>
          <p:cNvPr id="17" name="TextBox 16">
            <a:extLst>
              <a:ext uri="{FF2B5EF4-FFF2-40B4-BE49-F238E27FC236}">
                <a16:creationId xmlns:a16="http://schemas.microsoft.com/office/drawing/2014/main" id="{085E2CE9-22DD-9CD8-8B27-276B956BE19F}"/>
              </a:ext>
            </a:extLst>
          </p:cNvPr>
          <p:cNvSpPr txBox="1"/>
          <p:nvPr/>
        </p:nvSpPr>
        <p:spPr>
          <a:xfrm>
            <a:off x="4748114" y="3068072"/>
            <a:ext cx="3095431" cy="1200329"/>
          </a:xfrm>
          <a:prstGeom prst="rect">
            <a:avLst/>
          </a:prstGeom>
          <a:noFill/>
        </p:spPr>
        <p:txBody>
          <a:bodyPr wrap="square" rtlCol="0">
            <a:spAutoFit/>
          </a:bodyPr>
          <a:lstStyle/>
          <a:p>
            <a:pPr algn="just"/>
            <a:r>
              <a:rPr lang="en-US" sz="1200" dirty="0"/>
              <a:t>Lack of a comprehensive system for tailored interventions and continuous monitoring, crucial for improving academic performance and strengthening the partnership between FEV tutor and Esser county department of education. </a:t>
            </a:r>
            <a:endParaRPr lang="en-IN" sz="1200" dirty="0"/>
          </a:p>
        </p:txBody>
      </p:sp>
      <p:sp>
        <p:nvSpPr>
          <p:cNvPr id="3" name="Rectangle 2">
            <a:extLst>
              <a:ext uri="{FF2B5EF4-FFF2-40B4-BE49-F238E27FC236}">
                <a16:creationId xmlns:a16="http://schemas.microsoft.com/office/drawing/2014/main" id="{B4F61063-BA7F-02BB-3E78-66F1E473DEDE}"/>
              </a:ext>
            </a:extLst>
          </p:cNvPr>
          <p:cNvSpPr/>
          <p:nvPr/>
        </p:nvSpPr>
        <p:spPr>
          <a:xfrm>
            <a:off x="228599" y="190500"/>
            <a:ext cx="11791951" cy="6486525"/>
          </a:xfrm>
          <a:prstGeom prst="rect">
            <a:avLst/>
          </a:prstGeom>
          <a:noFill/>
          <a:ln>
            <a:solidFill>
              <a:srgbClr val="8B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Bar chart with solid fill">
            <a:extLst>
              <a:ext uri="{FF2B5EF4-FFF2-40B4-BE49-F238E27FC236}">
                <a16:creationId xmlns:a16="http://schemas.microsoft.com/office/drawing/2014/main" id="{94DB1682-96B2-0693-65FA-10E2FAE3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5082" y="2079915"/>
            <a:ext cx="484414" cy="484414"/>
          </a:xfrm>
          <a:prstGeom prst="rect">
            <a:avLst/>
          </a:prstGeom>
        </p:spPr>
      </p:pic>
      <p:pic>
        <p:nvPicPr>
          <p:cNvPr id="2050" name="Picture 2" descr="170+ Bridging The Gap Icon Stock Illustrations, Royalty-Free Vector  Graphics &amp; Clip Art - iStock">
            <a:extLst>
              <a:ext uri="{FF2B5EF4-FFF2-40B4-BE49-F238E27FC236}">
                <a16:creationId xmlns:a16="http://schemas.microsoft.com/office/drawing/2014/main" id="{3C366F5A-BC68-E797-3D29-0FB2B58DA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772" y="4141653"/>
            <a:ext cx="481404" cy="48140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Bullseye with solid fill">
            <a:extLst>
              <a:ext uri="{FF2B5EF4-FFF2-40B4-BE49-F238E27FC236}">
                <a16:creationId xmlns:a16="http://schemas.microsoft.com/office/drawing/2014/main" id="{15C1E1B9-B6F6-7692-0978-AC4637A0D6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1793" y="2355644"/>
            <a:ext cx="477624" cy="477624"/>
          </a:xfrm>
          <a:prstGeom prst="rect">
            <a:avLst/>
          </a:prstGeom>
        </p:spPr>
      </p:pic>
      <p:sp>
        <p:nvSpPr>
          <p:cNvPr id="22" name="Rectangle 21">
            <a:extLst>
              <a:ext uri="{FF2B5EF4-FFF2-40B4-BE49-F238E27FC236}">
                <a16:creationId xmlns:a16="http://schemas.microsoft.com/office/drawing/2014/main" id="{F4CE3516-E1FA-E8DE-202A-BD18D607E99F}"/>
              </a:ext>
            </a:extLst>
          </p:cNvPr>
          <p:cNvSpPr/>
          <p:nvPr/>
        </p:nvSpPr>
        <p:spPr>
          <a:xfrm>
            <a:off x="526199" y="5310151"/>
            <a:ext cx="11284996" cy="1280449"/>
          </a:xfrm>
          <a:prstGeom prst="rect">
            <a:avLst/>
          </a:prstGeom>
          <a:noFill/>
          <a:ln>
            <a:solidFill>
              <a:srgbClr val="8B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600F2CFB-6BEB-BE4F-1AC3-387F21C1A253}"/>
              </a:ext>
            </a:extLst>
          </p:cNvPr>
          <p:cNvSpPr txBox="1"/>
          <p:nvPr/>
        </p:nvSpPr>
        <p:spPr>
          <a:xfrm>
            <a:off x="735058" y="5337209"/>
            <a:ext cx="1601625" cy="276999"/>
          </a:xfrm>
          <a:prstGeom prst="rect">
            <a:avLst/>
          </a:prstGeom>
          <a:noFill/>
        </p:spPr>
        <p:txBody>
          <a:bodyPr wrap="square" rtlCol="0">
            <a:spAutoFit/>
          </a:bodyPr>
          <a:lstStyle/>
          <a:p>
            <a:r>
              <a:rPr lang="en-IN" sz="1200" b="1" dirty="0"/>
              <a:t>Data analysis process</a:t>
            </a:r>
          </a:p>
        </p:txBody>
      </p:sp>
      <p:pic>
        <p:nvPicPr>
          <p:cNvPr id="25" name="Graphic 24" descr="Database with solid fill">
            <a:extLst>
              <a:ext uri="{FF2B5EF4-FFF2-40B4-BE49-F238E27FC236}">
                <a16:creationId xmlns:a16="http://schemas.microsoft.com/office/drawing/2014/main" id="{CD0CC012-1600-0190-5782-DE43669F90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0808" y="5585087"/>
            <a:ext cx="730576" cy="730576"/>
          </a:xfrm>
          <a:prstGeom prst="rect">
            <a:avLst/>
          </a:prstGeom>
        </p:spPr>
      </p:pic>
      <p:sp>
        <p:nvSpPr>
          <p:cNvPr id="26" name="TextBox 25">
            <a:extLst>
              <a:ext uri="{FF2B5EF4-FFF2-40B4-BE49-F238E27FC236}">
                <a16:creationId xmlns:a16="http://schemas.microsoft.com/office/drawing/2014/main" id="{64ABC069-AB51-E314-F046-987BF4E8DCFC}"/>
              </a:ext>
            </a:extLst>
          </p:cNvPr>
          <p:cNvSpPr txBox="1"/>
          <p:nvPr/>
        </p:nvSpPr>
        <p:spPr>
          <a:xfrm>
            <a:off x="684094" y="6218314"/>
            <a:ext cx="1381406" cy="261610"/>
          </a:xfrm>
          <a:prstGeom prst="rect">
            <a:avLst/>
          </a:prstGeom>
          <a:noFill/>
        </p:spPr>
        <p:txBody>
          <a:bodyPr wrap="square" rtlCol="0">
            <a:spAutoFit/>
          </a:bodyPr>
          <a:lstStyle/>
          <a:p>
            <a:r>
              <a:rPr lang="en-IN" sz="1100" b="1" dirty="0"/>
              <a:t>Collection of data</a:t>
            </a:r>
          </a:p>
        </p:txBody>
      </p:sp>
      <p:pic>
        <p:nvPicPr>
          <p:cNvPr id="2052" name="Picture 4" descr="Document - Free files and folders icons">
            <a:extLst>
              <a:ext uri="{FF2B5EF4-FFF2-40B4-BE49-F238E27FC236}">
                <a16:creationId xmlns:a16="http://schemas.microsoft.com/office/drawing/2014/main" id="{5F4AA960-ED1F-2617-3C07-8BBF96FBD5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0496" y="5639654"/>
            <a:ext cx="578660" cy="57866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9C372F5-CA97-B73D-D6DC-B372FFC2C27A}"/>
              </a:ext>
            </a:extLst>
          </p:cNvPr>
          <p:cNvSpPr txBox="1"/>
          <p:nvPr/>
        </p:nvSpPr>
        <p:spPr>
          <a:xfrm>
            <a:off x="2065500" y="6218314"/>
            <a:ext cx="1601625" cy="261610"/>
          </a:xfrm>
          <a:prstGeom prst="rect">
            <a:avLst/>
          </a:prstGeom>
          <a:noFill/>
        </p:spPr>
        <p:txBody>
          <a:bodyPr wrap="square" rtlCol="0">
            <a:spAutoFit/>
          </a:bodyPr>
          <a:lstStyle/>
          <a:p>
            <a:r>
              <a:rPr lang="en-IN" sz="1100" b="1" dirty="0"/>
              <a:t>Data preprocessing</a:t>
            </a:r>
          </a:p>
        </p:txBody>
      </p:sp>
      <p:pic>
        <p:nvPicPr>
          <p:cNvPr id="2054" name="Picture 6" descr="Getting Started with JupyterLab. Install a stand-alone Jupyterlab… | by  Mostafa Farrag | Hydroinformatics | Medium">
            <a:extLst>
              <a:ext uri="{FF2B5EF4-FFF2-40B4-BE49-F238E27FC236}">
                <a16:creationId xmlns:a16="http://schemas.microsoft.com/office/drawing/2014/main" id="{575CC8AE-6D17-DADA-79BF-4A559BE04B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3965" y="5610953"/>
            <a:ext cx="1342305" cy="67884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929F6B08-C870-6C5C-4BB2-2D8DDA2258F2}"/>
              </a:ext>
            </a:extLst>
          </p:cNvPr>
          <p:cNvSpPr txBox="1"/>
          <p:nvPr/>
        </p:nvSpPr>
        <p:spPr>
          <a:xfrm>
            <a:off x="3964725" y="6265518"/>
            <a:ext cx="926417" cy="261610"/>
          </a:xfrm>
          <a:prstGeom prst="rect">
            <a:avLst/>
          </a:prstGeom>
          <a:noFill/>
        </p:spPr>
        <p:txBody>
          <a:bodyPr wrap="square" rtlCol="0">
            <a:spAutoFit/>
          </a:bodyPr>
          <a:lstStyle/>
          <a:p>
            <a:r>
              <a:rPr lang="en-IN" sz="1100" b="1" dirty="0"/>
              <a:t>Tools </a:t>
            </a:r>
          </a:p>
        </p:txBody>
      </p:sp>
      <p:sp>
        <p:nvSpPr>
          <p:cNvPr id="29" name="Arrow: Right 28">
            <a:extLst>
              <a:ext uri="{FF2B5EF4-FFF2-40B4-BE49-F238E27FC236}">
                <a16:creationId xmlns:a16="http://schemas.microsoft.com/office/drawing/2014/main" id="{73F5ED46-03C9-16FD-350E-5A29FC2A5C9B}"/>
              </a:ext>
            </a:extLst>
          </p:cNvPr>
          <p:cNvSpPr/>
          <p:nvPr/>
        </p:nvSpPr>
        <p:spPr>
          <a:xfrm>
            <a:off x="1868259" y="5857875"/>
            <a:ext cx="437734" cy="274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F03678F4-2486-C440-528D-EBCE94AF6025}"/>
              </a:ext>
            </a:extLst>
          </p:cNvPr>
          <p:cNvSpPr/>
          <p:nvPr/>
        </p:nvSpPr>
        <p:spPr>
          <a:xfrm>
            <a:off x="3207431" y="5864362"/>
            <a:ext cx="437734" cy="274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6D679974-4E7A-4417-DE67-CEDDD0A37C2E}"/>
              </a:ext>
            </a:extLst>
          </p:cNvPr>
          <p:cNvSpPr/>
          <p:nvPr/>
        </p:nvSpPr>
        <p:spPr>
          <a:xfrm>
            <a:off x="6409948" y="5864362"/>
            <a:ext cx="437734" cy="274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6" name="Picture 8" descr="Random Forest Icon - Free PNG &amp; SVG 1503830 - Noun Project">
            <a:extLst>
              <a:ext uri="{FF2B5EF4-FFF2-40B4-BE49-F238E27FC236}">
                <a16:creationId xmlns:a16="http://schemas.microsoft.com/office/drawing/2014/main" id="{AF886C72-C544-D169-A013-ACB72A50007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715" y="5476594"/>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2" name="Plus Sign 31">
            <a:extLst>
              <a:ext uri="{FF2B5EF4-FFF2-40B4-BE49-F238E27FC236}">
                <a16:creationId xmlns:a16="http://schemas.microsoft.com/office/drawing/2014/main" id="{C7CC4329-D98F-EC3B-3B22-CE3DA19A4413}"/>
              </a:ext>
            </a:extLst>
          </p:cNvPr>
          <p:cNvSpPr/>
          <p:nvPr/>
        </p:nvSpPr>
        <p:spPr>
          <a:xfrm>
            <a:off x="5104742" y="5829711"/>
            <a:ext cx="329128" cy="36933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20D61D71-7EF2-CAFF-960E-1862774A8F01}"/>
              </a:ext>
            </a:extLst>
          </p:cNvPr>
          <p:cNvSpPr txBox="1"/>
          <p:nvPr/>
        </p:nvSpPr>
        <p:spPr>
          <a:xfrm>
            <a:off x="5090359" y="6249137"/>
            <a:ext cx="992381" cy="261610"/>
          </a:xfrm>
          <a:prstGeom prst="rect">
            <a:avLst/>
          </a:prstGeom>
          <a:noFill/>
        </p:spPr>
        <p:txBody>
          <a:bodyPr wrap="square" rtlCol="0">
            <a:spAutoFit/>
          </a:bodyPr>
          <a:lstStyle/>
          <a:p>
            <a:r>
              <a:rPr lang="en-IN" sz="1100" b="1" dirty="0"/>
              <a:t>ML Algorithm</a:t>
            </a:r>
          </a:p>
        </p:txBody>
      </p:sp>
      <p:pic>
        <p:nvPicPr>
          <p:cNvPr id="2058" name="Picture 10" descr="Insights Icons - Free SVG &amp; PNG Insights Images - Noun Project">
            <a:extLst>
              <a:ext uri="{FF2B5EF4-FFF2-40B4-BE49-F238E27FC236}">
                <a16:creationId xmlns:a16="http://schemas.microsoft.com/office/drawing/2014/main" id="{17A875B3-C31B-DFBE-EA9C-A3297F9C8A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8202" y="5585087"/>
            <a:ext cx="657225" cy="65722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F5B20343-55B3-9B0A-5722-F3C95FA5A7E2}"/>
              </a:ext>
            </a:extLst>
          </p:cNvPr>
          <p:cNvSpPr txBox="1"/>
          <p:nvPr/>
        </p:nvSpPr>
        <p:spPr>
          <a:xfrm>
            <a:off x="6628815" y="6158202"/>
            <a:ext cx="1434031" cy="430887"/>
          </a:xfrm>
          <a:prstGeom prst="rect">
            <a:avLst/>
          </a:prstGeom>
          <a:noFill/>
        </p:spPr>
        <p:txBody>
          <a:bodyPr wrap="square" rtlCol="0">
            <a:spAutoFit/>
          </a:bodyPr>
          <a:lstStyle/>
          <a:p>
            <a:r>
              <a:rPr lang="en-IN" sz="1100" b="1" dirty="0"/>
              <a:t>Insights &amp; recommendations</a:t>
            </a:r>
          </a:p>
        </p:txBody>
      </p:sp>
      <p:sp>
        <p:nvSpPr>
          <p:cNvPr id="38" name="TextBox 37">
            <a:extLst>
              <a:ext uri="{FF2B5EF4-FFF2-40B4-BE49-F238E27FC236}">
                <a16:creationId xmlns:a16="http://schemas.microsoft.com/office/drawing/2014/main" id="{E4ACD84A-E593-9BB8-3CC7-4A14EA209291}"/>
              </a:ext>
            </a:extLst>
          </p:cNvPr>
          <p:cNvSpPr txBox="1"/>
          <p:nvPr/>
        </p:nvSpPr>
        <p:spPr>
          <a:xfrm>
            <a:off x="10369765" y="6218314"/>
            <a:ext cx="1120689" cy="261610"/>
          </a:xfrm>
          <a:prstGeom prst="rect">
            <a:avLst/>
          </a:prstGeom>
          <a:noFill/>
        </p:spPr>
        <p:txBody>
          <a:bodyPr wrap="square" rtlCol="0">
            <a:spAutoFit/>
          </a:bodyPr>
          <a:lstStyle/>
          <a:p>
            <a:r>
              <a:rPr lang="en-IN" sz="1100" b="1" dirty="0"/>
              <a:t>Story boarding</a:t>
            </a:r>
          </a:p>
        </p:txBody>
      </p:sp>
      <p:sp>
        <p:nvSpPr>
          <p:cNvPr id="39" name="Arrow: Right 38">
            <a:extLst>
              <a:ext uri="{FF2B5EF4-FFF2-40B4-BE49-F238E27FC236}">
                <a16:creationId xmlns:a16="http://schemas.microsoft.com/office/drawing/2014/main" id="{7189E8BB-811D-96EE-EF32-2BE2E04F0BC3}"/>
              </a:ext>
            </a:extLst>
          </p:cNvPr>
          <p:cNvSpPr/>
          <p:nvPr/>
        </p:nvSpPr>
        <p:spPr>
          <a:xfrm>
            <a:off x="7891896" y="5845246"/>
            <a:ext cx="499206" cy="3730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Graphic 40" descr="Customer review with solid fill">
            <a:extLst>
              <a:ext uri="{FF2B5EF4-FFF2-40B4-BE49-F238E27FC236}">
                <a16:creationId xmlns:a16="http://schemas.microsoft.com/office/drawing/2014/main" id="{25A236B2-8A50-25B0-8D0B-4FA5D94E32B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76868" y="5568030"/>
            <a:ext cx="920535" cy="610918"/>
          </a:xfrm>
          <a:prstGeom prst="rect">
            <a:avLst/>
          </a:prstGeom>
        </p:spPr>
      </p:pic>
      <p:pic>
        <p:nvPicPr>
          <p:cNvPr id="2060" name="Picture 12" descr="Dashboard - Free seo and web icons">
            <a:extLst>
              <a:ext uri="{FF2B5EF4-FFF2-40B4-BE49-F238E27FC236}">
                <a16:creationId xmlns:a16="http://schemas.microsoft.com/office/drawing/2014/main" id="{4A979596-DEBC-5126-0BBA-B427E7A1DAD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25199" y="5540033"/>
            <a:ext cx="709104" cy="70910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E5E1B48-D8C1-1BE6-27E3-DB90D5455899}"/>
              </a:ext>
            </a:extLst>
          </p:cNvPr>
          <p:cNvSpPr txBox="1"/>
          <p:nvPr/>
        </p:nvSpPr>
        <p:spPr>
          <a:xfrm>
            <a:off x="8574796" y="6226121"/>
            <a:ext cx="1434031" cy="261610"/>
          </a:xfrm>
          <a:prstGeom prst="rect">
            <a:avLst/>
          </a:prstGeom>
          <a:noFill/>
        </p:spPr>
        <p:txBody>
          <a:bodyPr wrap="square" rtlCol="0">
            <a:spAutoFit/>
          </a:bodyPr>
          <a:lstStyle/>
          <a:p>
            <a:r>
              <a:rPr lang="en-IN" sz="1100" b="1" dirty="0"/>
              <a:t>Power BI dashboard</a:t>
            </a:r>
          </a:p>
        </p:txBody>
      </p:sp>
      <p:sp>
        <p:nvSpPr>
          <p:cNvPr id="43" name="Arrow: Right 42">
            <a:extLst>
              <a:ext uri="{FF2B5EF4-FFF2-40B4-BE49-F238E27FC236}">
                <a16:creationId xmlns:a16="http://schemas.microsoft.com/office/drawing/2014/main" id="{007C4369-2199-164A-A22D-922B11926067}"/>
              </a:ext>
            </a:extLst>
          </p:cNvPr>
          <p:cNvSpPr/>
          <p:nvPr/>
        </p:nvSpPr>
        <p:spPr>
          <a:xfrm>
            <a:off x="9678412" y="5766692"/>
            <a:ext cx="437734" cy="274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738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EA97-AFC9-8628-A3DD-F40AA814494A}"/>
              </a:ext>
            </a:extLst>
          </p:cNvPr>
          <p:cNvSpPr>
            <a:spLocks noGrp="1"/>
          </p:cNvSpPr>
          <p:nvPr>
            <p:ph type="title"/>
          </p:nvPr>
        </p:nvSpPr>
        <p:spPr>
          <a:xfrm>
            <a:off x="130628" y="66546"/>
            <a:ext cx="2537927" cy="474629"/>
          </a:xfrm>
        </p:spPr>
        <p:txBody>
          <a:bodyPr>
            <a:noAutofit/>
          </a:bodyPr>
          <a:lstStyle/>
          <a:p>
            <a:r>
              <a:rPr lang="en-IN" sz="2800" b="1" dirty="0">
                <a:latin typeface="+mn-lt"/>
              </a:rPr>
              <a:t>Data Visuals</a:t>
            </a:r>
          </a:p>
        </p:txBody>
      </p:sp>
      <p:sp>
        <p:nvSpPr>
          <p:cNvPr id="15" name="TextBox 14">
            <a:extLst>
              <a:ext uri="{FF2B5EF4-FFF2-40B4-BE49-F238E27FC236}">
                <a16:creationId xmlns:a16="http://schemas.microsoft.com/office/drawing/2014/main" id="{111BDDCA-91C8-32EA-453E-363145A5EDC4}"/>
              </a:ext>
            </a:extLst>
          </p:cNvPr>
          <p:cNvSpPr txBox="1"/>
          <p:nvPr/>
        </p:nvSpPr>
        <p:spPr>
          <a:xfrm rot="10800000" flipH="1" flipV="1">
            <a:off x="130628" y="3716186"/>
            <a:ext cx="5775649" cy="461665"/>
          </a:xfrm>
          <a:prstGeom prst="rect">
            <a:avLst/>
          </a:prstGeom>
          <a:noFill/>
        </p:spPr>
        <p:txBody>
          <a:bodyPr wrap="square" rtlCol="0">
            <a:spAutoFit/>
          </a:bodyPr>
          <a:lstStyle/>
          <a:p>
            <a:r>
              <a:rPr lang="en-US" sz="1200" b="1" dirty="0"/>
              <a:t>Illustrates that grade 3 </a:t>
            </a:r>
            <a:r>
              <a:rPr lang="en-US" sz="1200" b="1" i="0" dirty="0">
                <a:solidFill>
                  <a:srgbClr val="0D0D0D"/>
                </a:solidFill>
                <a:effectLst/>
              </a:rPr>
              <a:t>students exhibit strong academic performance, indicating a positive overall influence of the tutoring program across various grade levels</a:t>
            </a:r>
            <a:endParaRPr lang="en-IN" sz="1200" b="1" dirty="0"/>
          </a:p>
        </p:txBody>
      </p:sp>
      <p:pic>
        <p:nvPicPr>
          <p:cNvPr id="17" name="Picture 16">
            <a:extLst>
              <a:ext uri="{FF2B5EF4-FFF2-40B4-BE49-F238E27FC236}">
                <a16:creationId xmlns:a16="http://schemas.microsoft.com/office/drawing/2014/main" id="{FB42A9F3-08C5-E712-AC2E-49193216EB29}"/>
              </a:ext>
            </a:extLst>
          </p:cNvPr>
          <p:cNvPicPr>
            <a:picLocks noChangeAspect="1"/>
          </p:cNvPicPr>
          <p:nvPr/>
        </p:nvPicPr>
        <p:blipFill>
          <a:blip r:embed="rId2"/>
          <a:stretch>
            <a:fillRect/>
          </a:stretch>
        </p:blipFill>
        <p:spPr>
          <a:xfrm>
            <a:off x="130629" y="541175"/>
            <a:ext cx="4105469" cy="3138045"/>
          </a:xfrm>
          <a:prstGeom prst="rect">
            <a:avLst/>
          </a:prstGeom>
        </p:spPr>
      </p:pic>
      <p:pic>
        <p:nvPicPr>
          <p:cNvPr id="23" name="Picture 22">
            <a:extLst>
              <a:ext uri="{FF2B5EF4-FFF2-40B4-BE49-F238E27FC236}">
                <a16:creationId xmlns:a16="http://schemas.microsoft.com/office/drawing/2014/main" id="{F9F00DAE-CBDA-9C40-4FE2-6DF9AE54BB36}"/>
              </a:ext>
            </a:extLst>
          </p:cNvPr>
          <p:cNvPicPr>
            <a:picLocks noChangeAspect="1"/>
          </p:cNvPicPr>
          <p:nvPr/>
        </p:nvPicPr>
        <p:blipFill>
          <a:blip r:embed="rId3"/>
          <a:stretch>
            <a:fillRect/>
          </a:stretch>
        </p:blipFill>
        <p:spPr>
          <a:xfrm>
            <a:off x="8059275" y="303860"/>
            <a:ext cx="4002096" cy="3112078"/>
          </a:xfrm>
          <a:prstGeom prst="rect">
            <a:avLst/>
          </a:prstGeom>
        </p:spPr>
      </p:pic>
      <p:sp>
        <p:nvSpPr>
          <p:cNvPr id="24" name="TextBox 23">
            <a:extLst>
              <a:ext uri="{FF2B5EF4-FFF2-40B4-BE49-F238E27FC236}">
                <a16:creationId xmlns:a16="http://schemas.microsoft.com/office/drawing/2014/main" id="{D4E49C62-FC0F-E60D-5504-FB86DF77F89E}"/>
              </a:ext>
            </a:extLst>
          </p:cNvPr>
          <p:cNvSpPr txBox="1"/>
          <p:nvPr/>
        </p:nvSpPr>
        <p:spPr>
          <a:xfrm rot="10800000" flipH="1" flipV="1">
            <a:off x="5078969" y="1165753"/>
            <a:ext cx="2876935" cy="1015663"/>
          </a:xfrm>
          <a:prstGeom prst="rect">
            <a:avLst/>
          </a:prstGeom>
          <a:noFill/>
        </p:spPr>
        <p:txBody>
          <a:bodyPr wrap="square" rtlCol="0">
            <a:spAutoFit/>
          </a:bodyPr>
          <a:lstStyle/>
          <a:p>
            <a:r>
              <a:rPr lang="en-US" sz="1200" b="1" i="0" dirty="0">
                <a:solidFill>
                  <a:srgbClr val="0D0D0D"/>
                </a:solidFill>
                <a:effectLst/>
              </a:rPr>
              <a:t>Scatterplot showcases the increased participation in FEV sessions positively correlates with higher post-FEV benchmark results, suggesting a promising avenue for enhancing student outcomes</a:t>
            </a:r>
            <a:endParaRPr lang="en-IN" sz="1200" b="1" dirty="0"/>
          </a:p>
        </p:txBody>
      </p:sp>
      <p:pic>
        <p:nvPicPr>
          <p:cNvPr id="26" name="Picture 25">
            <a:extLst>
              <a:ext uri="{FF2B5EF4-FFF2-40B4-BE49-F238E27FC236}">
                <a16:creationId xmlns:a16="http://schemas.microsoft.com/office/drawing/2014/main" id="{08284D79-62D3-92BC-453D-D7694FA34DC3}"/>
              </a:ext>
            </a:extLst>
          </p:cNvPr>
          <p:cNvPicPr>
            <a:picLocks noChangeAspect="1"/>
          </p:cNvPicPr>
          <p:nvPr/>
        </p:nvPicPr>
        <p:blipFill>
          <a:blip r:embed="rId4"/>
          <a:stretch>
            <a:fillRect/>
          </a:stretch>
        </p:blipFill>
        <p:spPr>
          <a:xfrm>
            <a:off x="130628" y="4278806"/>
            <a:ext cx="4581331" cy="2108261"/>
          </a:xfrm>
          <a:prstGeom prst="rect">
            <a:avLst/>
          </a:prstGeom>
        </p:spPr>
      </p:pic>
      <p:pic>
        <p:nvPicPr>
          <p:cNvPr id="28" name="Picture 27">
            <a:extLst>
              <a:ext uri="{FF2B5EF4-FFF2-40B4-BE49-F238E27FC236}">
                <a16:creationId xmlns:a16="http://schemas.microsoft.com/office/drawing/2014/main" id="{6A8D6C93-5BD8-7A50-9DA8-B030807EB15C}"/>
              </a:ext>
            </a:extLst>
          </p:cNvPr>
          <p:cNvPicPr>
            <a:picLocks noChangeAspect="1"/>
          </p:cNvPicPr>
          <p:nvPr/>
        </p:nvPicPr>
        <p:blipFill>
          <a:blip r:embed="rId5"/>
          <a:stretch>
            <a:fillRect/>
          </a:stretch>
        </p:blipFill>
        <p:spPr>
          <a:xfrm>
            <a:off x="8406625" y="3822348"/>
            <a:ext cx="3460417" cy="2596590"/>
          </a:xfrm>
          <a:prstGeom prst="rect">
            <a:avLst/>
          </a:prstGeom>
        </p:spPr>
      </p:pic>
      <p:sp>
        <p:nvSpPr>
          <p:cNvPr id="29" name="TextBox 28">
            <a:extLst>
              <a:ext uri="{FF2B5EF4-FFF2-40B4-BE49-F238E27FC236}">
                <a16:creationId xmlns:a16="http://schemas.microsoft.com/office/drawing/2014/main" id="{6E7B0FDE-EB25-C195-AAD9-7BD6369E8161}"/>
              </a:ext>
            </a:extLst>
          </p:cNvPr>
          <p:cNvSpPr txBox="1"/>
          <p:nvPr/>
        </p:nvSpPr>
        <p:spPr>
          <a:xfrm rot="10800000" flipH="1" flipV="1">
            <a:off x="7850154" y="6323307"/>
            <a:ext cx="3352800" cy="461665"/>
          </a:xfrm>
          <a:prstGeom prst="rect">
            <a:avLst/>
          </a:prstGeom>
          <a:noFill/>
        </p:spPr>
        <p:txBody>
          <a:bodyPr wrap="square" rtlCol="0">
            <a:spAutoFit/>
          </a:bodyPr>
          <a:lstStyle/>
          <a:p>
            <a:r>
              <a:rPr lang="en-US" sz="1200" b="1" dirty="0">
                <a:solidFill>
                  <a:srgbClr val="0D0D0D"/>
                </a:solidFill>
              </a:rPr>
              <a:t>Depicts the p</a:t>
            </a:r>
            <a:r>
              <a:rPr lang="en-US" sz="1200" b="1" i="0" dirty="0">
                <a:solidFill>
                  <a:srgbClr val="0D0D0D"/>
                </a:solidFill>
                <a:effectLst/>
              </a:rPr>
              <a:t>ositive impact of the reassessment of data on student benchmark outcomes.</a:t>
            </a:r>
            <a:endParaRPr lang="en-IN" sz="1200" b="1" dirty="0"/>
          </a:p>
        </p:txBody>
      </p:sp>
      <p:sp>
        <p:nvSpPr>
          <p:cNvPr id="4" name="TextBox 3">
            <a:extLst>
              <a:ext uri="{FF2B5EF4-FFF2-40B4-BE49-F238E27FC236}">
                <a16:creationId xmlns:a16="http://schemas.microsoft.com/office/drawing/2014/main" id="{91265044-BC25-827C-977F-46D4636A82B3}"/>
              </a:ext>
            </a:extLst>
          </p:cNvPr>
          <p:cNvSpPr txBox="1"/>
          <p:nvPr/>
        </p:nvSpPr>
        <p:spPr>
          <a:xfrm>
            <a:off x="4711959" y="4861250"/>
            <a:ext cx="3500337" cy="1015663"/>
          </a:xfrm>
          <a:prstGeom prst="rect">
            <a:avLst/>
          </a:prstGeom>
          <a:noFill/>
        </p:spPr>
        <p:txBody>
          <a:bodyPr wrap="square">
            <a:spAutoFit/>
          </a:bodyPr>
          <a:lstStyle/>
          <a:p>
            <a:r>
              <a:rPr lang="en-US" sz="1200" b="1" i="0" dirty="0">
                <a:solidFill>
                  <a:srgbClr val="0D0D0D"/>
                </a:solidFill>
                <a:effectLst/>
              </a:rPr>
              <a:t>It lustrates a direct correlation between the frequency of FEV tutoring sessions attended and the growth of student outcomes, suggesting that increased session attendance leads to enhanced academic performance</a:t>
            </a:r>
            <a:endParaRPr lang="en-IN" sz="1200" b="1" dirty="0"/>
          </a:p>
        </p:txBody>
      </p:sp>
      <p:pic>
        <p:nvPicPr>
          <p:cNvPr id="6" name="Graphic 5" descr="Bar graph with upward trend with solid fill">
            <a:extLst>
              <a:ext uri="{FF2B5EF4-FFF2-40B4-BE49-F238E27FC236}">
                <a16:creationId xmlns:a16="http://schemas.microsoft.com/office/drawing/2014/main" id="{E512215B-9D35-CF28-6EBF-C7198C3DBF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43405" y="66545"/>
            <a:ext cx="474629" cy="474629"/>
          </a:xfrm>
          <a:prstGeom prst="rect">
            <a:avLst/>
          </a:prstGeom>
        </p:spPr>
      </p:pic>
    </p:spTree>
    <p:extLst>
      <p:ext uri="{BB962C8B-B14F-4D97-AF65-F5344CB8AC3E}">
        <p14:creationId xmlns:p14="http://schemas.microsoft.com/office/powerpoint/2010/main" val="221069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711057-A2BE-4281-BDC7-0CC20E784283}"/>
              </a:ext>
            </a:extLst>
          </p:cNvPr>
          <p:cNvSpPr/>
          <p:nvPr/>
        </p:nvSpPr>
        <p:spPr>
          <a:xfrm>
            <a:off x="232229" y="1541939"/>
            <a:ext cx="3312507"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02CA216-D932-4574-946A-8E2CF375923E}"/>
              </a:ext>
            </a:extLst>
          </p:cNvPr>
          <p:cNvSpPr/>
          <p:nvPr/>
        </p:nvSpPr>
        <p:spPr>
          <a:xfrm flipH="1" flipV="1">
            <a:off x="560623" y="2112430"/>
            <a:ext cx="295976" cy="148167"/>
          </a:xfrm>
          <a:prstGeom prst="rtTriangle">
            <a:avLst/>
          </a:prstGeom>
          <a:solidFill>
            <a:srgbClr val="C8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2D8982-8CB1-4979-8467-AEB2CBE14381}"/>
              </a:ext>
            </a:extLst>
          </p:cNvPr>
          <p:cNvSpPr/>
          <p:nvPr/>
        </p:nvSpPr>
        <p:spPr>
          <a:xfrm>
            <a:off x="856599"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9DB5929-1DE1-497C-B2CB-6B37C851C2AF}"/>
              </a:ext>
            </a:extLst>
          </p:cNvPr>
          <p:cNvSpPr/>
          <p:nvPr/>
        </p:nvSpPr>
        <p:spPr>
          <a:xfrm>
            <a:off x="560623" y="1524000"/>
            <a:ext cx="1329872" cy="5943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D4A5A4C-B5C4-4382-8E61-37AC165207E9}"/>
              </a:ext>
            </a:extLst>
          </p:cNvPr>
          <p:cNvSpPr txBox="1"/>
          <p:nvPr/>
        </p:nvSpPr>
        <p:spPr>
          <a:xfrm>
            <a:off x="784028"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27" name="Rectangle 26">
            <a:extLst>
              <a:ext uri="{FF2B5EF4-FFF2-40B4-BE49-F238E27FC236}">
                <a16:creationId xmlns:a16="http://schemas.microsoft.com/office/drawing/2014/main" id="{0EB84E60-24CB-4EAE-B98B-BBF496C9A4F9}"/>
              </a:ext>
            </a:extLst>
          </p:cNvPr>
          <p:cNvSpPr/>
          <p:nvPr/>
        </p:nvSpPr>
        <p:spPr>
          <a:xfrm>
            <a:off x="3185642" y="1541939"/>
            <a:ext cx="3179696"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4CE9F55C-AD7A-4056-960F-66122F38BBC4}"/>
              </a:ext>
            </a:extLst>
          </p:cNvPr>
          <p:cNvSpPr/>
          <p:nvPr/>
        </p:nvSpPr>
        <p:spPr>
          <a:xfrm flipH="1" flipV="1">
            <a:off x="3381225" y="2112430"/>
            <a:ext cx="295976" cy="148167"/>
          </a:xfrm>
          <a:prstGeom prst="rtTriangle">
            <a:avLst/>
          </a:prstGeom>
          <a:solidFill>
            <a:srgbClr val="004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6106EE-5433-4D40-A549-CFD8209E145B}"/>
              </a:ext>
            </a:extLst>
          </p:cNvPr>
          <p:cNvSpPr/>
          <p:nvPr/>
        </p:nvSpPr>
        <p:spPr>
          <a:xfrm>
            <a:off x="3677201"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A9ADED3-208C-4E1C-83EB-6803A6DD771A}"/>
              </a:ext>
            </a:extLst>
          </p:cNvPr>
          <p:cNvSpPr/>
          <p:nvPr/>
        </p:nvSpPr>
        <p:spPr>
          <a:xfrm>
            <a:off x="3381225" y="1524000"/>
            <a:ext cx="1329872" cy="5943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5532066-48E5-49FD-9A6C-2B2C79A58FF0}"/>
              </a:ext>
            </a:extLst>
          </p:cNvPr>
          <p:cNvSpPr txBox="1"/>
          <p:nvPr/>
        </p:nvSpPr>
        <p:spPr>
          <a:xfrm>
            <a:off x="3795006" y="2541625"/>
            <a:ext cx="2095692" cy="1015663"/>
          </a:xfrm>
          <a:prstGeom prst="rect">
            <a:avLst/>
          </a:prstGeom>
          <a:noFill/>
        </p:spPr>
        <p:txBody>
          <a:bodyPr wrap="square" rtlCol="0">
            <a:spAutoFit/>
          </a:bodyPr>
          <a:lstStyle/>
          <a:p>
            <a:r>
              <a:rPr lang="en-US" sz="1200" b="0" i="0" dirty="0">
                <a:solidFill>
                  <a:srgbClr val="0D0D0D"/>
                </a:solidFill>
                <a:effectLst/>
              </a:rPr>
              <a:t>The one-on-one / small group instruction, allowing tutors to tailor their approach to meet the specific needs of each student</a:t>
            </a:r>
            <a:endParaRPr lang="en-US" sz="1200" dirty="0">
              <a:solidFill>
                <a:schemeClr val="bg1">
                  <a:lumMod val="50000"/>
                </a:schemeClr>
              </a:solidFill>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37FD9B16-3A1F-4CA0-9BF0-0197E365B158}"/>
              </a:ext>
            </a:extLst>
          </p:cNvPr>
          <p:cNvSpPr txBox="1"/>
          <p:nvPr/>
        </p:nvSpPr>
        <p:spPr>
          <a:xfrm>
            <a:off x="3604630"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35" name="Rectangle 34">
            <a:extLst>
              <a:ext uri="{FF2B5EF4-FFF2-40B4-BE49-F238E27FC236}">
                <a16:creationId xmlns:a16="http://schemas.microsoft.com/office/drawing/2014/main" id="{7B13EB64-EA06-45BA-A85B-210E043EE903}"/>
              </a:ext>
            </a:extLst>
          </p:cNvPr>
          <p:cNvSpPr/>
          <p:nvPr/>
        </p:nvSpPr>
        <p:spPr>
          <a:xfrm>
            <a:off x="5977217" y="1541939"/>
            <a:ext cx="3162778"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34D95D0C-7690-48CE-B5E7-D0929337287E}"/>
              </a:ext>
            </a:extLst>
          </p:cNvPr>
          <p:cNvSpPr/>
          <p:nvPr/>
        </p:nvSpPr>
        <p:spPr>
          <a:xfrm flipH="1" flipV="1">
            <a:off x="6155882" y="2112430"/>
            <a:ext cx="295976" cy="148167"/>
          </a:xfrm>
          <a:prstGeom prst="rtTriangle">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8BEF998-1F66-4E27-92B1-7C4F8C48D46D}"/>
              </a:ext>
            </a:extLst>
          </p:cNvPr>
          <p:cNvSpPr/>
          <p:nvPr/>
        </p:nvSpPr>
        <p:spPr>
          <a:xfrm>
            <a:off x="6451858"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CB74FC-D68B-4690-A844-CBA1F58D8971}"/>
              </a:ext>
            </a:extLst>
          </p:cNvPr>
          <p:cNvSpPr/>
          <p:nvPr/>
        </p:nvSpPr>
        <p:spPr>
          <a:xfrm>
            <a:off x="6155882" y="1524000"/>
            <a:ext cx="1329872" cy="594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148632C-DA37-4588-8AE5-DAD3D2239AF8}"/>
              </a:ext>
            </a:extLst>
          </p:cNvPr>
          <p:cNvSpPr txBox="1"/>
          <p:nvPr/>
        </p:nvSpPr>
        <p:spPr>
          <a:xfrm>
            <a:off x="6563499" y="2572566"/>
            <a:ext cx="2120469" cy="769441"/>
          </a:xfrm>
          <a:prstGeom prst="rect">
            <a:avLst/>
          </a:prstGeom>
          <a:noFill/>
        </p:spPr>
        <p:txBody>
          <a:bodyPr wrap="square" rtlCol="0">
            <a:spAutoFit/>
          </a:bodyPr>
          <a:lstStyle/>
          <a:p>
            <a:r>
              <a:rPr lang="en-US" sz="1100" b="0" i="0" dirty="0">
                <a:solidFill>
                  <a:srgbClr val="0D0D0D"/>
                </a:solidFill>
                <a:effectLst/>
              </a:rPr>
              <a:t>FEV sessions offered personalized instruction based on each student's learning style, pace, and preferences.</a:t>
            </a:r>
            <a:endParaRPr lang="en-US" sz="1100" dirty="0">
              <a:solidFill>
                <a:schemeClr val="bg1">
                  <a:lumMod val="50000"/>
                </a:schemeClr>
              </a:solidFill>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37BBDED6-226D-4E00-A92A-259EA2F00E20}"/>
              </a:ext>
            </a:extLst>
          </p:cNvPr>
          <p:cNvSpPr txBox="1"/>
          <p:nvPr/>
        </p:nvSpPr>
        <p:spPr>
          <a:xfrm>
            <a:off x="6379287"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3" name="Rectangle 42">
            <a:extLst>
              <a:ext uri="{FF2B5EF4-FFF2-40B4-BE49-F238E27FC236}">
                <a16:creationId xmlns:a16="http://schemas.microsoft.com/office/drawing/2014/main" id="{10D43FC7-3DF5-4E21-B401-64BE9EEC0098}"/>
              </a:ext>
            </a:extLst>
          </p:cNvPr>
          <p:cNvSpPr/>
          <p:nvPr/>
        </p:nvSpPr>
        <p:spPr>
          <a:xfrm>
            <a:off x="8780901" y="1541939"/>
            <a:ext cx="3171197" cy="4568574"/>
          </a:xfrm>
          <a:prstGeom prst="rect">
            <a:avLst/>
          </a:prstGeom>
          <a:solidFill>
            <a:schemeClr val="tx1">
              <a:alpha val="18000"/>
            </a:schemeClr>
          </a:solidFill>
          <a:ln w="38100">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E28B662-010A-455F-B304-BC50CBFA44A3}"/>
              </a:ext>
            </a:extLst>
          </p:cNvPr>
          <p:cNvSpPr/>
          <p:nvPr/>
        </p:nvSpPr>
        <p:spPr>
          <a:xfrm flipH="1" flipV="1">
            <a:off x="8967986" y="2112430"/>
            <a:ext cx="295976" cy="148167"/>
          </a:xfrm>
          <a:prstGeom prst="rtTriangle">
            <a:avLst/>
          </a:prstGeom>
          <a:solidFill>
            <a:srgbClr val="46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A1E8E29-77E3-4402-9170-43B571F5D5F8}"/>
              </a:ext>
            </a:extLst>
          </p:cNvPr>
          <p:cNvSpPr/>
          <p:nvPr/>
        </p:nvSpPr>
        <p:spPr>
          <a:xfrm>
            <a:off x="9263962" y="1262741"/>
            <a:ext cx="2341371" cy="4240779"/>
          </a:xfrm>
          <a:prstGeom prst="rect">
            <a:avLst/>
          </a:prstGeom>
          <a:solidFill>
            <a:srgbClr val="F4F4F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5106BF0-4152-4410-9F8C-7BDAB5AED557}"/>
              </a:ext>
            </a:extLst>
          </p:cNvPr>
          <p:cNvSpPr/>
          <p:nvPr/>
        </p:nvSpPr>
        <p:spPr>
          <a:xfrm>
            <a:off x="8967986" y="1524000"/>
            <a:ext cx="1329872" cy="59436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4BF7AC4-89A9-45B8-AB65-DEAEF4688870}"/>
              </a:ext>
            </a:extLst>
          </p:cNvPr>
          <p:cNvSpPr txBox="1"/>
          <p:nvPr/>
        </p:nvSpPr>
        <p:spPr>
          <a:xfrm>
            <a:off x="9381766" y="2518541"/>
            <a:ext cx="2105761" cy="1569660"/>
          </a:xfrm>
          <a:prstGeom prst="rect">
            <a:avLst/>
          </a:prstGeom>
          <a:noFill/>
        </p:spPr>
        <p:txBody>
          <a:bodyPr wrap="square" rtlCol="0">
            <a:spAutoFit/>
          </a:bodyPr>
          <a:lstStyle/>
          <a:p>
            <a:r>
              <a:rPr lang="en-US" sz="1200" b="0" i="0" dirty="0">
                <a:solidFill>
                  <a:srgbClr val="0D0D0D"/>
                </a:solidFill>
                <a:effectLst/>
              </a:rPr>
              <a:t>Increased student engagement, coupled with the integration of technology previously unfamiliar to students, likely contributed to the improvement of positive growth in student benchmark outcomes.</a:t>
            </a:r>
            <a:endParaRPr lang="en-US" sz="1200" dirty="0">
              <a:solidFill>
                <a:schemeClr val="bg1">
                  <a:lumMod val="50000"/>
                </a:schemeClr>
              </a:solidFill>
              <a:ea typeface="Open Sans" panose="020B0606030504020204" pitchFamily="34" charset="0"/>
              <a:cs typeface="Open Sans" panose="020B0606030504020204" pitchFamily="34" charset="0"/>
            </a:endParaRPr>
          </a:p>
        </p:txBody>
      </p:sp>
      <p:sp>
        <p:nvSpPr>
          <p:cNvPr id="50" name="TextBox 49">
            <a:extLst>
              <a:ext uri="{FF2B5EF4-FFF2-40B4-BE49-F238E27FC236}">
                <a16:creationId xmlns:a16="http://schemas.microsoft.com/office/drawing/2014/main" id="{217F2442-4073-4FDE-A23C-3AC14F90B3B0}"/>
              </a:ext>
            </a:extLst>
          </p:cNvPr>
          <p:cNvSpPr txBox="1"/>
          <p:nvPr/>
        </p:nvSpPr>
        <p:spPr>
          <a:xfrm>
            <a:off x="9191391" y="1524496"/>
            <a:ext cx="1092213" cy="584775"/>
          </a:xfrm>
          <a:prstGeom prst="rect">
            <a:avLst/>
          </a:prstGeom>
          <a:no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pic>
        <p:nvPicPr>
          <p:cNvPr id="52" name="Graphic 51" descr="Document">
            <a:extLst>
              <a:ext uri="{FF2B5EF4-FFF2-40B4-BE49-F238E27FC236}">
                <a16:creationId xmlns:a16="http://schemas.microsoft.com/office/drawing/2014/main" id="{B095D576-7240-48BD-9083-CCB00630F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9180" y="4316375"/>
            <a:ext cx="914400" cy="914400"/>
          </a:xfrm>
          <a:prstGeom prst="rect">
            <a:avLst/>
          </a:prstGeom>
        </p:spPr>
      </p:pic>
      <p:pic>
        <p:nvPicPr>
          <p:cNvPr id="54" name="Graphic 53" descr="Advertising">
            <a:extLst>
              <a:ext uri="{FF2B5EF4-FFF2-40B4-BE49-F238E27FC236}">
                <a16:creationId xmlns:a16="http://schemas.microsoft.com/office/drawing/2014/main" id="{11F34769-FEFB-4C7F-8AF6-4E1F9EB5EA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42257" y="4316375"/>
            <a:ext cx="914400" cy="914400"/>
          </a:xfrm>
          <a:prstGeom prst="rect">
            <a:avLst/>
          </a:prstGeom>
        </p:spPr>
      </p:pic>
      <p:pic>
        <p:nvPicPr>
          <p:cNvPr id="56" name="Graphic 55" descr="Diploma">
            <a:extLst>
              <a:ext uri="{FF2B5EF4-FFF2-40B4-BE49-F238E27FC236}">
                <a16:creationId xmlns:a16="http://schemas.microsoft.com/office/drawing/2014/main" id="{CB3C10FA-49CF-480F-9A56-C6038E94AC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55496" y="4316375"/>
            <a:ext cx="914400" cy="914400"/>
          </a:xfrm>
          <a:prstGeom prst="rect">
            <a:avLst/>
          </a:prstGeom>
        </p:spPr>
      </p:pic>
      <p:pic>
        <p:nvPicPr>
          <p:cNvPr id="58" name="Graphic 57" descr="Lightbulb and pencil">
            <a:extLst>
              <a:ext uri="{FF2B5EF4-FFF2-40B4-BE49-F238E27FC236}">
                <a16:creationId xmlns:a16="http://schemas.microsoft.com/office/drawing/2014/main" id="{B240C84A-AE68-4FB7-8AF1-65E2AE780F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9485" y="4316375"/>
            <a:ext cx="914400" cy="914400"/>
          </a:xfrm>
          <a:prstGeom prst="rect">
            <a:avLst/>
          </a:prstGeom>
        </p:spPr>
      </p:pic>
      <p:sp>
        <p:nvSpPr>
          <p:cNvPr id="59" name="Rectangle 58">
            <a:extLst>
              <a:ext uri="{FF2B5EF4-FFF2-40B4-BE49-F238E27FC236}">
                <a16:creationId xmlns:a16="http://schemas.microsoft.com/office/drawing/2014/main" id="{35862DDE-F79F-4D1F-97FB-0CCD12186C14}"/>
              </a:ext>
            </a:extLst>
          </p:cNvPr>
          <p:cNvSpPr/>
          <p:nvPr/>
        </p:nvSpPr>
        <p:spPr>
          <a:xfrm>
            <a:off x="865098" y="5398602"/>
            <a:ext cx="2320544" cy="850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FCF5934-E417-407F-8589-52282034E559}"/>
              </a:ext>
            </a:extLst>
          </p:cNvPr>
          <p:cNvSpPr/>
          <p:nvPr/>
        </p:nvSpPr>
        <p:spPr>
          <a:xfrm>
            <a:off x="3692723" y="5394347"/>
            <a:ext cx="2320544" cy="850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4B7C5388-BDE0-439E-BBDA-DCE4905F2D1A}"/>
              </a:ext>
            </a:extLst>
          </p:cNvPr>
          <p:cNvSpPr/>
          <p:nvPr/>
        </p:nvSpPr>
        <p:spPr>
          <a:xfrm>
            <a:off x="6462271" y="5395437"/>
            <a:ext cx="2320544" cy="850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9A602CBF-2A62-4D7E-B352-FA764E6934CB}"/>
              </a:ext>
            </a:extLst>
          </p:cNvPr>
          <p:cNvSpPr/>
          <p:nvPr/>
        </p:nvSpPr>
        <p:spPr>
          <a:xfrm>
            <a:off x="9279624" y="5394347"/>
            <a:ext cx="2320544" cy="8507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EB8227-CEB7-234A-F1A4-4A495059A75F}"/>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400" dirty="0">
              <a:latin typeface="+mn-lt"/>
            </a:endParaRPr>
          </a:p>
        </p:txBody>
      </p:sp>
      <p:sp>
        <p:nvSpPr>
          <p:cNvPr id="4" name="TextBox 3">
            <a:extLst>
              <a:ext uri="{FF2B5EF4-FFF2-40B4-BE49-F238E27FC236}">
                <a16:creationId xmlns:a16="http://schemas.microsoft.com/office/drawing/2014/main" id="{AEA3A012-3835-2A5A-C54A-CD957561B879}"/>
              </a:ext>
            </a:extLst>
          </p:cNvPr>
          <p:cNvSpPr txBox="1"/>
          <p:nvPr/>
        </p:nvSpPr>
        <p:spPr>
          <a:xfrm>
            <a:off x="232229" y="222956"/>
            <a:ext cx="4022530" cy="584775"/>
          </a:xfrm>
          <a:prstGeom prst="rect">
            <a:avLst/>
          </a:prstGeom>
          <a:noFill/>
        </p:spPr>
        <p:txBody>
          <a:bodyPr wrap="square">
            <a:spAutoFit/>
          </a:bodyPr>
          <a:lstStyle/>
          <a:p>
            <a:r>
              <a:rPr lang="en-IN" sz="3200" b="1" dirty="0">
                <a:latin typeface="+mn-lt"/>
              </a:rPr>
              <a:t>Key findings &amp;Insights</a:t>
            </a:r>
          </a:p>
        </p:txBody>
      </p:sp>
      <p:sp>
        <p:nvSpPr>
          <p:cNvPr id="6" name="TextBox 5">
            <a:extLst>
              <a:ext uri="{FF2B5EF4-FFF2-40B4-BE49-F238E27FC236}">
                <a16:creationId xmlns:a16="http://schemas.microsoft.com/office/drawing/2014/main" id="{044C8A5C-C7AF-146B-EB77-668E7B347404}"/>
              </a:ext>
            </a:extLst>
          </p:cNvPr>
          <p:cNvSpPr txBox="1"/>
          <p:nvPr/>
        </p:nvSpPr>
        <p:spPr>
          <a:xfrm>
            <a:off x="919692" y="2406957"/>
            <a:ext cx="2169017" cy="1754326"/>
          </a:xfrm>
          <a:prstGeom prst="rect">
            <a:avLst/>
          </a:prstGeom>
          <a:noFill/>
        </p:spPr>
        <p:txBody>
          <a:bodyPr wrap="square">
            <a:spAutoFit/>
          </a:bodyPr>
          <a:lstStyle/>
          <a:p>
            <a:br>
              <a:rPr lang="en-US" sz="1200" dirty="0"/>
            </a:br>
            <a:r>
              <a:rPr lang="en-US" sz="1200" b="0" i="0" dirty="0">
                <a:solidFill>
                  <a:srgbClr val="0D0D0D"/>
                </a:solidFill>
                <a:effectLst/>
              </a:rPr>
              <a:t>Third-grade students might have established a solid groundwork in fundamental academic abilities during prior grades, positioning them for success in subsequent years due to a higher number of students.</a:t>
            </a:r>
            <a:endParaRPr lang="en-IN" sz="1200" dirty="0"/>
          </a:p>
        </p:txBody>
      </p:sp>
    </p:spTree>
    <p:extLst>
      <p:ext uri="{BB962C8B-B14F-4D97-AF65-F5344CB8AC3E}">
        <p14:creationId xmlns:p14="http://schemas.microsoft.com/office/powerpoint/2010/main" val="77863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E4D2-0119-8CB1-C9FC-ED95FC14D1E2}"/>
              </a:ext>
            </a:extLst>
          </p:cNvPr>
          <p:cNvSpPr>
            <a:spLocks noGrp="1"/>
          </p:cNvSpPr>
          <p:nvPr>
            <p:ph type="title"/>
          </p:nvPr>
        </p:nvSpPr>
        <p:spPr>
          <a:xfrm>
            <a:off x="3429000" y="1"/>
            <a:ext cx="5335555" cy="593496"/>
          </a:xfrm>
        </p:spPr>
        <p:txBody>
          <a:bodyPr>
            <a:normAutofit/>
          </a:bodyPr>
          <a:lstStyle/>
          <a:p>
            <a:pPr algn="ctr"/>
            <a:r>
              <a:rPr lang="en-IN" sz="2400" b="1" dirty="0">
                <a:solidFill>
                  <a:srgbClr val="8B0000"/>
                </a:solidFill>
                <a:latin typeface="+mn-lt"/>
              </a:rPr>
              <a:t>Recommendations for contract renewal</a:t>
            </a:r>
          </a:p>
        </p:txBody>
      </p:sp>
      <p:sp>
        <p:nvSpPr>
          <p:cNvPr id="4" name="TextBox 3">
            <a:extLst>
              <a:ext uri="{FF2B5EF4-FFF2-40B4-BE49-F238E27FC236}">
                <a16:creationId xmlns:a16="http://schemas.microsoft.com/office/drawing/2014/main" id="{C6AD00ED-CF56-6FD9-257A-1899D5012886}"/>
              </a:ext>
            </a:extLst>
          </p:cNvPr>
          <p:cNvSpPr txBox="1"/>
          <p:nvPr/>
        </p:nvSpPr>
        <p:spPr>
          <a:xfrm>
            <a:off x="6392247" y="772508"/>
            <a:ext cx="5335555" cy="4216539"/>
          </a:xfrm>
          <a:prstGeom prst="rect">
            <a:avLst/>
          </a:prstGeom>
          <a:noFill/>
        </p:spPr>
        <p:txBody>
          <a:bodyPr wrap="square">
            <a:spAutoFit/>
          </a:bodyPr>
          <a:lstStyle/>
          <a:p>
            <a:pPr algn="just"/>
            <a:r>
              <a:rPr lang="en-IN" sz="1600" b="1" dirty="0"/>
              <a:t>A</a:t>
            </a:r>
            <a:r>
              <a:rPr lang="en-IN" sz="1600" b="1" dirty="0">
                <a:effectLst/>
              </a:rPr>
              <a:t>dditional data points :</a:t>
            </a:r>
          </a:p>
          <a:p>
            <a:pPr marL="171450" indent="-171450" algn="just">
              <a:buFont typeface="Wingdings" panose="05000000000000000000" pitchFamily="2" charset="2"/>
              <a:buChar char="Ø"/>
            </a:pPr>
            <a:r>
              <a:rPr lang="en-US" sz="1200" b="1" dirty="0"/>
              <a:t>Student Demographics: </a:t>
            </a:r>
          </a:p>
          <a:p>
            <a:pPr algn="just"/>
            <a:r>
              <a:rPr lang="en-US" sz="1200" dirty="0"/>
              <a:t>Understanding the socioeconomic status, gender distribution, and regional disparities among students can help tailor tutoring strategies to address specific needs and barriers to learning, thereby promoting equitable access to educational support and improving overall student outcomes</a:t>
            </a:r>
          </a:p>
          <a:p>
            <a:pPr algn="just"/>
            <a:endParaRPr lang="en-US" sz="1200" dirty="0"/>
          </a:p>
          <a:p>
            <a:pPr marL="171450" indent="-171450" algn="just">
              <a:buFont typeface="Wingdings" panose="05000000000000000000" pitchFamily="2" charset="2"/>
              <a:buChar char="Ø"/>
            </a:pPr>
            <a:r>
              <a:rPr lang="en-US" sz="1200" b="1" dirty="0"/>
              <a:t>Session Attendance Rates: </a:t>
            </a:r>
          </a:p>
          <a:p>
            <a:pPr algn="just"/>
            <a:r>
              <a:rPr lang="en-US" sz="1200" dirty="0"/>
              <a:t>Higher session attendance rates are likely to correlate with improved student performance, indicating active participation and engagement in the tutoring program, which can lead to positive growth in benchmark outcomes after the reassessment of data</a:t>
            </a:r>
          </a:p>
          <a:p>
            <a:pPr algn="just"/>
            <a:endParaRPr lang="en-US" sz="1200" dirty="0"/>
          </a:p>
          <a:p>
            <a:pPr marL="171450" indent="-171450" algn="just">
              <a:buFont typeface="Wingdings" panose="05000000000000000000" pitchFamily="2" charset="2"/>
              <a:buChar char="Ø"/>
            </a:pPr>
            <a:r>
              <a:rPr lang="en-US" sz="1200" b="1" dirty="0"/>
              <a:t>Duration of Tutoring Sessions: </a:t>
            </a:r>
          </a:p>
          <a:p>
            <a:pPr algn="just"/>
            <a:r>
              <a:rPr lang="en-US" sz="1200" dirty="0"/>
              <a:t>Longer duration of tutoring sessions may allow for more in-depth instruction and targeted support, potentially resulting in greater academic gains and advancements in student benchmark outcomes following the reassessment of data</a:t>
            </a:r>
          </a:p>
          <a:p>
            <a:pPr algn="just"/>
            <a:endParaRPr lang="en-US" sz="1200" dirty="0"/>
          </a:p>
          <a:p>
            <a:pPr marL="171450" indent="-171450" algn="just">
              <a:buFont typeface="Wingdings" panose="05000000000000000000" pitchFamily="2" charset="2"/>
              <a:buChar char="Ø"/>
            </a:pPr>
            <a:r>
              <a:rPr lang="en-US" sz="1200" b="1" dirty="0"/>
              <a:t>Student Engagement Levels: </a:t>
            </a:r>
          </a:p>
          <a:p>
            <a:pPr algn="just"/>
            <a:r>
              <a:rPr lang="en-US" sz="1200" dirty="0"/>
              <a:t>Monitoring student engagement levels during tutoring sessions provides insights into their level of involvement, interest, and motivation, which are key determinants of learning success. </a:t>
            </a:r>
            <a:endParaRPr lang="en-IN" sz="1200" dirty="0"/>
          </a:p>
        </p:txBody>
      </p:sp>
      <p:sp>
        <p:nvSpPr>
          <p:cNvPr id="7" name="TextBox 6">
            <a:extLst>
              <a:ext uri="{FF2B5EF4-FFF2-40B4-BE49-F238E27FC236}">
                <a16:creationId xmlns:a16="http://schemas.microsoft.com/office/drawing/2014/main" id="{481BB177-3FE4-BCE4-B7FA-A91A4919F381}"/>
              </a:ext>
            </a:extLst>
          </p:cNvPr>
          <p:cNvSpPr txBox="1"/>
          <p:nvPr/>
        </p:nvSpPr>
        <p:spPr>
          <a:xfrm>
            <a:off x="376334" y="772508"/>
            <a:ext cx="5335554" cy="4955203"/>
          </a:xfrm>
          <a:prstGeom prst="rect">
            <a:avLst/>
          </a:prstGeom>
          <a:noFill/>
        </p:spPr>
        <p:txBody>
          <a:bodyPr wrap="square">
            <a:spAutoFit/>
          </a:bodyPr>
          <a:lstStyle/>
          <a:p>
            <a:pPr algn="just"/>
            <a:r>
              <a:rPr lang="en-US" sz="1600" b="1" i="0" dirty="0">
                <a:solidFill>
                  <a:srgbClr val="0D0D0D"/>
                </a:solidFill>
                <a:effectLst/>
              </a:rPr>
              <a:t>Recommendations:</a:t>
            </a:r>
          </a:p>
          <a:p>
            <a:pPr marL="171450" indent="-171450" algn="just">
              <a:buFont typeface="Wingdings" panose="05000000000000000000" pitchFamily="2" charset="2"/>
              <a:buChar char="Ø"/>
            </a:pPr>
            <a:r>
              <a:rPr lang="en-US" sz="1200" b="1" dirty="0"/>
              <a:t>Value-Added Services: </a:t>
            </a:r>
          </a:p>
          <a:p>
            <a:pPr algn="just"/>
            <a:r>
              <a:rPr lang="en-US" sz="1200" dirty="0"/>
              <a:t>Introducing value-added services such as academic counseling, college readiness workshops, or parent engagement sessions to provide comprehensive support for student academic success</a:t>
            </a:r>
          </a:p>
          <a:p>
            <a:pPr algn="just"/>
            <a:endParaRPr lang="en-US" sz="1200" dirty="0"/>
          </a:p>
          <a:p>
            <a:pPr marL="171450" indent="-171450" algn="just">
              <a:buFont typeface="Wingdings" panose="05000000000000000000" pitchFamily="2" charset="2"/>
              <a:buChar char="Ø"/>
            </a:pPr>
            <a:r>
              <a:rPr lang="en-US" sz="1200" b="1" i="0" dirty="0">
                <a:solidFill>
                  <a:srgbClr val="0D0D0D"/>
                </a:solidFill>
                <a:effectLst/>
                <a:latin typeface="Söhne"/>
              </a:rPr>
              <a:t>Stakeholder </a:t>
            </a:r>
            <a:r>
              <a:rPr lang="en-US" sz="1200" b="1" dirty="0">
                <a:solidFill>
                  <a:srgbClr val="0D0D0D"/>
                </a:solidFill>
                <a:latin typeface="Söhne"/>
              </a:rPr>
              <a:t>E</a:t>
            </a:r>
            <a:r>
              <a:rPr lang="en-US" sz="1200" b="1" i="0" dirty="0">
                <a:solidFill>
                  <a:srgbClr val="0D0D0D"/>
                </a:solidFill>
                <a:effectLst/>
                <a:latin typeface="Söhne"/>
              </a:rPr>
              <a:t>ngagement Forums</a:t>
            </a:r>
            <a:r>
              <a:rPr lang="en-US" sz="1200" b="0" i="0" dirty="0">
                <a:solidFill>
                  <a:srgbClr val="0D0D0D"/>
                </a:solidFill>
                <a:effectLst/>
                <a:latin typeface="Söhne"/>
              </a:rPr>
              <a:t>: </a:t>
            </a:r>
          </a:p>
          <a:p>
            <a:pPr algn="just"/>
            <a:r>
              <a:rPr lang="en-US" sz="1200" b="0" i="0" dirty="0">
                <a:solidFill>
                  <a:srgbClr val="0D0D0D"/>
                </a:solidFill>
                <a:effectLst/>
                <a:latin typeface="Söhne"/>
              </a:rPr>
              <a:t>Host regular stakeholder engagement forums to solicit feedback from parents, students, educators, and community members, fostering transparency, accountability, and collective ownership of the tutoring program's success.</a:t>
            </a:r>
          </a:p>
          <a:p>
            <a:pPr algn="just"/>
            <a:endParaRPr lang="en-US" sz="1200" dirty="0"/>
          </a:p>
          <a:p>
            <a:pPr marL="171450" indent="-171450" algn="just">
              <a:buFont typeface="Wingdings" panose="05000000000000000000" pitchFamily="2" charset="2"/>
              <a:buChar char="Ø"/>
            </a:pPr>
            <a:r>
              <a:rPr lang="en-US" sz="1200" b="1" i="0" dirty="0">
                <a:solidFill>
                  <a:srgbClr val="0D0D0D"/>
                </a:solidFill>
                <a:effectLst/>
                <a:latin typeface="Söhne"/>
              </a:rPr>
              <a:t>Performance-Based Contracting</a:t>
            </a:r>
            <a:r>
              <a:rPr lang="en-US" sz="1200" b="0" i="0" dirty="0">
                <a:solidFill>
                  <a:srgbClr val="0D0D0D"/>
                </a:solidFill>
                <a:effectLst/>
                <a:latin typeface="Söhne"/>
              </a:rPr>
              <a:t>: </a:t>
            </a:r>
          </a:p>
          <a:p>
            <a:pPr algn="just"/>
            <a:r>
              <a:rPr lang="en-US" sz="1200" b="0" i="0" dirty="0">
                <a:solidFill>
                  <a:srgbClr val="0D0D0D"/>
                </a:solidFill>
                <a:effectLst/>
                <a:latin typeface="Söhne"/>
              </a:rPr>
              <a:t>Consider transitioning to a performance-based contracting model, where FEV Tutor's compensation is tied to predefined student outcome metrics, incentivizing accountability and ensuring alignment with district goals.</a:t>
            </a:r>
          </a:p>
          <a:p>
            <a:pPr algn="just"/>
            <a:endParaRPr lang="en-US" sz="1200" i="0" dirty="0">
              <a:solidFill>
                <a:srgbClr val="0D0D0D"/>
              </a:solidFill>
              <a:effectLst/>
              <a:latin typeface="Söhne"/>
            </a:endParaRPr>
          </a:p>
          <a:p>
            <a:pPr marL="171450" indent="-171450" algn="just">
              <a:buFont typeface="Wingdings" panose="05000000000000000000" pitchFamily="2" charset="2"/>
              <a:buChar char="Ø"/>
            </a:pPr>
            <a:r>
              <a:rPr lang="en-US" sz="1200" b="1" dirty="0"/>
              <a:t>Technology Integration:</a:t>
            </a:r>
          </a:p>
          <a:p>
            <a:pPr algn="just"/>
            <a:r>
              <a:rPr lang="en-US" sz="1200" b="1" dirty="0"/>
              <a:t> </a:t>
            </a:r>
            <a:r>
              <a:rPr lang="en-US" sz="1200" dirty="0"/>
              <a:t>Leverage technology to enhance tutoring delivery, offering interactive learning platforms, virtual classrooms, or adaptive learning technologies to engage students, personalize instruction, and optimize learning outcomes</a:t>
            </a:r>
          </a:p>
          <a:p>
            <a:pPr marL="171450" indent="-171450" algn="just">
              <a:buFont typeface="Wingdings" panose="05000000000000000000" pitchFamily="2" charset="2"/>
              <a:buChar char="Ø"/>
            </a:pPr>
            <a:endParaRPr lang="en-US" sz="1200" dirty="0"/>
          </a:p>
          <a:p>
            <a:pPr marL="171450" indent="-171450" algn="just">
              <a:buFont typeface="Wingdings" panose="05000000000000000000" pitchFamily="2" charset="2"/>
              <a:buChar char="Ø"/>
            </a:pPr>
            <a:r>
              <a:rPr lang="en-US" sz="1200" b="1" dirty="0"/>
              <a:t>Feedback and Continuous Improvement: </a:t>
            </a:r>
          </a:p>
          <a:p>
            <a:pPr algn="just"/>
            <a:r>
              <a:rPr lang="en-US" sz="1200" dirty="0"/>
              <a:t>Establish mechanisms for collecting feedback from students, parents, and educators to continuously refine and improve tutoring services, ensuring responsiveness to evolving needs and preferences</a:t>
            </a:r>
          </a:p>
          <a:p>
            <a:pPr algn="just"/>
            <a:endParaRPr lang="en-US" sz="1200" dirty="0"/>
          </a:p>
        </p:txBody>
      </p:sp>
      <p:sp>
        <p:nvSpPr>
          <p:cNvPr id="8" name="Rectangle 7">
            <a:extLst>
              <a:ext uri="{FF2B5EF4-FFF2-40B4-BE49-F238E27FC236}">
                <a16:creationId xmlns:a16="http://schemas.microsoft.com/office/drawing/2014/main" id="{DDA70887-3AE3-1509-B60E-6E0B261C88A7}"/>
              </a:ext>
            </a:extLst>
          </p:cNvPr>
          <p:cNvSpPr/>
          <p:nvPr/>
        </p:nvSpPr>
        <p:spPr>
          <a:xfrm>
            <a:off x="230158" y="447869"/>
            <a:ext cx="11731684" cy="6028119"/>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10" descr="Insights Icons - Free SVG &amp; PNG Insights Images - Noun Project">
            <a:extLst>
              <a:ext uri="{FF2B5EF4-FFF2-40B4-BE49-F238E27FC236}">
                <a16:creationId xmlns:a16="http://schemas.microsoft.com/office/drawing/2014/main" id="{5AE19055-EC7D-A9F6-5B83-839BAF46E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580" y="34213"/>
            <a:ext cx="379445" cy="3794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alue-Based Contracting: A Comprehensive Guide | MD Clarity">
            <a:extLst>
              <a:ext uri="{FF2B5EF4-FFF2-40B4-BE49-F238E27FC236}">
                <a16:creationId xmlns:a16="http://schemas.microsoft.com/office/drawing/2014/main" id="{7EA5836F-BE8E-2EA4-B869-D50A29F3C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829" y="2608637"/>
            <a:ext cx="412100" cy="412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inuous improvement - Free business and finance icons">
            <a:extLst>
              <a:ext uri="{FF2B5EF4-FFF2-40B4-BE49-F238E27FC236}">
                <a16:creationId xmlns:a16="http://schemas.microsoft.com/office/drawing/2014/main" id="{3D11AB16-4077-E938-DA81-261A2579B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256" y="5315611"/>
            <a:ext cx="412100" cy="412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toring - Free people icons">
            <a:extLst>
              <a:ext uri="{FF2B5EF4-FFF2-40B4-BE49-F238E27FC236}">
                <a16:creationId xmlns:a16="http://schemas.microsoft.com/office/drawing/2014/main" id="{D6FE3C29-4566-0103-69B0-B76781699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8707" y="4755958"/>
            <a:ext cx="489953" cy="412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300+ Attendance Icon Stock Illustrations, Royalty-Free Vector Graphics &amp;  Clip Art - iStock | Attendance icon editable stroke, Time attendance icon,  School attendance icon">
            <a:extLst>
              <a:ext uri="{FF2B5EF4-FFF2-40B4-BE49-F238E27FC236}">
                <a16:creationId xmlns:a16="http://schemas.microsoft.com/office/drawing/2014/main" id="{33B30E99-6C6C-C66D-8796-0DAB4AA317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1344" y="2882284"/>
            <a:ext cx="489953" cy="4899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mographic Icon - Free PNG &amp; SVG 342342 - Noun Project">
            <a:extLst>
              <a:ext uri="{FF2B5EF4-FFF2-40B4-BE49-F238E27FC236}">
                <a16:creationId xmlns:a16="http://schemas.microsoft.com/office/drawing/2014/main" id="{D2809A75-2EE5-39C9-0BFA-9679A4B13D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1089" y="1822828"/>
            <a:ext cx="412099" cy="4120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mputer Icons System integration Management, technology, electronics,  batch Icon, system Integration png | PNGWing">
            <a:extLst>
              <a:ext uri="{FF2B5EF4-FFF2-40B4-BE49-F238E27FC236}">
                <a16:creationId xmlns:a16="http://schemas.microsoft.com/office/drawing/2014/main" id="{4245EAB6-509D-2C8F-5250-136E8AEDC6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5978" y="4361284"/>
            <a:ext cx="521851" cy="4121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ntract Icons &amp; Symbols">
            <a:extLst>
              <a:ext uri="{FF2B5EF4-FFF2-40B4-BE49-F238E27FC236}">
                <a16:creationId xmlns:a16="http://schemas.microsoft.com/office/drawing/2014/main" id="{20FE649E-4F86-7031-32A4-67EB632E49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4306" y="3470435"/>
            <a:ext cx="412101" cy="4121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alue Added Services Svg Png Icon Free Download (#328373) -  OnlineWebFonts.COM">
            <a:extLst>
              <a:ext uri="{FF2B5EF4-FFF2-40B4-BE49-F238E27FC236}">
                <a16:creationId xmlns:a16="http://schemas.microsoft.com/office/drawing/2014/main" id="{641BDD21-1FEF-5216-2B13-B86AD65F9D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4984" y="1575037"/>
            <a:ext cx="307133" cy="28847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ime circle - User Interface &amp; Gesture Icons">
            <a:extLst>
              <a:ext uri="{FF2B5EF4-FFF2-40B4-BE49-F238E27FC236}">
                <a16:creationId xmlns:a16="http://schemas.microsoft.com/office/drawing/2014/main" id="{27179FAF-73D6-D0E9-26C3-93B872B7AAE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61343" y="3980163"/>
            <a:ext cx="325109" cy="32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864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1288</TotalTime>
  <Words>774</Words>
  <Application>Microsoft Office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Open Sans</vt:lpstr>
      <vt:lpstr>Söhne</vt:lpstr>
      <vt:lpstr>Wingdings</vt:lpstr>
      <vt:lpstr>Office Theme</vt:lpstr>
      <vt:lpstr> Esser County Education: FEV Tutor Impact Analysis  2022-2023  </vt:lpstr>
      <vt:lpstr>Data visuals</vt:lpstr>
      <vt:lpstr>Bridging Current Challenges to Future Success of problem statement</vt:lpstr>
      <vt:lpstr>Data Visuals</vt:lpstr>
      <vt:lpstr>PowerPoint Presentation</vt:lpstr>
      <vt:lpstr>Recommendations for contract renewal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Yarramshetty Varshitha</dc:creator>
  <cp:lastModifiedBy>Yarramshetty Varshitha</cp:lastModifiedBy>
  <cp:revision>15</cp:revision>
  <dcterms:created xsi:type="dcterms:W3CDTF">2024-03-09T10:00:33Z</dcterms:created>
  <dcterms:modified xsi:type="dcterms:W3CDTF">2024-03-12T11:08:48Z</dcterms:modified>
</cp:coreProperties>
</file>