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0"/>
  </p:notesMasterIdLst>
  <p:handoutMasterIdLst>
    <p:handoutMasterId r:id="rId21"/>
  </p:handoutMasterIdLst>
  <p:sldIdLst>
    <p:sldId id="256" r:id="rId2"/>
    <p:sldId id="422" r:id="rId3"/>
    <p:sldId id="496" r:id="rId4"/>
    <p:sldId id="497" r:id="rId5"/>
    <p:sldId id="500" r:id="rId6"/>
    <p:sldId id="501" r:id="rId7"/>
    <p:sldId id="502" r:id="rId8"/>
    <p:sldId id="503" r:id="rId9"/>
    <p:sldId id="504" r:id="rId10"/>
    <p:sldId id="514" r:id="rId11"/>
    <p:sldId id="505" r:id="rId12"/>
    <p:sldId id="506" r:id="rId13"/>
    <p:sldId id="507" r:id="rId14"/>
    <p:sldId id="512" r:id="rId15"/>
    <p:sldId id="513" r:id="rId16"/>
    <p:sldId id="509" r:id="rId17"/>
    <p:sldId id="511" r:id="rId18"/>
    <p:sldId id="494" r:id="rId19"/>
  </p:sldIdLst>
  <p:sldSz cx="9144000" cy="6858000" type="screen4x3"/>
  <p:notesSz cx="6761163" cy="9942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a:srgbClr val="DE0000"/>
    <a:srgbClr val="00682F"/>
    <a:srgbClr val="1F675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90" autoAdjust="0"/>
    <p:restoredTop sz="94660"/>
  </p:normalViewPr>
  <p:slideViewPr>
    <p:cSldViewPr>
      <p:cViewPr varScale="1">
        <p:scale>
          <a:sx n="78" d="100"/>
          <a:sy n="78" d="100"/>
        </p:scale>
        <p:origin x="1627" y="43"/>
      </p:cViewPr>
      <p:guideLst>
        <p:guide orient="horz" pos="2160"/>
        <p:guide pos="2880"/>
      </p:guideLst>
    </p:cSldViewPr>
  </p:slideViewPr>
  <p:notesTextViewPr>
    <p:cViewPr>
      <p:scale>
        <a:sx n="100" d="100"/>
        <a:sy n="100" d="100"/>
      </p:scale>
      <p:origin x="0" y="0"/>
    </p:cViewPr>
  </p:notesTextViewPr>
  <p:notesViewPr>
    <p:cSldViewPr>
      <p:cViewPr varScale="1">
        <p:scale>
          <a:sx n="67" d="100"/>
          <a:sy n="67" d="100"/>
        </p:scale>
        <p:origin x="2780" y="3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0DB92029-DAFD-4D32-8B07-4B70B1E4D478}" type="datetimeFigureOut">
              <a:rPr lang="en-IN" smtClean="0"/>
              <a:pPr/>
              <a:t>12-04-2025</a:t>
            </a:fld>
            <a:endParaRPr lang="en-IN"/>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3A5F807E-08F7-4B98-BCFD-223FC30F53C2}" type="slidenum">
              <a:rPr lang="en-IN" smtClean="0"/>
              <a:pPr/>
              <a:t>‹#›</a:t>
            </a:fld>
            <a:endParaRPr lang="en-IN"/>
          </a:p>
        </p:txBody>
      </p:sp>
    </p:spTree>
    <p:extLst>
      <p:ext uri="{BB962C8B-B14F-4D97-AF65-F5344CB8AC3E}">
        <p14:creationId xmlns:p14="http://schemas.microsoft.com/office/powerpoint/2010/main" val="155270389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00D24277-BDF7-4673-AC0C-99C170D94C50}" type="datetimeFigureOut">
              <a:rPr lang="en-US" smtClean="0"/>
              <a:pPr/>
              <a:t>4/12/2025</a:t>
            </a:fld>
            <a:endParaRPr lang="en-US"/>
          </a:p>
        </p:txBody>
      </p:sp>
      <p:sp>
        <p:nvSpPr>
          <p:cNvPr id="4" name="Slide Image Placeholder 3"/>
          <p:cNvSpPr>
            <a:spLocks noGrp="1" noRot="1" noChangeAspect="1"/>
          </p:cNvSpPr>
          <p:nvPr>
            <p:ph type="sldImg" idx="2"/>
          </p:nvPr>
        </p:nvSpPr>
        <p:spPr>
          <a:xfrm>
            <a:off x="896938" y="746125"/>
            <a:ext cx="4967287" cy="37274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24D23116-4035-4F5D-AFF3-FA358981BE1F}" type="slidenum">
              <a:rPr lang="en-US" smtClean="0"/>
              <a:pPr/>
              <a:t>‹#›</a:t>
            </a:fld>
            <a:endParaRPr lang="en-US"/>
          </a:p>
        </p:txBody>
      </p:sp>
    </p:spTree>
    <p:extLst>
      <p:ext uri="{BB962C8B-B14F-4D97-AF65-F5344CB8AC3E}">
        <p14:creationId xmlns:p14="http://schemas.microsoft.com/office/powerpoint/2010/main" val="16074922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2</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12</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13</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16</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17</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18</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3</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4</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5</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6</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7</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8</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9</a:t>
            </a:fld>
            <a:endParaRPr lang="en-US"/>
          </a:p>
        </p:txBody>
      </p:sp>
    </p:spTree>
    <p:extLst>
      <p:ext uri="{BB962C8B-B14F-4D97-AF65-F5344CB8AC3E}">
        <p14:creationId xmlns:p14="http://schemas.microsoft.com/office/powerpoint/2010/main" val="3163157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4D23116-4035-4F5D-AFF3-FA358981BE1F}" type="slidenum">
              <a:rPr lang="en-US" smtClean="0"/>
              <a:pPr/>
              <a:t>11</a:t>
            </a:fld>
            <a:endParaRPr lang="en-US"/>
          </a:p>
        </p:txBody>
      </p:sp>
    </p:spTree>
    <p:extLst>
      <p:ext uri="{BB962C8B-B14F-4D97-AF65-F5344CB8AC3E}">
        <p14:creationId xmlns:p14="http://schemas.microsoft.com/office/powerpoint/2010/main" val="3163157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8/25/2024</a:t>
            </a:r>
          </a:p>
        </p:txBody>
      </p:sp>
      <p:sp>
        <p:nvSpPr>
          <p:cNvPr id="5" name="Footer Placeholder 4"/>
          <p:cNvSpPr>
            <a:spLocks noGrp="1"/>
          </p:cNvSpPr>
          <p:nvPr>
            <p:ph type="ftr" sz="quarter" idx="11"/>
          </p:nvPr>
        </p:nvSpPr>
        <p:spPr/>
        <p:txBody>
          <a:bodyPr/>
          <a:lstStyle/>
          <a:p>
            <a:r>
              <a:rPr lang="en-US"/>
              <a:t>Dept of MCA</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8/25/2024</a:t>
            </a:r>
          </a:p>
        </p:txBody>
      </p:sp>
      <p:sp>
        <p:nvSpPr>
          <p:cNvPr id="5" name="Footer Placeholder 4"/>
          <p:cNvSpPr>
            <a:spLocks noGrp="1"/>
          </p:cNvSpPr>
          <p:nvPr>
            <p:ph type="ftr" sz="quarter" idx="11"/>
          </p:nvPr>
        </p:nvSpPr>
        <p:spPr/>
        <p:txBody>
          <a:bodyPr/>
          <a:lstStyle/>
          <a:p>
            <a:r>
              <a:rPr lang="en-US"/>
              <a:t>Dept of MCA</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8/25/2024</a:t>
            </a:r>
          </a:p>
        </p:txBody>
      </p:sp>
      <p:sp>
        <p:nvSpPr>
          <p:cNvPr id="5" name="Footer Placeholder 4"/>
          <p:cNvSpPr>
            <a:spLocks noGrp="1"/>
          </p:cNvSpPr>
          <p:nvPr>
            <p:ph type="ftr" sz="quarter" idx="11"/>
          </p:nvPr>
        </p:nvSpPr>
        <p:spPr/>
        <p:txBody>
          <a:bodyPr/>
          <a:lstStyle/>
          <a:p>
            <a:r>
              <a:rPr lang="en-US"/>
              <a:t>Dept of MCA</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8/25/2024</a:t>
            </a:r>
          </a:p>
        </p:txBody>
      </p:sp>
      <p:sp>
        <p:nvSpPr>
          <p:cNvPr id="5" name="Footer Placeholder 4"/>
          <p:cNvSpPr>
            <a:spLocks noGrp="1"/>
          </p:cNvSpPr>
          <p:nvPr>
            <p:ph type="ftr" sz="quarter" idx="11"/>
          </p:nvPr>
        </p:nvSpPr>
        <p:spPr/>
        <p:txBody>
          <a:bodyPr/>
          <a:lstStyle/>
          <a:p>
            <a:r>
              <a:rPr lang="en-US"/>
              <a:t>Dept of MCA</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8/25/2024</a:t>
            </a:r>
          </a:p>
        </p:txBody>
      </p:sp>
      <p:sp>
        <p:nvSpPr>
          <p:cNvPr id="5" name="Footer Placeholder 4"/>
          <p:cNvSpPr>
            <a:spLocks noGrp="1"/>
          </p:cNvSpPr>
          <p:nvPr>
            <p:ph type="ftr" sz="quarter" idx="11"/>
          </p:nvPr>
        </p:nvSpPr>
        <p:spPr/>
        <p:txBody>
          <a:bodyPr/>
          <a:lstStyle/>
          <a:p>
            <a:r>
              <a:rPr lang="en-US"/>
              <a:t>Dept of MCA</a:t>
            </a:r>
          </a:p>
        </p:txBody>
      </p:sp>
      <p:sp>
        <p:nvSpPr>
          <p:cNvPr id="6" name="Slide Number Placeholder 5"/>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8/25/2024</a:t>
            </a:r>
          </a:p>
        </p:txBody>
      </p:sp>
      <p:sp>
        <p:nvSpPr>
          <p:cNvPr id="6" name="Footer Placeholder 5"/>
          <p:cNvSpPr>
            <a:spLocks noGrp="1"/>
          </p:cNvSpPr>
          <p:nvPr>
            <p:ph type="ftr" sz="quarter" idx="11"/>
          </p:nvPr>
        </p:nvSpPr>
        <p:spPr/>
        <p:txBody>
          <a:bodyPr/>
          <a:lstStyle/>
          <a:p>
            <a:r>
              <a:rPr lang="en-US"/>
              <a:t>Dept of MCA</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8/25/2024</a:t>
            </a:r>
          </a:p>
        </p:txBody>
      </p:sp>
      <p:sp>
        <p:nvSpPr>
          <p:cNvPr id="8" name="Footer Placeholder 7"/>
          <p:cNvSpPr>
            <a:spLocks noGrp="1"/>
          </p:cNvSpPr>
          <p:nvPr>
            <p:ph type="ftr" sz="quarter" idx="11"/>
          </p:nvPr>
        </p:nvSpPr>
        <p:spPr/>
        <p:txBody>
          <a:bodyPr/>
          <a:lstStyle/>
          <a:p>
            <a:r>
              <a:rPr lang="en-US"/>
              <a:t>Dept of MCA</a:t>
            </a:r>
          </a:p>
        </p:txBody>
      </p:sp>
      <p:sp>
        <p:nvSpPr>
          <p:cNvPr id="9" name="Slide Number Placeholder 8"/>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8/25/2024</a:t>
            </a:r>
          </a:p>
        </p:txBody>
      </p:sp>
      <p:sp>
        <p:nvSpPr>
          <p:cNvPr id="4" name="Footer Placeholder 3"/>
          <p:cNvSpPr>
            <a:spLocks noGrp="1"/>
          </p:cNvSpPr>
          <p:nvPr>
            <p:ph type="ftr" sz="quarter" idx="11"/>
          </p:nvPr>
        </p:nvSpPr>
        <p:spPr/>
        <p:txBody>
          <a:bodyPr/>
          <a:lstStyle/>
          <a:p>
            <a:r>
              <a:rPr lang="en-US"/>
              <a:t>Dept of MCA</a:t>
            </a:r>
          </a:p>
        </p:txBody>
      </p:sp>
      <p:sp>
        <p:nvSpPr>
          <p:cNvPr id="5" name="Slide Number Placeholder 4"/>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8/25/2024</a:t>
            </a:r>
          </a:p>
        </p:txBody>
      </p:sp>
      <p:sp>
        <p:nvSpPr>
          <p:cNvPr id="3" name="Footer Placeholder 2"/>
          <p:cNvSpPr>
            <a:spLocks noGrp="1"/>
          </p:cNvSpPr>
          <p:nvPr>
            <p:ph type="ftr" sz="quarter" idx="11"/>
          </p:nvPr>
        </p:nvSpPr>
        <p:spPr/>
        <p:txBody>
          <a:bodyPr/>
          <a:lstStyle/>
          <a:p>
            <a:r>
              <a:rPr lang="en-US"/>
              <a:t>Dept of MCA</a:t>
            </a:r>
          </a:p>
        </p:txBody>
      </p:sp>
      <p:sp>
        <p:nvSpPr>
          <p:cNvPr id="4" name="Slide Number Placeholder 3"/>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8/25/2024</a:t>
            </a:r>
          </a:p>
        </p:txBody>
      </p:sp>
      <p:sp>
        <p:nvSpPr>
          <p:cNvPr id="6" name="Footer Placeholder 5"/>
          <p:cNvSpPr>
            <a:spLocks noGrp="1"/>
          </p:cNvSpPr>
          <p:nvPr>
            <p:ph type="ftr" sz="quarter" idx="11"/>
          </p:nvPr>
        </p:nvSpPr>
        <p:spPr/>
        <p:txBody>
          <a:bodyPr/>
          <a:lstStyle/>
          <a:p>
            <a:r>
              <a:rPr lang="en-US"/>
              <a:t>Dept of MCA</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8/25/2024</a:t>
            </a:r>
          </a:p>
        </p:txBody>
      </p:sp>
      <p:sp>
        <p:nvSpPr>
          <p:cNvPr id="6" name="Footer Placeholder 5"/>
          <p:cNvSpPr>
            <a:spLocks noGrp="1"/>
          </p:cNvSpPr>
          <p:nvPr>
            <p:ph type="ftr" sz="quarter" idx="11"/>
          </p:nvPr>
        </p:nvSpPr>
        <p:spPr/>
        <p:txBody>
          <a:bodyPr/>
          <a:lstStyle/>
          <a:p>
            <a:r>
              <a:rPr lang="en-US"/>
              <a:t>Dept of MCA</a:t>
            </a:r>
          </a:p>
        </p:txBody>
      </p:sp>
      <p:sp>
        <p:nvSpPr>
          <p:cNvPr id="7" name="Slide Number Placeholder 6"/>
          <p:cNvSpPr>
            <a:spLocks noGrp="1"/>
          </p:cNvSpPr>
          <p:nvPr>
            <p:ph type="sldNum" sz="quarter" idx="12"/>
          </p:nvPr>
        </p:nvSpPr>
        <p:spPr/>
        <p:txBody>
          <a:bodyPr/>
          <a:lstStyle/>
          <a:p>
            <a:fld id="{0EC91A05-D6BE-4F93-B820-9BC1899AC4D8}"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8/25/2024</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Dept of MCA</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EC91A05-D6BE-4F93-B820-9BC1899AC4D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3.png"/><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3.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3.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3.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3.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48072" y="2276871"/>
            <a:ext cx="8295456" cy="3742929"/>
          </a:xfrm>
        </p:spPr>
        <p:txBody>
          <a:bodyPr>
            <a:normAutofit/>
          </a:bodyPr>
          <a:lstStyle/>
          <a:p>
            <a:pPr marL="1022985" marR="1116965" indent="-6350">
              <a:lnSpc>
                <a:spcPct val="107000"/>
              </a:lnSpc>
              <a:spcAft>
                <a:spcPts val="125"/>
              </a:spcAft>
            </a:pPr>
            <a:r>
              <a:rPr lang="en-IN" sz="2400" b="1" kern="100" dirty="0">
                <a:solidFill>
                  <a:schemeClr val="tx1"/>
                </a:solidFill>
                <a:latin typeface="Times New Roman" panose="02020603050405020304" pitchFamily="18" charset="0"/>
                <a:cs typeface="Times New Roman" panose="02020603050405020304" pitchFamily="18" charset="0"/>
              </a:rPr>
              <a:t>BUILDING SEARCH ENGINE USING MACHINE LEARNING TECHNIQUE</a:t>
            </a:r>
            <a:endParaRPr lang="en-US" sz="2400" dirty="0">
              <a:solidFill>
                <a:schemeClr val="tx1"/>
              </a:solidFill>
              <a:latin typeface="Times New Roman" panose="02020603050405020304" pitchFamily="18" charset="0"/>
              <a:cs typeface="Times New Roman" panose="02020603050405020304" pitchFamily="18" charset="0"/>
            </a:endParaRPr>
          </a:p>
          <a:p>
            <a:endParaRPr lang="en-US" sz="2600" b="1" dirty="0">
              <a:solidFill>
                <a:schemeClr val="tx1"/>
              </a:solidFill>
              <a:latin typeface="Times New Roman" pitchFamily="18" charset="0"/>
              <a:cs typeface="Times New Roman" pitchFamily="18" charset="0"/>
            </a:endParaRPr>
          </a:p>
          <a:p>
            <a:pPr algn="l">
              <a:spcBef>
                <a:spcPts val="0"/>
              </a:spcBef>
            </a:pPr>
            <a:r>
              <a:rPr lang="en-US" sz="2000" b="1" dirty="0">
                <a:solidFill>
                  <a:schemeClr val="tx1"/>
                </a:solidFill>
                <a:latin typeface="Times New Roman" pitchFamily="18" charset="0"/>
                <a:cs typeface="Times New Roman" pitchFamily="18" charset="0"/>
              </a:rPr>
              <a:t> </a:t>
            </a:r>
            <a:r>
              <a:rPr lang="en-US" sz="2000" b="1" dirty="0">
                <a:solidFill>
                  <a:schemeClr val="accent1"/>
                </a:solidFill>
                <a:latin typeface="Times New Roman" pitchFamily="18" charset="0"/>
                <a:cs typeface="Times New Roman" pitchFamily="18" charset="0"/>
              </a:rPr>
              <a:t>Submitted by:                                                                 Guide By:</a:t>
            </a:r>
          </a:p>
          <a:p>
            <a:pPr algn="l">
              <a:spcBef>
                <a:spcPts val="0"/>
              </a:spcBef>
            </a:pPr>
            <a:r>
              <a:rPr lang="en-US" sz="2000" b="1" dirty="0">
                <a:solidFill>
                  <a:schemeClr val="tx1"/>
                </a:solidFill>
                <a:latin typeface="Times New Roman" pitchFamily="18" charset="0"/>
                <a:cs typeface="Times New Roman" pitchFamily="18" charset="0"/>
              </a:rPr>
              <a:t>  </a:t>
            </a:r>
            <a:r>
              <a:rPr lang="en-US" sz="2000" dirty="0">
                <a:solidFill>
                  <a:schemeClr val="tx1"/>
                </a:solidFill>
                <a:latin typeface="Times New Roman" pitchFamily="18" charset="0"/>
                <a:cs typeface="Times New Roman" pitchFamily="18" charset="0"/>
              </a:rPr>
              <a:t>Y. Varshitha                              Mr. A.Hemantha Kumar, MCA ,M.Tech (Ph.D)</a:t>
            </a:r>
          </a:p>
          <a:p>
            <a:pPr algn="l">
              <a:spcBef>
                <a:spcPts val="0"/>
              </a:spcBef>
            </a:pPr>
            <a:r>
              <a:rPr lang="en-US" sz="2000" dirty="0">
                <a:solidFill>
                  <a:schemeClr val="tx1"/>
                </a:solidFill>
                <a:latin typeface="Times New Roman" pitchFamily="18" charset="0"/>
                <a:cs typeface="Times New Roman" pitchFamily="18" charset="0"/>
              </a:rPr>
              <a:t>  (22G21F0117)                                                            </a:t>
            </a:r>
            <a:r>
              <a:rPr lang="en-IN" sz="1800" dirty="0">
                <a:solidFill>
                  <a:srgbClr val="000000"/>
                </a:solidFill>
                <a:effectLst/>
                <a:latin typeface="Times New Roman" panose="02020603050405020304" pitchFamily="18" charset="0"/>
                <a:ea typeface="Times New Roman" panose="02020603050405020304" pitchFamily="18" charset="0"/>
              </a:rPr>
              <a:t>Associate Professor ,</a:t>
            </a:r>
            <a:endParaRPr lang="en-US" sz="2000" dirty="0">
              <a:solidFill>
                <a:schemeClr val="tx1"/>
              </a:solidFill>
              <a:latin typeface="Times New Roman" pitchFamily="18" charset="0"/>
              <a:cs typeface="Times New Roman" pitchFamily="18" charset="0"/>
            </a:endParaRPr>
          </a:p>
          <a:p>
            <a:pPr algn="l">
              <a:spcBef>
                <a:spcPts val="0"/>
              </a:spcBef>
            </a:pPr>
            <a:r>
              <a:rPr lang="en-US" sz="2000" dirty="0">
                <a:solidFill>
                  <a:schemeClr val="tx1"/>
                </a:solidFill>
                <a:latin typeface="Times New Roman" pitchFamily="18" charset="0"/>
                <a:cs typeface="Times New Roman" pitchFamily="18" charset="0"/>
              </a:rPr>
              <a:t>	                                                                      Department of MCA	                                                                 </a:t>
            </a:r>
            <a:endParaRPr lang="en-US" sz="2000" b="1" dirty="0">
              <a:solidFill>
                <a:schemeClr val="tx1"/>
              </a:solidFill>
              <a:latin typeface="Times New Roman" pitchFamily="18" charset="0"/>
              <a:cs typeface="Times New Roman" pitchFamily="18" charset="0"/>
            </a:endParaRPr>
          </a:p>
        </p:txBody>
      </p:sp>
      <p:grpSp>
        <p:nvGrpSpPr>
          <p:cNvPr id="8" name="Group 7"/>
          <p:cNvGrpSpPr/>
          <p:nvPr/>
        </p:nvGrpSpPr>
        <p:grpSpPr>
          <a:xfrm>
            <a:off x="0" y="6019800"/>
            <a:ext cx="9144000" cy="838200"/>
            <a:chOff x="0" y="6019800"/>
            <a:chExt cx="9144000" cy="838200"/>
          </a:xfrm>
        </p:grpSpPr>
        <p:pic>
          <p:nvPicPr>
            <p:cNvPr id="1026" name="Picture 2"/>
            <p:cNvPicPr>
              <a:picLocks noChangeAspect="1" noChangeArrowheads="1"/>
            </p:cNvPicPr>
            <p:nvPr/>
          </p:nvPicPr>
          <p:blipFill>
            <a:blip r:embed="rId2" cstate="print"/>
            <a:srcRect/>
            <a:stretch>
              <a:fillRect/>
            </a:stretch>
          </p:blipFill>
          <p:spPr bwMode="auto">
            <a:xfrm>
              <a:off x="0" y="6019800"/>
              <a:ext cx="4495800" cy="8382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027" name="Picture 3"/>
            <p:cNvPicPr>
              <a:picLocks noChangeAspect="1" noChangeArrowheads="1"/>
            </p:cNvPicPr>
            <p:nvPr/>
          </p:nvPicPr>
          <p:blipFill>
            <a:blip r:embed="rId3" cstate="print"/>
            <a:srcRect/>
            <a:stretch>
              <a:fillRect/>
            </a:stretch>
          </p:blipFill>
          <p:spPr bwMode="auto">
            <a:xfrm>
              <a:off x="4343400" y="6019801"/>
              <a:ext cx="4800600" cy="8381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1" name="Text Placeholder 6"/>
          <p:cNvSpPr txBox="1">
            <a:spLocks/>
          </p:cNvSpPr>
          <p:nvPr/>
        </p:nvSpPr>
        <p:spPr>
          <a:xfrm>
            <a:off x="1115617" y="304800"/>
            <a:ext cx="6915874" cy="1066800"/>
          </a:xfrm>
          <a:prstGeom prst="rect">
            <a:avLst/>
          </a:prstGeom>
        </p:spPr>
        <p:txBody>
          <a:bodyPr vert="horz" lIns="91440" tIns="45720" rIns="91440" bIns="45720" rtlCol="0">
            <a:no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1" i="0" u="none" strike="noStrike" kern="1200" cap="none" spc="0" normalizeH="0" baseline="0" noProof="0" dirty="0">
                <a:ln>
                  <a:noFill/>
                </a:ln>
                <a:uLnTx/>
                <a:uFillTx/>
                <a:latin typeface="Times New Roman" pitchFamily="18" charset="0"/>
                <a:cs typeface="Times New Roman" pitchFamily="18" charset="0"/>
              </a:rPr>
              <a:t>AUDISANKARA COLLEGE OF ENGINEERING &amp; TECHNOLOGY::GUDUR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1" i="0" u="none" strike="noStrike" kern="1200" cap="none" spc="0" normalizeH="0" baseline="0" noProof="0" dirty="0">
              <a:ln>
                <a:noFill/>
              </a:ln>
              <a:uLnTx/>
              <a:uFillTx/>
              <a:latin typeface="Times New Roman" pitchFamily="18" charset="0"/>
              <a:cs typeface="Times New Roman" pitchFamily="18" charset="0"/>
            </a:endParaRPr>
          </a:p>
        </p:txBody>
      </p:sp>
      <p:sp>
        <p:nvSpPr>
          <p:cNvPr id="12" name="Text Placeholder 7"/>
          <p:cNvSpPr txBox="1">
            <a:spLocks/>
          </p:cNvSpPr>
          <p:nvPr/>
        </p:nvSpPr>
        <p:spPr>
          <a:xfrm>
            <a:off x="115854" y="1336965"/>
            <a:ext cx="8915400" cy="573522"/>
          </a:xfrm>
          <a:prstGeom prst="roundRect">
            <a:avLst>
              <a:gd name="adj" fmla="val 16667"/>
            </a:avLst>
          </a:prstGeom>
          <a:ln w="25400" cap="flat" cmpd="sng" algn="ctr">
            <a:solidFill>
              <a:schemeClr val="bg1"/>
            </a:solidFill>
            <a:prstDash val="solid"/>
          </a:ln>
        </p:spPr>
        <p:style>
          <a:lnRef idx="2">
            <a:schemeClr val="accent1"/>
          </a:lnRef>
          <a:fillRef idx="1">
            <a:schemeClr val="lt1"/>
          </a:fillRef>
          <a:effectRef idx="0">
            <a:schemeClr val="accent1"/>
          </a:effectRef>
          <a:fontRef idx="minor">
            <a:schemeClr val="dk1"/>
          </a:fontRef>
        </p:style>
        <p:txBody>
          <a:bodyPr>
            <a:noAutofit/>
          </a:bodyPr>
          <a:lstStyle/>
          <a:p>
            <a:pPr lvl="0" algn="ctr">
              <a:spcBef>
                <a:spcPct val="20000"/>
              </a:spcBef>
              <a:defRPr/>
            </a:pPr>
            <a:r>
              <a:rPr lang="en-US" sz="2400" b="1" dirty="0">
                <a:solidFill>
                  <a:srgbClr val="0070C0"/>
                </a:solidFill>
                <a:latin typeface="Times New Roman" pitchFamily="18" charset="0"/>
                <a:cs typeface="Times New Roman" pitchFamily="18" charset="0"/>
              </a:rPr>
              <a:t>Department of Master of Computer Applications</a:t>
            </a:r>
          </a:p>
        </p:txBody>
      </p:sp>
      <p:pic>
        <p:nvPicPr>
          <p:cNvPr id="14" name="Picture 13"/>
          <p:cNvPicPr/>
          <p:nvPr/>
        </p:nvPicPr>
        <p:blipFill>
          <a:blip r:embed="rId4" cstate="print"/>
          <a:srcRect/>
          <a:stretch>
            <a:fillRect/>
          </a:stretch>
        </p:blipFill>
        <p:spPr bwMode="auto">
          <a:xfrm>
            <a:off x="251520" y="310483"/>
            <a:ext cx="936104" cy="1128188"/>
          </a:xfrm>
          <a:prstGeom prst="rect">
            <a:avLst/>
          </a:prstGeom>
          <a:noFill/>
          <a:ln w="9525">
            <a:noFill/>
            <a:miter lim="800000"/>
            <a:headEnd/>
            <a:tailEnd/>
          </a:ln>
        </p:spPr>
      </p:pic>
      <p:pic>
        <p:nvPicPr>
          <p:cNvPr id="17" name="Picture 16"/>
          <p:cNvPicPr/>
          <p:nvPr/>
        </p:nvPicPr>
        <p:blipFill>
          <a:blip r:embed="rId4" cstate="print"/>
          <a:srcRect/>
          <a:stretch>
            <a:fillRect/>
          </a:stretch>
        </p:blipFill>
        <p:spPr bwMode="auto">
          <a:xfrm>
            <a:off x="0" y="6021288"/>
            <a:ext cx="827584" cy="836712"/>
          </a:xfrm>
          <a:prstGeom prst="rect">
            <a:avLst/>
          </a:prstGeom>
          <a:noFill/>
          <a:ln w="9525">
            <a:noFill/>
            <a:miter lim="800000"/>
            <a:headEnd/>
            <a:tailEnd/>
          </a:ln>
        </p:spPr>
      </p:pic>
      <p:pic>
        <p:nvPicPr>
          <p:cNvPr id="2" name="Picture 1">
            <a:extLst>
              <a:ext uri="{FF2B5EF4-FFF2-40B4-BE49-F238E27FC236}">
                <a16:creationId xmlns:a16="http://schemas.microsoft.com/office/drawing/2014/main" id="{41B28484-2FF0-2B4D-559E-12997791E0AB}"/>
              </a:ext>
            </a:extLst>
          </p:cNvPr>
          <p:cNvPicPr>
            <a:picLocks noChangeAspect="1"/>
          </p:cNvPicPr>
          <p:nvPr/>
        </p:nvPicPr>
        <p:blipFill>
          <a:blip r:embed="rId5"/>
          <a:srcRect/>
          <a:stretch>
            <a:fillRect/>
          </a:stretch>
        </p:blipFill>
        <p:spPr bwMode="auto">
          <a:xfrm>
            <a:off x="7901809" y="303312"/>
            <a:ext cx="1135428" cy="101006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TextBox 4">
            <a:extLst>
              <a:ext uri="{FF2B5EF4-FFF2-40B4-BE49-F238E27FC236}">
                <a16:creationId xmlns:a16="http://schemas.microsoft.com/office/drawing/2014/main" id="{C7490F3A-9C68-D02E-0483-B5E97D1699A7}"/>
              </a:ext>
            </a:extLst>
          </p:cNvPr>
          <p:cNvSpPr txBox="1"/>
          <p:nvPr/>
        </p:nvSpPr>
        <p:spPr>
          <a:xfrm>
            <a:off x="3491880" y="6254234"/>
            <a:ext cx="1584176" cy="369332"/>
          </a:xfrm>
          <a:prstGeom prst="rect">
            <a:avLst/>
          </a:prstGeom>
          <a:noFill/>
        </p:spPr>
        <p:txBody>
          <a:bodyPr wrap="square">
            <a:spAutoFit/>
          </a:bodyPr>
          <a:lstStyle/>
          <a:p>
            <a:r>
              <a:rPr lang="en-US" sz="1800" b="1" dirty="0">
                <a:solidFill>
                  <a:schemeClr val="bg1"/>
                </a:solidFill>
                <a:latin typeface="Times New Roman" pitchFamily="18" charset="0"/>
                <a:cs typeface="Times New Roman" pitchFamily="18" charset="0"/>
              </a:rPr>
              <a:t>Dept of MCA</a:t>
            </a:r>
          </a:p>
        </p:txBody>
      </p:sp>
      <p:sp>
        <p:nvSpPr>
          <p:cNvPr id="7" name="TextBox 6">
            <a:extLst>
              <a:ext uri="{FF2B5EF4-FFF2-40B4-BE49-F238E27FC236}">
                <a16:creationId xmlns:a16="http://schemas.microsoft.com/office/drawing/2014/main" id="{E3BD613E-572A-E1AA-AF10-895D400A0B7F}"/>
              </a:ext>
            </a:extLst>
          </p:cNvPr>
          <p:cNvSpPr txBox="1"/>
          <p:nvPr/>
        </p:nvSpPr>
        <p:spPr>
          <a:xfrm>
            <a:off x="8457099" y="6183300"/>
            <a:ext cx="472709" cy="369332"/>
          </a:xfrm>
          <a:prstGeom prst="rect">
            <a:avLst/>
          </a:prstGeom>
          <a:noFill/>
        </p:spPr>
        <p:txBody>
          <a:bodyPr wrap="square">
            <a:spAutoFit/>
          </a:bodyPr>
          <a:lstStyle/>
          <a:p>
            <a:r>
              <a:rPr lang="en-US"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1</a:t>
            </a:r>
            <a:endParaRPr lang="en-US" sz="18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94C17-2609-959E-3848-E8B58BC94015}"/>
              </a:ext>
            </a:extLst>
          </p:cNvPr>
          <p:cNvSpPr>
            <a:spLocks noGrp="1"/>
          </p:cNvSpPr>
          <p:nvPr>
            <p:ph type="title"/>
          </p:nvPr>
        </p:nvSpPr>
        <p:spPr>
          <a:xfrm>
            <a:off x="457200" y="136525"/>
            <a:ext cx="8229600" cy="717773"/>
          </a:xfrm>
        </p:spPr>
        <p:txBody>
          <a:bodyPr>
            <a:normAutofit fontScale="90000"/>
          </a:bodyPr>
          <a:lstStyle/>
          <a:p>
            <a:r>
              <a:rPr lang="en-US"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SYSTEM DESIGN</a:t>
            </a:r>
            <a:endParaRPr lang="en-IN" dirty="0"/>
          </a:p>
        </p:txBody>
      </p:sp>
      <p:sp>
        <p:nvSpPr>
          <p:cNvPr id="3" name="Content Placeholder 2">
            <a:extLst>
              <a:ext uri="{FF2B5EF4-FFF2-40B4-BE49-F238E27FC236}">
                <a16:creationId xmlns:a16="http://schemas.microsoft.com/office/drawing/2014/main" id="{E8C8AB9C-7FE6-77E1-8F05-71D46FBF87FD}"/>
              </a:ext>
            </a:extLst>
          </p:cNvPr>
          <p:cNvSpPr>
            <a:spLocks noGrp="1"/>
          </p:cNvSpPr>
          <p:nvPr>
            <p:ph idx="1"/>
          </p:nvPr>
        </p:nvSpPr>
        <p:spPr>
          <a:xfrm>
            <a:off x="457200" y="1052736"/>
            <a:ext cx="8229600" cy="5073427"/>
          </a:xfrm>
        </p:spPr>
        <p:txBody>
          <a:bodyPr>
            <a:normAutofit lnSpcReduction="10000"/>
          </a:bodyPr>
          <a:lstStyle/>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buNone/>
            </a:pPr>
            <a:endParaRPr lang="en-IN" sz="2200" dirty="0"/>
          </a:p>
          <a:p>
            <a:pPr marL="0" indent="0" algn="ctr">
              <a:buNone/>
            </a:pPr>
            <a:r>
              <a:rPr lang="en-US" sz="1800" dirty="0">
                <a:latin typeface="Times New Roman" panose="02020603050405020304" pitchFamily="18" charset="0"/>
                <a:cs typeface="Times New Roman" panose="02020603050405020304" pitchFamily="18" charset="0"/>
              </a:rPr>
              <a:t>Fig: Use Case Diagram</a:t>
            </a:r>
            <a:endParaRPr lang="en-IN" sz="1800" dirty="0">
              <a:latin typeface="Times New Roman" panose="02020603050405020304" pitchFamily="18" charset="0"/>
              <a:cs typeface="Times New Roman" panose="02020603050405020304" pitchFamily="18" charset="0"/>
            </a:endParaRPr>
          </a:p>
        </p:txBody>
      </p:sp>
      <p:sp>
        <p:nvSpPr>
          <p:cNvPr id="4" name="Footer Placeholder 3">
            <a:extLst>
              <a:ext uri="{FF2B5EF4-FFF2-40B4-BE49-F238E27FC236}">
                <a16:creationId xmlns:a16="http://schemas.microsoft.com/office/drawing/2014/main" id="{81C71C95-6154-0929-6743-DEC844145768}"/>
              </a:ext>
            </a:extLst>
          </p:cNvPr>
          <p:cNvSpPr>
            <a:spLocks noGrp="1"/>
          </p:cNvSpPr>
          <p:nvPr>
            <p:ph type="ftr" sz="quarter" idx="11"/>
          </p:nvPr>
        </p:nvSpPr>
        <p:spPr/>
        <p:txBody>
          <a:bodyPr/>
          <a:lstStyle/>
          <a:p>
            <a:r>
              <a:rPr lang="en-US"/>
              <a:t>Dept of MCA</a:t>
            </a:r>
          </a:p>
        </p:txBody>
      </p:sp>
      <p:sp>
        <p:nvSpPr>
          <p:cNvPr id="5" name="Slide Number Placeholder 4">
            <a:extLst>
              <a:ext uri="{FF2B5EF4-FFF2-40B4-BE49-F238E27FC236}">
                <a16:creationId xmlns:a16="http://schemas.microsoft.com/office/drawing/2014/main" id="{8CA2F0F9-DF86-3595-B38B-6FD1E0682F9C}"/>
              </a:ext>
            </a:extLst>
          </p:cNvPr>
          <p:cNvSpPr>
            <a:spLocks noGrp="1"/>
          </p:cNvSpPr>
          <p:nvPr>
            <p:ph type="sldNum" sz="quarter" idx="12"/>
          </p:nvPr>
        </p:nvSpPr>
        <p:spPr/>
        <p:txBody>
          <a:bodyPr/>
          <a:lstStyle/>
          <a:p>
            <a:fld id="{0EC91A05-D6BE-4F93-B820-9BC1899AC4D8}" type="slidenum">
              <a:rPr lang="en-US" smtClean="0"/>
              <a:pPr/>
              <a:t>10</a:t>
            </a:fld>
            <a:endParaRPr lang="en-US"/>
          </a:p>
        </p:txBody>
      </p:sp>
      <p:grpSp>
        <p:nvGrpSpPr>
          <p:cNvPr id="6" name="Group 15">
            <a:extLst>
              <a:ext uri="{FF2B5EF4-FFF2-40B4-BE49-F238E27FC236}">
                <a16:creationId xmlns:a16="http://schemas.microsoft.com/office/drawing/2014/main" id="{5100F599-7CBE-10B2-41A6-3727BF66EFF6}"/>
              </a:ext>
            </a:extLst>
          </p:cNvPr>
          <p:cNvGrpSpPr/>
          <p:nvPr/>
        </p:nvGrpSpPr>
        <p:grpSpPr>
          <a:xfrm>
            <a:off x="0" y="6324600"/>
            <a:ext cx="9144000" cy="533400"/>
            <a:chOff x="0" y="6324600"/>
            <a:chExt cx="9144000" cy="533400"/>
          </a:xfrm>
        </p:grpSpPr>
        <p:pic>
          <p:nvPicPr>
            <p:cNvPr id="7" name="Picture 2">
              <a:extLst>
                <a:ext uri="{FF2B5EF4-FFF2-40B4-BE49-F238E27FC236}">
                  <a16:creationId xmlns:a16="http://schemas.microsoft.com/office/drawing/2014/main" id="{5F512F59-5611-AD72-EE86-D52E35515CE5}"/>
                </a:ext>
              </a:extLst>
            </p:cNvPr>
            <p:cNvPicPr>
              <a:picLocks noChangeAspect="1" noChangeArrowheads="1"/>
            </p:cNvPicPr>
            <p:nvPr/>
          </p:nvPicPr>
          <p:blipFill>
            <a:blip r:embed="rId2"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8" name="Picture 3">
              <a:extLst>
                <a:ext uri="{FF2B5EF4-FFF2-40B4-BE49-F238E27FC236}">
                  <a16:creationId xmlns:a16="http://schemas.microsoft.com/office/drawing/2014/main" id="{9A3F2CFB-36E1-EA00-DE8D-C22DFE916C45}"/>
                </a:ext>
              </a:extLst>
            </p:cNvPr>
            <p:cNvPicPr>
              <a:picLocks noChangeAspect="1" noChangeArrowheads="1"/>
            </p:cNvPicPr>
            <p:nvPr/>
          </p:nvPicPr>
          <p:blipFill>
            <a:blip r:embed="rId3"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pic>
        <p:nvPicPr>
          <p:cNvPr id="10" name="Picture 9">
            <a:extLst>
              <a:ext uri="{FF2B5EF4-FFF2-40B4-BE49-F238E27FC236}">
                <a16:creationId xmlns:a16="http://schemas.microsoft.com/office/drawing/2014/main" id="{66281322-0D7B-621F-8CA8-2737BB0C3787}"/>
              </a:ext>
            </a:extLst>
          </p:cNvPr>
          <p:cNvPicPr/>
          <p:nvPr/>
        </p:nvPicPr>
        <p:blipFill>
          <a:blip r:embed="rId4" cstate="print"/>
          <a:srcRect/>
          <a:stretch>
            <a:fillRect/>
          </a:stretch>
        </p:blipFill>
        <p:spPr bwMode="auto">
          <a:xfrm>
            <a:off x="0" y="6309320"/>
            <a:ext cx="935088" cy="548680"/>
          </a:xfrm>
          <a:prstGeom prst="rect">
            <a:avLst/>
          </a:prstGeom>
          <a:noFill/>
          <a:ln w="9525">
            <a:noFill/>
            <a:miter lim="800000"/>
            <a:headEnd/>
            <a:tailEnd/>
          </a:ln>
        </p:spPr>
      </p:pic>
      <p:sp>
        <p:nvSpPr>
          <p:cNvPr id="12" name="TextBox 11">
            <a:extLst>
              <a:ext uri="{FF2B5EF4-FFF2-40B4-BE49-F238E27FC236}">
                <a16:creationId xmlns:a16="http://schemas.microsoft.com/office/drawing/2014/main" id="{BEDC4899-75BB-859D-A55A-5AD46F65816B}"/>
              </a:ext>
            </a:extLst>
          </p:cNvPr>
          <p:cNvSpPr txBox="1"/>
          <p:nvPr/>
        </p:nvSpPr>
        <p:spPr>
          <a:xfrm>
            <a:off x="3835863" y="6420406"/>
            <a:ext cx="1816257" cy="369332"/>
          </a:xfrm>
          <a:prstGeom prst="rect">
            <a:avLst/>
          </a:prstGeom>
          <a:noFill/>
        </p:spPr>
        <p:txBody>
          <a:bodyPr wrap="square">
            <a:spAutoFit/>
          </a:bodyPr>
          <a:lstStyle/>
          <a:p>
            <a:r>
              <a:rPr lang="en-US" sz="1800" b="1" dirty="0">
                <a:solidFill>
                  <a:schemeClr val="bg1"/>
                </a:solidFill>
                <a:latin typeface="Times New Roman" pitchFamily="18" charset="0"/>
                <a:cs typeface="Times New Roman" pitchFamily="18" charset="0"/>
              </a:rPr>
              <a:t>Dept of MCA</a:t>
            </a:r>
          </a:p>
        </p:txBody>
      </p:sp>
      <p:sp>
        <p:nvSpPr>
          <p:cNvPr id="14" name="TextBox 13">
            <a:extLst>
              <a:ext uri="{FF2B5EF4-FFF2-40B4-BE49-F238E27FC236}">
                <a16:creationId xmlns:a16="http://schemas.microsoft.com/office/drawing/2014/main" id="{E0B2BE7F-F04E-085A-3DFF-D1A74F3D7069}"/>
              </a:ext>
            </a:extLst>
          </p:cNvPr>
          <p:cNvSpPr txBox="1"/>
          <p:nvPr/>
        </p:nvSpPr>
        <p:spPr>
          <a:xfrm>
            <a:off x="8460433" y="6420406"/>
            <a:ext cx="538841" cy="369332"/>
          </a:xfrm>
          <a:prstGeom prst="rect">
            <a:avLst/>
          </a:prstGeom>
          <a:noFill/>
        </p:spPr>
        <p:txBody>
          <a:bodyPr wrap="square">
            <a:spAutoFit/>
          </a:bodyPr>
          <a:lstStyle/>
          <a:p>
            <a:fld id="{0EC91A05-D6BE-4F93-B820-9BC1899AC4D8}" type="slidenum">
              <a:rPr lang="en-US" sz="18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10</a:t>
            </a:fld>
            <a:endParaRPr lang="en-US" sz="18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1" name="Picture 10">
            <a:extLst>
              <a:ext uri="{FF2B5EF4-FFF2-40B4-BE49-F238E27FC236}">
                <a16:creationId xmlns:a16="http://schemas.microsoft.com/office/drawing/2014/main" id="{46B6EAC9-8D01-C0BF-0C8F-FDF8CA7B5C72}"/>
              </a:ext>
            </a:extLst>
          </p:cNvPr>
          <p:cNvPicPr>
            <a:picLocks noChangeAspect="1"/>
          </p:cNvPicPr>
          <p:nvPr/>
        </p:nvPicPr>
        <p:blipFill>
          <a:blip r:embed="rId5"/>
          <a:stretch>
            <a:fillRect/>
          </a:stretch>
        </p:blipFill>
        <p:spPr>
          <a:xfrm>
            <a:off x="1727684" y="916211"/>
            <a:ext cx="5688632" cy="4484417"/>
          </a:xfrm>
          <a:prstGeom prst="rect">
            <a:avLst/>
          </a:prstGeom>
        </p:spPr>
      </p:pic>
    </p:spTree>
    <p:extLst>
      <p:ext uri="{BB962C8B-B14F-4D97-AF65-F5344CB8AC3E}">
        <p14:creationId xmlns:p14="http://schemas.microsoft.com/office/powerpoint/2010/main" val="3416000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11</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88582" y="260648"/>
            <a:ext cx="8855418" cy="792088"/>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SYSTEM DESIGN</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15" name="Content Placeholder 14"/>
          <p:cNvSpPr>
            <a:spLocks noGrp="1"/>
          </p:cNvSpPr>
          <p:nvPr>
            <p:ph idx="1"/>
          </p:nvPr>
        </p:nvSpPr>
        <p:spPr>
          <a:xfrm>
            <a:off x="533400" y="1268760"/>
            <a:ext cx="8229600" cy="4752528"/>
          </a:xfrm>
        </p:spPr>
        <p:txBody>
          <a:bodyPr>
            <a:normAutofit/>
          </a:bodyPr>
          <a:lstStyle/>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gn="ctr">
              <a:lnSpc>
                <a:spcPct val="150000"/>
              </a:lnSpc>
              <a:buNone/>
            </a:pPr>
            <a:r>
              <a:rPr lang="en-US" sz="1800" dirty="0">
                <a:effectLst/>
                <a:latin typeface="Times New Roman" panose="02020603050405020304" pitchFamily="18" charset="0"/>
                <a:ea typeface="Calibri" panose="020F0502020204030204" pitchFamily="34" charset="0"/>
              </a:rPr>
              <a:t>Fig:</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Sequence Diagram</a:t>
            </a:r>
          </a:p>
          <a:p>
            <a:pPr marL="0" indent="0">
              <a:lnSpc>
                <a:spcPct val="150000"/>
              </a:lnSpc>
              <a:buNone/>
            </a:pPr>
            <a:endParaRPr lang="en-US" sz="20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D60B9E11-60BF-CC2B-B590-28601D81C894}"/>
              </a:ext>
            </a:extLst>
          </p:cNvPr>
          <p:cNvPicPr>
            <a:picLocks noChangeAspect="1"/>
          </p:cNvPicPr>
          <p:nvPr/>
        </p:nvPicPr>
        <p:blipFill>
          <a:blip r:embed="rId6"/>
          <a:stretch>
            <a:fillRect/>
          </a:stretch>
        </p:blipFill>
        <p:spPr>
          <a:xfrm>
            <a:off x="2699687" y="965447"/>
            <a:ext cx="4176463" cy="4335761"/>
          </a:xfrm>
          <a:prstGeom prst="rect">
            <a:avLst/>
          </a:prstGeom>
        </p:spPr>
      </p:pic>
    </p:spTree>
    <p:extLst>
      <p:ext uri="{BB962C8B-B14F-4D97-AF65-F5344CB8AC3E}">
        <p14:creationId xmlns:p14="http://schemas.microsoft.com/office/powerpoint/2010/main" val="256965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0932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12</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88582" y="332656"/>
            <a:ext cx="8855418" cy="64807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OUTPUT SCREENS</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5" name="Content Placeholder 4">
            <a:extLst>
              <a:ext uri="{FF2B5EF4-FFF2-40B4-BE49-F238E27FC236}">
                <a16:creationId xmlns:a16="http://schemas.microsoft.com/office/drawing/2014/main" id="{6F84D56E-A730-DD20-837A-A6F45413BEB7}"/>
              </a:ext>
            </a:extLst>
          </p:cNvPr>
          <p:cNvSpPr>
            <a:spLocks noGrp="1"/>
          </p:cNvSpPr>
          <p:nvPr>
            <p:ph idx="1"/>
          </p:nvPr>
        </p:nvSpPr>
        <p:spPr>
          <a:xfrm>
            <a:off x="457200" y="968398"/>
            <a:ext cx="8229600" cy="5098406"/>
          </a:xfrm>
        </p:spPr>
        <p:txBody>
          <a:bodyPr>
            <a:normAutofit/>
          </a:bodyPr>
          <a:lstStyle/>
          <a:p>
            <a:pPr marL="0" indent="0">
              <a:buNone/>
            </a:pPr>
            <a:r>
              <a:rPr lang="en-US" sz="1800" b="1" dirty="0">
                <a:solidFill>
                  <a:srgbClr val="000000"/>
                </a:solidFill>
                <a:effectLst/>
                <a:highlight>
                  <a:srgbClr val="FFFFFF"/>
                </a:highlight>
                <a:latin typeface="Times New Roman" panose="02020603050405020304" pitchFamily="18" charset="0"/>
                <a:ea typeface="Times New Roman" panose="02020603050405020304" pitchFamily="18" charset="0"/>
              </a:rPr>
              <a:t>USER LOGIN SCREEN</a:t>
            </a:r>
            <a:endParaRPr lang="en-US" sz="1800" dirty="0">
              <a:effectLst/>
              <a:highlight>
                <a:srgbClr val="FFFFFF"/>
              </a:highlight>
              <a:latin typeface="Times New Roman" panose="02020603050405020304" pitchFamily="18" charset="0"/>
              <a:ea typeface="Calibri" panose="020F0502020204030204" pitchFamily="34" charset="0"/>
            </a:endParaRPr>
          </a:p>
          <a:p>
            <a:endParaRPr lang="en-US" sz="1800" dirty="0">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endParaRPr lang="en-US" sz="1800" dirty="0">
              <a:latin typeface="Times New Roman" panose="02020603050405020304" pitchFamily="18" charset="0"/>
              <a:ea typeface="Calibri" panose="020F0502020204030204" pitchFamily="34" charset="0"/>
            </a:endParaRPr>
          </a:p>
          <a:p>
            <a:endParaRPr lang="en-US" sz="1800" dirty="0">
              <a:effectLst/>
              <a:latin typeface="Times New Roman" panose="02020603050405020304" pitchFamily="18" charset="0"/>
              <a:ea typeface="Calibri" panose="020F0502020204030204" pitchFamily="34" charset="0"/>
            </a:endParaRPr>
          </a:p>
          <a:p>
            <a:pPr marL="0" indent="0" algn="ctr">
              <a:buNone/>
            </a:pPr>
            <a:endParaRPr lang="en-US" sz="1800" dirty="0">
              <a:effectLst/>
              <a:latin typeface="Times New Roman" panose="02020603050405020304" pitchFamily="18" charset="0"/>
              <a:ea typeface="Calibri" panose="020F0502020204030204" pitchFamily="34" charset="0"/>
            </a:endParaRPr>
          </a:p>
          <a:p>
            <a:endParaRPr lang="en-US" sz="1600" b="1" dirty="0">
              <a:solidFill>
                <a:srgbClr val="000000"/>
              </a:solidFill>
              <a:effectLst/>
              <a:highlight>
                <a:srgbClr val="FFFFFF"/>
              </a:highlight>
              <a:latin typeface="Times New Roman" panose="02020603050405020304" pitchFamily="18" charset="0"/>
              <a:ea typeface="Times New Roman" panose="02020603050405020304" pitchFamily="18" charset="0"/>
            </a:endParaRPr>
          </a:p>
          <a:p>
            <a:endParaRPr lang="en-US" sz="1600" b="1" dirty="0">
              <a:solidFill>
                <a:srgbClr val="000000"/>
              </a:solidFill>
              <a:highlight>
                <a:srgbClr val="FFFFFF"/>
              </a:highlight>
              <a:latin typeface="Times New Roman" panose="02020603050405020304" pitchFamily="18" charset="0"/>
              <a:ea typeface="Times New Roman" panose="02020603050405020304" pitchFamily="18" charset="0"/>
            </a:endParaRPr>
          </a:p>
          <a:p>
            <a:endParaRPr lang="en-US" sz="1600" b="1" dirty="0">
              <a:solidFill>
                <a:srgbClr val="000000"/>
              </a:solidFill>
              <a:effectLst/>
              <a:highlight>
                <a:srgbClr val="FFFFFF"/>
              </a:highlight>
              <a:latin typeface="Times New Roman" panose="02020603050405020304" pitchFamily="18" charset="0"/>
              <a:ea typeface="Times New Roman" panose="02020603050405020304" pitchFamily="18" charset="0"/>
            </a:endParaRPr>
          </a:p>
          <a:p>
            <a:endParaRPr lang="en-US" sz="1600" b="1" dirty="0">
              <a:solidFill>
                <a:srgbClr val="000000"/>
              </a:solidFill>
              <a:highlight>
                <a:srgbClr val="FFFFFF"/>
              </a:highlight>
              <a:latin typeface="Times New Roman" panose="02020603050405020304" pitchFamily="18" charset="0"/>
              <a:ea typeface="Times New Roman" panose="02020603050405020304" pitchFamily="18" charset="0"/>
            </a:endParaRPr>
          </a:p>
          <a:p>
            <a:endParaRPr lang="en-US" sz="1600" b="1" dirty="0">
              <a:solidFill>
                <a:srgbClr val="000000"/>
              </a:solidFill>
              <a:effectLst/>
              <a:highlight>
                <a:srgbClr val="FFFFFF"/>
              </a:highlight>
              <a:latin typeface="Times New Roman" panose="02020603050405020304" pitchFamily="18" charset="0"/>
              <a:ea typeface="Times New Roman" panose="02020603050405020304" pitchFamily="18" charset="0"/>
            </a:endParaRPr>
          </a:p>
          <a:p>
            <a:endParaRPr lang="en-US" sz="1600" b="1" dirty="0">
              <a:solidFill>
                <a:srgbClr val="000000"/>
              </a:solidFill>
              <a:highlight>
                <a:srgbClr val="FFFFFF"/>
              </a:highlight>
              <a:latin typeface="Times New Roman" panose="02020603050405020304" pitchFamily="18" charset="0"/>
              <a:ea typeface="Times New Roman" panose="02020603050405020304" pitchFamily="18" charset="0"/>
            </a:endParaRPr>
          </a:p>
          <a:p>
            <a:pPr marL="0" indent="0" algn="ctr">
              <a:buNone/>
            </a:pPr>
            <a:r>
              <a:rPr lang="en-US" sz="1600" b="1" dirty="0">
                <a:solidFill>
                  <a:srgbClr val="000000"/>
                </a:solidFill>
                <a:highlight>
                  <a:srgbClr val="FFFFFF"/>
                </a:highlight>
                <a:latin typeface="Times New Roman" panose="02020603050405020304" pitchFamily="18" charset="0"/>
                <a:ea typeface="Times New Roman" panose="02020603050405020304" pitchFamily="18" charset="0"/>
              </a:rPr>
              <a:t>                           </a:t>
            </a:r>
          </a:p>
          <a:p>
            <a:pPr marL="0" indent="0" algn="ctr">
              <a:buNone/>
            </a:pPr>
            <a:r>
              <a:rPr lang="en-US" sz="1600" dirty="0">
                <a:solidFill>
                  <a:srgbClr val="000000"/>
                </a:solidFill>
                <a:highlight>
                  <a:srgbClr val="FFFFFF"/>
                </a:highlight>
                <a:latin typeface="Times New Roman" panose="02020603050405020304" pitchFamily="18" charset="0"/>
                <a:ea typeface="Times New Roman" panose="02020603050405020304" pitchFamily="18" charset="0"/>
              </a:rPr>
              <a:t>Fig: </a:t>
            </a:r>
            <a:r>
              <a:rPr lang="en-US" sz="1600" dirty="0">
                <a:solidFill>
                  <a:srgbClr val="000000"/>
                </a:solidFill>
                <a:effectLst/>
                <a:highlight>
                  <a:srgbClr val="FFFFFF"/>
                </a:highlight>
                <a:latin typeface="Times New Roman" panose="02020603050405020304" pitchFamily="18" charset="0"/>
                <a:ea typeface="Times New Roman" panose="02020603050405020304" pitchFamily="18" charset="0"/>
              </a:rPr>
              <a:t>USER LOGIN SCREEN</a:t>
            </a:r>
            <a:endParaRPr lang="en-US" sz="1600" dirty="0">
              <a:effectLst/>
              <a:highlight>
                <a:srgbClr val="FFFFFF"/>
              </a:highlight>
              <a:latin typeface="Times New Roman" panose="02020603050405020304" pitchFamily="18" charset="0"/>
              <a:ea typeface="Calibri" panose="020F0502020204030204" pitchFamily="34" charset="0"/>
            </a:endParaRPr>
          </a:p>
          <a:p>
            <a:endParaRPr lang="en-US" dirty="0"/>
          </a:p>
        </p:txBody>
      </p:sp>
      <p:pic>
        <p:nvPicPr>
          <p:cNvPr id="7" name="Picture 6">
            <a:extLst>
              <a:ext uri="{FF2B5EF4-FFF2-40B4-BE49-F238E27FC236}">
                <a16:creationId xmlns:a16="http://schemas.microsoft.com/office/drawing/2014/main" id="{92DCE600-2304-E0DF-9C3D-63B83B13CA44}"/>
              </a:ext>
            </a:extLst>
          </p:cNvPr>
          <p:cNvPicPr>
            <a:picLocks noChangeAspect="1"/>
          </p:cNvPicPr>
          <p:nvPr/>
        </p:nvPicPr>
        <p:blipFill>
          <a:blip r:embed="rId6"/>
          <a:stretch>
            <a:fillRect/>
          </a:stretch>
        </p:blipFill>
        <p:spPr>
          <a:xfrm>
            <a:off x="1233360" y="1597361"/>
            <a:ext cx="6829680" cy="3840480"/>
          </a:xfrm>
          <a:prstGeom prst="rect">
            <a:avLst/>
          </a:prstGeom>
        </p:spPr>
      </p:pic>
    </p:spTree>
    <p:extLst>
      <p:ext uri="{BB962C8B-B14F-4D97-AF65-F5344CB8AC3E}">
        <p14:creationId xmlns:p14="http://schemas.microsoft.com/office/powerpoint/2010/main" val="2569654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88582" y="33148"/>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OUTPUT SCREENS</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8" name="Content Placeholder 7">
            <a:extLst>
              <a:ext uri="{FF2B5EF4-FFF2-40B4-BE49-F238E27FC236}">
                <a16:creationId xmlns:a16="http://schemas.microsoft.com/office/drawing/2014/main" id="{DDF78BF2-5D85-ADBE-0ECE-040228986A01}"/>
              </a:ext>
            </a:extLst>
          </p:cNvPr>
          <p:cNvSpPr>
            <a:spLocks noGrp="1"/>
          </p:cNvSpPr>
          <p:nvPr>
            <p:ph idx="1"/>
          </p:nvPr>
        </p:nvSpPr>
        <p:spPr>
          <a:xfrm>
            <a:off x="457200" y="836712"/>
            <a:ext cx="8229600" cy="5289451"/>
          </a:xfrm>
        </p:spPr>
        <p:txBody>
          <a:bodyPr>
            <a:normAutofit/>
          </a:bodyPr>
          <a:lstStyle/>
          <a:p>
            <a:pPr marL="0" indent="0">
              <a:buNone/>
            </a:pPr>
            <a:r>
              <a:rPr lang="en-US" sz="1800" b="1" dirty="0">
                <a:effectLst/>
                <a:latin typeface="Times New Roman" panose="02020603050405020304" pitchFamily="18" charset="0"/>
                <a:ea typeface="Calibri" panose="020F0502020204030204" pitchFamily="34" charset="0"/>
              </a:rPr>
              <a:t>ADMIN LOGIN SCREEN</a:t>
            </a:r>
            <a:endParaRPr lang="en-US" sz="1800" dirty="0">
              <a:effectLst/>
              <a:latin typeface="Times New Roman" panose="02020603050405020304" pitchFamily="18" charset="0"/>
              <a:ea typeface="Calibri" panose="020F0502020204030204" pitchFamily="34" charset="0"/>
            </a:endParaRPr>
          </a:p>
          <a:p>
            <a:pPr marL="0" indent="0">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800" dirty="0">
              <a:solidFill>
                <a:srgbClr val="000000"/>
              </a:solidFill>
              <a:latin typeface="Times New Roman" panose="02020603050405020304" pitchFamily="18" charset="0"/>
              <a:ea typeface="Calibri" panose="020F0502020204030204" pitchFamily="34" charset="0"/>
            </a:endParaRPr>
          </a:p>
          <a:p>
            <a:pPr marL="0" indent="0">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800" dirty="0">
              <a:solidFill>
                <a:srgbClr val="000000"/>
              </a:solidFill>
              <a:latin typeface="Times New Roman" panose="02020603050405020304" pitchFamily="18" charset="0"/>
              <a:ea typeface="Calibri" panose="020F0502020204030204" pitchFamily="34" charset="0"/>
            </a:endParaRPr>
          </a:p>
          <a:p>
            <a:pPr marL="0" indent="0">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800" dirty="0">
              <a:solidFill>
                <a:srgbClr val="000000"/>
              </a:solidFill>
              <a:latin typeface="Times New Roman" panose="02020603050405020304" pitchFamily="18" charset="0"/>
              <a:ea typeface="Calibri" panose="020F0502020204030204" pitchFamily="34" charset="0"/>
            </a:endParaRPr>
          </a:p>
          <a:p>
            <a:pPr marL="0" indent="0">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800" dirty="0">
              <a:solidFill>
                <a:srgbClr val="000000"/>
              </a:solidFill>
              <a:latin typeface="Times New Roman" panose="02020603050405020304" pitchFamily="18" charset="0"/>
              <a:ea typeface="Calibri" panose="020F0502020204030204" pitchFamily="34" charset="0"/>
            </a:endParaRPr>
          </a:p>
          <a:p>
            <a:pPr marL="0" indent="0">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800" dirty="0">
              <a:solidFill>
                <a:srgbClr val="000000"/>
              </a:solidFill>
              <a:latin typeface="Times New Roman" panose="02020603050405020304" pitchFamily="18" charset="0"/>
              <a:ea typeface="Calibri" panose="020F0502020204030204" pitchFamily="34" charset="0"/>
            </a:endParaRPr>
          </a:p>
          <a:p>
            <a:pPr marL="0" indent="0">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indent="0">
              <a:buNone/>
            </a:pPr>
            <a:endParaRPr lang="en-US" sz="1800" dirty="0">
              <a:solidFill>
                <a:srgbClr val="000000"/>
              </a:solidFill>
              <a:latin typeface="Times New Roman" panose="02020603050405020304" pitchFamily="18" charset="0"/>
              <a:ea typeface="Calibri" panose="020F0502020204030204" pitchFamily="34" charset="0"/>
            </a:endParaRPr>
          </a:p>
          <a:p>
            <a:pPr marL="0" indent="0" algn="ctr">
              <a:buNone/>
            </a:pPr>
            <a:endParaRPr lang="en-US" sz="1800" dirty="0">
              <a:solidFill>
                <a:srgbClr val="000000"/>
              </a:solidFill>
              <a:effectLst/>
              <a:latin typeface="Times New Roman" panose="02020603050405020304" pitchFamily="18" charset="0"/>
              <a:ea typeface="Calibri" panose="020F0502020204030204" pitchFamily="34" charset="0"/>
            </a:endParaRPr>
          </a:p>
          <a:p>
            <a:pPr marL="0" indent="0" algn="ctr">
              <a:buNone/>
            </a:pPr>
            <a:r>
              <a:rPr lang="en-US" sz="1800" dirty="0">
                <a:solidFill>
                  <a:srgbClr val="000000"/>
                </a:solidFill>
                <a:effectLst/>
                <a:latin typeface="Times New Roman" panose="02020603050405020304" pitchFamily="18" charset="0"/>
                <a:ea typeface="Calibri" panose="020F0502020204030204" pitchFamily="34" charset="0"/>
              </a:rPr>
              <a:t>Fig:   </a:t>
            </a:r>
            <a:r>
              <a:rPr lang="en-US" sz="1800" dirty="0">
                <a:effectLst/>
                <a:latin typeface="Times New Roman" panose="02020603050405020304" pitchFamily="18" charset="0"/>
                <a:ea typeface="Calibri" panose="020F0502020204030204" pitchFamily="34" charset="0"/>
              </a:rPr>
              <a:t>Admin Login Screen</a:t>
            </a:r>
          </a:p>
          <a:p>
            <a:endParaRPr lang="en-US" dirty="0"/>
          </a:p>
        </p:txBody>
      </p:sp>
      <p:pic>
        <p:nvPicPr>
          <p:cNvPr id="9" name="Picture 8">
            <a:extLst>
              <a:ext uri="{FF2B5EF4-FFF2-40B4-BE49-F238E27FC236}">
                <a16:creationId xmlns:a16="http://schemas.microsoft.com/office/drawing/2014/main" id="{47710F4A-49F8-2B57-972A-F3DCF335EE83}"/>
              </a:ext>
            </a:extLst>
          </p:cNvPr>
          <p:cNvPicPr>
            <a:picLocks noChangeAspect="1"/>
          </p:cNvPicPr>
          <p:nvPr/>
        </p:nvPicPr>
        <p:blipFill>
          <a:blip r:embed="rId6"/>
          <a:stretch>
            <a:fillRect/>
          </a:stretch>
        </p:blipFill>
        <p:spPr>
          <a:xfrm>
            <a:off x="1461960" y="1412776"/>
            <a:ext cx="6829680" cy="3840480"/>
          </a:xfrm>
          <a:prstGeom prst="rect">
            <a:avLst/>
          </a:prstGeom>
        </p:spPr>
      </p:pic>
    </p:spTree>
    <p:extLst>
      <p:ext uri="{BB962C8B-B14F-4D97-AF65-F5344CB8AC3E}">
        <p14:creationId xmlns:p14="http://schemas.microsoft.com/office/powerpoint/2010/main" val="25696547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C24E6-9FBD-038F-9B77-71D496B5937B}"/>
              </a:ext>
            </a:extLst>
          </p:cNvPr>
          <p:cNvSpPr>
            <a:spLocks noGrp="1"/>
          </p:cNvSpPr>
          <p:nvPr>
            <p:ph type="title"/>
          </p:nvPr>
        </p:nvSpPr>
        <p:spPr>
          <a:xfrm>
            <a:off x="457200" y="136525"/>
            <a:ext cx="8229600" cy="916211"/>
          </a:xfrm>
        </p:spPr>
        <p:txBody>
          <a:bodyPr/>
          <a:lstStyle/>
          <a:p>
            <a:r>
              <a:rPr lang="en-IN"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 SCREENS</a:t>
            </a:r>
          </a:p>
        </p:txBody>
      </p:sp>
      <p:sp>
        <p:nvSpPr>
          <p:cNvPr id="3" name="Content Placeholder 2">
            <a:extLst>
              <a:ext uri="{FF2B5EF4-FFF2-40B4-BE49-F238E27FC236}">
                <a16:creationId xmlns:a16="http://schemas.microsoft.com/office/drawing/2014/main" id="{0F1888C0-CC98-56E2-FBDB-56C7530419F3}"/>
              </a:ext>
            </a:extLst>
          </p:cNvPr>
          <p:cNvSpPr>
            <a:spLocks noGrp="1"/>
          </p:cNvSpPr>
          <p:nvPr>
            <p:ph idx="1"/>
          </p:nvPr>
        </p:nvSpPr>
        <p:spPr>
          <a:xfrm>
            <a:off x="457200" y="1124744"/>
            <a:ext cx="8229600" cy="5001419"/>
          </a:xfrm>
        </p:spPr>
        <p:txBody>
          <a:bodyPr>
            <a:normAutofit fontScale="85000" lnSpcReduction="10000"/>
          </a:bodyPr>
          <a:lstStyle/>
          <a:p>
            <a:pPr marL="0" indent="0">
              <a:lnSpc>
                <a:spcPct val="150000"/>
              </a:lnSpc>
              <a:buNone/>
            </a:pPr>
            <a:r>
              <a:rPr lang="en-US" sz="2400" b="1" dirty="0">
                <a:effectLst/>
                <a:latin typeface="Times New Roman" panose="02020603050405020304" pitchFamily="18" charset="0"/>
                <a:ea typeface="Calibri" panose="020F0502020204030204" pitchFamily="34" charset="0"/>
              </a:rPr>
              <a:t>UPLOAD DATASET</a:t>
            </a:r>
            <a:endParaRPr lang="en-US" sz="24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gn="ctr">
              <a:lnSpc>
                <a:spcPct val="150000"/>
              </a:lnSpc>
              <a:buNone/>
            </a:pPr>
            <a:endParaRPr lang="en-US" sz="1800" dirty="0">
              <a:effectLst/>
              <a:latin typeface="Times New Roman" panose="02020603050405020304" pitchFamily="18" charset="0"/>
              <a:ea typeface="Calibri" panose="020F0502020204030204" pitchFamily="34" charset="0"/>
            </a:endParaRPr>
          </a:p>
          <a:p>
            <a:pPr marL="0" indent="0" algn="ctr">
              <a:lnSpc>
                <a:spcPct val="150000"/>
              </a:lnSpc>
              <a:buNone/>
            </a:pPr>
            <a:r>
              <a:rPr lang="en-US" sz="1800" dirty="0">
                <a:effectLst/>
                <a:latin typeface="Times New Roman" panose="02020603050405020304" pitchFamily="18" charset="0"/>
                <a:ea typeface="Calibri" panose="020F0502020204030204" pitchFamily="34" charset="0"/>
              </a:rPr>
              <a:t>Fig:</a:t>
            </a:r>
            <a:r>
              <a:rPr lang="en-US" sz="1800" b="1" dirty="0">
                <a:effectLst/>
                <a:latin typeface="Times New Roman" panose="02020603050405020304" pitchFamily="18" charset="0"/>
                <a:ea typeface="Calibri" panose="020F0502020204030204" pitchFamily="34" charset="0"/>
              </a:rPr>
              <a:t> </a:t>
            </a:r>
            <a:r>
              <a:rPr lang="en-US" sz="1800" dirty="0">
                <a:effectLst/>
                <a:latin typeface="Times New Roman" panose="02020603050405020304" pitchFamily="18" charset="0"/>
                <a:ea typeface="Calibri" panose="020F0502020204030204" pitchFamily="34" charset="0"/>
              </a:rPr>
              <a:t>Upload Dataset</a:t>
            </a:r>
          </a:p>
          <a:p>
            <a:pPr marL="0" indent="0">
              <a:lnSpc>
                <a:spcPct val="150000"/>
              </a:lnSpc>
              <a:buNone/>
            </a:pPr>
            <a:endParaRPr lang="en-IN" sz="1800" b="1" kern="100" dirty="0">
              <a:solidFill>
                <a:srgbClr val="000000"/>
              </a:solidFill>
              <a:effectLst/>
              <a:latin typeface="Times New Roman" panose="02020603050405020304" pitchFamily="18" charset="0"/>
              <a:ea typeface="Times New Roman" panose="02020603050405020304" pitchFamily="18" charset="0"/>
            </a:endParaRPr>
          </a:p>
        </p:txBody>
      </p:sp>
      <p:sp>
        <p:nvSpPr>
          <p:cNvPr id="5" name="Footer Placeholder 4">
            <a:extLst>
              <a:ext uri="{FF2B5EF4-FFF2-40B4-BE49-F238E27FC236}">
                <a16:creationId xmlns:a16="http://schemas.microsoft.com/office/drawing/2014/main" id="{CEC9D79B-05F9-D8F4-6E14-598C28B433F4}"/>
              </a:ext>
            </a:extLst>
          </p:cNvPr>
          <p:cNvSpPr>
            <a:spLocks noGrp="1"/>
          </p:cNvSpPr>
          <p:nvPr>
            <p:ph type="ftr" sz="quarter" idx="11"/>
          </p:nvPr>
        </p:nvSpPr>
        <p:spPr/>
        <p:txBody>
          <a:bodyPr/>
          <a:lstStyle/>
          <a:p>
            <a:r>
              <a:rPr lang="en-US" dirty="0"/>
              <a:t>Dept of MCA</a:t>
            </a:r>
          </a:p>
        </p:txBody>
      </p:sp>
      <p:sp>
        <p:nvSpPr>
          <p:cNvPr id="6" name="Slide Number Placeholder 5">
            <a:extLst>
              <a:ext uri="{FF2B5EF4-FFF2-40B4-BE49-F238E27FC236}">
                <a16:creationId xmlns:a16="http://schemas.microsoft.com/office/drawing/2014/main" id="{86AE07A3-AB6B-34A8-5A5C-622DCDCE13EE}"/>
              </a:ext>
            </a:extLst>
          </p:cNvPr>
          <p:cNvSpPr>
            <a:spLocks noGrp="1"/>
          </p:cNvSpPr>
          <p:nvPr>
            <p:ph type="sldNum" sz="quarter" idx="12"/>
          </p:nvPr>
        </p:nvSpPr>
        <p:spPr/>
        <p:txBody>
          <a:bodyPr/>
          <a:lstStyle/>
          <a:p>
            <a:fld id="{0EC91A05-D6BE-4F93-B820-9BC1899AC4D8}" type="slidenum">
              <a:rPr lang="en-US" smtClean="0"/>
              <a:pPr/>
              <a:t>14</a:t>
            </a:fld>
            <a:endParaRPr lang="en-US" dirty="0"/>
          </a:p>
        </p:txBody>
      </p:sp>
      <p:grpSp>
        <p:nvGrpSpPr>
          <p:cNvPr id="20" name="Group 15">
            <a:extLst>
              <a:ext uri="{FF2B5EF4-FFF2-40B4-BE49-F238E27FC236}">
                <a16:creationId xmlns:a16="http://schemas.microsoft.com/office/drawing/2014/main" id="{1FB9623C-F0B7-5190-6ED9-8C28DA4C400D}"/>
              </a:ext>
            </a:extLst>
          </p:cNvPr>
          <p:cNvGrpSpPr/>
          <p:nvPr/>
        </p:nvGrpSpPr>
        <p:grpSpPr>
          <a:xfrm>
            <a:off x="0" y="6324600"/>
            <a:ext cx="9144000" cy="533400"/>
            <a:chOff x="0" y="6324600"/>
            <a:chExt cx="9144000" cy="533400"/>
          </a:xfrm>
        </p:grpSpPr>
        <p:pic>
          <p:nvPicPr>
            <p:cNvPr id="21" name="Picture 2">
              <a:extLst>
                <a:ext uri="{FF2B5EF4-FFF2-40B4-BE49-F238E27FC236}">
                  <a16:creationId xmlns:a16="http://schemas.microsoft.com/office/drawing/2014/main" id="{F35715D3-A851-E77F-738B-C7AD014725DB}"/>
                </a:ext>
              </a:extLst>
            </p:cNvPr>
            <p:cNvPicPr>
              <a:picLocks noChangeAspect="1" noChangeArrowheads="1"/>
            </p:cNvPicPr>
            <p:nvPr/>
          </p:nvPicPr>
          <p:blipFill>
            <a:blip r:embed="rId2"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22" name="Picture 3">
              <a:extLst>
                <a:ext uri="{FF2B5EF4-FFF2-40B4-BE49-F238E27FC236}">
                  <a16:creationId xmlns:a16="http://schemas.microsoft.com/office/drawing/2014/main" id="{2918ED9E-9DD0-A388-7F08-F8C63A2E0F6D}"/>
                </a:ext>
              </a:extLst>
            </p:cNvPr>
            <p:cNvPicPr>
              <a:picLocks noChangeAspect="1" noChangeArrowheads="1"/>
            </p:cNvPicPr>
            <p:nvPr/>
          </p:nvPicPr>
          <p:blipFill>
            <a:blip r:embed="rId3"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pic>
        <p:nvPicPr>
          <p:cNvPr id="23" name="Picture 22">
            <a:extLst>
              <a:ext uri="{FF2B5EF4-FFF2-40B4-BE49-F238E27FC236}">
                <a16:creationId xmlns:a16="http://schemas.microsoft.com/office/drawing/2014/main" id="{86C8ED9C-C40C-E9BA-3D72-6B93D1CC436D}"/>
              </a:ext>
            </a:extLst>
          </p:cNvPr>
          <p:cNvPicPr/>
          <p:nvPr/>
        </p:nvPicPr>
        <p:blipFill>
          <a:blip r:embed="rId4" cstate="print"/>
          <a:srcRect/>
          <a:stretch>
            <a:fillRect/>
          </a:stretch>
        </p:blipFill>
        <p:spPr bwMode="auto">
          <a:xfrm>
            <a:off x="0" y="6309320"/>
            <a:ext cx="935088" cy="548680"/>
          </a:xfrm>
          <a:prstGeom prst="rect">
            <a:avLst/>
          </a:prstGeom>
          <a:noFill/>
          <a:ln w="9525">
            <a:noFill/>
            <a:miter lim="800000"/>
            <a:headEnd/>
            <a:tailEnd/>
          </a:ln>
        </p:spPr>
      </p:pic>
      <p:sp>
        <p:nvSpPr>
          <p:cNvPr id="26" name="TextBox 25">
            <a:extLst>
              <a:ext uri="{FF2B5EF4-FFF2-40B4-BE49-F238E27FC236}">
                <a16:creationId xmlns:a16="http://schemas.microsoft.com/office/drawing/2014/main" id="{78C53B91-4D6F-CC2F-9302-D9C271B7DF01}"/>
              </a:ext>
            </a:extLst>
          </p:cNvPr>
          <p:cNvSpPr txBox="1"/>
          <p:nvPr/>
        </p:nvSpPr>
        <p:spPr>
          <a:xfrm>
            <a:off x="3895204" y="6383892"/>
            <a:ext cx="4762500" cy="369332"/>
          </a:xfrm>
          <a:prstGeom prst="rect">
            <a:avLst/>
          </a:prstGeom>
          <a:noFill/>
        </p:spPr>
        <p:txBody>
          <a:bodyPr wrap="square">
            <a:spAutoFit/>
          </a:bodyPr>
          <a:lstStyle/>
          <a:p>
            <a:r>
              <a:rPr lang="en-US" sz="1800" b="1">
                <a:solidFill>
                  <a:schemeClr val="bg1"/>
                </a:solidFill>
                <a:latin typeface="Times New Roman" pitchFamily="18" charset="0"/>
                <a:cs typeface="Times New Roman" pitchFamily="18" charset="0"/>
              </a:rPr>
              <a:t>Dept of MCA</a:t>
            </a:r>
            <a:endParaRPr lang="en-US" sz="1800" b="1" dirty="0">
              <a:solidFill>
                <a:schemeClr val="bg1"/>
              </a:solidFill>
              <a:latin typeface="Times New Roman" pitchFamily="18" charset="0"/>
              <a:cs typeface="Times New Roman" pitchFamily="18" charset="0"/>
            </a:endParaRPr>
          </a:p>
        </p:txBody>
      </p:sp>
      <p:sp>
        <p:nvSpPr>
          <p:cNvPr id="28" name="TextBox 27">
            <a:extLst>
              <a:ext uri="{FF2B5EF4-FFF2-40B4-BE49-F238E27FC236}">
                <a16:creationId xmlns:a16="http://schemas.microsoft.com/office/drawing/2014/main" id="{5D22EABC-A064-50A0-4885-A05CB4F2FC91}"/>
              </a:ext>
            </a:extLst>
          </p:cNvPr>
          <p:cNvSpPr txBox="1"/>
          <p:nvPr/>
        </p:nvSpPr>
        <p:spPr>
          <a:xfrm>
            <a:off x="8208912" y="6420406"/>
            <a:ext cx="654613" cy="369332"/>
          </a:xfrm>
          <a:prstGeom prst="rect">
            <a:avLst/>
          </a:prstGeom>
          <a:noFill/>
        </p:spPr>
        <p:txBody>
          <a:bodyPr wrap="square">
            <a:spAutoFit/>
          </a:bodyPr>
          <a:lstStyle/>
          <a:p>
            <a:fld id="{0EC91A05-D6BE-4F93-B820-9BC1899AC4D8}" type="slidenum">
              <a:rPr lang="en-US" sz="18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14</a:t>
            </a:fld>
            <a:endParaRPr lang="en-IN" dirty="0"/>
          </a:p>
        </p:txBody>
      </p:sp>
      <p:pic>
        <p:nvPicPr>
          <p:cNvPr id="4" name="Picture 3">
            <a:extLst>
              <a:ext uri="{FF2B5EF4-FFF2-40B4-BE49-F238E27FC236}">
                <a16:creationId xmlns:a16="http://schemas.microsoft.com/office/drawing/2014/main" id="{E2E6D19F-A16F-B740-9A52-95A88CA1A4DA}"/>
              </a:ext>
            </a:extLst>
          </p:cNvPr>
          <p:cNvPicPr>
            <a:picLocks noChangeAspect="1"/>
          </p:cNvPicPr>
          <p:nvPr/>
        </p:nvPicPr>
        <p:blipFill>
          <a:blip r:embed="rId5"/>
          <a:stretch>
            <a:fillRect/>
          </a:stretch>
        </p:blipFill>
        <p:spPr>
          <a:xfrm>
            <a:off x="1624571" y="1700808"/>
            <a:ext cx="6504458" cy="3657600"/>
          </a:xfrm>
          <a:prstGeom prst="rect">
            <a:avLst/>
          </a:prstGeom>
        </p:spPr>
      </p:pic>
    </p:spTree>
    <p:extLst>
      <p:ext uri="{BB962C8B-B14F-4D97-AF65-F5344CB8AC3E}">
        <p14:creationId xmlns:p14="http://schemas.microsoft.com/office/powerpoint/2010/main" val="2932793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AA744-463E-87A4-06B7-E1F74A1DB58F}"/>
              </a:ext>
            </a:extLst>
          </p:cNvPr>
          <p:cNvSpPr>
            <a:spLocks noGrp="1"/>
          </p:cNvSpPr>
          <p:nvPr>
            <p:ph type="title"/>
          </p:nvPr>
        </p:nvSpPr>
        <p:spPr>
          <a:xfrm>
            <a:off x="457200" y="136526"/>
            <a:ext cx="8229600" cy="883344"/>
          </a:xfrm>
        </p:spPr>
        <p:txBody>
          <a:bodyPr>
            <a:normAutofit/>
          </a:bodyPr>
          <a:lstStyle/>
          <a:p>
            <a:r>
              <a:rPr lang="en-IN" sz="3600" b="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OUTPUT SCREENS</a:t>
            </a:r>
          </a:p>
        </p:txBody>
      </p:sp>
      <p:sp>
        <p:nvSpPr>
          <p:cNvPr id="3" name="Content Placeholder 2">
            <a:extLst>
              <a:ext uri="{FF2B5EF4-FFF2-40B4-BE49-F238E27FC236}">
                <a16:creationId xmlns:a16="http://schemas.microsoft.com/office/drawing/2014/main" id="{71C846A8-3161-C0C4-2271-2A5A06FCF4E7}"/>
              </a:ext>
            </a:extLst>
          </p:cNvPr>
          <p:cNvSpPr>
            <a:spLocks noGrp="1"/>
          </p:cNvSpPr>
          <p:nvPr>
            <p:ph idx="1"/>
          </p:nvPr>
        </p:nvSpPr>
        <p:spPr>
          <a:xfrm>
            <a:off x="457200" y="1019870"/>
            <a:ext cx="8229600" cy="5106293"/>
          </a:xfrm>
        </p:spPr>
        <p:txBody>
          <a:bodyPr/>
          <a:lstStyle/>
          <a:p>
            <a:pPr marL="0" indent="0">
              <a:buNone/>
            </a:pPr>
            <a:r>
              <a:rPr lang="en-US" sz="1800" b="1" dirty="0">
                <a:effectLst/>
                <a:latin typeface="Times New Roman" panose="02020603050405020304" pitchFamily="18" charset="0"/>
                <a:ea typeface="Calibri" panose="020F0502020204030204" pitchFamily="34" charset="0"/>
              </a:rPr>
              <a:t>SEARCH QUERY SCREEN</a:t>
            </a:r>
            <a:endParaRPr lang="en-US" sz="1800" dirty="0">
              <a:effectLst/>
              <a:latin typeface="Times New Roman" panose="02020603050405020304" pitchFamily="18" charset="0"/>
              <a:ea typeface="Calibri" panose="020F0502020204030204" pitchFamily="34" charset="0"/>
            </a:endParaRPr>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buNone/>
            </a:pPr>
            <a:endParaRPr lang="en-IN" dirty="0"/>
          </a:p>
          <a:p>
            <a:pPr marL="0" indent="0" algn="ctr">
              <a:buNone/>
            </a:pPr>
            <a:r>
              <a:rPr lang="en-US" sz="1800" dirty="0">
                <a:effectLst/>
                <a:latin typeface="Times New Roman" panose="02020603050405020304" pitchFamily="18" charset="0"/>
                <a:ea typeface="Calibri" panose="020F0502020204030204" pitchFamily="34" charset="0"/>
              </a:rPr>
              <a:t>             </a:t>
            </a:r>
          </a:p>
          <a:p>
            <a:pPr marL="0" indent="0" algn="ctr">
              <a:buNone/>
            </a:pPr>
            <a:endParaRPr lang="en-US" sz="1800" dirty="0">
              <a:effectLst/>
              <a:latin typeface="Times New Roman" panose="02020603050405020304" pitchFamily="18" charset="0"/>
              <a:ea typeface="Calibri" panose="020F0502020204030204" pitchFamily="34" charset="0"/>
            </a:endParaRPr>
          </a:p>
          <a:p>
            <a:pPr marL="0" indent="0" algn="ctr">
              <a:buNone/>
            </a:pPr>
            <a:r>
              <a:rPr lang="en-US" sz="1800" dirty="0">
                <a:effectLst/>
                <a:latin typeface="Times New Roman" panose="02020603050405020304" pitchFamily="18" charset="0"/>
                <a:ea typeface="Calibri" panose="020F0502020204030204" pitchFamily="34" charset="0"/>
              </a:rPr>
              <a:t>Fig: Search Query Screen</a:t>
            </a:r>
          </a:p>
          <a:p>
            <a:pPr marL="0" indent="0">
              <a:buNone/>
            </a:pPr>
            <a:endParaRPr lang="en-IN" dirty="0"/>
          </a:p>
        </p:txBody>
      </p:sp>
      <p:sp>
        <p:nvSpPr>
          <p:cNvPr id="4" name="Footer Placeholder 3">
            <a:extLst>
              <a:ext uri="{FF2B5EF4-FFF2-40B4-BE49-F238E27FC236}">
                <a16:creationId xmlns:a16="http://schemas.microsoft.com/office/drawing/2014/main" id="{DC5C5279-9BA4-8F2B-6CF3-76A7626B4667}"/>
              </a:ext>
            </a:extLst>
          </p:cNvPr>
          <p:cNvSpPr>
            <a:spLocks noGrp="1"/>
          </p:cNvSpPr>
          <p:nvPr>
            <p:ph type="ftr" sz="quarter" idx="11"/>
          </p:nvPr>
        </p:nvSpPr>
        <p:spPr/>
        <p:txBody>
          <a:bodyPr/>
          <a:lstStyle/>
          <a:p>
            <a:r>
              <a:rPr lang="en-US" dirty="0"/>
              <a:t>Dept of MCA</a:t>
            </a:r>
          </a:p>
        </p:txBody>
      </p:sp>
      <p:sp>
        <p:nvSpPr>
          <p:cNvPr id="5" name="Slide Number Placeholder 4">
            <a:extLst>
              <a:ext uri="{FF2B5EF4-FFF2-40B4-BE49-F238E27FC236}">
                <a16:creationId xmlns:a16="http://schemas.microsoft.com/office/drawing/2014/main" id="{FB57DB46-F9FD-E0F0-256E-3832DF031232}"/>
              </a:ext>
            </a:extLst>
          </p:cNvPr>
          <p:cNvSpPr>
            <a:spLocks noGrp="1"/>
          </p:cNvSpPr>
          <p:nvPr>
            <p:ph type="sldNum" sz="quarter" idx="12"/>
          </p:nvPr>
        </p:nvSpPr>
        <p:spPr/>
        <p:txBody>
          <a:bodyPr/>
          <a:lstStyle/>
          <a:p>
            <a:fld id="{0EC91A05-D6BE-4F93-B820-9BC1899AC4D8}" type="slidenum">
              <a:rPr lang="en-US" smtClean="0"/>
              <a:pPr/>
              <a:t>15</a:t>
            </a:fld>
            <a:endParaRPr lang="en-US" dirty="0"/>
          </a:p>
        </p:txBody>
      </p:sp>
      <p:pic>
        <p:nvPicPr>
          <p:cNvPr id="6" name="Picture 5">
            <a:extLst>
              <a:ext uri="{FF2B5EF4-FFF2-40B4-BE49-F238E27FC236}">
                <a16:creationId xmlns:a16="http://schemas.microsoft.com/office/drawing/2014/main" id="{3C1C83CA-4B7A-9E32-A077-0F953B2939E6}"/>
              </a:ext>
            </a:extLst>
          </p:cNvPr>
          <p:cNvPicPr>
            <a:picLocks noChangeAspect="1"/>
          </p:cNvPicPr>
          <p:nvPr/>
        </p:nvPicPr>
        <p:blipFill>
          <a:blip r:embed="rId2"/>
          <a:stretch>
            <a:fillRect/>
          </a:stretch>
        </p:blipFill>
        <p:spPr>
          <a:xfrm>
            <a:off x="1187624" y="1645920"/>
            <a:ext cx="7049523" cy="3566160"/>
          </a:xfrm>
          <a:prstGeom prst="rect">
            <a:avLst/>
          </a:prstGeom>
        </p:spPr>
      </p:pic>
    </p:spTree>
    <p:extLst>
      <p:ext uri="{BB962C8B-B14F-4D97-AF65-F5344CB8AC3E}">
        <p14:creationId xmlns:p14="http://schemas.microsoft.com/office/powerpoint/2010/main" val="11678867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16</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88582" y="33148"/>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OUTPUT SCREENS</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15" name="Content Placeholder 14"/>
          <p:cNvSpPr>
            <a:spLocks noGrp="1"/>
          </p:cNvSpPr>
          <p:nvPr>
            <p:ph idx="1"/>
          </p:nvPr>
        </p:nvSpPr>
        <p:spPr>
          <a:xfrm>
            <a:off x="457200" y="780860"/>
            <a:ext cx="8229600" cy="5543740"/>
          </a:xfrm>
        </p:spPr>
        <p:txBody>
          <a:bodyPr>
            <a:normAutofit/>
          </a:bodyPr>
          <a:lstStyle/>
          <a:p>
            <a:pPr marL="0" indent="0" algn="just">
              <a:lnSpc>
                <a:spcPct val="150000"/>
              </a:lnSpc>
              <a:buNone/>
            </a:pPr>
            <a:r>
              <a:rPr lang="en-US" sz="1800" b="1" dirty="0">
                <a:effectLst/>
                <a:latin typeface="Times New Roman" panose="02020603050405020304" pitchFamily="18" charset="0"/>
                <a:ea typeface="Calibri" panose="020F0502020204030204" pitchFamily="34" charset="0"/>
              </a:rPr>
              <a:t>VIEW SEARCH RESULT SCREEN</a:t>
            </a:r>
            <a:endParaRPr lang="en-US" sz="1800" dirty="0">
              <a:effectLst/>
              <a:latin typeface="Times New Roman" panose="02020603050405020304" pitchFamily="18" charset="0"/>
              <a:ea typeface="Calibri" panose="020F0502020204030204" pitchFamily="34" charset="0"/>
            </a:endParaRPr>
          </a:p>
          <a:p>
            <a:pPr marL="0" indent="0" algn="just">
              <a:lnSpc>
                <a:spcPct val="150000"/>
              </a:lnSpc>
              <a:buNone/>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pPr algn="just">
              <a:lnSpc>
                <a:spcPct val="150000"/>
              </a:lnSpc>
            </a:pPr>
            <a:endParaRPr lang="en-US" sz="2000" dirty="0">
              <a:latin typeface="Times New Roman" pitchFamily="18" charset="0"/>
              <a:cs typeface="Times New Roman" pitchFamily="18" charset="0"/>
            </a:endParaRPr>
          </a:p>
          <a:p>
            <a:pPr marL="0" indent="0" algn="ctr">
              <a:lnSpc>
                <a:spcPct val="150000"/>
              </a:lnSpc>
              <a:buNone/>
            </a:pPr>
            <a:r>
              <a:rPr lang="en-US" sz="1800" dirty="0">
                <a:effectLst/>
                <a:latin typeface="Times New Roman" panose="02020603050405020304" pitchFamily="18" charset="0"/>
                <a:ea typeface="Calibri" panose="020F0502020204030204" pitchFamily="34" charset="0"/>
              </a:rPr>
              <a:t>                </a:t>
            </a:r>
          </a:p>
          <a:p>
            <a:pPr marL="0" indent="0" algn="ctr">
              <a:lnSpc>
                <a:spcPct val="150000"/>
              </a:lnSpc>
              <a:buNone/>
            </a:pPr>
            <a:endParaRPr lang="en-US" sz="1800" dirty="0">
              <a:latin typeface="Times New Roman" panose="02020603050405020304" pitchFamily="18" charset="0"/>
              <a:ea typeface="Calibri" panose="020F0502020204030204" pitchFamily="34" charset="0"/>
            </a:endParaRPr>
          </a:p>
          <a:p>
            <a:pPr marL="0" indent="0" algn="ctr">
              <a:lnSpc>
                <a:spcPct val="150000"/>
              </a:lnSpc>
              <a:buNone/>
            </a:pPr>
            <a:endParaRPr lang="en-US" sz="1800" dirty="0">
              <a:latin typeface="Times New Roman" panose="02020603050405020304" pitchFamily="18" charset="0"/>
              <a:ea typeface="Calibri" panose="020F0502020204030204" pitchFamily="34" charset="0"/>
            </a:endParaRPr>
          </a:p>
          <a:p>
            <a:pPr marL="0" indent="0" algn="ctr">
              <a:lnSpc>
                <a:spcPct val="150000"/>
              </a:lnSpc>
              <a:buNone/>
            </a:pPr>
            <a:r>
              <a:rPr lang="en-US" sz="1800" dirty="0">
                <a:latin typeface="Times New Roman" panose="02020603050405020304" pitchFamily="18" charset="0"/>
                <a:ea typeface="Calibri" panose="020F0502020204030204" pitchFamily="34" charset="0"/>
              </a:rPr>
              <a:t>Fig: </a:t>
            </a:r>
            <a:r>
              <a:rPr lang="en-US" sz="1800" dirty="0">
                <a:effectLst/>
                <a:latin typeface="Times New Roman" panose="02020603050405020304" pitchFamily="18" charset="0"/>
                <a:ea typeface="Calibri" panose="020F0502020204030204" pitchFamily="34" charset="0"/>
              </a:rPr>
              <a:t>View Search Result Screen</a:t>
            </a:r>
          </a:p>
          <a:p>
            <a:pPr algn="just">
              <a:lnSpc>
                <a:spcPct val="150000"/>
              </a:lnSpc>
            </a:pPr>
            <a:endParaRPr lang="en-US" sz="2000" dirty="0">
              <a:latin typeface="Times New Roman" pitchFamily="18" charset="0"/>
              <a:cs typeface="Times New Roman" pitchFamily="18" charset="0"/>
            </a:endParaRPr>
          </a:p>
        </p:txBody>
      </p:sp>
      <p:pic>
        <p:nvPicPr>
          <p:cNvPr id="3" name="Picture 2">
            <a:extLst>
              <a:ext uri="{FF2B5EF4-FFF2-40B4-BE49-F238E27FC236}">
                <a16:creationId xmlns:a16="http://schemas.microsoft.com/office/drawing/2014/main" id="{B3FAF860-251D-E4FF-BBD3-DC8520D34AAC}"/>
              </a:ext>
            </a:extLst>
          </p:cNvPr>
          <p:cNvPicPr>
            <a:picLocks noChangeAspect="1"/>
          </p:cNvPicPr>
          <p:nvPr/>
        </p:nvPicPr>
        <p:blipFill>
          <a:blip r:embed="rId6"/>
          <a:stretch>
            <a:fillRect/>
          </a:stretch>
        </p:blipFill>
        <p:spPr>
          <a:xfrm>
            <a:off x="1233356" y="1508760"/>
            <a:ext cx="6829688" cy="3840480"/>
          </a:xfrm>
          <a:prstGeom prst="rect">
            <a:avLst/>
          </a:prstGeom>
        </p:spPr>
      </p:pic>
    </p:spTree>
    <p:extLst>
      <p:ext uri="{BB962C8B-B14F-4D97-AF65-F5344CB8AC3E}">
        <p14:creationId xmlns:p14="http://schemas.microsoft.com/office/powerpoint/2010/main" val="25696547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17</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20491" y="216304"/>
            <a:ext cx="8855418" cy="1124463"/>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CONCLUSION</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15" name="Content Placeholder 14"/>
          <p:cNvSpPr>
            <a:spLocks noGrp="1"/>
          </p:cNvSpPr>
          <p:nvPr>
            <p:ph idx="1"/>
          </p:nvPr>
        </p:nvSpPr>
        <p:spPr>
          <a:xfrm>
            <a:off x="457200" y="1340768"/>
            <a:ext cx="8229600" cy="4785395"/>
          </a:xfrm>
        </p:spPr>
        <p:txBody>
          <a:bodyPr>
            <a:normAutofit/>
          </a:bodyPr>
          <a:lstStyle/>
          <a:p>
            <a:pPr marL="685800" algn="just">
              <a:lnSpc>
                <a:spcPct val="150000"/>
              </a:lnSpc>
              <a:spcAft>
                <a:spcPts val="800"/>
              </a:spcAft>
            </a:pPr>
            <a:r>
              <a:rPr lang="en-US" sz="2000" dirty="0">
                <a:effectLst/>
                <a:latin typeface="Times New Roman" panose="02020603050405020304" pitchFamily="18" charset="0"/>
                <a:ea typeface="Calibri" panose="020F0502020204030204" pitchFamily="34" charset="0"/>
              </a:rPr>
              <a:t>Search engines are very useful for finding out more relevant URLs for given keywords. Due to this, user time is reduced for searching the relevant web page. For this, Accuracy is a very important factor. From the above observation, it can be concluded that XGBoost is better in terms of accuracy than SVM and ANN. Thus, Search engines built using XGBoost and PageRank algorithms will give better accuracy. </a:t>
            </a: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5696547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021288"/>
            <a:ext cx="9144000" cy="836712"/>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1" name="Footer Placeholder 10"/>
          <p:cNvSpPr>
            <a:spLocks noGrp="1"/>
          </p:cNvSpPr>
          <p:nvPr>
            <p:ph type="ftr" sz="quarter" idx="11"/>
          </p:nvPr>
        </p:nvSpPr>
        <p:spPr/>
        <p:txBody>
          <a:bodyPr/>
          <a:lstStyle/>
          <a:p>
            <a:r>
              <a:rPr lang="en-US" sz="2000" b="1">
                <a:solidFill>
                  <a:schemeClr val="bg1"/>
                </a:solidFill>
                <a:latin typeface="Times New Roman" pitchFamily="18" charset="0"/>
                <a:cs typeface="Times New Roman" pitchFamily="18" charset="0"/>
              </a:rPr>
              <a:t>Dept of MCA</a:t>
            </a:r>
            <a:endParaRPr lang="en-US" sz="2000" b="1" dirty="0">
              <a:solidFill>
                <a:schemeClr val="bg1"/>
              </a:solidFill>
              <a:latin typeface="Times New Roman" pitchFamily="18" charset="0"/>
              <a:cs typeface="Times New Roman" pitchFamily="18" charset="0"/>
            </a:endParaRPr>
          </a:p>
        </p:txBody>
      </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18</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pic>
        <p:nvPicPr>
          <p:cNvPr id="13" name="Picture 12"/>
          <p:cNvPicPr/>
          <p:nvPr/>
        </p:nvPicPr>
        <p:blipFill>
          <a:blip r:embed="rId5" cstate="print"/>
          <a:srcRect/>
          <a:stretch>
            <a:fillRect/>
          </a:stretch>
        </p:blipFill>
        <p:spPr bwMode="auto">
          <a:xfrm>
            <a:off x="0" y="6021288"/>
            <a:ext cx="935088" cy="836712"/>
          </a:xfrm>
          <a:prstGeom prst="rect">
            <a:avLst/>
          </a:prstGeom>
          <a:noFill/>
          <a:ln w="9525">
            <a:noFill/>
            <a:miter lim="800000"/>
            <a:headEnd/>
            <a:tailEnd/>
          </a:ln>
        </p:spPr>
      </p:pic>
      <p:sp>
        <p:nvSpPr>
          <p:cNvPr id="16" name="Rectangle 15"/>
          <p:cNvSpPr/>
          <p:nvPr/>
        </p:nvSpPr>
        <p:spPr>
          <a:xfrm>
            <a:off x="1403648" y="2060848"/>
            <a:ext cx="6264696" cy="1323439"/>
          </a:xfrm>
          <a:prstGeom prst="rect">
            <a:avLst/>
          </a:prstGeom>
        </p:spPr>
        <p:txBody>
          <a:bodyPr wrap="square">
            <a:spAutoFit/>
          </a:bodyPr>
          <a:lstStyle/>
          <a:p>
            <a:pPr algn="ctr"/>
            <a:r>
              <a:rPr lang="en-US" sz="8000" b="1" dirty="0">
                <a:solidFill>
                  <a:schemeClr val="tx1">
                    <a:lumMod val="95000"/>
                    <a:lumOff val="5000"/>
                  </a:schemeClr>
                </a:solidFill>
                <a:latin typeface="Algerian" pitchFamily="82" charset="0"/>
                <a:cs typeface="Arial" panose="020B0604020202020204" pitchFamily="34" charset="0"/>
              </a:rPr>
              <a:t>THANK YOU</a:t>
            </a:r>
            <a:endParaRPr lang="en-US" sz="8000" dirty="0"/>
          </a:p>
        </p:txBody>
      </p:sp>
    </p:spTree>
    <p:extLst>
      <p:ext uri="{BB962C8B-B14F-4D97-AF65-F5344CB8AC3E}">
        <p14:creationId xmlns:p14="http://schemas.microsoft.com/office/powerpoint/2010/main" val="3357629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p:cNvGrpSpPr/>
          <p:nvPr/>
        </p:nvGrpSpPr>
        <p:grpSpPr>
          <a:xfrm>
            <a:off x="0" y="6093296"/>
            <a:ext cx="9144000" cy="764704"/>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pic>
          <p:nvPicPr>
            <p:cNvPr id="19" name="Picture 18" descr="Picture1.png"/>
            <p:cNvPicPr>
              <a:picLocks noChangeAspect="1"/>
            </p:cNvPicPr>
            <p:nvPr/>
          </p:nvPicPr>
          <p:blipFill>
            <a:blip r:embed="rId5" cstate="print"/>
            <a:stretch>
              <a:fillRect/>
            </a:stretch>
          </p:blipFill>
          <p:spPr>
            <a:xfrm>
              <a:off x="0" y="6324600"/>
              <a:ext cx="533400" cy="533400"/>
            </a:xfrm>
            <a:prstGeom prst="rect">
              <a:avLst/>
            </a:prstGeom>
          </p:spPr>
        </p:pic>
      </p:grpSp>
      <p:sp>
        <p:nvSpPr>
          <p:cNvPr id="10" name="Slide Number Placeholder 9"/>
          <p:cNvSpPr>
            <a:spLocks noGrp="1"/>
          </p:cNvSpPr>
          <p:nvPr>
            <p:ph type="sldNum" sz="quarter" idx="12"/>
          </p:nvPr>
        </p:nvSpPr>
        <p:spPr/>
        <p:txBody>
          <a:bodyPr/>
          <a:lstStyle/>
          <a:p>
            <a:r>
              <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t>2</a:t>
            </a: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88582" y="136524"/>
            <a:ext cx="8855418" cy="916211"/>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ABSTRACT</a:t>
            </a:r>
          </a:p>
        </p:txBody>
      </p:sp>
      <p:pic>
        <p:nvPicPr>
          <p:cNvPr id="12" name="Picture 11"/>
          <p:cNvPicPr/>
          <p:nvPr/>
        </p:nvPicPr>
        <p:blipFill>
          <a:blip r:embed="rId6" cstate="print"/>
          <a:srcRect/>
          <a:stretch>
            <a:fillRect/>
          </a:stretch>
        </p:blipFill>
        <p:spPr bwMode="auto">
          <a:xfrm>
            <a:off x="0" y="6093296"/>
            <a:ext cx="827584" cy="764704"/>
          </a:xfrm>
          <a:prstGeom prst="rect">
            <a:avLst/>
          </a:prstGeom>
          <a:noFill/>
          <a:ln w="9525">
            <a:noFill/>
            <a:miter lim="800000"/>
            <a:headEnd/>
            <a:tailEnd/>
          </a:ln>
        </p:spPr>
      </p:pic>
      <p:sp>
        <p:nvSpPr>
          <p:cNvPr id="15" name="Content Placeholder 14"/>
          <p:cNvSpPr>
            <a:spLocks noGrp="1"/>
          </p:cNvSpPr>
          <p:nvPr>
            <p:ph idx="1"/>
          </p:nvPr>
        </p:nvSpPr>
        <p:spPr>
          <a:xfrm>
            <a:off x="457200" y="1052736"/>
            <a:ext cx="8229600" cy="4901964"/>
          </a:xfrm>
        </p:spPr>
        <p:txBody>
          <a:bodyPr>
            <a:normAutofit/>
          </a:bodyPr>
          <a:lstStyle/>
          <a:p>
            <a:pPr marL="0" indent="0" algn="just">
              <a:lnSpc>
                <a:spcPct val="150000"/>
              </a:lnSpc>
              <a:buNone/>
            </a:pPr>
            <a:r>
              <a:rPr lang="en-US" sz="2000" b="0" strike="noStrike" spc="-1" dirty="0">
                <a:solidFill>
                  <a:srgbClr val="000000"/>
                </a:solidFill>
                <a:latin typeface="Times New Roman" panose="02020603050405020304" pitchFamily="18" charset="0"/>
                <a:ea typeface="DejaVu Sans"/>
                <a:cs typeface="Times New Roman" panose="02020603050405020304" pitchFamily="18" charset="0"/>
              </a:rPr>
              <a:t>Building Search Engine using Machine Learning Technique The web is the huge and most extravagant wellspring of data. To recover the information from the World Wide Web, Search Engines are commonly utilized. Search engines provide a simple interface for searching for user query and displaying results in the form of the web address of the relevant web page but using traditional search engines has become very challenging to obtain suitable information. This paper proposed a search engine using Machine Learning technique that will give more relevant web pages at top for user queries.</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4092400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3</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88582" y="33148"/>
            <a:ext cx="8855418" cy="715962"/>
          </a:xfrm>
        </p:spPr>
        <p:txBody>
          <a:bodyPr>
            <a:normAutofit fontScale="90000"/>
          </a:bodyPr>
          <a:lstStyle/>
          <a:p>
            <a:b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br>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INTRODUCTION</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13" name="Content Placeholder 12"/>
          <p:cNvSpPr>
            <a:spLocks noGrp="1"/>
          </p:cNvSpPr>
          <p:nvPr>
            <p:ph idx="1"/>
          </p:nvPr>
        </p:nvSpPr>
        <p:spPr>
          <a:xfrm>
            <a:off x="457200" y="1124744"/>
            <a:ext cx="8229600" cy="4258451"/>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World Wide Web is actually a web of individual systems and servers which are connected with different technology and methods. Every site comprises the heaps of site pages that are being made and sent on the server. So, if a user needs something, then he or she needs to type a keyword. Keyword is a set of words extracted from user search input. Search input given by a user may be syntactically incorrect. Here comes the actual need for search engines. Search engines provide you a simple interface to search user queries and display the results. Web crawlers help in collecting data about a website and the links related to them. We are only using web crawlers for collecting data and information from WWW and storing it in our database.</a:t>
            </a:r>
          </a:p>
        </p:txBody>
      </p:sp>
    </p:spTree>
    <p:extLst>
      <p:ext uri="{BB962C8B-B14F-4D97-AF65-F5344CB8AC3E}">
        <p14:creationId xmlns:p14="http://schemas.microsoft.com/office/powerpoint/2010/main" val="2611338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4</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88582" y="332655"/>
            <a:ext cx="8855418" cy="944979"/>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EXISTING SYSTEM</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13" name="Content Placeholder 12"/>
          <p:cNvSpPr>
            <a:spLocks noGrp="1"/>
          </p:cNvSpPr>
          <p:nvPr>
            <p:ph idx="1"/>
          </p:nvPr>
        </p:nvSpPr>
        <p:spPr>
          <a:xfrm>
            <a:off x="467544" y="1312678"/>
            <a:ext cx="8229600" cy="4497363"/>
          </a:xfrm>
        </p:spPr>
        <p:txBody>
          <a:bodyPr>
            <a:normAutofit/>
          </a:bodyPr>
          <a:lstStyle/>
          <a:p>
            <a:pPr algn="just">
              <a:lnSpc>
                <a:spcPct val="150000"/>
              </a:lnSpc>
            </a:pPr>
            <a:r>
              <a:rPr lang="en-US" sz="2000" b="0" strike="noStrike" spc="-1" dirty="0">
                <a:solidFill>
                  <a:srgbClr val="000000"/>
                </a:solidFill>
                <a:latin typeface="Times New Roman" panose="02020603050405020304" pitchFamily="18" charset="0"/>
                <a:ea typeface="DejaVu Sans"/>
                <a:cs typeface="Times New Roman" panose="02020603050405020304" pitchFamily="18" charset="0"/>
              </a:rPr>
              <a:t>Information retrieval is to retrieve the information resources that we are interested in or extract whatever information we need. </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150000"/>
              </a:lnSpc>
            </a:pPr>
            <a:r>
              <a:rPr lang="en-US" sz="2000" b="0" strike="noStrike" spc="-1" dirty="0">
                <a:solidFill>
                  <a:srgbClr val="000000"/>
                </a:solidFill>
                <a:latin typeface="Times New Roman" panose="02020603050405020304" pitchFamily="18" charset="0"/>
                <a:ea typeface="DejaVu Sans"/>
                <a:cs typeface="Times New Roman" panose="02020603050405020304" pitchFamily="18" charset="0"/>
              </a:rPr>
              <a:t>Information Retrieval (IR) may deal with the organization, storage, retrieval and evaluation of information from documents, particularly textual information. But we cannot give the ranks to those documents.</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150000"/>
              </a:lnSpc>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6113384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5</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88582" y="364765"/>
            <a:ext cx="8855418" cy="1131019"/>
          </a:xfrm>
        </p:spPr>
        <p:txBody>
          <a:bodyPr>
            <a:normAutofit/>
          </a:bodyPr>
          <a:lstStyle/>
          <a:p>
            <a:r>
              <a:rPr lang="en-US" sz="3200" b="1" dirty="0">
                <a:solidFill>
                  <a:srgbClr val="FF0000"/>
                </a:solidFill>
                <a:effectLst>
                  <a:outerShdw blurRad="38100" dist="38100" dir="2700000" algn="tl">
                    <a:srgbClr val="000000">
                      <a:alpha val="43137"/>
                    </a:srgbClr>
                  </a:outerShdw>
                </a:effectLst>
                <a:latin typeface="Times New Roman" pitchFamily="18" charset="0"/>
                <a:cs typeface="Times New Roman" pitchFamily="18" charset="0"/>
              </a:rPr>
              <a:t>DISADVANTAGES</a:t>
            </a:r>
            <a:r>
              <a:rPr lang="en-US" sz="32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 EXISTING SYSTEM</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4" name="Content Placeholder 3">
            <a:extLst>
              <a:ext uri="{FF2B5EF4-FFF2-40B4-BE49-F238E27FC236}">
                <a16:creationId xmlns:a16="http://schemas.microsoft.com/office/drawing/2014/main" id="{F767F22A-62E9-5645-4F7B-DB7F64A10F66}"/>
              </a:ext>
            </a:extLst>
          </p:cNvPr>
          <p:cNvSpPr>
            <a:spLocks noGrp="1"/>
          </p:cNvSpPr>
          <p:nvPr>
            <p:ph idx="1"/>
          </p:nvPr>
        </p:nvSpPr>
        <p:spPr/>
        <p:txBody>
          <a:bodyPr>
            <a:normAutofit/>
          </a:bodyPr>
          <a:lstStyle/>
          <a:p>
            <a:pPr algn="just">
              <a:lnSpc>
                <a:spcPct val="150000"/>
              </a:lnSpc>
              <a:spcAft>
                <a:spcPts val="1001"/>
              </a:spcAft>
            </a:pPr>
            <a:r>
              <a:rPr lang="en-US" sz="2000" b="0" strike="noStrike" spc="-1" dirty="0">
                <a:solidFill>
                  <a:srgbClr val="000000"/>
                </a:solidFill>
                <a:latin typeface="Times New Roman" panose="02020603050405020304" pitchFamily="18" charset="0"/>
                <a:ea typeface="DejaVu Sans"/>
                <a:cs typeface="Times New Roman" panose="02020603050405020304" pitchFamily="18" charset="0"/>
              </a:rPr>
              <a:t>Information retrieval will be very difficult in large numbers of texts in a document. </a:t>
            </a:r>
            <a:endParaRPr lang="en-IN" sz="2000" spc="-1" dirty="0">
              <a:solidFill>
                <a:srgbClr val="000000"/>
              </a:solidFill>
              <a:latin typeface="Times New Roman" panose="02020603050405020304" pitchFamily="18" charset="0"/>
              <a:cs typeface="Times New Roman" panose="02020603050405020304" pitchFamily="18" charset="0"/>
            </a:endParaRPr>
          </a:p>
          <a:p>
            <a:pPr algn="just">
              <a:lnSpc>
                <a:spcPct val="150000"/>
              </a:lnSpc>
              <a:spcAft>
                <a:spcPts val="1001"/>
              </a:spcAft>
            </a:pPr>
            <a:r>
              <a:rPr lang="en-US" sz="2000" b="0" strike="noStrike" spc="-1" dirty="0">
                <a:solidFill>
                  <a:srgbClr val="000000"/>
                </a:solidFill>
                <a:latin typeface="Times New Roman" panose="02020603050405020304" pitchFamily="18" charset="0"/>
                <a:ea typeface="DejaVu Sans"/>
                <a:cs typeface="Times New Roman" panose="02020603050405020304" pitchFamily="18" charset="0"/>
              </a:rPr>
              <a:t>Difficult to identify the important concepts or topic in a collection of documents. </a:t>
            </a:r>
            <a:endParaRPr lang="en-IN" sz="2000" spc="-1" dirty="0">
              <a:solidFill>
                <a:srgbClr val="000000"/>
              </a:solidFill>
              <a:latin typeface="Times New Roman" panose="02020603050405020304" pitchFamily="18" charset="0"/>
              <a:cs typeface="Times New Roman" panose="02020603050405020304" pitchFamily="18" charset="0"/>
            </a:endParaRPr>
          </a:p>
          <a:p>
            <a:pPr algn="just">
              <a:lnSpc>
                <a:spcPct val="150000"/>
              </a:lnSpc>
              <a:spcAft>
                <a:spcPts val="1001"/>
              </a:spcAft>
            </a:pPr>
            <a:r>
              <a:rPr lang="en-US" sz="2000" b="0" strike="noStrike" spc="-1" dirty="0">
                <a:solidFill>
                  <a:srgbClr val="000000"/>
                </a:solidFill>
                <a:latin typeface="Times New Roman" panose="02020603050405020304" pitchFamily="18" charset="0"/>
                <a:ea typeface="DejaVu Sans"/>
                <a:cs typeface="Times New Roman" panose="02020603050405020304" pitchFamily="18" charset="0"/>
              </a:rPr>
              <a:t>The explicit rankings are always difficult to obtain or even not available in many documents.</a:t>
            </a:r>
            <a:endParaRPr lang="en-IN" sz="2000" b="0" strike="noStrike" spc="-1" dirty="0">
              <a:solidFill>
                <a:srgbClr val="000000"/>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5696547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6</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88582" y="332656"/>
            <a:ext cx="8855418" cy="665658"/>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PROPOSED SYSTEM</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5" name="Content Placeholder 4">
            <a:extLst>
              <a:ext uri="{FF2B5EF4-FFF2-40B4-BE49-F238E27FC236}">
                <a16:creationId xmlns:a16="http://schemas.microsoft.com/office/drawing/2014/main" id="{B7B8A55A-0EB4-E481-9409-324636AC3738}"/>
              </a:ext>
            </a:extLst>
          </p:cNvPr>
          <p:cNvSpPr>
            <a:spLocks noGrp="1"/>
          </p:cNvSpPr>
          <p:nvPr>
            <p:ph idx="1"/>
          </p:nvPr>
        </p:nvSpPr>
        <p:spPr>
          <a:xfrm>
            <a:off x="457200" y="1268760"/>
            <a:ext cx="8229600" cy="4392488"/>
          </a:xfrm>
        </p:spPr>
        <p:txBody>
          <a:bodyPr>
            <a:normAutofit fontScale="77500" lnSpcReduction="20000"/>
          </a:bodyPr>
          <a:lstStyle/>
          <a:p>
            <a:pPr algn="just">
              <a:lnSpc>
                <a:spcPct val="170000"/>
              </a:lnSpc>
              <a:spcAft>
                <a:spcPts val="799"/>
              </a:spcAft>
            </a:pPr>
            <a:r>
              <a:rPr lang="en-IN" sz="2400" b="0" strike="noStrike" spc="-1" dirty="0">
                <a:solidFill>
                  <a:srgbClr val="000000"/>
                </a:solidFill>
                <a:latin typeface="Times New Roman" panose="02020603050405020304" pitchFamily="18" charset="0"/>
                <a:ea typeface="DejaVu Sans"/>
                <a:cs typeface="Times New Roman" panose="02020603050405020304" pitchFamily="18" charset="0"/>
              </a:rPr>
              <a:t>In this paper author is using machine learning algorithms called SVM and XGBOOST to predict search result of given query and building search engine with machine learning algorithms. </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170000"/>
              </a:lnSpc>
              <a:spcAft>
                <a:spcPts val="799"/>
              </a:spcAft>
            </a:pPr>
            <a:r>
              <a:rPr lang="en-IN" sz="2400" b="0" strike="noStrike" spc="-1" dirty="0">
                <a:solidFill>
                  <a:srgbClr val="000000"/>
                </a:solidFill>
                <a:latin typeface="Times New Roman" panose="02020603050405020304" pitchFamily="18" charset="0"/>
                <a:ea typeface="DejaVu Sans"/>
                <a:cs typeface="Times New Roman" panose="02020603050405020304" pitchFamily="18" charset="0"/>
              </a:rPr>
              <a:t>To train this algorithm author is using website data and then this data will be converted to numeric vector called TFIDF (term frequency inverse document frequency). TFIDF vector contains average frequency of each words.</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170000"/>
              </a:lnSpc>
              <a:spcAft>
                <a:spcPts val="799"/>
              </a:spcAft>
            </a:pPr>
            <a:r>
              <a:rPr lang="en-IN" sz="2400" b="0" strike="noStrike" spc="-1" dirty="0">
                <a:solidFill>
                  <a:srgbClr val="000000"/>
                </a:solidFill>
                <a:latin typeface="Times New Roman" panose="02020603050405020304" pitchFamily="18" charset="0"/>
                <a:ea typeface="DejaVu Sans"/>
                <a:cs typeface="Times New Roman" panose="02020603050405020304" pitchFamily="18" charset="0"/>
              </a:rPr>
              <a:t>The proposed search engine is very useful for finding out more relevant URLs for given keywords.</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25696547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7</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88582" y="404664"/>
            <a:ext cx="8855418" cy="1008112"/>
          </a:xfrm>
        </p:spPr>
        <p:txBody>
          <a:bodyPr>
            <a:normAutofit/>
          </a:bodyPr>
          <a:lstStyle/>
          <a:p>
            <a:r>
              <a:rPr lang="en-US" sz="32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ADVANTAGES PROPOSED SYSTEM</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13" name="Content Placeholder 12"/>
          <p:cNvSpPr>
            <a:spLocks noGrp="1"/>
          </p:cNvSpPr>
          <p:nvPr>
            <p:ph idx="1"/>
          </p:nvPr>
        </p:nvSpPr>
        <p:spPr>
          <a:xfrm>
            <a:off x="380539" y="1628799"/>
            <a:ext cx="8535322" cy="4664645"/>
          </a:xfrm>
        </p:spPr>
        <p:txBody>
          <a:bodyPr>
            <a:normAutofit/>
          </a:bodyPr>
          <a:lstStyle/>
          <a:p>
            <a:pPr algn="just">
              <a:lnSpc>
                <a:spcPct val="150000"/>
              </a:lnSpc>
              <a:spcAft>
                <a:spcPts val="1001"/>
              </a:spcAft>
            </a:pPr>
            <a:r>
              <a:rPr lang="en-US" sz="2400" b="0" strike="noStrike" spc="-1" dirty="0">
                <a:solidFill>
                  <a:srgbClr val="000000"/>
                </a:solidFill>
                <a:latin typeface="Times New Roman" panose="02020603050405020304" pitchFamily="18" charset="0"/>
                <a:ea typeface="DejaVu Sans"/>
                <a:cs typeface="Times New Roman" panose="02020603050405020304" pitchFamily="18" charset="0"/>
              </a:rPr>
              <a:t>We will build a search engine which gives the web address of the most relevant web page at the top of the search result, according to user queries. </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algn="just">
              <a:lnSpc>
                <a:spcPct val="150000"/>
              </a:lnSpc>
              <a:spcAft>
                <a:spcPts val="1001"/>
              </a:spcAft>
            </a:pPr>
            <a:r>
              <a:rPr lang="en-US" sz="2400" b="0" strike="noStrike" spc="-1" dirty="0">
                <a:solidFill>
                  <a:srgbClr val="000000"/>
                </a:solidFill>
                <a:latin typeface="Times New Roman" panose="02020603050405020304" pitchFamily="18" charset="0"/>
                <a:ea typeface="DejaVu Sans"/>
                <a:cs typeface="Times New Roman" panose="02020603050405020304" pitchFamily="18" charset="0"/>
              </a:rPr>
              <a:t>The main focus of our system is to build a search engine to discover the utmost suitable web address for the given keyword by using machine learning techniques for increasing accuracy compared to available search engines.</a:t>
            </a:r>
            <a:endParaRPr lang="en-IN" sz="2400" b="0" strike="noStrike" spc="-1" dirty="0">
              <a:solidFill>
                <a:srgbClr val="000000"/>
              </a:solidFill>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5696547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8</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144291" y="-11265"/>
            <a:ext cx="8855418" cy="1060227"/>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SYSTEM ARCHITECTURE</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34" name="Content Placeholder 33">
            <a:extLst>
              <a:ext uri="{FF2B5EF4-FFF2-40B4-BE49-F238E27FC236}">
                <a16:creationId xmlns:a16="http://schemas.microsoft.com/office/drawing/2014/main" id="{7598E307-B93D-CBFF-671A-2550B52EAAA8}"/>
              </a:ext>
            </a:extLst>
          </p:cNvPr>
          <p:cNvSpPr>
            <a:spLocks noGrp="1"/>
          </p:cNvSpPr>
          <p:nvPr>
            <p:ph idx="1"/>
          </p:nvPr>
        </p:nvSpPr>
        <p:spPr>
          <a:xfrm>
            <a:off x="457200" y="1048962"/>
            <a:ext cx="8229600" cy="5077202"/>
          </a:xfrm>
        </p:spPr>
        <p:txBody>
          <a:bodyPr/>
          <a:lstStyle/>
          <a:p>
            <a:endParaRPr lang="en-US" dirty="0"/>
          </a:p>
          <a:p>
            <a:endParaRPr lang="en-US" dirty="0"/>
          </a:p>
          <a:p>
            <a:endParaRPr lang="en-US" dirty="0"/>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lgn="ctr">
              <a:buNone/>
            </a:pPr>
            <a:r>
              <a:rPr lang="en-US" sz="2000" dirty="0">
                <a:latin typeface="Times New Roman" panose="02020603050405020304" pitchFamily="18" charset="0"/>
                <a:cs typeface="Times New Roman" panose="02020603050405020304" pitchFamily="18" charset="0"/>
              </a:rPr>
              <a:t>      Fig: Architecture</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pic>
        <p:nvPicPr>
          <p:cNvPr id="35" name="Content Placeholder 31">
            <a:extLst>
              <a:ext uri="{FF2B5EF4-FFF2-40B4-BE49-F238E27FC236}">
                <a16:creationId xmlns:a16="http://schemas.microsoft.com/office/drawing/2014/main" id="{4E1C5D4A-332F-CC1F-636E-B367E2E5C8A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59632" y="1048961"/>
            <a:ext cx="7107429" cy="4206240"/>
          </a:xfrm>
          <a:prstGeom prst="rect">
            <a:avLst/>
          </a:prstGeom>
        </p:spPr>
      </p:pic>
    </p:spTree>
    <p:extLst>
      <p:ext uri="{BB962C8B-B14F-4D97-AF65-F5344CB8AC3E}">
        <p14:creationId xmlns:p14="http://schemas.microsoft.com/office/powerpoint/2010/main" val="2569654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5"/>
          <p:cNvGrpSpPr/>
          <p:nvPr/>
        </p:nvGrpSpPr>
        <p:grpSpPr>
          <a:xfrm>
            <a:off x="0" y="6324600"/>
            <a:ext cx="9144000" cy="533400"/>
            <a:chOff x="0" y="6324600"/>
            <a:chExt cx="9144000" cy="533400"/>
          </a:xfrm>
        </p:grpSpPr>
        <p:pic>
          <p:nvPicPr>
            <p:cNvPr id="17" name="Picture 2"/>
            <p:cNvPicPr>
              <a:picLocks noChangeAspect="1" noChangeArrowheads="1"/>
            </p:cNvPicPr>
            <p:nvPr/>
          </p:nvPicPr>
          <p:blipFill>
            <a:blip r:embed="rId3" cstate="print"/>
            <a:srcRect/>
            <a:stretch>
              <a:fillRect/>
            </a:stretch>
          </p:blipFill>
          <p:spPr bwMode="auto">
            <a:xfrm>
              <a:off x="0" y="6324600"/>
              <a:ext cx="4876800" cy="533400"/>
            </a:xfrm>
            <a:prstGeom prst="roundRect">
              <a:avLst>
                <a:gd name="adj" fmla="val 8594"/>
              </a:avLst>
            </a:prstGeom>
            <a:solidFill>
              <a:srgbClr val="FFFFFF">
                <a:shade val="85000"/>
              </a:srgbClr>
            </a:solidFill>
            <a:ln>
              <a:noFill/>
            </a:ln>
            <a:effectLst>
              <a:outerShdw blurRad="139700" dist="50800" dir="16200000" rotWithShape="0">
                <a:prstClr val="black">
                  <a:alpha val="40000"/>
                </a:prstClr>
              </a:outerShdw>
              <a:reflection blurRad="12700" stA="38000" endPos="28000" dist="5000" dir="5400000" sy="-100000" algn="bl" rotWithShape="0"/>
            </a:effectLst>
          </p:spPr>
        </p:pic>
        <p:pic>
          <p:nvPicPr>
            <p:cNvPr id="18" name="Picture 3"/>
            <p:cNvPicPr>
              <a:picLocks noChangeAspect="1" noChangeArrowheads="1"/>
            </p:cNvPicPr>
            <p:nvPr/>
          </p:nvPicPr>
          <p:blipFill>
            <a:blip r:embed="rId4" cstate="print"/>
            <a:srcRect/>
            <a:stretch>
              <a:fillRect/>
            </a:stretch>
          </p:blipFill>
          <p:spPr bwMode="auto">
            <a:xfrm>
              <a:off x="4648200" y="6324601"/>
              <a:ext cx="4495800" cy="533399"/>
            </a:xfrm>
            <a:prstGeom prst="roundRect">
              <a:avLst>
                <a:gd name="adj" fmla="val 8594"/>
              </a:avLst>
            </a:prstGeom>
            <a:solidFill>
              <a:srgbClr val="FFFFFF">
                <a:shade val="85000"/>
              </a:srgbClr>
            </a:solidFill>
            <a:ln>
              <a:noFill/>
            </a:ln>
            <a:effectLst>
              <a:outerShdw blurRad="139700" dist="101600" dir="18900000" algn="bl" rotWithShape="0">
                <a:prstClr val="black">
                  <a:alpha val="40000"/>
                </a:prstClr>
              </a:outerShdw>
              <a:reflection blurRad="12700" stA="38000" endPos="28000" dist="5000" dir="5400000" sy="-100000" algn="bl" rotWithShape="0"/>
            </a:effectLst>
          </p:spPr>
        </p:pic>
      </p:grpSp>
      <p:sp>
        <p:nvSpPr>
          <p:cNvPr id="10" name="Slide Number Placeholder 9"/>
          <p:cNvSpPr>
            <a:spLocks noGrp="1"/>
          </p:cNvSpPr>
          <p:nvPr>
            <p:ph type="sldNum" sz="quarter" idx="12"/>
          </p:nvPr>
        </p:nvSpPr>
        <p:spPr>
          <a:xfrm>
            <a:off x="8172400" y="6356350"/>
            <a:ext cx="514400" cy="365125"/>
          </a:xfrm>
        </p:spPr>
        <p:txBody>
          <a:bodyPr/>
          <a:lstStyle/>
          <a:p>
            <a:fld id="{0EC91A05-D6BE-4F93-B820-9BC1899AC4D8}" type="slidenum">
              <a:rPr lang="en-US" sz="2000" b="1" smtClean="0">
                <a:solidFill>
                  <a:schemeClr val="bg1"/>
                </a:solidFill>
                <a:effectLst>
                  <a:outerShdw blurRad="38100" dist="38100" dir="2700000" algn="tl">
                    <a:srgbClr val="000000">
                      <a:alpha val="43137"/>
                    </a:srgbClr>
                  </a:outerShdw>
                </a:effectLst>
                <a:latin typeface="Times New Roman" pitchFamily="18" charset="0"/>
                <a:cs typeface="Times New Roman" pitchFamily="18" charset="0"/>
              </a:rPr>
              <a:pPr/>
              <a:t>9</a:t>
            </a:fld>
            <a:endParaRPr lang="en-US" sz="2000" b="1" dirty="0">
              <a:solidFill>
                <a:schemeClr val="bg1"/>
              </a:solidFill>
              <a:effectLst>
                <a:outerShdw blurRad="38100" dist="38100" dir="2700000" algn="tl">
                  <a:srgbClr val="000000">
                    <a:alpha val="43137"/>
                  </a:srgbClr>
                </a:outerShdw>
              </a:effectLst>
              <a:latin typeface="Times New Roman" pitchFamily="18" charset="0"/>
              <a:cs typeface="Times New Roman" pitchFamily="18" charset="0"/>
            </a:endParaRPr>
          </a:p>
        </p:txBody>
      </p:sp>
      <p:sp>
        <p:nvSpPr>
          <p:cNvPr id="11" name="Footer Placeholder 10"/>
          <p:cNvSpPr>
            <a:spLocks noGrp="1"/>
          </p:cNvSpPr>
          <p:nvPr>
            <p:ph type="ftr" sz="quarter" idx="11"/>
          </p:nvPr>
        </p:nvSpPr>
        <p:spPr/>
        <p:txBody>
          <a:bodyPr/>
          <a:lstStyle/>
          <a:p>
            <a:r>
              <a:rPr lang="en-US" sz="2000" b="1" dirty="0">
                <a:solidFill>
                  <a:schemeClr val="bg1"/>
                </a:solidFill>
                <a:latin typeface="Times New Roman" pitchFamily="18" charset="0"/>
                <a:cs typeface="Times New Roman" pitchFamily="18" charset="0"/>
              </a:rPr>
              <a:t>Dept of MCA</a:t>
            </a:r>
          </a:p>
        </p:txBody>
      </p:sp>
      <p:sp>
        <p:nvSpPr>
          <p:cNvPr id="14" name="Title 8"/>
          <p:cNvSpPr>
            <a:spLocks noGrp="1"/>
          </p:cNvSpPr>
          <p:nvPr>
            <p:ph type="title"/>
          </p:nvPr>
        </p:nvSpPr>
        <p:spPr>
          <a:xfrm>
            <a:off x="288582" y="33148"/>
            <a:ext cx="8855418" cy="715962"/>
          </a:xfrm>
        </p:spPr>
        <p:txBody>
          <a:bodyPr>
            <a:normAutofit/>
          </a:bodyPr>
          <a:lstStyle/>
          <a:p>
            <a:r>
              <a:rPr lang="en-US" sz="3600" b="1" dirty="0">
                <a:solidFill>
                  <a:srgbClr val="FF0000"/>
                </a:solidFill>
                <a:effectLst>
                  <a:outerShdw blurRad="50800" dist="38100" dir="18900000" algn="bl" rotWithShape="0">
                    <a:prstClr val="black">
                      <a:alpha val="40000"/>
                    </a:prstClr>
                  </a:outerShdw>
                </a:effectLst>
                <a:latin typeface="Times New Roman" pitchFamily="18" charset="0"/>
                <a:cs typeface="Times New Roman" pitchFamily="18" charset="0"/>
              </a:rPr>
              <a:t>MODULES</a:t>
            </a:r>
          </a:p>
        </p:txBody>
      </p:sp>
      <p:pic>
        <p:nvPicPr>
          <p:cNvPr id="12" name="Picture 11"/>
          <p:cNvPicPr/>
          <p:nvPr/>
        </p:nvPicPr>
        <p:blipFill>
          <a:blip r:embed="rId5" cstate="print"/>
          <a:srcRect/>
          <a:stretch>
            <a:fillRect/>
          </a:stretch>
        </p:blipFill>
        <p:spPr bwMode="auto">
          <a:xfrm>
            <a:off x="0" y="6309320"/>
            <a:ext cx="935088" cy="548680"/>
          </a:xfrm>
          <a:prstGeom prst="rect">
            <a:avLst/>
          </a:prstGeom>
          <a:noFill/>
          <a:ln w="9525">
            <a:noFill/>
            <a:miter lim="800000"/>
            <a:headEnd/>
            <a:tailEnd/>
          </a:ln>
        </p:spPr>
      </p:pic>
      <p:sp>
        <p:nvSpPr>
          <p:cNvPr id="19" name="Content Placeholder 18">
            <a:extLst>
              <a:ext uri="{FF2B5EF4-FFF2-40B4-BE49-F238E27FC236}">
                <a16:creationId xmlns:a16="http://schemas.microsoft.com/office/drawing/2014/main" id="{2A849B11-26C8-E9FE-FB43-736FF15B7D26}"/>
              </a:ext>
            </a:extLst>
          </p:cNvPr>
          <p:cNvSpPr>
            <a:spLocks noGrp="1"/>
          </p:cNvSpPr>
          <p:nvPr>
            <p:ph idx="1"/>
          </p:nvPr>
        </p:nvSpPr>
        <p:spPr>
          <a:xfrm>
            <a:off x="457200" y="980728"/>
            <a:ext cx="8229600" cy="5145435"/>
          </a:xfrm>
        </p:spPr>
        <p:txBody>
          <a:bodyPr>
            <a:normAutofit fontScale="85000" lnSpcReduction="20000"/>
          </a:bodyPr>
          <a:lstStyle/>
          <a:p>
            <a:pPr algn="just">
              <a:lnSpc>
                <a:spcPct val="160000"/>
              </a:lnSpc>
            </a:pPr>
            <a:r>
              <a:rPr lang="en-IN" sz="2400" b="1" strike="noStrike" spc="-1" dirty="0">
                <a:solidFill>
                  <a:srgbClr val="000000"/>
                </a:solidFill>
                <a:latin typeface="Times New Roman"/>
                <a:ea typeface="DejaVu Sans"/>
              </a:rPr>
              <a:t>ADMIN MODULE: </a:t>
            </a:r>
            <a:r>
              <a:rPr lang="en-IN" sz="2600" spc="-1" dirty="0">
                <a:solidFill>
                  <a:srgbClr val="000000"/>
                </a:solidFill>
                <a:latin typeface="Times New Roman"/>
                <a:ea typeface="DejaVu Sans"/>
              </a:rPr>
              <a:t>A</a:t>
            </a:r>
            <a:r>
              <a:rPr lang="en-IN" sz="2600" strike="noStrike" spc="-1" dirty="0">
                <a:solidFill>
                  <a:srgbClr val="000000"/>
                </a:solidFill>
                <a:latin typeface="Times New Roman"/>
                <a:ea typeface="DejaVu Sans"/>
              </a:rPr>
              <a:t>dmin can login to application using username and password as admin and then accept or activate new users registration and then train SVM and XGBOOST algorithm.</a:t>
            </a:r>
            <a:endParaRPr lang="en-IN" sz="2600" strike="noStrike" spc="-1" dirty="0">
              <a:latin typeface="Times New Roman"/>
            </a:endParaRPr>
          </a:p>
          <a:p>
            <a:pPr algn="just">
              <a:lnSpc>
                <a:spcPct val="160000"/>
              </a:lnSpc>
            </a:pPr>
            <a:r>
              <a:rPr lang="en-IN" sz="2600" b="1" strike="noStrike" spc="-1" dirty="0">
                <a:solidFill>
                  <a:srgbClr val="000000"/>
                </a:solidFill>
                <a:latin typeface="Times New Roman"/>
                <a:ea typeface="DejaVu Sans"/>
              </a:rPr>
              <a:t>MANAGER MODULE: </a:t>
            </a:r>
            <a:r>
              <a:rPr lang="en-IN" sz="2600" b="0" strike="noStrike" spc="-1" dirty="0">
                <a:solidFill>
                  <a:srgbClr val="000000"/>
                </a:solidFill>
                <a:latin typeface="Times New Roman"/>
                <a:ea typeface="DejaVu Sans"/>
              </a:rPr>
              <a:t>manager can login to application by using username and password as Manager and Manager and then upload dataset to application.</a:t>
            </a:r>
            <a:endParaRPr lang="en-IN" sz="2600" b="0" strike="noStrike" spc="-1" dirty="0">
              <a:latin typeface="Times New Roman"/>
            </a:endParaRPr>
          </a:p>
          <a:p>
            <a:pPr algn="just">
              <a:lnSpc>
                <a:spcPct val="160000"/>
              </a:lnSpc>
            </a:pPr>
            <a:r>
              <a:rPr lang="en-IN" sz="2600" b="1" strike="noStrike" spc="-1" dirty="0">
                <a:solidFill>
                  <a:srgbClr val="000000"/>
                </a:solidFill>
                <a:latin typeface="Times New Roman"/>
                <a:ea typeface="DejaVu Sans"/>
              </a:rPr>
              <a:t>NEW USER SIGNUP: </a:t>
            </a:r>
            <a:r>
              <a:rPr lang="en-IN" sz="2600" b="0" strike="noStrike" spc="-1" dirty="0">
                <a:solidFill>
                  <a:srgbClr val="000000"/>
                </a:solidFill>
                <a:latin typeface="Times New Roman"/>
                <a:ea typeface="DejaVu Sans"/>
              </a:rPr>
              <a:t>using this module new user can signup with the application.</a:t>
            </a:r>
            <a:endParaRPr lang="en-IN" sz="2600" b="0" strike="noStrike" spc="-1" dirty="0">
              <a:latin typeface="Times New Roman"/>
            </a:endParaRPr>
          </a:p>
          <a:p>
            <a:pPr algn="just">
              <a:lnSpc>
                <a:spcPct val="160000"/>
              </a:lnSpc>
            </a:pPr>
            <a:r>
              <a:rPr lang="en-IN" sz="2600" b="1" strike="noStrike" spc="-1" dirty="0">
                <a:solidFill>
                  <a:srgbClr val="000000"/>
                </a:solidFill>
                <a:latin typeface="Times New Roman"/>
                <a:ea typeface="DejaVu Sans"/>
              </a:rPr>
              <a:t>USER LOGIN: </a:t>
            </a:r>
            <a:r>
              <a:rPr lang="en-IN" sz="2600" b="0" strike="noStrike" spc="-1" dirty="0">
                <a:solidFill>
                  <a:srgbClr val="000000"/>
                </a:solidFill>
                <a:latin typeface="Times New Roman"/>
                <a:ea typeface="DejaVu Sans"/>
              </a:rPr>
              <a:t>user can login to application and then perform search by giving query.</a:t>
            </a:r>
            <a:endParaRPr lang="en-IN" sz="2600" b="0" strike="noStrike" spc="-1" dirty="0">
              <a:latin typeface="Times New Roman"/>
            </a:endParaRPr>
          </a:p>
          <a:p>
            <a:endParaRPr lang="en-US" dirty="0"/>
          </a:p>
        </p:txBody>
      </p:sp>
    </p:spTree>
    <p:extLst>
      <p:ext uri="{BB962C8B-B14F-4D97-AF65-F5344CB8AC3E}">
        <p14:creationId xmlns:p14="http://schemas.microsoft.com/office/powerpoint/2010/main" val="2569654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9127</TotalTime>
  <Words>897</Words>
  <Application>Microsoft Office PowerPoint</Application>
  <PresentationFormat>On-screen Show (4:3)</PresentationFormat>
  <Paragraphs>203</Paragraphs>
  <Slides>18</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Algerian</vt:lpstr>
      <vt:lpstr>Arial</vt:lpstr>
      <vt:lpstr>Calibri</vt:lpstr>
      <vt:lpstr>Times New Roman</vt:lpstr>
      <vt:lpstr>Office Theme</vt:lpstr>
      <vt:lpstr>PowerPoint Presentation</vt:lpstr>
      <vt:lpstr>ABSTRACT</vt:lpstr>
      <vt:lpstr> INTRODUCTION</vt:lpstr>
      <vt:lpstr>EXISTING SYSTEM</vt:lpstr>
      <vt:lpstr>DISADVANTAGES EXISTING SYSTEM</vt:lpstr>
      <vt:lpstr>PROPOSED SYSTEM</vt:lpstr>
      <vt:lpstr>ADVANTAGES PROPOSED SYSTEM</vt:lpstr>
      <vt:lpstr>SYSTEM ARCHITECTURE</vt:lpstr>
      <vt:lpstr>MODULES</vt:lpstr>
      <vt:lpstr>SYSTEM DESIGN</vt:lpstr>
      <vt:lpstr>SYSTEM DESIGN</vt:lpstr>
      <vt:lpstr>OUTPUT SCREENS</vt:lpstr>
      <vt:lpstr>OUTPUT SCREENS</vt:lpstr>
      <vt:lpstr>OUTPUT SCREENS</vt:lpstr>
      <vt:lpstr>OUTPUT SCREENS</vt:lpstr>
      <vt:lpstr>OUTPUT SCREENS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JOHN</dc:creator>
  <cp:lastModifiedBy>varshitha yenugu</cp:lastModifiedBy>
  <cp:revision>716</cp:revision>
  <cp:lastPrinted>2015-01-27T07:14:54Z</cp:lastPrinted>
  <dcterms:created xsi:type="dcterms:W3CDTF">2015-01-20T17:55:11Z</dcterms:created>
  <dcterms:modified xsi:type="dcterms:W3CDTF">2025-04-12T05:09:41Z</dcterms:modified>
</cp:coreProperties>
</file>