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20823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26483"/>
            <a:ext cx="12192000" cy="7315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20823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2000" cy="73151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3432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191"/>
                </a:moveTo>
                <a:lnTo>
                  <a:pt x="12192000" y="12191"/>
                </a:lnTo>
                <a:lnTo>
                  <a:pt x="1219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3822" y="121996"/>
            <a:ext cx="8888095" cy="4112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7064" y="3529584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16" y="0"/>
                </a:lnTo>
              </a:path>
            </a:pathLst>
          </a:custGeom>
          <a:ln w="3048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7073" y="2158441"/>
            <a:ext cx="8174990" cy="11830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70"/>
              </a:spcBef>
            </a:pPr>
            <a:r>
              <a:rPr sz="4000" b="1" spc="-40" dirty="0">
                <a:solidFill>
                  <a:srgbClr val="3D382E"/>
                </a:solidFill>
                <a:latin typeface="Trebuchet MS"/>
                <a:cs typeface="Trebuchet MS"/>
              </a:rPr>
              <a:t>VISUVALIZATION</a:t>
            </a:r>
            <a:r>
              <a:rPr sz="4000" b="1" spc="-100" dirty="0">
                <a:solidFill>
                  <a:srgbClr val="3D382E"/>
                </a:solidFill>
                <a:latin typeface="Trebuchet MS"/>
                <a:cs typeface="Trebuchet MS"/>
              </a:rPr>
              <a:t> </a:t>
            </a:r>
            <a:r>
              <a:rPr sz="4000" b="1" dirty="0">
                <a:solidFill>
                  <a:srgbClr val="3D382E"/>
                </a:solidFill>
                <a:latin typeface="Trebuchet MS"/>
                <a:cs typeface="Trebuchet MS"/>
              </a:rPr>
              <a:t>REPROT</a:t>
            </a:r>
            <a:r>
              <a:rPr sz="4000" b="1" spc="-170" dirty="0">
                <a:solidFill>
                  <a:srgbClr val="3D382E"/>
                </a:solidFill>
                <a:latin typeface="Trebuchet MS"/>
                <a:cs typeface="Trebuchet MS"/>
              </a:rPr>
              <a:t> </a:t>
            </a:r>
            <a:r>
              <a:rPr sz="4000" b="1" dirty="0">
                <a:solidFill>
                  <a:srgbClr val="3D382E"/>
                </a:solidFill>
                <a:latin typeface="Trebuchet MS"/>
                <a:cs typeface="Trebuchet MS"/>
              </a:rPr>
              <a:t>BY</a:t>
            </a:r>
            <a:r>
              <a:rPr sz="4000" b="1" spc="-155" dirty="0">
                <a:solidFill>
                  <a:srgbClr val="3D382E"/>
                </a:solidFill>
                <a:latin typeface="Trebuchet MS"/>
                <a:cs typeface="Trebuchet MS"/>
              </a:rPr>
              <a:t> </a:t>
            </a:r>
            <a:r>
              <a:rPr sz="4000" b="1" spc="-10" dirty="0">
                <a:solidFill>
                  <a:srgbClr val="3D382E"/>
                </a:solidFill>
                <a:latin typeface="Trebuchet MS"/>
                <a:cs typeface="Trebuchet MS"/>
              </a:rPr>
              <a:t>USING SQL</a:t>
            </a:r>
            <a:r>
              <a:rPr sz="4000" b="1" spc="-360" dirty="0">
                <a:solidFill>
                  <a:srgbClr val="3D382E"/>
                </a:solidFill>
                <a:latin typeface="Trebuchet MS"/>
                <a:cs typeface="Trebuchet MS"/>
              </a:rPr>
              <a:t> </a:t>
            </a:r>
            <a:r>
              <a:rPr sz="4000" b="1" dirty="0">
                <a:solidFill>
                  <a:srgbClr val="3D382E"/>
                </a:solidFill>
                <a:latin typeface="Trebuchet MS"/>
                <a:cs typeface="Trebuchet MS"/>
              </a:rPr>
              <a:t>AND</a:t>
            </a:r>
            <a:r>
              <a:rPr sz="4000" b="1" spc="15" dirty="0">
                <a:solidFill>
                  <a:srgbClr val="3D382E"/>
                </a:solidFill>
                <a:latin typeface="Trebuchet MS"/>
                <a:cs typeface="Trebuchet MS"/>
              </a:rPr>
              <a:t> </a:t>
            </a:r>
            <a:r>
              <a:rPr sz="4000" b="1" spc="-10" dirty="0">
                <a:solidFill>
                  <a:srgbClr val="3D382E"/>
                </a:solidFill>
                <a:latin typeface="Trebuchet MS"/>
                <a:cs typeface="Trebuchet MS"/>
              </a:rPr>
              <a:t>POWER-</a:t>
            </a:r>
            <a:r>
              <a:rPr sz="4000" b="1" spc="-25" dirty="0">
                <a:solidFill>
                  <a:srgbClr val="3D382E"/>
                </a:solidFill>
                <a:latin typeface="Trebuchet MS"/>
                <a:cs typeface="Trebuchet MS"/>
              </a:rPr>
              <a:t>BI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339" y="2417140"/>
            <a:ext cx="41116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40" dirty="0"/>
              <a:t>THANK</a:t>
            </a:r>
            <a:r>
              <a:rPr sz="6000" spc="15" dirty="0"/>
              <a:t> </a:t>
            </a:r>
            <a:r>
              <a:rPr sz="6000" spc="-650" dirty="0"/>
              <a:t>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626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VISUVALIZATION</a:t>
            </a:r>
            <a:r>
              <a:rPr spc="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SALES</a:t>
            </a:r>
            <a:r>
              <a:rPr spc="-9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PROFIT</a:t>
            </a:r>
            <a:r>
              <a:rPr spc="-70" dirty="0"/>
              <a:t> </a:t>
            </a:r>
            <a:r>
              <a:rPr dirty="0"/>
              <a:t>BY</a:t>
            </a:r>
            <a:r>
              <a:rPr spc="-120" dirty="0"/>
              <a:t> </a:t>
            </a:r>
            <a:r>
              <a:rPr spc="-10" dirty="0"/>
              <a:t>REGION</a:t>
            </a:r>
            <a:r>
              <a:rPr spc="-114" dirty="0"/>
              <a:t> </a:t>
            </a:r>
            <a:r>
              <a:rPr dirty="0"/>
              <a:t>AND</a:t>
            </a:r>
            <a:r>
              <a:rPr spc="-10" dirty="0"/>
              <a:t>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847BB-5AA6-E363-A4A5-4AA4C814F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1" y="685800"/>
            <a:ext cx="11164858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23432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191"/>
                </a:moveTo>
                <a:lnTo>
                  <a:pt x="12192000" y="12191"/>
                </a:lnTo>
                <a:lnTo>
                  <a:pt x="1219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2950" y="23571"/>
            <a:ext cx="10854055" cy="6183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Report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0029" algn="l"/>
              </a:tabLst>
            </a:pPr>
            <a:r>
              <a:rPr sz="1800" spc="-10" dirty="0">
                <a:latin typeface="Times New Roman"/>
                <a:cs typeface="Times New Roman"/>
              </a:rPr>
              <a:t>Overview: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dashboard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categorized 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region.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70486">
              <a:lnSpc>
                <a:spcPct val="100000"/>
              </a:lnSpc>
              <a:tabLst>
                <a:tab pos="297815" algn="l"/>
              </a:tabLst>
            </a:pPr>
            <a:r>
              <a:rPr lang="en-US" spc="15" dirty="0">
                <a:latin typeface="Times New Roman"/>
                <a:cs typeface="Times New Roman"/>
              </a:rPr>
              <a:t>2.100% Stacked Column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Chart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Title: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Region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10" dirty="0">
                <a:latin typeface="Times New Roman"/>
                <a:cs typeface="Times New Roman"/>
              </a:rPr>
              <a:t>Y-</a:t>
            </a:r>
            <a:r>
              <a:rPr sz="1800" dirty="0">
                <a:latin typeface="Times New Roman"/>
                <a:cs typeface="Times New Roman"/>
              </a:rPr>
              <a:t>axis: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 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(percentage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0%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100%)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X-axis: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(listing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Tronics,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Fly,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Trotters,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etc.)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Regions: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(blue),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North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(light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blue),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South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(orange),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(purple),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maximum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customer,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segmented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labeled.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3.</a:t>
            </a:r>
            <a:r>
              <a:rPr sz="1800" spc="-10" dirty="0">
                <a:latin typeface="Times New Roman"/>
                <a:cs typeface="Times New Roman"/>
              </a:rPr>
              <a:t> Statistics: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Profit: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2,275,100,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5,800,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2,000,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Avg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3,856.10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7,405,200,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15,000,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10,000,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Avg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12,551.19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298450" lvl="1" indent="-227965">
              <a:lnSpc>
                <a:spcPct val="100000"/>
              </a:lnSpc>
              <a:buAutoNum type="arabicPeriod" startAt="4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Category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Region: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East,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North,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South,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West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Times New Roman"/>
              <a:buAutoNum type="arabicPeriod" startAt="4"/>
            </a:pPr>
            <a:endParaRPr sz="1800" dirty="0">
              <a:latin typeface="Times New Roman"/>
              <a:cs typeface="Times New Roman"/>
            </a:endParaRPr>
          </a:p>
          <a:p>
            <a:pPr marL="286385" lvl="1" indent="-215900">
              <a:lnSpc>
                <a:spcPct val="100000"/>
              </a:lnSpc>
              <a:buAutoNum type="arabicPeriod" startAt="4"/>
              <a:tabLst>
                <a:tab pos="286385" algn="l"/>
              </a:tabLst>
            </a:pPr>
            <a:r>
              <a:rPr sz="1800" dirty="0">
                <a:latin typeface="Times New Roman"/>
                <a:cs typeface="Times New Roman"/>
              </a:rPr>
              <a:t>Association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(Year):2005,2006,2007,2008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4"/>
            </a:pPr>
            <a:endParaRPr sz="1800" dirty="0">
              <a:latin typeface="Times New Roman"/>
              <a:cs typeface="Times New Roman"/>
            </a:endParaRPr>
          </a:p>
          <a:p>
            <a:pPr marL="12700" marR="5080" lvl="1" indent="285750">
              <a:lnSpc>
                <a:spcPct val="100000"/>
              </a:lnSpc>
              <a:buAutoNum type="arabicPeriod" startAt="4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Boston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Consultants,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Tronics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Fly,</a:t>
            </a:r>
            <a:r>
              <a:rPr sz="1800" dirty="0">
                <a:latin typeface="Times New Roman"/>
                <a:cs typeface="Times New Roman"/>
              </a:rPr>
              <a:t> India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Trotters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Jindal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Works,</a:t>
            </a:r>
            <a:r>
              <a:rPr sz="1800" dirty="0">
                <a:latin typeface="Times New Roman"/>
                <a:cs typeface="Times New Roman"/>
              </a:rPr>
              <a:t> MNTL,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Namint </a:t>
            </a:r>
            <a:r>
              <a:rPr sz="1800" dirty="0">
                <a:latin typeface="Times New Roman"/>
                <a:cs typeface="Times New Roman"/>
              </a:rPr>
              <a:t>Enterprises,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Shah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Associates,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Sharma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Shyam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Sharma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VCC,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White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Associates.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7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Trebuchet MS"/>
                <a:cs typeface="Trebuchet MS"/>
              </a:rPr>
              <a:t>VISUVALIZATION</a:t>
            </a:r>
            <a:r>
              <a:rPr b="1" spc="-4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REPROT</a:t>
            </a:r>
            <a:r>
              <a:rPr b="1" spc="-6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ON</a:t>
            </a:r>
            <a:r>
              <a:rPr b="1" spc="-5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SALES</a:t>
            </a:r>
            <a:r>
              <a:rPr b="1" spc="-14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AND</a:t>
            </a:r>
            <a:r>
              <a:rPr b="1" spc="-5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PROFIT</a:t>
            </a:r>
            <a:r>
              <a:rPr b="1" spc="-6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5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SALES_REP</a:t>
            </a:r>
            <a:r>
              <a:rPr b="1" spc="-4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IN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3F717-322D-A38E-BF20-C7D8CED5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9" y="685800"/>
            <a:ext cx="11079121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23432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191"/>
                </a:moveTo>
                <a:lnTo>
                  <a:pt x="12192000" y="12191"/>
                </a:lnTo>
                <a:lnTo>
                  <a:pt x="1219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0472" y="145541"/>
            <a:ext cx="9055100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Overview: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summary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representatives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region.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latin typeface="Times New Roman"/>
                <a:cs typeface="Times New Roman"/>
              </a:rPr>
              <a:t>Line and clustered column chart </a:t>
            </a:r>
            <a:r>
              <a:rPr sz="1800" spc="-10" dirty="0">
                <a:latin typeface="Times New Roman"/>
                <a:cs typeface="Times New Roman"/>
              </a:rPr>
              <a:t>Analysis: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Title: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Representatives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X-axis: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Representatives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(e.g.,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Abhay,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Anshika,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Bruce,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etc.)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10" dirty="0">
                <a:latin typeface="Times New Roman"/>
                <a:cs typeface="Times New Roman"/>
              </a:rPr>
              <a:t>Y-</a:t>
            </a:r>
            <a:r>
              <a:rPr sz="1800" dirty="0">
                <a:latin typeface="Times New Roman"/>
                <a:cs typeface="Times New Roman"/>
              </a:rPr>
              <a:t>axis: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thousands,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Representation: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Blue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bars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 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sales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Blue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profit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Statistics: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Total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Profit:</a:t>
            </a:r>
            <a:r>
              <a:rPr sz="1800" spc="-10" dirty="0">
                <a:latin typeface="Times New Roman"/>
                <a:cs typeface="Times New Roman"/>
              </a:rPr>
              <a:t> 560,820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Total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1,866,200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866" y="122301"/>
            <a:ext cx="115735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VISUVALISATION</a:t>
            </a:r>
            <a:r>
              <a:rPr sz="1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1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SALES_REP</a:t>
            </a:r>
            <a:r>
              <a:rPr sz="1600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REGION</a:t>
            </a:r>
            <a:r>
              <a:rPr sz="1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CUSTOMER</a:t>
            </a:r>
            <a:r>
              <a:rPr sz="16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MIN,MAX,AVG,SUM</a:t>
            </a:r>
            <a:r>
              <a:rPr sz="1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SALES</a:t>
            </a:r>
            <a:r>
              <a:rPr sz="16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PROFIT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92846-E0AF-6F72-1392-887FFFBF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1" y="533400"/>
            <a:ext cx="11012437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23432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191"/>
                </a:moveTo>
                <a:lnTo>
                  <a:pt x="12192000" y="12191"/>
                </a:lnTo>
                <a:lnTo>
                  <a:pt x="1219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1802" y="446608"/>
            <a:ext cx="11118215" cy="505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b="1" dirty="0">
                <a:latin typeface="Times New Roman"/>
                <a:cs typeface="Times New Roman"/>
              </a:rPr>
              <a:t>Sales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Profit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Report for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two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sales</a:t>
            </a:r>
            <a:r>
              <a:rPr sz="1800" b="1" spc="-10" dirty="0">
                <a:latin typeface="Times New Roman"/>
                <a:cs typeface="Times New Roman"/>
              </a:rPr>
              <a:t> represent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summary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 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representatives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lang="en-US" spc="-90" dirty="0" err="1">
                <a:latin typeface="Times New Roman"/>
                <a:cs typeface="Times New Roman"/>
              </a:rPr>
              <a:t>jaspreet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Veronica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four</a:t>
            </a:r>
            <a:endParaRPr sz="18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regions: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East,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North,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South,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West.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98450" indent="-227965">
              <a:lnSpc>
                <a:spcPct val="100000"/>
              </a:lnSpc>
              <a:buAutoNum type="arabicPeriod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Title: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Region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X-axis: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Representatives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</a:t>
            </a:r>
            <a:r>
              <a:rPr lang="en-US" spc="-20" dirty="0">
                <a:latin typeface="Times New Roman"/>
                <a:cs typeface="Times New Roman"/>
              </a:rPr>
              <a:t>Jaspreet</a:t>
            </a:r>
            <a:r>
              <a:rPr sz="1800" spc="-20" dirty="0">
                <a:latin typeface="Times New Roman"/>
                <a:cs typeface="Times New Roman"/>
              </a:rPr>
              <a:t>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Veronica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spc="-110" dirty="0">
                <a:latin typeface="Times New Roman"/>
                <a:cs typeface="Times New Roman"/>
              </a:rPr>
              <a:t>Y-</a:t>
            </a:r>
            <a:r>
              <a:rPr sz="1800" dirty="0">
                <a:latin typeface="Times New Roman"/>
                <a:cs typeface="Times New Roman"/>
              </a:rPr>
              <a:t>axis: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thousands,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K)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Region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Representation: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East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(Blue),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North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(Dark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Blue),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South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(Orange),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West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(Purple)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Abhay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Varsha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15K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color-</a:t>
            </a:r>
            <a:r>
              <a:rPr sz="1800" dirty="0">
                <a:latin typeface="Times New Roman"/>
                <a:cs typeface="Times New Roman"/>
              </a:rPr>
              <a:t>coded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region.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98450" marR="5080" indent="-227965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Customer: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 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Boston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Consultants,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Tronics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</a:t>
            </a:r>
            <a:r>
              <a:rPr sz="1800" spc="-20" dirty="0">
                <a:latin typeface="Times New Roman"/>
                <a:cs typeface="Times New Roman"/>
              </a:rPr>
              <a:t> Fly,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Trotters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Jindal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Works,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MNTL, 	</a:t>
            </a:r>
            <a:r>
              <a:rPr sz="1800" dirty="0">
                <a:latin typeface="Times New Roman"/>
                <a:cs typeface="Times New Roman"/>
              </a:rPr>
              <a:t>Namint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Enterprises,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Shah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Associates,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Sharma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Shyam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Sharma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VCC,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White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Associates.</a:t>
            </a: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Total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Sales: 1,381,350,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Average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12,557.73,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Minimum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10,000,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Maximum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15,000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2"/>
            </a:pPr>
            <a:endParaRPr sz="18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AutoNum type="arabicPeriod" startAt="2"/>
              <a:tabLst>
                <a:tab pos="240665" algn="l"/>
              </a:tabLst>
            </a:pPr>
            <a:r>
              <a:rPr sz="1800" dirty="0">
                <a:latin typeface="Times New Roman"/>
                <a:cs typeface="Times New Roman"/>
              </a:rPr>
              <a:t>Profit: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Total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Profit: 414,000,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Average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3,763.64,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Maximum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Profit: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5,760,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Minimum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10,000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0">
              <a:lnSpc>
                <a:spcPct val="100000"/>
              </a:lnSpc>
              <a:spcBef>
                <a:spcPts val="95"/>
              </a:spcBef>
            </a:pPr>
            <a:r>
              <a:rPr dirty="0"/>
              <a:t>HIGHEST</a:t>
            </a:r>
            <a:r>
              <a:rPr spc="-105" dirty="0"/>
              <a:t> </a:t>
            </a:r>
            <a:r>
              <a:rPr dirty="0"/>
              <a:t>SALES</a:t>
            </a:r>
            <a:r>
              <a:rPr spc="10" dirty="0"/>
              <a:t> </a:t>
            </a:r>
            <a:r>
              <a:rPr spc="-10" dirty="0"/>
              <a:t>IN</a:t>
            </a:r>
            <a:r>
              <a:rPr spc="-120" dirty="0"/>
              <a:t> </a:t>
            </a:r>
            <a:r>
              <a:rPr dirty="0"/>
              <a:t>A</a:t>
            </a:r>
            <a:r>
              <a:rPr spc="-125" dirty="0"/>
              <a:t> </a:t>
            </a:r>
            <a:r>
              <a:rPr spc="-10" dirty="0"/>
              <a:t>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7AB40-CA92-A06F-0EBF-70BFEB6D1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609601"/>
            <a:ext cx="11021963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23432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191"/>
                </a:moveTo>
                <a:lnTo>
                  <a:pt x="12192000" y="12191"/>
                </a:lnTo>
                <a:lnTo>
                  <a:pt x="1219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0628" y="319278"/>
            <a:ext cx="10918825" cy="5088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Highest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Sales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Region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Report: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figures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regions,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along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associated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regions.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Region: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East, North,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South,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West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Figure: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15K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25%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total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region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Donut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Chart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Analysis: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Title: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Highest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Region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Regions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(15K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each):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East: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Light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Blue,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North: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Dark Blue,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South: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Orange,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West: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Purple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"/>
              <a:tabLst>
                <a:tab pos="356870" algn="l"/>
              </a:tabLst>
            </a:pP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Boston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Consultants,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Tronics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Fly,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Trotters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Jindal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Works, </a:t>
            </a:r>
            <a:r>
              <a:rPr sz="1800" dirty="0">
                <a:latin typeface="Times New Roman"/>
                <a:cs typeface="Times New Roman"/>
              </a:rPr>
              <a:t>MNTL, </a:t>
            </a:r>
            <a:r>
              <a:rPr sz="1800" spc="-10" dirty="0">
                <a:latin typeface="Times New Roman"/>
                <a:cs typeface="Times New Roman"/>
              </a:rPr>
              <a:t>Namint</a:t>
            </a:r>
            <a:endParaRPr sz="18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Enterprises,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Shah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Associates,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Sharma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Shyam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Sharma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VCC,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White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Associates.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709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MT</vt:lpstr>
      <vt:lpstr>Calibri</vt:lpstr>
      <vt:lpstr>Times New Roman</vt:lpstr>
      <vt:lpstr>Trebuchet MS</vt:lpstr>
      <vt:lpstr>Wingdings</vt:lpstr>
      <vt:lpstr>Office Theme</vt:lpstr>
      <vt:lpstr>VISUVALIZATION REPROT BY USING SQL AND POWER-BI</vt:lpstr>
      <vt:lpstr>VISUVALIZATION OF SALES AND PROFIT BY REGION AND CUSTOMER</vt:lpstr>
      <vt:lpstr>PowerPoint Presentation</vt:lpstr>
      <vt:lpstr>VISUVALIZATION REPROT ON SALES AND PROFIT OF SALES_REP IN A REGION</vt:lpstr>
      <vt:lpstr>PowerPoint Presentation</vt:lpstr>
      <vt:lpstr>PowerPoint Presentation</vt:lpstr>
      <vt:lpstr>PowerPoint Presentation</vt:lpstr>
      <vt:lpstr>HIGHEST SALES IN A REGION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Vaishnavi</dc:creator>
  <cp:lastModifiedBy>varshitha yenugu</cp:lastModifiedBy>
  <cp:revision>1</cp:revision>
  <dcterms:created xsi:type="dcterms:W3CDTF">2025-03-05T01:53:59Z</dcterms:created>
  <dcterms:modified xsi:type="dcterms:W3CDTF">2025-04-12T05:00:29Z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2025-03-05T00:00:00Z</vt:filetime>
  </property>
  <property fmtid="{D5CDD505-2E9C-101B-9397-08002B2CF9AE}" pid="5" name="Producer">
    <vt:lpwstr>www.ilovepdf.com</vt:lpwstr>
  </property>
</Properties>
</file>