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3" r:id="rId6"/>
    <p:sldId id="264" r:id="rId7"/>
    <p:sldId id="265" r:id="rId8"/>
    <p:sldId id="267" r:id="rId9"/>
    <p:sldId id="276" r:id="rId10"/>
    <p:sldId id="271" r:id="rId11"/>
    <p:sldId id="277" r:id="rId12"/>
    <p:sldId id="272" r:id="rId13"/>
    <p:sldId id="274" r:id="rId14"/>
    <p:sldId id="275" r:id="rId1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64325" y="1792393"/>
            <a:ext cx="5741670" cy="866775"/>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4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18" name="bg object 18"/>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2" name="Holder 2"/>
          <p:cNvSpPr>
            <a:spLocks noGrp="1"/>
          </p:cNvSpPr>
          <p:nvPr>
            <p:ph type="title"/>
          </p:nvPr>
        </p:nvSpPr>
        <p:spPr>
          <a:xfrm>
            <a:off x="1370525" y="454583"/>
            <a:ext cx="6618605" cy="391159"/>
          </a:xfrm>
          <a:prstGeom prst="rect">
            <a:avLst/>
          </a:prstGeom>
        </p:spPr>
        <p:txBody>
          <a:bodyPr wrap="square" lIns="0" tIns="0" rIns="0" bIns="0">
            <a:spAutoFit/>
          </a:bodyPr>
          <a:lstStyle>
            <a:lvl1pPr>
              <a:defRPr sz="2400" b="0" i="0">
                <a:solidFill>
                  <a:schemeClr val="bg1"/>
                </a:solidFill>
                <a:latin typeface="Verdana"/>
                <a:cs typeface="Verdana"/>
              </a:defRPr>
            </a:lvl1pPr>
          </a:lstStyle>
          <a:p>
            <a:endParaRPr/>
          </a:p>
        </p:txBody>
      </p:sp>
      <p:sp>
        <p:nvSpPr>
          <p:cNvPr id="3" name="Holder 3"/>
          <p:cNvSpPr>
            <a:spLocks noGrp="1"/>
          </p:cNvSpPr>
          <p:nvPr>
            <p:ph type="body" idx="1"/>
          </p:nvPr>
        </p:nvSpPr>
        <p:spPr>
          <a:xfrm>
            <a:off x="1370525" y="1373763"/>
            <a:ext cx="6796405" cy="3209290"/>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3" name="object 3"/>
          <p:cNvSpPr/>
          <p:nvPr/>
        </p:nvSpPr>
        <p:spPr>
          <a:xfrm>
            <a:off x="7500300" y="504"/>
            <a:ext cx="1644014" cy="1644014"/>
          </a:xfrm>
          <a:custGeom>
            <a:avLst/>
            <a:gdLst/>
            <a:ahLst/>
            <a:cxnLst/>
            <a:rect l="l" t="t" r="r" b="b"/>
            <a:pathLst>
              <a:path w="1644015" h="1644014">
                <a:moveTo>
                  <a:pt x="1643699" y="1643700"/>
                </a:moveTo>
                <a:lnTo>
                  <a:pt x="0" y="0"/>
                </a:lnTo>
                <a:lnTo>
                  <a:pt x="1643699" y="0"/>
                </a:lnTo>
                <a:lnTo>
                  <a:pt x="1643699" y="1643700"/>
                </a:lnTo>
                <a:close/>
              </a:path>
            </a:pathLst>
          </a:custGeom>
          <a:solidFill>
            <a:srgbClr val="FFFFFF">
              <a:alpha val="3028"/>
            </a:srgbClr>
          </a:solidFill>
        </p:spPr>
        <p:txBody>
          <a:bodyPr wrap="square" lIns="0" tIns="0" rIns="0" bIns="0" rtlCol="0"/>
          <a:lstStyle/>
          <a:p>
            <a:endParaRPr/>
          </a:p>
        </p:txBody>
      </p:sp>
      <p:grpSp>
        <p:nvGrpSpPr>
          <p:cNvPr id="4" name="object 4"/>
          <p:cNvGrpSpPr/>
          <p:nvPr/>
        </p:nvGrpSpPr>
        <p:grpSpPr>
          <a:xfrm>
            <a:off x="0" y="490"/>
            <a:ext cx="5154295" cy="5134610"/>
            <a:chOff x="0" y="490"/>
            <a:chExt cx="5154295" cy="5134610"/>
          </a:xfrm>
        </p:grpSpPr>
        <p:sp>
          <p:nvSpPr>
            <p:cNvPr id="5" name="object 5"/>
            <p:cNvSpPr/>
            <p:nvPr/>
          </p:nvSpPr>
          <p:spPr>
            <a:xfrm>
              <a:off x="0" y="647"/>
              <a:ext cx="5154295" cy="5134610"/>
            </a:xfrm>
            <a:custGeom>
              <a:avLst/>
              <a:gdLst/>
              <a:ahLst/>
              <a:cxnLst/>
              <a:rect l="l" t="t" r="r" b="b"/>
              <a:pathLst>
                <a:path w="5154295" h="5134610">
                  <a:moveTo>
                    <a:pt x="5153698" y="5134254"/>
                  </a:moveTo>
                  <a:lnTo>
                    <a:pt x="0" y="0"/>
                  </a:lnTo>
                  <a:lnTo>
                    <a:pt x="0" y="1141628"/>
                  </a:lnTo>
                  <a:lnTo>
                    <a:pt x="0" y="2567127"/>
                  </a:lnTo>
                  <a:lnTo>
                    <a:pt x="0" y="2783332"/>
                  </a:lnTo>
                  <a:lnTo>
                    <a:pt x="2349131" y="5123840"/>
                  </a:lnTo>
                  <a:lnTo>
                    <a:pt x="2566378" y="5123840"/>
                  </a:lnTo>
                  <a:lnTo>
                    <a:pt x="2576842" y="5134254"/>
                  </a:lnTo>
                  <a:lnTo>
                    <a:pt x="5153698" y="5134254"/>
                  </a:lnTo>
                  <a:close/>
                </a:path>
              </a:pathLst>
            </a:custGeom>
            <a:solidFill>
              <a:srgbClr val="FFFFFF">
                <a:alpha val="3028"/>
              </a:srgbClr>
            </a:solidFill>
          </p:spPr>
          <p:txBody>
            <a:bodyPr wrap="square" lIns="0" tIns="0" rIns="0" bIns="0" rtlCol="0"/>
            <a:lstStyle/>
            <a:p>
              <a:endParaRPr/>
            </a:p>
          </p:txBody>
        </p:sp>
        <p:sp>
          <p:nvSpPr>
            <p:cNvPr id="6" name="object 6"/>
            <p:cNvSpPr/>
            <p:nvPr/>
          </p:nvSpPr>
          <p:spPr>
            <a:xfrm>
              <a:off x="1496" y="490"/>
              <a:ext cx="2300605" cy="2291715"/>
            </a:xfrm>
            <a:custGeom>
              <a:avLst/>
              <a:gdLst/>
              <a:ahLst/>
              <a:cxnLst/>
              <a:rect l="l" t="t" r="r" b="b"/>
              <a:pathLst>
                <a:path w="2300605" h="2291715">
                  <a:moveTo>
                    <a:pt x="2300099" y="2291520"/>
                  </a:moveTo>
                  <a:lnTo>
                    <a:pt x="1150049" y="2291520"/>
                  </a:lnTo>
                  <a:lnTo>
                    <a:pt x="0" y="1145760"/>
                  </a:lnTo>
                  <a:lnTo>
                    <a:pt x="0" y="0"/>
                  </a:lnTo>
                  <a:lnTo>
                    <a:pt x="2300099" y="2291520"/>
                  </a:lnTo>
                  <a:close/>
                </a:path>
              </a:pathLst>
            </a:custGeom>
            <a:solidFill>
              <a:srgbClr val="0145AB"/>
            </a:solidFill>
          </p:spPr>
          <p:txBody>
            <a:bodyPr wrap="square" lIns="0" tIns="0" rIns="0" bIns="0" rtlCol="0"/>
            <a:lstStyle/>
            <a:p>
              <a:endParaRPr/>
            </a:p>
          </p:txBody>
        </p:sp>
        <p:sp>
          <p:nvSpPr>
            <p:cNvPr id="7" name="object 7"/>
            <p:cNvSpPr/>
            <p:nvPr/>
          </p:nvSpPr>
          <p:spPr>
            <a:xfrm>
              <a:off x="652821" y="588326"/>
              <a:ext cx="2300605" cy="2291715"/>
            </a:xfrm>
            <a:custGeom>
              <a:avLst/>
              <a:gdLst/>
              <a:ahLst/>
              <a:cxnLst/>
              <a:rect l="l" t="t" r="r" b="b"/>
              <a:pathLst>
                <a:path w="2300605" h="2291715">
                  <a:moveTo>
                    <a:pt x="2300099" y="2291520"/>
                  </a:moveTo>
                  <a:lnTo>
                    <a:pt x="0" y="0"/>
                  </a:lnTo>
                  <a:lnTo>
                    <a:pt x="1150049" y="0"/>
                  </a:lnTo>
                  <a:lnTo>
                    <a:pt x="2300099" y="1145760"/>
                  </a:lnTo>
                  <a:lnTo>
                    <a:pt x="2300099" y="2291520"/>
                  </a:lnTo>
                  <a:close/>
                </a:path>
              </a:pathLst>
            </a:custGeom>
            <a:solidFill>
              <a:srgbClr val="82C7A5"/>
            </a:solidFill>
          </p:spPr>
          <p:txBody>
            <a:bodyPr wrap="square" lIns="0" tIns="0" rIns="0" bIns="0" rtlCol="0"/>
            <a:lstStyle/>
            <a:p>
              <a:endParaRPr/>
            </a:p>
          </p:txBody>
        </p:sp>
      </p:grpSp>
      <p:sp>
        <p:nvSpPr>
          <p:cNvPr id="8" name="object 8"/>
          <p:cNvSpPr txBox="1">
            <a:spLocks noGrp="1"/>
          </p:cNvSpPr>
          <p:nvPr>
            <p:ph type="title"/>
          </p:nvPr>
        </p:nvSpPr>
        <p:spPr>
          <a:xfrm>
            <a:off x="3610175" y="1636185"/>
            <a:ext cx="4716145" cy="482600"/>
          </a:xfrm>
          <a:prstGeom prst="rect">
            <a:avLst/>
          </a:prstGeom>
        </p:spPr>
        <p:txBody>
          <a:bodyPr vert="horz" wrap="square" lIns="0" tIns="12700" rIns="0" bIns="0" rtlCol="0">
            <a:spAutoFit/>
          </a:bodyPr>
          <a:lstStyle/>
          <a:p>
            <a:pPr marL="12700">
              <a:lnSpc>
                <a:spcPct val="100000"/>
              </a:lnSpc>
              <a:spcBef>
                <a:spcPts val="100"/>
              </a:spcBef>
            </a:pPr>
            <a:r>
              <a:rPr sz="3000" spc="105" dirty="0"/>
              <a:t>Recommended</a:t>
            </a:r>
            <a:r>
              <a:rPr sz="3000" spc="-235" dirty="0"/>
              <a:t> </a:t>
            </a:r>
            <a:r>
              <a:rPr sz="3000" spc="-30" dirty="0"/>
              <a:t>Systems</a:t>
            </a:r>
            <a:endParaRPr sz="3000"/>
          </a:p>
        </p:txBody>
      </p:sp>
      <p:sp>
        <p:nvSpPr>
          <p:cNvPr id="9" name="object 9"/>
          <p:cNvSpPr txBox="1"/>
          <p:nvPr/>
        </p:nvSpPr>
        <p:spPr>
          <a:xfrm>
            <a:off x="5156975" y="2252467"/>
            <a:ext cx="3307079" cy="179705"/>
          </a:xfrm>
          <a:prstGeom prst="rect">
            <a:avLst/>
          </a:prstGeom>
        </p:spPr>
        <p:txBody>
          <a:bodyPr vert="horz" wrap="square" lIns="0" tIns="13970" rIns="0" bIns="0" rtlCol="0">
            <a:spAutoFit/>
          </a:bodyPr>
          <a:lstStyle/>
          <a:p>
            <a:pPr marL="12700">
              <a:lnSpc>
                <a:spcPct val="100000"/>
              </a:lnSpc>
              <a:spcBef>
                <a:spcPts val="110"/>
              </a:spcBef>
            </a:pPr>
            <a:r>
              <a:rPr sz="1000" spc="10" dirty="0">
                <a:solidFill>
                  <a:srgbClr val="FFFFFF"/>
                </a:solidFill>
                <a:latin typeface="Tahoma"/>
                <a:cs typeface="Tahoma"/>
              </a:rPr>
              <a:t>Using</a:t>
            </a:r>
            <a:r>
              <a:rPr sz="1000" spc="-55" dirty="0">
                <a:solidFill>
                  <a:srgbClr val="FFFFFF"/>
                </a:solidFill>
                <a:latin typeface="Tahoma"/>
                <a:cs typeface="Tahoma"/>
              </a:rPr>
              <a:t> </a:t>
            </a:r>
            <a:r>
              <a:rPr sz="1000" spc="10" dirty="0">
                <a:solidFill>
                  <a:srgbClr val="FFFFFF"/>
                </a:solidFill>
                <a:latin typeface="Tahoma"/>
                <a:cs typeface="Tahoma"/>
              </a:rPr>
              <a:t>Machine</a:t>
            </a:r>
            <a:r>
              <a:rPr sz="1000" spc="-50" dirty="0">
                <a:solidFill>
                  <a:srgbClr val="FFFFFF"/>
                </a:solidFill>
                <a:latin typeface="Tahoma"/>
                <a:cs typeface="Tahoma"/>
              </a:rPr>
              <a:t> </a:t>
            </a:r>
            <a:r>
              <a:rPr sz="1000" dirty="0">
                <a:solidFill>
                  <a:srgbClr val="FFFFFF"/>
                </a:solidFill>
                <a:latin typeface="Tahoma"/>
                <a:cs typeface="Tahoma"/>
              </a:rPr>
              <a:t>Learning</a:t>
            </a:r>
            <a:r>
              <a:rPr sz="1000" spc="-50" dirty="0">
                <a:solidFill>
                  <a:srgbClr val="FFFFFF"/>
                </a:solidFill>
                <a:latin typeface="Tahoma"/>
                <a:cs typeface="Tahoma"/>
              </a:rPr>
              <a:t> </a:t>
            </a:r>
            <a:r>
              <a:rPr sz="1000" spc="10" dirty="0">
                <a:solidFill>
                  <a:srgbClr val="FFFFFF"/>
                </a:solidFill>
                <a:latin typeface="Tahoma"/>
                <a:cs typeface="Tahoma"/>
              </a:rPr>
              <a:t>for</a:t>
            </a:r>
            <a:r>
              <a:rPr sz="1000" spc="-50" dirty="0">
                <a:solidFill>
                  <a:srgbClr val="FFFFFF"/>
                </a:solidFill>
                <a:latin typeface="Tahoma"/>
                <a:cs typeface="Tahoma"/>
              </a:rPr>
              <a:t> </a:t>
            </a:r>
            <a:r>
              <a:rPr sz="1000" spc="10" dirty="0">
                <a:solidFill>
                  <a:srgbClr val="FFFFFF"/>
                </a:solidFill>
                <a:latin typeface="Tahoma"/>
                <a:cs typeface="Tahoma"/>
              </a:rPr>
              <a:t>Personalized</a:t>
            </a:r>
            <a:r>
              <a:rPr sz="1000" spc="-50" dirty="0">
                <a:solidFill>
                  <a:srgbClr val="FFFFFF"/>
                </a:solidFill>
                <a:latin typeface="Tahoma"/>
                <a:cs typeface="Tahoma"/>
              </a:rPr>
              <a:t> </a:t>
            </a:r>
            <a:r>
              <a:rPr sz="1000" spc="10" dirty="0">
                <a:solidFill>
                  <a:srgbClr val="FFFFFF"/>
                </a:solidFill>
                <a:latin typeface="Tahoma"/>
                <a:cs typeface="Tahoma"/>
              </a:rPr>
              <a:t>Content</a:t>
            </a:r>
            <a:r>
              <a:rPr sz="1000" spc="-50" dirty="0">
                <a:solidFill>
                  <a:srgbClr val="FFFFFF"/>
                </a:solidFill>
                <a:latin typeface="Tahoma"/>
                <a:cs typeface="Tahoma"/>
              </a:rPr>
              <a:t> </a:t>
            </a:r>
            <a:r>
              <a:rPr sz="1000" spc="-10" dirty="0">
                <a:solidFill>
                  <a:srgbClr val="FFFFFF"/>
                </a:solidFill>
                <a:latin typeface="Tahoma"/>
                <a:cs typeface="Tahoma"/>
              </a:rPr>
              <a:t>Delivery</a:t>
            </a:r>
            <a:endParaRPr sz="1000">
              <a:latin typeface="Tahoma"/>
              <a:cs typeface="Tahoma"/>
            </a:endParaRPr>
          </a:p>
        </p:txBody>
      </p:sp>
      <p:sp>
        <p:nvSpPr>
          <p:cNvPr id="10" name="object 10"/>
          <p:cNvSpPr txBox="1"/>
          <p:nvPr/>
        </p:nvSpPr>
        <p:spPr>
          <a:xfrm>
            <a:off x="6477071" y="3951456"/>
            <a:ext cx="2159635" cy="1127168"/>
          </a:xfrm>
          <a:prstGeom prst="rect">
            <a:avLst/>
          </a:prstGeom>
        </p:spPr>
        <p:txBody>
          <a:bodyPr vert="horz" wrap="square" lIns="0" tIns="10795" rIns="0" bIns="0" rtlCol="0">
            <a:spAutoFit/>
          </a:bodyPr>
          <a:lstStyle/>
          <a:p>
            <a:pPr marL="12700" marR="5080" indent="12065">
              <a:lnSpc>
                <a:spcPct val="100699"/>
              </a:lnSpc>
              <a:spcBef>
                <a:spcPts val="85"/>
              </a:spcBef>
            </a:pPr>
            <a:r>
              <a:rPr lang="en-US" spc="-10" dirty="0">
                <a:solidFill>
                  <a:srgbClr val="FFFFFF"/>
                </a:solidFill>
                <a:latin typeface="Arial MT"/>
                <a:cs typeface="Arial MT"/>
              </a:rPr>
              <a:t>MALLADI VARSHITHA</a:t>
            </a:r>
            <a:r>
              <a:rPr sz="1800" spc="-10" dirty="0">
                <a:solidFill>
                  <a:srgbClr val="FFFFFF"/>
                </a:solidFill>
                <a:latin typeface="Arial MT"/>
                <a:cs typeface="Arial MT"/>
              </a:rPr>
              <a:t> AP2211001</a:t>
            </a:r>
            <a:r>
              <a:rPr lang="en-US" sz="1800" spc="-10" dirty="0">
                <a:solidFill>
                  <a:srgbClr val="FFFFFF"/>
                </a:solidFill>
                <a:latin typeface="Arial MT"/>
                <a:cs typeface="Arial MT"/>
              </a:rPr>
              <a:t>0686</a:t>
            </a:r>
            <a:endParaRPr sz="1800" dirty="0">
              <a:latin typeface="Arial MT"/>
              <a:cs typeface="Arial MT"/>
            </a:endParaRPr>
          </a:p>
          <a:p>
            <a:pPr marL="24765">
              <a:lnSpc>
                <a:spcPct val="100000"/>
              </a:lnSpc>
              <a:spcBef>
                <a:spcPts val="15"/>
              </a:spcBef>
            </a:pPr>
            <a:r>
              <a:rPr sz="1800" dirty="0">
                <a:solidFill>
                  <a:srgbClr val="FFFFFF"/>
                </a:solidFill>
                <a:latin typeface="Arial MT"/>
                <a:cs typeface="Arial MT"/>
              </a:rPr>
              <a:t>3rd</a:t>
            </a:r>
            <a:r>
              <a:rPr sz="1800" spc="-75" dirty="0">
                <a:solidFill>
                  <a:srgbClr val="FFFFFF"/>
                </a:solidFill>
                <a:latin typeface="Arial MT"/>
                <a:cs typeface="Arial MT"/>
              </a:rPr>
              <a:t> </a:t>
            </a:r>
            <a:r>
              <a:rPr sz="1800" spc="-40" dirty="0">
                <a:solidFill>
                  <a:srgbClr val="FFFFFF"/>
                </a:solidFill>
                <a:latin typeface="Arial MT"/>
                <a:cs typeface="Arial MT"/>
              </a:rPr>
              <a:t>Year,</a:t>
            </a:r>
            <a:r>
              <a:rPr sz="1800" spc="-45" dirty="0">
                <a:solidFill>
                  <a:srgbClr val="FFFFFF"/>
                </a:solidFill>
                <a:latin typeface="Arial MT"/>
                <a:cs typeface="Arial MT"/>
              </a:rPr>
              <a:t> </a:t>
            </a:r>
            <a:r>
              <a:rPr sz="1800" spc="-25" dirty="0">
                <a:solidFill>
                  <a:srgbClr val="FFFFFF"/>
                </a:solidFill>
                <a:latin typeface="Arial MT"/>
                <a:cs typeface="Arial MT"/>
              </a:rPr>
              <a:t>CSE</a:t>
            </a:r>
            <a:r>
              <a:rPr lang="en-US" sz="1800" spc="-25" dirty="0">
                <a:solidFill>
                  <a:srgbClr val="FFFFFF"/>
                </a:solidFill>
                <a:latin typeface="Arial MT"/>
                <a:cs typeface="Arial MT"/>
              </a:rPr>
              <a:t> O</a:t>
            </a:r>
            <a:endParaRPr sz="18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Progress</a:t>
            </a:r>
            <a:r>
              <a:rPr spc="-175" dirty="0"/>
              <a:t> </a:t>
            </a:r>
            <a:r>
              <a:rPr dirty="0"/>
              <a:t>tracking</a:t>
            </a:r>
            <a:r>
              <a:rPr spc="-170" dirty="0"/>
              <a:t> </a:t>
            </a:r>
            <a:endParaRPr spc="-10" dirty="0"/>
          </a:p>
        </p:txBody>
      </p:sp>
      <p:sp>
        <p:nvSpPr>
          <p:cNvPr id="3" name="object 3"/>
          <p:cNvSpPr txBox="1">
            <a:spLocks noGrp="1"/>
          </p:cNvSpPr>
          <p:nvPr>
            <p:ph type="body" idx="1"/>
          </p:nvPr>
        </p:nvSpPr>
        <p:spPr>
          <a:xfrm>
            <a:off x="1370525" y="1373763"/>
            <a:ext cx="6796405" cy="3465421"/>
          </a:xfrm>
          <a:prstGeom prst="rect">
            <a:avLst/>
          </a:prstGeom>
        </p:spPr>
        <p:txBody>
          <a:bodyPr vert="horz" wrap="square" lIns="0" tIns="272146" rIns="0" bIns="0" rtlCol="0">
            <a:spAutoFit/>
          </a:bodyPr>
          <a:lstStyle/>
          <a:p>
            <a:r>
              <a:rPr lang="en-US" b="1" dirty="0"/>
              <a:t>Progress Tracking</a:t>
            </a:r>
          </a:p>
          <a:p>
            <a:pPr>
              <a:buFont typeface="Arial" panose="020B0604020202020204" pitchFamily="34" charset="0"/>
              <a:buChar char="•"/>
            </a:pPr>
            <a:r>
              <a:rPr lang="en-US" b="1" dirty="0"/>
              <a:t>Definition</a:t>
            </a:r>
            <a:r>
              <a:rPr lang="en-US" dirty="0"/>
              <a:t>: Progress tracking involves monitoring and recording user activities, health metrics, and achievements over time to measure improvement and adherence to goals.</a:t>
            </a:r>
          </a:p>
          <a:p>
            <a:r>
              <a:rPr lang="en-US" b="1" dirty="0"/>
              <a:t>Key Metrics Tracked:</a:t>
            </a:r>
            <a:endParaRPr lang="en-US" dirty="0"/>
          </a:p>
          <a:p>
            <a:pPr marL="742950" lvl="1" indent="-285750">
              <a:buFont typeface="Arial" panose="020B0604020202020204" pitchFamily="34" charset="0"/>
              <a:buChar char="•"/>
            </a:pPr>
            <a:r>
              <a:rPr lang="en-US" b="1" dirty="0">
                <a:solidFill>
                  <a:schemeClr val="bg1"/>
                </a:solidFill>
              </a:rPr>
              <a:t>Physical Activity,</a:t>
            </a:r>
            <a:r>
              <a:rPr lang="en-IN" dirty="0">
                <a:solidFill>
                  <a:schemeClr val="bg1"/>
                </a:solidFill>
              </a:rPr>
              <a:t> Health Metrics,</a:t>
            </a:r>
            <a:r>
              <a:rPr lang="en-IN" b="1" dirty="0">
                <a:solidFill>
                  <a:schemeClr val="bg1"/>
                </a:solidFill>
              </a:rPr>
              <a:t> Diet and Nutrition</a:t>
            </a:r>
            <a:r>
              <a:rPr lang="en-IN" dirty="0">
                <a:solidFill>
                  <a:schemeClr val="bg1"/>
                </a:solidFill>
              </a:rPr>
              <a:t>:</a:t>
            </a:r>
          </a:p>
          <a:p>
            <a:r>
              <a:rPr lang="en-IN" b="1" dirty="0"/>
              <a:t>Goal Tracking:</a:t>
            </a:r>
            <a:endParaRPr lang="en-IN" dirty="0"/>
          </a:p>
          <a:p>
            <a:pPr>
              <a:buFont typeface="Arial" panose="020B0604020202020204" pitchFamily="34" charset="0"/>
              <a:buChar char="•"/>
            </a:pPr>
            <a:r>
              <a:rPr lang="en-IN" b="1" dirty="0"/>
              <a:t>Personalized Goals, Visual Progress Indicators</a:t>
            </a:r>
          </a:p>
          <a:p>
            <a:pPr>
              <a:buFont typeface="Arial" panose="020B0604020202020204" pitchFamily="34" charset="0"/>
              <a:buChar char="•"/>
            </a:pPr>
            <a:endParaRPr lang="en-IN" dirty="0"/>
          </a:p>
          <a:p>
            <a:r>
              <a:rPr lang="en-IN" b="1" dirty="0"/>
              <a:t>Feedback Loop:</a:t>
            </a:r>
            <a:endParaRPr lang="en-IN" dirty="0"/>
          </a:p>
          <a:p>
            <a:pPr>
              <a:buFont typeface="Arial" panose="020B0604020202020204" pitchFamily="34" charset="0"/>
              <a:buChar char="•"/>
            </a:pPr>
            <a:r>
              <a:rPr lang="en-IN" b="1" dirty="0"/>
              <a:t>Adaptive Recommendations</a:t>
            </a:r>
            <a:endParaRPr lang="en-IN" dirty="0"/>
          </a:p>
          <a:p>
            <a:pPr>
              <a:buFont typeface="Arial" panose="020B0604020202020204" pitchFamily="34" charset="0"/>
              <a:buChar char="•"/>
            </a:pPr>
            <a:r>
              <a:rPr lang="en-IN" b="1" dirty="0"/>
              <a:t>Motivational Alerts</a:t>
            </a:r>
            <a:endParaRPr lang="en-IN" dirty="0"/>
          </a:p>
          <a:p>
            <a:pPr lvl="1"/>
            <a:endParaRPr lang="en-US" dirty="0"/>
          </a:p>
          <a:p>
            <a:pPr marL="468630" indent="-335280">
              <a:lnSpc>
                <a:spcPct val="100000"/>
              </a:lnSpc>
              <a:spcBef>
                <a:spcPts val="350"/>
              </a:spcBef>
              <a:buFont typeface="Arial MT"/>
              <a:buChar char="●"/>
              <a:tabLst>
                <a:tab pos="469265" algn="l"/>
              </a:tabLst>
            </a:pP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2D0-2525-3CD3-7756-57462B6E834B}"/>
              </a:ext>
            </a:extLst>
          </p:cNvPr>
          <p:cNvSpPr>
            <a:spLocks noGrp="1"/>
          </p:cNvSpPr>
          <p:nvPr>
            <p:ph type="title"/>
          </p:nvPr>
        </p:nvSpPr>
        <p:spPr>
          <a:xfrm>
            <a:off x="1370525" y="454583"/>
            <a:ext cx="6618605" cy="369332"/>
          </a:xfrm>
        </p:spPr>
        <p:txBody>
          <a:bodyPr/>
          <a:lstStyle/>
          <a:p>
            <a:r>
              <a:rPr lang="en-US" dirty="0"/>
              <a:t>Analytics</a:t>
            </a:r>
            <a:endParaRPr lang="en-IN" dirty="0"/>
          </a:p>
        </p:txBody>
      </p:sp>
      <p:sp>
        <p:nvSpPr>
          <p:cNvPr id="3" name="Text Placeholder 2">
            <a:extLst>
              <a:ext uri="{FF2B5EF4-FFF2-40B4-BE49-F238E27FC236}">
                <a16:creationId xmlns:a16="http://schemas.microsoft.com/office/drawing/2014/main" id="{15219BBC-8500-3E1E-86D2-B856BD743499}"/>
              </a:ext>
            </a:extLst>
          </p:cNvPr>
          <p:cNvSpPr>
            <a:spLocks noGrp="1"/>
          </p:cNvSpPr>
          <p:nvPr>
            <p:ph type="body" idx="1"/>
          </p:nvPr>
        </p:nvSpPr>
        <p:spPr>
          <a:xfrm>
            <a:off x="1370525" y="1373763"/>
            <a:ext cx="6796405" cy="3323987"/>
          </a:xfrm>
        </p:spPr>
        <p:txBody>
          <a:bodyPr/>
          <a:lstStyle/>
          <a:p>
            <a:endParaRPr lang="en-US" b="1" dirty="0"/>
          </a:p>
          <a:p>
            <a:pPr>
              <a:buFont typeface="Arial" panose="020B0604020202020204" pitchFamily="34" charset="0"/>
              <a:buChar char="•"/>
            </a:pPr>
            <a:r>
              <a:rPr lang="en-US" b="1" dirty="0"/>
              <a:t>Definition</a:t>
            </a:r>
            <a:r>
              <a:rPr lang="en-US" dirty="0"/>
              <a:t>: Analytics involves processing and analyzing user data to provide insights into trends, behaviors, and system performance, ultimately improving the accuracy of recommendations.</a:t>
            </a:r>
          </a:p>
          <a:p>
            <a:pPr>
              <a:buFont typeface="Arial" panose="020B0604020202020204" pitchFamily="34" charset="0"/>
              <a:buChar char="•"/>
            </a:pPr>
            <a:endParaRPr lang="en-US" dirty="0"/>
          </a:p>
          <a:p>
            <a:pPr>
              <a:buFont typeface="+mj-lt"/>
              <a:buAutoNum type="arabicPeriod"/>
            </a:pPr>
            <a:r>
              <a:rPr lang="en-US" b="1" dirty="0"/>
              <a:t>User Behavior Analysis</a:t>
            </a:r>
            <a:endParaRPr lang="en-US" dirty="0"/>
          </a:p>
          <a:p>
            <a:pPr marL="742950" lvl="1" indent="-285750">
              <a:buFont typeface="+mj-lt"/>
              <a:buAutoNum type="arabicPeriod"/>
            </a:pPr>
            <a:r>
              <a:rPr lang="en-US" sz="1400" b="1" dirty="0">
                <a:solidFill>
                  <a:schemeClr val="bg1"/>
                </a:solidFill>
              </a:rPr>
              <a:t>Patterns and Trends</a:t>
            </a:r>
            <a:r>
              <a:rPr lang="en-US" sz="1400" dirty="0">
                <a:solidFill>
                  <a:schemeClr val="bg1"/>
                </a:solidFill>
              </a:rPr>
              <a:t>: Identifies trends in workout frequency, preferred exercise types, and common dietary habits to personalize further.</a:t>
            </a:r>
          </a:p>
          <a:p>
            <a:pPr marL="742950" lvl="1" indent="-285750">
              <a:buFont typeface="+mj-lt"/>
              <a:buAutoNum type="arabicPeriod"/>
            </a:pPr>
            <a:r>
              <a:rPr lang="en-US" sz="1400" b="1" dirty="0">
                <a:solidFill>
                  <a:schemeClr val="bg1"/>
                </a:solidFill>
              </a:rPr>
              <a:t>Engagement Metrics</a:t>
            </a:r>
            <a:r>
              <a:rPr lang="en-US" sz="1400" dirty="0">
                <a:solidFill>
                  <a:schemeClr val="bg1"/>
                </a:solidFill>
              </a:rPr>
              <a:t>: Monitors how often users engage with the system</a:t>
            </a:r>
          </a:p>
          <a:p>
            <a:pPr marL="742950" lvl="1" indent="-285750">
              <a:buFont typeface="+mj-lt"/>
              <a:buAutoNum type="arabicPeriod"/>
            </a:pPr>
            <a:endParaRPr lang="en-US" sz="1400" dirty="0">
              <a:solidFill>
                <a:schemeClr val="bg1"/>
              </a:solidFill>
            </a:endParaRPr>
          </a:p>
          <a:p>
            <a:pPr>
              <a:buFont typeface="+mj-lt"/>
              <a:buAutoNum type="arabicPeriod"/>
            </a:pPr>
            <a:r>
              <a:rPr lang="en-US" b="1" dirty="0"/>
              <a:t>Health Insights</a:t>
            </a:r>
            <a:endParaRPr lang="en-US" dirty="0"/>
          </a:p>
          <a:p>
            <a:pPr marL="742950" lvl="1" indent="-285750">
              <a:buFont typeface="+mj-lt"/>
              <a:buAutoNum type="arabicPeriod"/>
            </a:pPr>
            <a:r>
              <a:rPr lang="en-US" sz="1400" b="1" dirty="0">
                <a:solidFill>
                  <a:schemeClr val="bg1"/>
                </a:solidFill>
              </a:rPr>
              <a:t>Aggregated Health Reports</a:t>
            </a:r>
            <a:r>
              <a:rPr lang="en-US" sz="1400" dirty="0">
                <a:solidFill>
                  <a:schemeClr val="bg1"/>
                </a:solidFill>
              </a:rPr>
              <a:t>: Offers insights into overall health improvements </a:t>
            </a:r>
          </a:p>
          <a:p>
            <a:pPr marL="742950" lvl="1" indent="-285750">
              <a:buFont typeface="+mj-lt"/>
              <a:buAutoNum type="arabicPeriod"/>
            </a:pPr>
            <a:r>
              <a:rPr lang="en-US" sz="1400" b="1" dirty="0">
                <a:solidFill>
                  <a:schemeClr val="bg1"/>
                </a:solidFill>
              </a:rPr>
              <a:t>Predictive Analytics</a:t>
            </a:r>
            <a:r>
              <a:rPr lang="en-US" sz="1400" dirty="0">
                <a:solidFill>
                  <a:schemeClr val="bg1"/>
                </a:solidFill>
              </a:rPr>
              <a:t>: Utilizes historical data to predict future health trends, potentially flagging risks or recommending preventive measures.</a:t>
            </a:r>
          </a:p>
          <a:p>
            <a:endParaRPr lang="en-US" sz="2000" dirty="0"/>
          </a:p>
        </p:txBody>
      </p:sp>
    </p:spTree>
    <p:extLst>
      <p:ext uri="{BB962C8B-B14F-4D97-AF65-F5344CB8AC3E}">
        <p14:creationId xmlns:p14="http://schemas.microsoft.com/office/powerpoint/2010/main" val="178541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Challenges</a:t>
            </a:r>
            <a:r>
              <a:rPr spc="-85" dirty="0"/>
              <a:t> </a:t>
            </a:r>
            <a:r>
              <a:rPr spc="-165" dirty="0"/>
              <a:t>&amp;</a:t>
            </a:r>
            <a:r>
              <a:rPr spc="-80" dirty="0"/>
              <a:t> </a:t>
            </a:r>
            <a:r>
              <a:rPr spc="-10" dirty="0"/>
              <a:t>Solutions</a:t>
            </a:r>
          </a:p>
        </p:txBody>
      </p:sp>
      <p:sp>
        <p:nvSpPr>
          <p:cNvPr id="3" name="object 3"/>
          <p:cNvSpPr txBox="1"/>
          <p:nvPr/>
        </p:nvSpPr>
        <p:spPr>
          <a:xfrm>
            <a:off x="1491793" y="1601459"/>
            <a:ext cx="5075555" cy="2037737"/>
          </a:xfrm>
          <a:prstGeom prst="rect">
            <a:avLst/>
          </a:prstGeom>
        </p:spPr>
        <p:txBody>
          <a:bodyPr vert="horz" wrap="square" lIns="0" tIns="44450" rIns="0" bIns="0" rtlCol="0">
            <a:spAutoFit/>
          </a:bodyPr>
          <a:lstStyle/>
          <a:p>
            <a:pPr marL="347980" indent="-335280">
              <a:lnSpc>
                <a:spcPct val="100000"/>
              </a:lnSpc>
              <a:spcBef>
                <a:spcPts val="350"/>
              </a:spcBef>
              <a:buFont typeface="Arial MT"/>
              <a:buChar char="●"/>
              <a:tabLst>
                <a:tab pos="347980" algn="l"/>
              </a:tabLst>
            </a:pPr>
            <a:r>
              <a:rPr sz="1400" b="1" spc="-10" dirty="0">
                <a:solidFill>
                  <a:srgbClr val="FFFFFF"/>
                </a:solidFill>
                <a:latin typeface="Arial"/>
                <a:cs typeface="Arial"/>
              </a:rPr>
              <a:t>Challenges</a:t>
            </a:r>
            <a:r>
              <a:rPr sz="1400" spc="-10" dirty="0">
                <a:solidFill>
                  <a:srgbClr val="FFFFFF"/>
                </a:solidFill>
                <a:latin typeface="Arial MT"/>
                <a:cs typeface="Arial MT"/>
              </a:rPr>
              <a:t>:</a:t>
            </a:r>
            <a:endParaRPr sz="1400" dirty="0">
              <a:latin typeface="Arial MT"/>
              <a:cs typeface="Arial MT"/>
            </a:endParaRPr>
          </a:p>
          <a:p>
            <a:pPr marL="805180" lvl="1" indent="-335915">
              <a:lnSpc>
                <a:spcPct val="100000"/>
              </a:lnSpc>
              <a:spcBef>
                <a:spcPts val="250"/>
              </a:spcBef>
              <a:buChar char="○"/>
              <a:tabLst>
                <a:tab pos="805180" algn="l"/>
              </a:tabLst>
            </a:pPr>
            <a:r>
              <a:rPr sz="1400" dirty="0">
                <a:solidFill>
                  <a:srgbClr val="FFFFFF"/>
                </a:solidFill>
                <a:latin typeface="Arial MT"/>
                <a:cs typeface="Arial MT"/>
              </a:rPr>
              <a:t>Data</a:t>
            </a:r>
            <a:r>
              <a:rPr sz="1400" spc="-15" dirty="0">
                <a:solidFill>
                  <a:srgbClr val="FFFFFF"/>
                </a:solidFill>
                <a:latin typeface="Arial MT"/>
                <a:cs typeface="Arial MT"/>
              </a:rPr>
              <a:t> </a:t>
            </a:r>
            <a:r>
              <a:rPr sz="1400" dirty="0">
                <a:solidFill>
                  <a:srgbClr val="FFFFFF"/>
                </a:solidFill>
                <a:latin typeface="Arial MT"/>
                <a:cs typeface="Arial MT"/>
              </a:rPr>
              <a:t>Privacy</a:t>
            </a:r>
            <a:r>
              <a:rPr sz="1400" spc="-15" dirty="0">
                <a:solidFill>
                  <a:srgbClr val="FFFFFF"/>
                </a:solidFill>
                <a:latin typeface="Arial MT"/>
                <a:cs typeface="Arial MT"/>
              </a:rPr>
              <a:t> </a:t>
            </a:r>
            <a:r>
              <a:rPr sz="1400" dirty="0">
                <a:solidFill>
                  <a:srgbClr val="FFFFFF"/>
                </a:solidFill>
                <a:latin typeface="Arial MT"/>
                <a:cs typeface="Arial MT"/>
              </a:rPr>
              <a:t>and</a:t>
            </a:r>
            <a:r>
              <a:rPr sz="1400" spc="-10" dirty="0">
                <a:solidFill>
                  <a:srgbClr val="FFFFFF"/>
                </a:solidFill>
                <a:latin typeface="Arial MT"/>
                <a:cs typeface="Arial MT"/>
              </a:rPr>
              <a:t> Security</a:t>
            </a:r>
            <a:endParaRPr sz="1400" dirty="0">
              <a:latin typeface="Arial MT"/>
              <a:cs typeface="Arial MT"/>
            </a:endParaRPr>
          </a:p>
          <a:p>
            <a:pPr marL="805180" lvl="1" indent="-335915">
              <a:lnSpc>
                <a:spcPct val="100000"/>
              </a:lnSpc>
              <a:spcBef>
                <a:spcPts val="250"/>
              </a:spcBef>
              <a:buChar char="○"/>
              <a:tabLst>
                <a:tab pos="805180" algn="l"/>
              </a:tabLst>
            </a:pPr>
            <a:r>
              <a:rPr lang="en-IN" sz="1400" dirty="0">
                <a:solidFill>
                  <a:schemeClr val="bg1"/>
                </a:solidFill>
              </a:rPr>
              <a:t>Cold Start Problem</a:t>
            </a:r>
          </a:p>
          <a:p>
            <a:pPr marL="805180" lvl="1" indent="-335915">
              <a:lnSpc>
                <a:spcPct val="100000"/>
              </a:lnSpc>
              <a:spcBef>
                <a:spcPts val="250"/>
              </a:spcBef>
              <a:buChar char="○"/>
              <a:tabLst>
                <a:tab pos="805180" algn="l"/>
              </a:tabLst>
            </a:pPr>
            <a:r>
              <a:rPr lang="en-IN" sz="1400" dirty="0">
                <a:solidFill>
                  <a:schemeClr val="bg1"/>
                </a:solidFill>
              </a:rPr>
              <a:t>Data Accuracy and Quality</a:t>
            </a:r>
          </a:p>
          <a:p>
            <a:pPr marL="347980" indent="-335280">
              <a:lnSpc>
                <a:spcPct val="100000"/>
              </a:lnSpc>
              <a:spcBef>
                <a:spcPts val="254"/>
              </a:spcBef>
              <a:buFont typeface="Arial MT"/>
              <a:buChar char="●"/>
              <a:tabLst>
                <a:tab pos="347980" algn="l"/>
              </a:tabLst>
            </a:pPr>
            <a:r>
              <a:rPr sz="1400" b="1" spc="-10" dirty="0">
                <a:solidFill>
                  <a:srgbClr val="FFFFFF"/>
                </a:solidFill>
                <a:latin typeface="Arial"/>
                <a:cs typeface="Arial"/>
              </a:rPr>
              <a:t>Solutions</a:t>
            </a:r>
            <a:r>
              <a:rPr sz="1400" spc="-10" dirty="0">
                <a:solidFill>
                  <a:srgbClr val="FFFFFF"/>
                </a:solidFill>
                <a:latin typeface="Arial MT"/>
                <a:cs typeface="Arial MT"/>
              </a:rPr>
              <a:t>:</a:t>
            </a:r>
            <a:endParaRPr sz="1400" dirty="0">
              <a:latin typeface="Arial MT"/>
              <a:cs typeface="Arial MT"/>
            </a:endParaRPr>
          </a:p>
          <a:p>
            <a:pPr marL="805180" lvl="1" indent="-335915">
              <a:lnSpc>
                <a:spcPct val="100000"/>
              </a:lnSpc>
              <a:spcBef>
                <a:spcPts val="250"/>
              </a:spcBef>
              <a:buChar char="○"/>
              <a:tabLst>
                <a:tab pos="805180" algn="l"/>
              </a:tabLst>
            </a:pPr>
            <a:r>
              <a:rPr sz="1400" dirty="0">
                <a:solidFill>
                  <a:srgbClr val="FFFFFF"/>
                </a:solidFill>
                <a:latin typeface="Arial MT"/>
                <a:cs typeface="Arial MT"/>
              </a:rPr>
              <a:t>Secure</a:t>
            </a:r>
            <a:r>
              <a:rPr sz="1400" spc="-25" dirty="0">
                <a:solidFill>
                  <a:srgbClr val="FFFFFF"/>
                </a:solidFill>
                <a:latin typeface="Arial MT"/>
                <a:cs typeface="Arial MT"/>
              </a:rPr>
              <a:t> </a:t>
            </a:r>
            <a:r>
              <a:rPr sz="1400" dirty="0">
                <a:solidFill>
                  <a:srgbClr val="FFFFFF"/>
                </a:solidFill>
                <a:latin typeface="Arial MT"/>
                <a:cs typeface="Arial MT"/>
              </a:rPr>
              <a:t>data</a:t>
            </a:r>
            <a:r>
              <a:rPr sz="1400" spc="-25" dirty="0">
                <a:solidFill>
                  <a:srgbClr val="FFFFFF"/>
                </a:solidFill>
                <a:latin typeface="Arial MT"/>
                <a:cs typeface="Arial MT"/>
              </a:rPr>
              <a:t> </a:t>
            </a:r>
            <a:r>
              <a:rPr sz="1400" dirty="0">
                <a:solidFill>
                  <a:srgbClr val="FFFFFF"/>
                </a:solidFill>
                <a:latin typeface="Arial MT"/>
                <a:cs typeface="Arial MT"/>
              </a:rPr>
              <a:t>storage</a:t>
            </a:r>
            <a:r>
              <a:rPr sz="1400" spc="-2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spc="-10" dirty="0">
                <a:solidFill>
                  <a:srgbClr val="FFFFFF"/>
                </a:solidFill>
                <a:latin typeface="Arial MT"/>
                <a:cs typeface="Arial MT"/>
              </a:rPr>
              <a:t>anonymization.</a:t>
            </a:r>
            <a:endParaRPr sz="1400" dirty="0">
              <a:latin typeface="Arial MT"/>
              <a:cs typeface="Arial MT"/>
            </a:endParaRPr>
          </a:p>
          <a:p>
            <a:pPr marL="805180" lvl="1" indent="-335915">
              <a:lnSpc>
                <a:spcPct val="100000"/>
              </a:lnSpc>
              <a:spcBef>
                <a:spcPts val="250"/>
              </a:spcBef>
              <a:buChar char="○"/>
              <a:tabLst>
                <a:tab pos="805180" algn="l"/>
              </a:tabLst>
            </a:pPr>
            <a:r>
              <a:rPr sz="1400" dirty="0">
                <a:solidFill>
                  <a:srgbClr val="FFFFFF"/>
                </a:solidFill>
                <a:latin typeface="Arial MT"/>
                <a:cs typeface="Arial MT"/>
              </a:rPr>
              <a:t>Continuous</a:t>
            </a:r>
            <a:r>
              <a:rPr sz="1400" spc="-35" dirty="0">
                <a:solidFill>
                  <a:srgbClr val="FFFFFF"/>
                </a:solidFill>
                <a:latin typeface="Arial MT"/>
                <a:cs typeface="Arial MT"/>
              </a:rPr>
              <a:t> </a:t>
            </a:r>
            <a:r>
              <a:rPr sz="1400" dirty="0">
                <a:solidFill>
                  <a:srgbClr val="FFFFFF"/>
                </a:solidFill>
                <a:latin typeface="Arial MT"/>
                <a:cs typeface="Arial MT"/>
              </a:rPr>
              <a:t>model</a:t>
            </a:r>
            <a:r>
              <a:rPr sz="1400" spc="-25" dirty="0">
                <a:solidFill>
                  <a:srgbClr val="FFFFFF"/>
                </a:solidFill>
                <a:latin typeface="Arial MT"/>
                <a:cs typeface="Arial MT"/>
              </a:rPr>
              <a:t> </a:t>
            </a:r>
            <a:r>
              <a:rPr sz="1400" dirty="0">
                <a:solidFill>
                  <a:srgbClr val="FFFFFF"/>
                </a:solidFill>
                <a:latin typeface="Arial MT"/>
                <a:cs typeface="Arial MT"/>
              </a:rPr>
              <a:t>training</a:t>
            </a:r>
            <a:r>
              <a:rPr sz="1400" spc="-20" dirty="0">
                <a:solidFill>
                  <a:srgbClr val="FFFFFF"/>
                </a:solidFill>
                <a:latin typeface="Arial MT"/>
                <a:cs typeface="Arial MT"/>
              </a:rPr>
              <a:t> </a:t>
            </a:r>
            <a:r>
              <a:rPr sz="1400" dirty="0">
                <a:solidFill>
                  <a:srgbClr val="FFFFFF"/>
                </a:solidFill>
                <a:latin typeface="Arial MT"/>
                <a:cs typeface="Arial MT"/>
              </a:rPr>
              <a:t>for</a:t>
            </a:r>
            <a:r>
              <a:rPr sz="1400" spc="-25" dirty="0">
                <a:solidFill>
                  <a:srgbClr val="FFFFFF"/>
                </a:solidFill>
                <a:latin typeface="Arial MT"/>
                <a:cs typeface="Arial MT"/>
              </a:rPr>
              <a:t> </a:t>
            </a:r>
            <a:r>
              <a:rPr sz="1400" dirty="0">
                <a:solidFill>
                  <a:srgbClr val="FFFFFF"/>
                </a:solidFill>
                <a:latin typeface="Arial MT"/>
                <a:cs typeface="Arial MT"/>
              </a:rPr>
              <a:t>improved</a:t>
            </a:r>
            <a:r>
              <a:rPr sz="1400" spc="-20" dirty="0">
                <a:solidFill>
                  <a:srgbClr val="FFFFFF"/>
                </a:solidFill>
                <a:latin typeface="Arial MT"/>
                <a:cs typeface="Arial MT"/>
              </a:rPr>
              <a:t> </a:t>
            </a:r>
            <a:r>
              <a:rPr sz="1400" spc="-10" dirty="0">
                <a:solidFill>
                  <a:srgbClr val="FFFFFF"/>
                </a:solidFill>
                <a:latin typeface="Arial MT"/>
                <a:cs typeface="Arial MT"/>
              </a:rPr>
              <a:t>accuracy.</a:t>
            </a:r>
            <a:endParaRPr sz="1400" dirty="0">
              <a:latin typeface="Arial MT"/>
              <a:cs typeface="Arial MT"/>
            </a:endParaRPr>
          </a:p>
          <a:p>
            <a:pPr marL="805180" lvl="1" indent="-335915">
              <a:lnSpc>
                <a:spcPct val="100000"/>
              </a:lnSpc>
              <a:spcBef>
                <a:spcPts val="254"/>
              </a:spcBef>
              <a:buChar char="○"/>
              <a:tabLst>
                <a:tab pos="805180" algn="l"/>
              </a:tabLst>
            </a:pPr>
            <a:r>
              <a:rPr sz="1400" dirty="0">
                <a:solidFill>
                  <a:srgbClr val="FFFFFF"/>
                </a:solidFill>
                <a:latin typeface="Arial MT"/>
                <a:cs typeface="Arial MT"/>
              </a:rPr>
              <a:t>Personalized</a:t>
            </a:r>
            <a:r>
              <a:rPr sz="1400" spc="-25" dirty="0">
                <a:solidFill>
                  <a:srgbClr val="FFFFFF"/>
                </a:solidFill>
                <a:latin typeface="Arial MT"/>
                <a:cs typeface="Arial MT"/>
              </a:rPr>
              <a:t> </a:t>
            </a:r>
            <a:r>
              <a:rPr sz="1400" dirty="0">
                <a:solidFill>
                  <a:srgbClr val="FFFFFF"/>
                </a:solidFill>
                <a:latin typeface="Arial MT"/>
                <a:cs typeface="Arial MT"/>
              </a:rPr>
              <a:t>recommendations</a:t>
            </a:r>
            <a:r>
              <a:rPr sz="1400" spc="-25" dirty="0">
                <a:solidFill>
                  <a:srgbClr val="FFFFFF"/>
                </a:solidFill>
                <a:latin typeface="Arial MT"/>
                <a:cs typeface="Arial MT"/>
              </a:rPr>
              <a:t> </a:t>
            </a:r>
            <a:r>
              <a:rPr sz="1400" dirty="0">
                <a:solidFill>
                  <a:srgbClr val="FFFFFF"/>
                </a:solidFill>
                <a:latin typeface="Arial MT"/>
                <a:cs typeface="Arial MT"/>
              </a:rPr>
              <a:t>to</a:t>
            </a:r>
            <a:r>
              <a:rPr sz="1400" spc="-25" dirty="0">
                <a:solidFill>
                  <a:srgbClr val="FFFFFF"/>
                </a:solidFill>
                <a:latin typeface="Arial MT"/>
                <a:cs typeface="Arial MT"/>
              </a:rPr>
              <a:t> </a:t>
            </a:r>
            <a:r>
              <a:rPr sz="1400" dirty="0">
                <a:solidFill>
                  <a:srgbClr val="FFFFFF"/>
                </a:solidFill>
                <a:latin typeface="Arial MT"/>
                <a:cs typeface="Arial MT"/>
              </a:rPr>
              <a:t>boost</a:t>
            </a:r>
            <a:r>
              <a:rPr sz="1400" spc="-25" dirty="0">
                <a:solidFill>
                  <a:srgbClr val="FFFFFF"/>
                </a:solidFill>
                <a:latin typeface="Arial MT"/>
                <a:cs typeface="Arial MT"/>
              </a:rPr>
              <a:t> </a:t>
            </a:r>
            <a:r>
              <a:rPr sz="1400" spc="-10" dirty="0">
                <a:solidFill>
                  <a:srgbClr val="FFFFFF"/>
                </a:solidFill>
                <a:latin typeface="Arial MT"/>
                <a:cs typeface="Arial MT"/>
              </a:rPr>
              <a:t>engagement.</a:t>
            </a:r>
            <a:endParaRPr sz="14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a:t>
            </a:r>
          </a:p>
        </p:txBody>
      </p:sp>
      <p:sp>
        <p:nvSpPr>
          <p:cNvPr id="3" name="object 3"/>
          <p:cNvSpPr txBox="1"/>
          <p:nvPr/>
        </p:nvSpPr>
        <p:spPr>
          <a:xfrm>
            <a:off x="1370525" y="1601459"/>
            <a:ext cx="6762115" cy="3535327"/>
          </a:xfrm>
          <a:prstGeom prst="rect">
            <a:avLst/>
          </a:prstGeom>
        </p:spPr>
        <p:txBody>
          <a:bodyPr vert="horz" wrap="square" lIns="0" tIns="12700" rIns="0" bIns="0" rtlCol="0">
            <a:spAutoFit/>
          </a:bodyPr>
          <a:lstStyle/>
          <a:p>
            <a:r>
              <a:rPr lang="en-US" sz="1600" b="1" dirty="0">
                <a:solidFill>
                  <a:schemeClr val="bg1"/>
                </a:solidFill>
              </a:rPr>
              <a:t>Summary</a:t>
            </a:r>
          </a:p>
          <a:p>
            <a:pPr>
              <a:buFont typeface="Arial" panose="020B0604020202020204" pitchFamily="34" charset="0"/>
              <a:buChar char="•"/>
            </a:pPr>
            <a:r>
              <a:rPr lang="en-US" sz="1600" dirty="0">
                <a:solidFill>
                  <a:schemeClr val="bg1"/>
                </a:solidFill>
              </a:rPr>
              <a:t>A Health and Fitness Recommendation System uses advanced data processing and recommendation algorithms to offer personalized health and wellness guidance.</a:t>
            </a:r>
          </a:p>
          <a:p>
            <a:pPr>
              <a:buFont typeface="Arial" panose="020B0604020202020204" pitchFamily="34" charset="0"/>
              <a:buChar char="•"/>
            </a:pPr>
            <a:r>
              <a:rPr lang="en-US" sz="1600" dirty="0">
                <a:solidFill>
                  <a:schemeClr val="bg1"/>
                </a:solidFill>
              </a:rPr>
              <a:t>By integrating </a:t>
            </a:r>
            <a:r>
              <a:rPr lang="en-US" sz="1600" b="1" dirty="0">
                <a:solidFill>
                  <a:schemeClr val="bg1"/>
                </a:solidFill>
              </a:rPr>
              <a:t>user profiling, personalized recommendations, progress tracking,</a:t>
            </a:r>
            <a:r>
              <a:rPr lang="en-US" sz="1600" dirty="0">
                <a:solidFill>
                  <a:schemeClr val="bg1"/>
                </a:solidFill>
              </a:rPr>
              <a:t> and </a:t>
            </a:r>
            <a:r>
              <a:rPr lang="en-US" sz="1600" b="1" dirty="0">
                <a:solidFill>
                  <a:schemeClr val="bg1"/>
                </a:solidFill>
              </a:rPr>
              <a:t>analytics</a:t>
            </a:r>
            <a:r>
              <a:rPr lang="en-US" sz="1600" dirty="0">
                <a:solidFill>
                  <a:schemeClr val="bg1"/>
                </a:solidFill>
              </a:rPr>
              <a:t>, the system enhances user engagement, motivation, and helps individuals achieve their fitness goals effectively.</a:t>
            </a:r>
          </a:p>
          <a:p>
            <a:pPr marL="469900" marR="5080" indent="-336550">
              <a:lnSpc>
                <a:spcPct val="114999"/>
              </a:lnSpc>
              <a:spcBef>
                <a:spcPts val="100"/>
              </a:spcBef>
              <a:buChar char="●"/>
              <a:tabLst>
                <a:tab pos="469900" algn="l"/>
              </a:tabLst>
            </a:pPr>
            <a:endParaRPr lang="en-US" sz="1600" dirty="0">
              <a:solidFill>
                <a:schemeClr val="bg1"/>
              </a:solidFill>
              <a:latin typeface="Arial MT"/>
              <a:cs typeface="Arial MT"/>
            </a:endParaRPr>
          </a:p>
          <a:p>
            <a:r>
              <a:rPr lang="en-US" sz="1600" b="1" dirty="0">
                <a:solidFill>
                  <a:schemeClr val="bg1"/>
                </a:solidFill>
              </a:rPr>
              <a:t>Final Thought</a:t>
            </a:r>
          </a:p>
          <a:p>
            <a:pPr>
              <a:buFont typeface="Arial" panose="020B0604020202020204" pitchFamily="34" charset="0"/>
              <a:buChar char="•"/>
            </a:pPr>
            <a:r>
              <a:rPr lang="en-US" sz="1600" dirty="0">
                <a:solidFill>
                  <a:schemeClr val="bg1"/>
                </a:solidFill>
              </a:rPr>
              <a:t>Health and fitness recommendation systems hold immense potential to empower users on their wellness journey, promoting healthier lifestyles through intelligent, data-driven support.</a:t>
            </a:r>
          </a:p>
          <a:p>
            <a:pPr marL="133350" marR="5080">
              <a:lnSpc>
                <a:spcPct val="114999"/>
              </a:lnSpc>
              <a:spcBef>
                <a:spcPts val="100"/>
              </a:spcBef>
              <a:tabLst>
                <a:tab pos="469900" algn="l"/>
              </a:tabLst>
            </a:pPr>
            <a:endParaRPr sz="1600" dirty="0">
              <a:solidFill>
                <a:schemeClr val="bg1"/>
              </a:solidFill>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6025" y="1938420"/>
            <a:ext cx="4424680" cy="939800"/>
          </a:xfrm>
          <a:prstGeom prst="rect">
            <a:avLst/>
          </a:prstGeom>
        </p:spPr>
        <p:txBody>
          <a:bodyPr vert="horz" wrap="square" lIns="0" tIns="12700" rIns="0" bIns="0" rtlCol="0">
            <a:spAutoFit/>
          </a:bodyPr>
          <a:lstStyle/>
          <a:p>
            <a:pPr marL="12700">
              <a:lnSpc>
                <a:spcPct val="100000"/>
              </a:lnSpc>
              <a:spcBef>
                <a:spcPts val="100"/>
              </a:spcBef>
            </a:pPr>
            <a:r>
              <a:rPr sz="6000" spc="409" dirty="0">
                <a:latin typeface="Tahoma"/>
                <a:cs typeface="Tahoma"/>
              </a:rPr>
              <a:t>THANK</a:t>
            </a:r>
            <a:r>
              <a:rPr sz="6000" spc="-720" dirty="0">
                <a:latin typeface="Tahoma"/>
                <a:cs typeface="Tahoma"/>
              </a:rPr>
              <a:t> </a:t>
            </a:r>
            <a:r>
              <a:rPr sz="6000" spc="285" dirty="0">
                <a:latin typeface="Tahoma"/>
                <a:cs typeface="Tahoma"/>
              </a:rPr>
              <a:t>YOU</a:t>
            </a:r>
            <a:endParaRPr sz="60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Introduction</a:t>
            </a:r>
            <a:r>
              <a:rPr spc="-30" dirty="0"/>
              <a:t> </a:t>
            </a:r>
            <a:r>
              <a:rPr spc="-409" dirty="0"/>
              <a:t>:-</a:t>
            </a:r>
          </a:p>
        </p:txBody>
      </p:sp>
      <p:sp>
        <p:nvSpPr>
          <p:cNvPr id="5" name="Text Placeholder 4">
            <a:extLst>
              <a:ext uri="{FF2B5EF4-FFF2-40B4-BE49-F238E27FC236}">
                <a16:creationId xmlns:a16="http://schemas.microsoft.com/office/drawing/2014/main" id="{43D6C651-80A0-03E1-E521-8A10E671AD96}"/>
              </a:ext>
            </a:extLst>
          </p:cNvPr>
          <p:cNvSpPr>
            <a:spLocks noGrp="1"/>
          </p:cNvSpPr>
          <p:nvPr>
            <p:ph type="body" idx="1"/>
          </p:nvPr>
        </p:nvSpPr>
        <p:spPr>
          <a:xfrm>
            <a:off x="1370525" y="1373763"/>
            <a:ext cx="6796405" cy="3693319"/>
          </a:xfrm>
        </p:spPr>
        <p:txBody>
          <a:bodyPr/>
          <a:lstStyle/>
          <a:p>
            <a:r>
              <a:rPr lang="en-US" sz="1600" b="1" dirty="0"/>
              <a:t>Definition</a:t>
            </a:r>
          </a:p>
          <a:p>
            <a:pPr>
              <a:buFont typeface="Arial" panose="020B0604020202020204" pitchFamily="34" charset="0"/>
              <a:buChar char="•"/>
            </a:pPr>
            <a:r>
              <a:rPr lang="en-US" sz="1600" dirty="0"/>
              <a:t>A Recommendation System is a type of algorithm designed to suggest relevant items to users, such as products, movies, books, or music, based on data.</a:t>
            </a:r>
          </a:p>
          <a:p>
            <a:pPr>
              <a:buFont typeface="Arial" panose="020B0604020202020204" pitchFamily="34" charset="0"/>
              <a:buChar char="•"/>
            </a:pPr>
            <a:endParaRPr lang="en-US" sz="1600" dirty="0"/>
          </a:p>
          <a:p>
            <a:r>
              <a:rPr lang="en-IN" sz="1600" b="1" dirty="0"/>
              <a:t>Applications</a:t>
            </a:r>
          </a:p>
          <a:p>
            <a:pPr>
              <a:buFont typeface="Arial" panose="020B0604020202020204" pitchFamily="34" charset="0"/>
              <a:buChar char="•"/>
            </a:pPr>
            <a:r>
              <a:rPr lang="en-IN" sz="1600" b="1" dirty="0"/>
              <a:t>E-commerce:</a:t>
            </a:r>
            <a:r>
              <a:rPr lang="en-IN" sz="1600" dirty="0"/>
              <a:t> Amazon, eBay</a:t>
            </a:r>
          </a:p>
          <a:p>
            <a:pPr>
              <a:buFont typeface="Arial" panose="020B0604020202020204" pitchFamily="34" charset="0"/>
              <a:buChar char="•"/>
            </a:pPr>
            <a:r>
              <a:rPr lang="en-IN" sz="1600" b="1" dirty="0"/>
              <a:t>Streaming Services:</a:t>
            </a:r>
            <a:r>
              <a:rPr lang="en-IN" sz="1600" dirty="0"/>
              <a:t> Netflix, Spotify</a:t>
            </a:r>
          </a:p>
          <a:p>
            <a:pPr>
              <a:buFont typeface="Arial" panose="020B0604020202020204" pitchFamily="34" charset="0"/>
              <a:buChar char="•"/>
            </a:pPr>
            <a:r>
              <a:rPr lang="en-IN" sz="1600" b="1" dirty="0"/>
              <a:t>Social Media:</a:t>
            </a:r>
            <a:r>
              <a:rPr lang="en-IN" sz="1600" dirty="0"/>
              <a:t> Instagram, YouTube</a:t>
            </a:r>
          </a:p>
          <a:p>
            <a:pPr>
              <a:buFont typeface="Arial" panose="020B0604020202020204" pitchFamily="34" charset="0"/>
              <a:buChar char="•"/>
            </a:pPr>
            <a:endParaRPr lang="en-IN" sz="1600" dirty="0"/>
          </a:p>
          <a:p>
            <a:r>
              <a:rPr lang="en-IN" sz="1600" b="1" dirty="0"/>
              <a:t>Benefits</a:t>
            </a:r>
          </a:p>
          <a:p>
            <a:pPr>
              <a:buFont typeface="Arial" panose="020B0604020202020204" pitchFamily="34" charset="0"/>
              <a:buChar char="•"/>
            </a:pPr>
            <a:r>
              <a:rPr lang="en-IN" sz="1600" dirty="0"/>
              <a:t>Increases user engagement.</a:t>
            </a:r>
          </a:p>
          <a:p>
            <a:pPr>
              <a:buFont typeface="Arial" panose="020B0604020202020204" pitchFamily="34" charset="0"/>
              <a:buChar char="•"/>
            </a:pPr>
            <a:r>
              <a:rPr lang="en-IN" sz="1600" dirty="0"/>
              <a:t>Boosts sales and customer satisfaction.</a:t>
            </a:r>
          </a:p>
          <a:p>
            <a:pPr>
              <a:buFont typeface="Arial" panose="020B0604020202020204" pitchFamily="34" charset="0"/>
              <a:buChar char="•"/>
            </a:pPr>
            <a:r>
              <a:rPr lang="en-IN" sz="1600" dirty="0"/>
              <a:t>Enhances user experience with personalized suggestions.</a:t>
            </a:r>
          </a:p>
          <a:p>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Types</a:t>
            </a:r>
            <a:r>
              <a:rPr spc="-160" dirty="0"/>
              <a:t> </a:t>
            </a:r>
            <a:r>
              <a:rPr dirty="0"/>
              <a:t>Of</a:t>
            </a:r>
            <a:r>
              <a:rPr spc="-160" dirty="0"/>
              <a:t> </a:t>
            </a:r>
            <a:r>
              <a:rPr spc="70" dirty="0"/>
              <a:t>Recommender</a:t>
            </a:r>
            <a:r>
              <a:rPr spc="-160" dirty="0"/>
              <a:t> </a:t>
            </a:r>
            <a:r>
              <a:rPr spc="-50" dirty="0"/>
              <a:t>Systems</a:t>
            </a:r>
            <a:r>
              <a:rPr spc="-160" dirty="0"/>
              <a:t> </a:t>
            </a:r>
            <a:r>
              <a:rPr spc="-409" dirty="0"/>
              <a:t>:-</a:t>
            </a:r>
          </a:p>
        </p:txBody>
      </p:sp>
      <p:pic>
        <p:nvPicPr>
          <p:cNvPr id="1026" name="Picture 2" descr="The recommendation system types ...">
            <a:extLst>
              <a:ext uri="{FF2B5EF4-FFF2-40B4-BE49-F238E27FC236}">
                <a16:creationId xmlns:a16="http://schemas.microsoft.com/office/drawing/2014/main" id="{400C2745-8BB7-2D38-9C14-8F789C1FE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28750"/>
            <a:ext cx="5486400" cy="3024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Definitions:</a:t>
            </a:r>
            <a:endParaRPr spc="-10" dirty="0"/>
          </a:p>
        </p:txBody>
      </p:sp>
      <p:sp>
        <p:nvSpPr>
          <p:cNvPr id="3" name="object 3"/>
          <p:cNvSpPr txBox="1"/>
          <p:nvPr/>
        </p:nvSpPr>
        <p:spPr>
          <a:xfrm>
            <a:off x="1370525" y="1510420"/>
            <a:ext cx="6308090" cy="3498394"/>
          </a:xfrm>
          <a:prstGeom prst="rect">
            <a:avLst/>
          </a:prstGeom>
        </p:spPr>
        <p:txBody>
          <a:bodyPr vert="horz" wrap="square" lIns="0" tIns="12700" rIns="0" bIns="0" rtlCol="0">
            <a:spAutoFit/>
          </a:bodyPr>
          <a:lstStyle/>
          <a:p>
            <a:pPr marL="12700">
              <a:lnSpc>
                <a:spcPct val="100000"/>
              </a:lnSpc>
              <a:spcBef>
                <a:spcPts val="100"/>
              </a:spcBef>
            </a:pPr>
            <a:r>
              <a:rPr lang="en-US" sz="1400" b="1" dirty="0">
                <a:solidFill>
                  <a:schemeClr val="bg1"/>
                </a:solidFill>
              </a:rPr>
              <a:t>Content-Based Filtering</a:t>
            </a:r>
            <a:r>
              <a:rPr lang="en-US" sz="1400" dirty="0">
                <a:solidFill>
                  <a:schemeClr val="bg1"/>
                </a:solidFill>
              </a:rPr>
              <a:t> is a technique in recommendation systems that suggests items to users based on the characteristics of items they've previously liked.</a:t>
            </a:r>
          </a:p>
          <a:p>
            <a:pPr marL="12700">
              <a:lnSpc>
                <a:spcPct val="100000"/>
              </a:lnSpc>
              <a:spcBef>
                <a:spcPts val="100"/>
              </a:spcBef>
            </a:pPr>
            <a:endParaRPr lang="en-US" sz="1400" dirty="0">
              <a:solidFill>
                <a:schemeClr val="bg1"/>
              </a:solidFill>
              <a:latin typeface="Arial MT"/>
              <a:cs typeface="Arial MT"/>
            </a:endParaRPr>
          </a:p>
          <a:p>
            <a:pPr marL="12700">
              <a:lnSpc>
                <a:spcPct val="100000"/>
              </a:lnSpc>
              <a:spcBef>
                <a:spcPts val="100"/>
              </a:spcBef>
            </a:pPr>
            <a:endParaRPr lang="en-US" sz="1400" dirty="0">
              <a:solidFill>
                <a:schemeClr val="bg1"/>
              </a:solidFill>
              <a:latin typeface="Arial MT"/>
              <a:cs typeface="Arial MT"/>
            </a:endParaRPr>
          </a:p>
          <a:p>
            <a:r>
              <a:rPr lang="en-US" sz="1400" b="1" dirty="0">
                <a:solidFill>
                  <a:schemeClr val="bg1"/>
                </a:solidFill>
              </a:rPr>
              <a:t>Collaborative Filtering</a:t>
            </a:r>
          </a:p>
          <a:p>
            <a:pPr>
              <a:buFont typeface="Arial" panose="020B0604020202020204" pitchFamily="34" charset="0"/>
              <a:buChar char="•"/>
            </a:pPr>
            <a:r>
              <a:rPr lang="en-US" sz="1400" b="1" dirty="0">
                <a:solidFill>
                  <a:schemeClr val="bg1"/>
                </a:solidFill>
              </a:rPr>
              <a:t>Definition</a:t>
            </a:r>
            <a:r>
              <a:rPr lang="en-US" sz="1400" dirty="0">
                <a:solidFill>
                  <a:schemeClr val="bg1"/>
                </a:solidFill>
              </a:rPr>
              <a:t>: Collaborative filtering recommends items to users based on the preferences of similar users. It operates under the assumption that users who agreed on past items will likely agree on future items</a:t>
            </a:r>
            <a:r>
              <a:rPr lang="en-US" sz="1400" dirty="0"/>
              <a:t>.</a:t>
            </a:r>
          </a:p>
          <a:p>
            <a:pPr>
              <a:buFont typeface="Arial" panose="020B0604020202020204" pitchFamily="34" charset="0"/>
              <a:buChar char="•"/>
            </a:pPr>
            <a:endParaRPr lang="en-US" sz="1400" dirty="0"/>
          </a:p>
          <a:p>
            <a:r>
              <a:rPr lang="en-US" sz="1400" b="1" dirty="0">
                <a:solidFill>
                  <a:schemeClr val="bg1"/>
                </a:solidFill>
              </a:rPr>
              <a:t>Hybrid Techniques</a:t>
            </a:r>
          </a:p>
          <a:p>
            <a:pPr>
              <a:buFont typeface="Arial" panose="020B0604020202020204" pitchFamily="34" charset="0"/>
              <a:buChar char="•"/>
            </a:pPr>
            <a:r>
              <a:rPr lang="en-US" sz="1400" b="1" dirty="0">
                <a:solidFill>
                  <a:schemeClr val="bg1"/>
                </a:solidFill>
              </a:rPr>
              <a:t>Definition</a:t>
            </a:r>
            <a:r>
              <a:rPr lang="en-US" sz="1400" dirty="0">
                <a:solidFill>
                  <a:schemeClr val="bg1"/>
                </a:solidFill>
              </a:rPr>
              <a:t>: Hybrid techniques combine Collaborative and Content-Based filtering methods to improve recommendation accuracy and overcome their respective limitations.</a:t>
            </a:r>
          </a:p>
          <a:p>
            <a:pPr>
              <a:buFont typeface="Arial" panose="020B0604020202020204" pitchFamily="34" charset="0"/>
              <a:buChar char="•"/>
            </a:pPr>
            <a:endParaRPr lang="en-US" sz="1400" dirty="0"/>
          </a:p>
          <a:p>
            <a:pPr marL="12700">
              <a:lnSpc>
                <a:spcPct val="100000"/>
              </a:lnSpc>
              <a:spcBef>
                <a:spcPts val="100"/>
              </a:spcBef>
            </a:pPr>
            <a:endParaRPr lang="en-US" sz="1400" dirty="0">
              <a:solidFill>
                <a:schemeClr val="bg1"/>
              </a:solidFill>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464325" y="1792393"/>
            <a:ext cx="5741670" cy="1668727"/>
          </a:xfrm>
          <a:prstGeom prst="rect">
            <a:avLst/>
          </a:prstGeom>
        </p:spPr>
        <p:txBody>
          <a:bodyPr vert="horz" wrap="square" lIns="0" tIns="12700" rIns="0" bIns="0" rtlCol="0">
            <a:spAutoFit/>
          </a:bodyPr>
          <a:lstStyle/>
          <a:p>
            <a:pPr marL="12700" marR="5080">
              <a:lnSpc>
                <a:spcPct val="114999"/>
              </a:lnSpc>
              <a:spcBef>
                <a:spcPts val="100"/>
              </a:spcBef>
            </a:pPr>
            <a:r>
              <a:rPr lang="en-US" spc="-10" dirty="0">
                <a:latin typeface="Tahoma"/>
                <a:cs typeface="Tahoma"/>
              </a:rPr>
              <a:t>CASE STUDY:</a:t>
            </a:r>
            <a:br>
              <a:rPr lang="en-US" spc="-10" dirty="0">
                <a:latin typeface="Tahoma"/>
                <a:cs typeface="Tahoma"/>
              </a:rPr>
            </a:br>
            <a:br>
              <a:rPr lang="en-US" spc="-10" dirty="0">
                <a:latin typeface="Tahoma"/>
                <a:cs typeface="Tahoma"/>
              </a:rPr>
            </a:br>
            <a:r>
              <a:rPr lang="en-US" spc="-10" dirty="0">
                <a:latin typeface="Tahoma"/>
                <a:cs typeface="Tahoma"/>
              </a:rPr>
              <a:t>HEALTH AND FITNESS RECOMMENDATION SYSTEMS</a:t>
            </a:r>
            <a:endParaRPr spc="-10" dirty="0">
              <a:latin typeface="Tahoma"/>
              <a:cs typeface="Tahoma"/>
            </a:endParaRPr>
          </a:p>
        </p:txBody>
      </p:sp>
      <p:sp>
        <p:nvSpPr>
          <p:cNvPr id="3" name="object 3"/>
          <p:cNvSpPr txBox="1"/>
          <p:nvPr/>
        </p:nvSpPr>
        <p:spPr>
          <a:xfrm>
            <a:off x="3248725" y="2845985"/>
            <a:ext cx="386842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Tahoma"/>
                <a:cs typeface="Tahoma"/>
              </a:rPr>
              <a:t>s</a:t>
            </a:r>
            <a:endParaRPr sz="14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708595"/>
            <a:ext cx="6618605" cy="259045"/>
          </a:xfrm>
          <a:prstGeom prst="rect">
            <a:avLst/>
          </a:prstGeom>
        </p:spPr>
        <p:txBody>
          <a:bodyPr vert="horz" wrap="square" lIns="0" tIns="12700" rIns="0" bIns="0" rtlCol="0">
            <a:spAutoFit/>
          </a:bodyPr>
          <a:lstStyle/>
          <a:p>
            <a:pPr marL="12700" rtl="0">
              <a:spcBef>
                <a:spcPts val="100"/>
              </a:spcBef>
            </a:pPr>
            <a:r>
              <a:rPr kumimoji="0" lang="en-US" altLang="en-US" sz="1600" b="1" i="0" u="none" strike="noStrike" cap="none" normalizeH="0" baseline="0" dirty="0">
                <a:ln>
                  <a:noFill/>
                </a:ln>
                <a:effectLst/>
                <a:latin typeface="Arial" panose="020B0604020202020204" pitchFamily="34" charset="0"/>
              </a:rPr>
              <a:t> Title: Introduction to Health and Fitness Recommendation Systems</a:t>
            </a:r>
            <a:endParaRPr sz="1600" spc="-409" dirty="0"/>
          </a:p>
        </p:txBody>
      </p:sp>
      <p:sp>
        <p:nvSpPr>
          <p:cNvPr id="5" name="Rectangle 2">
            <a:extLst>
              <a:ext uri="{FF2B5EF4-FFF2-40B4-BE49-F238E27FC236}">
                <a16:creationId xmlns:a16="http://schemas.microsoft.com/office/drawing/2014/main" id="{90EE6E49-940D-C2EB-EAD3-BC0300F64301}"/>
              </a:ext>
            </a:extLst>
          </p:cNvPr>
          <p:cNvSpPr>
            <a:spLocks noChangeArrowheads="1"/>
          </p:cNvSpPr>
          <p:nvPr/>
        </p:nvSpPr>
        <p:spPr bwMode="auto">
          <a:xfrm>
            <a:off x="685800" y="457200"/>
            <a:ext cx="8458200" cy="170766"/>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9B993911-F68D-3F1F-0723-4C50F08FF104}"/>
              </a:ext>
            </a:extLst>
          </p:cNvPr>
          <p:cNvSpPr>
            <a:spLocks noChangeArrowheads="1"/>
          </p:cNvSpPr>
          <p:nvPr/>
        </p:nvSpPr>
        <p:spPr bwMode="auto">
          <a:xfrm>
            <a:off x="609600" y="840342"/>
            <a:ext cx="184731"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5DDBA3B6-1968-61C1-2E2E-109722B43A54}"/>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6DD4F42D-6E2C-1F93-8071-776710FE8C57}"/>
              </a:ext>
            </a:extLst>
          </p:cNvPr>
          <p:cNvSpPr>
            <a:spLocks noChangeArrowheads="1"/>
          </p:cNvSpPr>
          <p:nvPr/>
        </p:nvSpPr>
        <p:spPr bwMode="auto">
          <a:xfrm>
            <a:off x="1371600" y="1153240"/>
            <a:ext cx="5105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Definition</a:t>
            </a:r>
            <a:r>
              <a:rPr kumimoji="0" lang="en-US" altLang="en-US" sz="1600" b="0" i="0" u="none" strike="noStrike" cap="none" normalizeH="0" baseline="0" dirty="0">
                <a:ln>
                  <a:noFill/>
                </a:ln>
                <a:solidFill>
                  <a:schemeClr val="bg1"/>
                </a:solidFill>
                <a:effectLst/>
                <a:latin typeface="Arial" panose="020B0604020202020204" pitchFamily="34" charset="0"/>
              </a:rPr>
              <a:t>: A Health and Fitness Recommendation System is an intelligent system designed to provide personalized health, nutrition, and fitness guidance to users, helping them achieve their wellness goals.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Objective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To improve users’ health and fitness by delivering personalized exercise routines, meal plans, and lifestyle recommendations based on individual preferences, goals, and health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HOW IT WORKS AND KEY COMPONENTS</a:t>
            </a:r>
            <a:endParaRPr spc="-10" dirty="0"/>
          </a:p>
        </p:txBody>
      </p:sp>
      <p:sp>
        <p:nvSpPr>
          <p:cNvPr id="3" name="object 3"/>
          <p:cNvSpPr txBox="1">
            <a:spLocks noGrp="1"/>
          </p:cNvSpPr>
          <p:nvPr>
            <p:ph type="body" idx="1"/>
          </p:nvPr>
        </p:nvSpPr>
        <p:spPr>
          <a:xfrm>
            <a:off x="1370525" y="1373763"/>
            <a:ext cx="6796405" cy="3041858"/>
          </a:xfrm>
          <a:prstGeom prst="rect">
            <a:avLst/>
          </a:prstGeom>
        </p:spPr>
        <p:txBody>
          <a:bodyPr vert="horz" wrap="square" lIns="0" tIns="12700" rIns="0" bIns="0" rtlCol="0">
            <a:spAutoFit/>
          </a:bodyPr>
          <a:lstStyle/>
          <a:p>
            <a:r>
              <a:rPr lang="en-US" b="1" dirty="0"/>
              <a:t>How It Works</a:t>
            </a:r>
          </a:p>
          <a:p>
            <a:pPr>
              <a:buFont typeface="Arial" panose="020B0604020202020204" pitchFamily="34" charset="0"/>
              <a:buChar char="•"/>
            </a:pPr>
            <a:r>
              <a:rPr lang="en-US" b="1" dirty="0"/>
              <a:t>Data Collection</a:t>
            </a:r>
            <a:r>
              <a:rPr lang="en-US" dirty="0"/>
              <a:t>: Utilizes data such as user activity levels, fitness goals, dietary preferences, health metrics, and personal demographics.</a:t>
            </a:r>
          </a:p>
          <a:p>
            <a:pPr>
              <a:buFont typeface="Arial" panose="020B0604020202020204" pitchFamily="34" charset="0"/>
              <a:buChar char="•"/>
            </a:pPr>
            <a:r>
              <a:rPr lang="en-US" b="1" dirty="0"/>
              <a:t>Personalized Recommendations</a:t>
            </a:r>
            <a:r>
              <a:rPr lang="en-US" dirty="0"/>
              <a:t>: Provides suggestions on exercises, meal plans, and wellness tips tailored to each user’s unique health profile and objectives.</a:t>
            </a:r>
          </a:p>
          <a:p>
            <a:pPr>
              <a:buFont typeface="Arial" panose="020B0604020202020204" pitchFamily="34" charset="0"/>
              <a:buChar char="•"/>
            </a:pPr>
            <a:endParaRPr lang="en-US" dirty="0"/>
          </a:p>
          <a:p>
            <a:r>
              <a:rPr lang="en-US" b="1" dirty="0"/>
              <a:t>Key Components</a:t>
            </a:r>
          </a:p>
          <a:p>
            <a:pPr>
              <a:buFont typeface="+mj-lt"/>
              <a:buAutoNum type="arabicPeriod"/>
            </a:pPr>
            <a:r>
              <a:rPr lang="en-US" b="1" dirty="0"/>
              <a:t>Activity Tracking</a:t>
            </a:r>
            <a:r>
              <a:rPr lang="en-US" dirty="0"/>
              <a:t>: Monitors daily steps, workout intensity, sleep, and other physical activities.</a:t>
            </a:r>
          </a:p>
          <a:p>
            <a:pPr>
              <a:buFont typeface="+mj-lt"/>
              <a:buAutoNum type="arabicPeriod"/>
            </a:pPr>
            <a:r>
              <a:rPr lang="en-US" b="1" dirty="0"/>
              <a:t>Dietary Suggestions</a:t>
            </a:r>
            <a:r>
              <a:rPr lang="en-US" dirty="0"/>
              <a:t>: Recommends personalized meal plans based on dietary restrictions, preferences, and nutrition goals.</a:t>
            </a:r>
          </a:p>
          <a:p>
            <a:pPr>
              <a:buFont typeface="+mj-lt"/>
              <a:buAutoNum type="arabicPeriod"/>
            </a:pPr>
            <a:r>
              <a:rPr lang="en-US" b="1" dirty="0"/>
              <a:t>Goal Setting and Progress Tracking</a:t>
            </a:r>
            <a:r>
              <a:rPr lang="en-US" dirty="0"/>
              <a:t>: Helps users set realistic goals and track their progress over time.</a:t>
            </a:r>
          </a:p>
          <a:p>
            <a:pPr marL="12700">
              <a:lnSpc>
                <a:spcPct val="100000"/>
              </a:lnSpc>
              <a:spcBef>
                <a:spcPts val="100"/>
              </a:spcBef>
            </a:pP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User</a:t>
            </a:r>
            <a:r>
              <a:rPr spc="-135" dirty="0"/>
              <a:t> </a:t>
            </a:r>
            <a:r>
              <a:rPr dirty="0"/>
              <a:t>Proﬁling</a:t>
            </a:r>
            <a:r>
              <a:rPr spc="-130" dirty="0"/>
              <a:t> </a:t>
            </a:r>
            <a:r>
              <a:rPr spc="-165" dirty="0"/>
              <a:t>&amp;</a:t>
            </a:r>
            <a:r>
              <a:rPr spc="-130" dirty="0"/>
              <a:t> </a:t>
            </a:r>
            <a:r>
              <a:rPr spc="-10" dirty="0"/>
              <a:t>Personalization</a:t>
            </a:r>
          </a:p>
        </p:txBody>
      </p:sp>
      <p:sp>
        <p:nvSpPr>
          <p:cNvPr id="3" name="object 3"/>
          <p:cNvSpPr txBox="1"/>
          <p:nvPr/>
        </p:nvSpPr>
        <p:spPr>
          <a:xfrm>
            <a:off x="1219200" y="1200150"/>
            <a:ext cx="6363970" cy="3626057"/>
          </a:xfrm>
          <a:prstGeom prst="rect">
            <a:avLst/>
          </a:prstGeom>
        </p:spPr>
        <p:txBody>
          <a:bodyPr vert="horz" wrap="square" lIns="0" tIns="12700" rIns="0" bIns="0" rtlCol="0">
            <a:spAutoFit/>
          </a:bodyPr>
          <a:lstStyle/>
          <a:p>
            <a:pPr marL="348615" marR="5080" indent="-336550">
              <a:lnSpc>
                <a:spcPct val="114999"/>
              </a:lnSpc>
              <a:spcBef>
                <a:spcPts val="100"/>
              </a:spcBef>
              <a:buFont typeface="Arial MT"/>
              <a:buChar char="●"/>
              <a:tabLst>
                <a:tab pos="348615" algn="l"/>
              </a:tabLst>
            </a:pPr>
            <a:r>
              <a:rPr lang="en-US" sz="1400" b="1" dirty="0">
                <a:solidFill>
                  <a:schemeClr val="bg1"/>
                </a:solidFill>
              </a:rPr>
              <a:t>Definition</a:t>
            </a:r>
            <a:r>
              <a:rPr lang="en-US" sz="1400" dirty="0">
                <a:solidFill>
                  <a:schemeClr val="bg1"/>
                </a:solidFill>
              </a:rPr>
              <a:t>: User profiling is the process of gathering and organizing user-specific data to create a comprehensive profile that represents the individual’s health, fitness levels, goals, and preferences.</a:t>
            </a:r>
          </a:p>
          <a:p>
            <a:pPr marL="348615" marR="5080" indent="-336550">
              <a:lnSpc>
                <a:spcPct val="114999"/>
              </a:lnSpc>
              <a:spcBef>
                <a:spcPts val="100"/>
              </a:spcBef>
              <a:buFont typeface="Arial MT"/>
              <a:buChar char="●"/>
              <a:tabLst>
                <a:tab pos="348615" algn="l"/>
              </a:tabLst>
            </a:pPr>
            <a:endParaRPr lang="en-US" sz="1400" dirty="0">
              <a:solidFill>
                <a:schemeClr val="bg1"/>
              </a:solidFill>
            </a:endParaRPr>
          </a:p>
          <a:p>
            <a:r>
              <a:rPr lang="en-US" sz="1400" b="1" dirty="0">
                <a:solidFill>
                  <a:schemeClr val="bg1"/>
                </a:solidFill>
              </a:rPr>
              <a:t>Profile Components</a:t>
            </a:r>
            <a:endParaRPr lang="en-US" sz="1400" dirty="0">
              <a:solidFill>
                <a:schemeClr val="bg1"/>
              </a:solidFill>
            </a:endParaRPr>
          </a:p>
          <a:p>
            <a:pPr>
              <a:buFont typeface="Arial" panose="020B0604020202020204" pitchFamily="34" charset="0"/>
              <a:buChar char="•"/>
            </a:pPr>
            <a:r>
              <a:rPr lang="en-US" sz="1400" b="1" dirty="0">
                <a:solidFill>
                  <a:schemeClr val="bg1"/>
                </a:solidFill>
              </a:rPr>
              <a:t>Demographic Information</a:t>
            </a:r>
            <a:r>
              <a:rPr lang="en-US" sz="1400" dirty="0">
                <a:solidFill>
                  <a:schemeClr val="bg1"/>
                </a:solidFill>
              </a:rPr>
              <a:t>: Age, gender, weight, height, and other basic details that impact fitness recommendations.</a:t>
            </a:r>
          </a:p>
          <a:p>
            <a:pPr>
              <a:buFont typeface="Arial" panose="020B0604020202020204" pitchFamily="34" charset="0"/>
              <a:buChar char="•"/>
            </a:pPr>
            <a:r>
              <a:rPr lang="en-US" sz="1400" b="1" dirty="0">
                <a:solidFill>
                  <a:schemeClr val="bg1"/>
                </a:solidFill>
              </a:rPr>
              <a:t>Health Metrics</a:t>
            </a:r>
            <a:r>
              <a:rPr lang="en-US" sz="1400" dirty="0">
                <a:solidFill>
                  <a:schemeClr val="bg1"/>
                </a:solidFill>
              </a:rPr>
              <a:t>: Key health indicators like heart rate, blood pressure, BMI, and medical history if applicable.</a:t>
            </a:r>
          </a:p>
          <a:p>
            <a:pPr>
              <a:buFont typeface="Arial" panose="020B0604020202020204" pitchFamily="34" charset="0"/>
              <a:buChar char="•"/>
            </a:pPr>
            <a:r>
              <a:rPr lang="en-US" sz="1400" b="1" dirty="0">
                <a:solidFill>
                  <a:schemeClr val="bg1"/>
                </a:solidFill>
              </a:rPr>
              <a:t>Lifestyle Data</a:t>
            </a:r>
            <a:r>
              <a:rPr lang="en-US" sz="1400" dirty="0">
                <a:solidFill>
                  <a:schemeClr val="bg1"/>
                </a:solidFill>
              </a:rPr>
              <a:t>: Daily activity levels, sleep patterns, and dietary habits collected from wearables or user inputs.</a:t>
            </a:r>
          </a:p>
          <a:p>
            <a:pPr>
              <a:buFont typeface="Arial" panose="020B0604020202020204" pitchFamily="34" charset="0"/>
              <a:buChar char="•"/>
            </a:pPr>
            <a:r>
              <a:rPr lang="en-US" sz="1400" b="1" dirty="0">
                <a:solidFill>
                  <a:schemeClr val="bg1"/>
                </a:solidFill>
              </a:rPr>
              <a:t>Fitness Goals</a:t>
            </a:r>
            <a:r>
              <a:rPr lang="en-US" sz="1400" dirty="0">
                <a:solidFill>
                  <a:schemeClr val="bg1"/>
                </a:solidFill>
              </a:rPr>
              <a:t>: Specific objectives, such as weight loss, muscle gain, endurance, or overall wellness.</a:t>
            </a:r>
          </a:p>
          <a:p>
            <a:pPr>
              <a:buFont typeface="Arial" panose="020B0604020202020204" pitchFamily="34" charset="0"/>
              <a:buChar char="•"/>
            </a:pPr>
            <a:r>
              <a:rPr lang="en-US" sz="1400" b="1" dirty="0">
                <a:solidFill>
                  <a:schemeClr val="bg1"/>
                </a:solidFill>
              </a:rPr>
              <a:t>Preferences and Constraints</a:t>
            </a:r>
            <a:r>
              <a:rPr lang="en-US" sz="1400" dirty="0">
                <a:solidFill>
                  <a:schemeClr val="bg1"/>
                </a:solidFill>
              </a:rPr>
              <a:t>: Dietary restrictions, preferred workout types (e.g., yoga, cardio), and any limitations or injuries.</a:t>
            </a:r>
          </a:p>
          <a:p>
            <a:pPr marL="348615" marR="5080" indent="-336550">
              <a:lnSpc>
                <a:spcPct val="114999"/>
              </a:lnSpc>
              <a:spcBef>
                <a:spcPts val="100"/>
              </a:spcBef>
              <a:buFont typeface="Arial MT"/>
              <a:buChar char="●"/>
              <a:tabLst>
                <a:tab pos="348615" algn="l"/>
              </a:tabLst>
            </a:pPr>
            <a:endParaRPr sz="1400" dirty="0">
              <a:solidFill>
                <a:schemeClr val="bg1"/>
              </a:solidFill>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83655-ABAE-7D9A-C663-BE74061DCF88}"/>
              </a:ext>
            </a:extLst>
          </p:cNvPr>
          <p:cNvSpPr txBox="1"/>
          <p:nvPr/>
        </p:nvSpPr>
        <p:spPr>
          <a:xfrm>
            <a:off x="304800" y="1581150"/>
            <a:ext cx="6172200" cy="1477328"/>
          </a:xfrm>
          <a:prstGeom prst="rect">
            <a:avLst/>
          </a:prstGeom>
          <a:noFill/>
        </p:spPr>
        <p:txBody>
          <a:bodyPr wrap="square" rtlCol="0">
            <a:spAutoFit/>
          </a:bodyPr>
          <a:lstStyle/>
          <a:p>
            <a:r>
              <a:rPr lang="en-US" b="1" dirty="0">
                <a:solidFill>
                  <a:schemeClr val="bg1"/>
                </a:solidFill>
              </a:rPr>
              <a:t>Data Collection</a:t>
            </a:r>
            <a:endParaRPr lang="en-US" dirty="0">
              <a:solidFill>
                <a:schemeClr val="bg1"/>
              </a:solidFill>
            </a:endParaRPr>
          </a:p>
          <a:p>
            <a:r>
              <a:rPr lang="en-US" b="1" dirty="0">
                <a:solidFill>
                  <a:schemeClr val="bg1"/>
                </a:solidFill>
              </a:rPr>
              <a:t>Sources</a:t>
            </a:r>
            <a:r>
              <a:rPr lang="en-US" dirty="0">
                <a:solidFill>
                  <a:schemeClr val="bg1"/>
                </a:solidFill>
              </a:rPr>
              <a:t>: Data is gathered from wearable devices, mobile apps, user inputs, and third-party health data sources to ensure a well-rounded profile.</a:t>
            </a:r>
          </a:p>
          <a:p>
            <a:endParaRPr lang="en-IN" dirty="0">
              <a:solidFill>
                <a:schemeClr val="bg1"/>
              </a:solidFill>
            </a:endParaRPr>
          </a:p>
        </p:txBody>
      </p:sp>
    </p:spTree>
    <p:extLst>
      <p:ext uri="{BB962C8B-B14F-4D97-AF65-F5344CB8AC3E}">
        <p14:creationId xmlns:p14="http://schemas.microsoft.com/office/powerpoint/2010/main" val="1660389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823</Words>
  <Application>Microsoft Office PowerPoint</Application>
  <PresentationFormat>On-screen Show (16:9)</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MT</vt:lpstr>
      <vt:lpstr>Tahoma</vt:lpstr>
      <vt:lpstr>Verdana</vt:lpstr>
      <vt:lpstr>Office Theme</vt:lpstr>
      <vt:lpstr>Recommended Systems</vt:lpstr>
      <vt:lpstr>Introduction :-</vt:lpstr>
      <vt:lpstr>Types Of Recommender Systems :-</vt:lpstr>
      <vt:lpstr>Definitions:</vt:lpstr>
      <vt:lpstr>CASE STUDY:  HEALTH AND FITNESS RECOMMENDATION SYSTEMS</vt:lpstr>
      <vt:lpstr> Title: Introduction to Health and Fitness Recommendation Systems</vt:lpstr>
      <vt:lpstr>HOW IT WORKS AND KEY COMPONENTS</vt:lpstr>
      <vt:lpstr>User Proﬁling &amp; Personalization</vt:lpstr>
      <vt:lpstr>PowerPoint Presentation</vt:lpstr>
      <vt:lpstr>Progress tracking </vt:lpstr>
      <vt:lpstr>Analytics</vt:lpstr>
      <vt:lpstr>Challenges &amp; Solutions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Recommended Systems</dc:title>
  <dc:creator>LENOVO</dc:creator>
  <cp:lastModifiedBy>varshitha malladi</cp:lastModifiedBy>
  <cp:revision>1</cp:revision>
  <dcterms:created xsi:type="dcterms:W3CDTF">2024-11-10T09:52:13Z</dcterms:created>
  <dcterms:modified xsi:type="dcterms:W3CDTF">2024-11-10T10:27:19Z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