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59" r:id="rId7"/>
    <p:sldId id="261" r:id="rId8"/>
    <p:sldId id="269" r:id="rId9"/>
    <p:sldId id="273" r:id="rId10"/>
    <p:sldId id="263" r:id="rId11"/>
    <p:sldId id="274" r:id="rId12"/>
    <p:sldId id="264" r:id="rId13"/>
    <p:sldId id="265" r:id="rId14"/>
    <p:sldId id="268" r:id="rId15"/>
    <p:sldId id="275" r:id="rId16"/>
    <p:sldId id="276"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3" autoAdjust="0"/>
  </p:normalViewPr>
  <p:slideViewPr>
    <p:cSldViewPr snapToGrid="0">
      <p:cViewPr>
        <p:scale>
          <a:sx n="66" d="100"/>
          <a:sy n="66" d="100"/>
        </p:scale>
        <p:origin x="-1301" y="-437"/>
      </p:cViewPr>
      <p:guideLst>
        <p:guide orient="horz" pos="2160"/>
        <p:guide pos="3840"/>
      </p:guideLst>
    </p:cSldViewPr>
  </p:slideViewPr>
  <p:outlineViewPr>
    <p:cViewPr>
      <p:scale>
        <a:sx n="20" d="100"/>
        <a:sy n="20" d="100"/>
      </p:scale>
      <p:origin x="0" y="10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28572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Varshitha236/Car_Dekho_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C21E816-31F5-48BB-BD02-D15F2F18B48A}"/>
              </a:ext>
            </a:extLst>
          </p:cNvPr>
          <p:cNvSpPr>
            <a:spLocks noGrp="1"/>
          </p:cNvSpPr>
          <p:nvPr>
            <p:ph type="ctrTitle"/>
          </p:nvPr>
        </p:nvSpPr>
        <p:spPr>
          <a:xfrm>
            <a:off x="581191" y="1020431"/>
            <a:ext cx="10993549" cy="610249"/>
          </a:xfrm>
        </p:spPr>
        <p:txBody>
          <a:bodyPr>
            <a:normAutofit fontScale="90000"/>
          </a:bodyPr>
          <a:lstStyle/>
          <a:p>
            <a:r>
              <a:rPr lang="en-GB" sz="3600" dirty="0" smtClean="0"/>
              <a:t>Student </a:t>
            </a:r>
            <a:r>
              <a:rPr lang="en-GB" dirty="0" smtClean="0"/>
              <a:t>Details</a:t>
            </a:r>
            <a:endParaRPr lang="en-US" dirty="0"/>
          </a:p>
        </p:txBody>
      </p:sp>
      <p:sp>
        <p:nvSpPr>
          <p:cNvPr id="3" name="Subtitle 2">
            <a:extLst>
              <a:ext uri="{FF2B5EF4-FFF2-40B4-BE49-F238E27FC236}">
                <a16:creationId xmlns="" xmlns:a16="http://schemas.microsoft.com/office/drawing/2014/main" id="{835D6E6B-3353-491C-A3C6-F278D6CED8B3}"/>
              </a:ext>
            </a:extLst>
          </p:cNvPr>
          <p:cNvSpPr>
            <a:spLocks noGrp="1"/>
          </p:cNvSpPr>
          <p:nvPr>
            <p:ph type="subTitle" idx="1"/>
          </p:nvPr>
        </p:nvSpPr>
        <p:spPr>
          <a:xfrm>
            <a:off x="581194" y="1813560"/>
            <a:ext cx="10993546" cy="2063959"/>
          </a:xfrm>
        </p:spPr>
        <p:txBody>
          <a:bodyPr>
            <a:normAutofit/>
          </a:bodyPr>
          <a:lstStyle/>
          <a:p>
            <a:r>
              <a:rPr lang="en-GB" dirty="0" smtClean="0">
                <a:solidFill>
                  <a:schemeClr val="tx1"/>
                </a:solidFill>
              </a:rPr>
              <a:t>Name : Rayapu varshitha</a:t>
            </a:r>
          </a:p>
          <a:p>
            <a:r>
              <a:rPr lang="en-GB" dirty="0" smtClean="0">
                <a:solidFill>
                  <a:schemeClr val="tx1"/>
                </a:solidFill>
              </a:rPr>
              <a:t>Skillsbuild  email id : varshitha_rayapu@srmap.edu.in</a:t>
            </a:r>
          </a:p>
          <a:p>
            <a:r>
              <a:rPr lang="en-GB" dirty="0" smtClean="0">
                <a:solidFill>
                  <a:schemeClr val="tx1"/>
                </a:solidFill>
              </a:rPr>
              <a:t>College name : srm university- ap</a:t>
            </a:r>
          </a:p>
          <a:p>
            <a:r>
              <a:rPr lang="en-GB" dirty="0" smtClean="0">
                <a:solidFill>
                  <a:schemeClr val="tx1"/>
                </a:solidFill>
              </a:rPr>
              <a:t>College state : Guntur,  Andhra  Pradesh</a:t>
            </a:r>
          </a:p>
          <a:p>
            <a:r>
              <a:rPr lang="en-GB" dirty="0" smtClean="0">
                <a:solidFill>
                  <a:schemeClr val="tx1"/>
                </a:solidFill>
              </a:rPr>
              <a:t>Internship domain  and internship start and end date : data  analytics / [June 3</a:t>
            </a:r>
            <a:r>
              <a:rPr lang="en-GB" baseline="30000" dirty="0" smtClean="0">
                <a:solidFill>
                  <a:schemeClr val="tx1"/>
                </a:solidFill>
              </a:rPr>
              <a:t>rd</a:t>
            </a:r>
            <a:r>
              <a:rPr lang="en-GB" dirty="0" smtClean="0">
                <a:solidFill>
                  <a:schemeClr val="tx1"/>
                </a:solidFill>
              </a:rPr>
              <a:t> – July 25</a:t>
            </a:r>
            <a:r>
              <a:rPr lang="en-GB" baseline="30000" dirty="0" smtClean="0">
                <a:solidFill>
                  <a:schemeClr val="tx1"/>
                </a:solidFill>
              </a:rPr>
              <a:t>th</a:t>
            </a:r>
            <a:r>
              <a:rPr lang="en-GB" dirty="0" smtClean="0">
                <a:solidFill>
                  <a:schemeClr val="tx1"/>
                </a:solidFill>
              </a:rPr>
              <a:t> ] </a:t>
            </a:r>
            <a:endParaRPr lang="en-GB" dirty="0">
              <a:solidFill>
                <a:schemeClr val="tx1"/>
              </a:solidFill>
            </a:endParaRPr>
          </a:p>
        </p:txBody>
      </p:sp>
      <p:sp>
        <p:nvSpPr>
          <p:cNvPr id="20" name="Rectangle 19">
            <a:extLst>
              <a:ext uri="{FF2B5EF4-FFF2-40B4-BE49-F238E27FC236}">
                <a16:creationId xmlns=""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016415"/>
            <a:ext cx="11260667" cy="23759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921" y="781162"/>
            <a:ext cx="1834005" cy="250564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883920"/>
            <a:ext cx="11029616" cy="1178560"/>
          </a:xfrm>
        </p:spPr>
        <p:txBody>
          <a:bodyPr anchor="ctr"/>
          <a:lstStyle/>
          <a:p>
            <a:r>
              <a:rPr lang="en-GB" dirty="0"/>
              <a:t>MODELLING</a:t>
            </a:r>
            <a:endParaRPr lang="en-US" dirty="0"/>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1747520"/>
            <a:ext cx="11029615" cy="4104640"/>
          </a:xfrm>
        </p:spPr>
        <p:txBody>
          <a:bodyPr>
            <a:normAutofit/>
          </a:bodyPr>
          <a:lstStyle/>
          <a:p>
            <a:pPr marL="0" indent="0">
              <a:buNone/>
            </a:pPr>
            <a:r>
              <a:rPr lang="en-US" sz="2000" b="1" dirty="0" smtClean="0"/>
              <a:t>Methodology</a:t>
            </a:r>
          </a:p>
          <a:p>
            <a:pPr marL="457200" indent="-457200">
              <a:buFont typeface="+mj-lt"/>
              <a:buAutoNum type="alphaLcParenR"/>
            </a:pPr>
            <a:r>
              <a:rPr lang="en-US" sz="2000" b="1" dirty="0" smtClean="0"/>
              <a:t>Data </a:t>
            </a:r>
            <a:r>
              <a:rPr lang="en-US" sz="2000" b="1" dirty="0"/>
              <a:t>Import and </a:t>
            </a:r>
            <a:r>
              <a:rPr lang="en-US" sz="2000" b="1" dirty="0" smtClean="0"/>
              <a:t>Preprocessing </a:t>
            </a:r>
            <a:endParaRPr lang="en-US" sz="2000" dirty="0"/>
          </a:p>
          <a:p>
            <a:pPr lvl="1"/>
            <a:r>
              <a:rPr lang="en-US" sz="2000" dirty="0" smtClean="0"/>
              <a:t>Loaded </a:t>
            </a:r>
            <a:r>
              <a:rPr lang="en-US" sz="2000" dirty="0"/>
              <a:t>the CarDekho dataset.</a:t>
            </a:r>
          </a:p>
          <a:p>
            <a:pPr lvl="1"/>
            <a:r>
              <a:rPr lang="en-US" sz="2000" dirty="0"/>
              <a:t>Cleaned data to ensure no missing values and treated </a:t>
            </a:r>
            <a:r>
              <a:rPr lang="en-US" sz="2000" dirty="0" smtClean="0"/>
              <a:t>outliers.</a:t>
            </a:r>
          </a:p>
          <a:p>
            <a:pPr marL="457200" indent="-457200">
              <a:buFont typeface="+mj-lt"/>
              <a:buAutoNum type="alphaLcParenR"/>
            </a:pPr>
            <a:r>
              <a:rPr lang="en-US" sz="2000" b="1" dirty="0" smtClean="0"/>
              <a:t>Exploratory Data Analysis (EDA)</a:t>
            </a:r>
            <a:endParaRPr lang="en-US" sz="2000" dirty="0" smtClean="0"/>
          </a:p>
          <a:p>
            <a:pPr lvl="1"/>
            <a:r>
              <a:rPr lang="en-US" sz="2000" dirty="0" smtClean="0"/>
              <a:t>Conducted </a:t>
            </a:r>
            <a:r>
              <a:rPr lang="en-US" sz="2000" dirty="0"/>
              <a:t>detailed analysis to uncover patterns and trends in car prices based on various factors</a:t>
            </a:r>
            <a:r>
              <a:rPr lang="en-US" sz="2000" dirty="0" smtClean="0"/>
              <a:t>.</a:t>
            </a:r>
            <a:endParaRPr lang="en-US" sz="2000" dirty="0"/>
          </a:p>
        </p:txBody>
      </p:sp>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95" y="798653"/>
            <a:ext cx="11029615" cy="4930815"/>
          </a:xfrm>
        </p:spPr>
        <p:txBody>
          <a:bodyPr>
            <a:normAutofit/>
          </a:bodyPr>
          <a:lstStyle/>
          <a:p>
            <a:pPr marL="0" indent="0">
              <a:buNone/>
            </a:pPr>
            <a:r>
              <a:rPr lang="en-US" sz="2000" b="1" dirty="0"/>
              <a:t>Insights </a:t>
            </a:r>
            <a:r>
              <a:rPr lang="en-US" sz="2000" b="1" dirty="0" smtClean="0"/>
              <a:t>Extraction</a:t>
            </a:r>
            <a:endParaRPr lang="en-US" sz="2000" dirty="0"/>
          </a:p>
          <a:p>
            <a:pPr lvl="2"/>
            <a:r>
              <a:rPr lang="en-US" sz="2000" dirty="0" smtClean="0"/>
              <a:t>Derived </a:t>
            </a:r>
            <a:r>
              <a:rPr lang="en-US" sz="2000" dirty="0"/>
              <a:t>key findings regarding price distribution, car age, kms driven, fuel type, seller type, transmission, and ownership impact on </a:t>
            </a:r>
            <a:r>
              <a:rPr lang="en-US" sz="2000" dirty="0" smtClean="0"/>
              <a:t>price.</a:t>
            </a:r>
          </a:p>
          <a:p>
            <a:pPr marL="324000" lvl="1" indent="0">
              <a:buNone/>
            </a:pPr>
            <a:endParaRPr lang="en-US" sz="2000" dirty="0" smtClean="0"/>
          </a:p>
          <a:p>
            <a:pPr marL="0" indent="0">
              <a:buNone/>
            </a:pPr>
            <a:r>
              <a:rPr lang="en-US" sz="2000" b="1" dirty="0" smtClean="0"/>
              <a:t>Tools Used</a:t>
            </a:r>
          </a:p>
          <a:p>
            <a:pPr lvl="2"/>
            <a:r>
              <a:rPr lang="en-US" sz="2000" dirty="0" smtClean="0"/>
              <a:t>Python (Pandas, NumPy)</a:t>
            </a:r>
          </a:p>
          <a:p>
            <a:pPr lvl="2"/>
            <a:r>
              <a:rPr lang="en-US" sz="2000" dirty="0" smtClean="0"/>
              <a:t>Google Colab</a:t>
            </a:r>
          </a:p>
          <a:p>
            <a:pPr lvl="2"/>
            <a:r>
              <a:rPr lang="en-US" sz="2000" dirty="0" smtClean="0"/>
              <a:t>Visualization </a:t>
            </a:r>
            <a:r>
              <a:rPr lang="en-US" sz="2000" dirty="0"/>
              <a:t>Libraries (Matplotlib, Seaborn</a:t>
            </a:r>
            <a:r>
              <a:rPr lang="en-US" sz="2000" dirty="0" smtClean="0"/>
              <a:t>)</a:t>
            </a:r>
            <a:endParaRPr lang="en-US" sz="2000" dirty="0"/>
          </a:p>
        </p:txBody>
      </p:sp>
    </p:spTree>
    <p:extLst>
      <p:ext uri="{BB962C8B-B14F-4D97-AF65-F5344CB8AC3E}">
        <p14:creationId xmlns:p14="http://schemas.microsoft.com/office/powerpoint/2010/main" val="3107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729658"/>
            <a:ext cx="11184089" cy="484147"/>
          </a:xfrm>
        </p:spPr>
        <p:txBody>
          <a:bodyPr>
            <a:normAutofit fontScale="90000"/>
          </a:bodyPr>
          <a:lstStyle/>
          <a:p>
            <a:r>
              <a:rPr lang="en-US" dirty="0" smtClean="0"/>
              <a:t>Results</a:t>
            </a:r>
            <a:endParaRPr lang="en-US" dirty="0"/>
          </a:p>
        </p:txBody>
      </p:sp>
      <p:sp>
        <p:nvSpPr>
          <p:cNvPr id="3" name="Text Placeholder 2"/>
          <p:cNvSpPr>
            <a:spLocks noGrp="1"/>
          </p:cNvSpPr>
          <p:nvPr>
            <p:ph type="body" idx="1"/>
          </p:nvPr>
        </p:nvSpPr>
        <p:spPr>
          <a:xfrm>
            <a:off x="457200" y="1343279"/>
            <a:ext cx="4317102" cy="485522"/>
          </a:xfrm>
        </p:spPr>
        <p:txBody>
          <a:bodyPr/>
          <a:lstStyle/>
          <a:p>
            <a:r>
              <a:rPr lang="en-US" dirty="0" smtClean="0"/>
              <a:t>Price Distribution</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9532" y="1934537"/>
            <a:ext cx="4549325" cy="2871143"/>
          </a:xfrm>
        </p:spPr>
      </p:pic>
      <p:sp>
        <p:nvSpPr>
          <p:cNvPr id="5" name="Text Placeholder 4"/>
          <p:cNvSpPr>
            <a:spLocks noGrp="1"/>
          </p:cNvSpPr>
          <p:nvPr>
            <p:ph type="body" sz="quarter" idx="3"/>
          </p:nvPr>
        </p:nvSpPr>
        <p:spPr>
          <a:xfrm>
            <a:off x="5146535" y="1262359"/>
            <a:ext cx="6464275" cy="428876"/>
          </a:xfrm>
        </p:spPr>
        <p:txBody>
          <a:bodyPr/>
          <a:lstStyle/>
          <a:p>
            <a:r>
              <a:rPr lang="en-US" dirty="0" smtClean="0"/>
              <a:t>Depreciation</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70067" y="1759928"/>
            <a:ext cx="6757773" cy="338495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2376" y="5185518"/>
            <a:ext cx="6024184" cy="1450267"/>
          </a:xfrm>
          <a:prstGeom prst="rect">
            <a:avLst/>
          </a:prstGeom>
        </p:spPr>
      </p:pic>
    </p:spTree>
    <p:extLst>
      <p:ext uri="{BB962C8B-B14F-4D97-AF65-F5344CB8AC3E}">
        <p14:creationId xmlns:p14="http://schemas.microsoft.com/office/powerpoint/2010/main" val="297881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561" y="802640"/>
            <a:ext cx="6329379" cy="565912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397" y="1442720"/>
            <a:ext cx="5053764" cy="4378959"/>
          </a:xfrm>
          <a:prstGeom prst="rect">
            <a:avLst/>
          </a:prstGeom>
        </p:spPr>
      </p:pic>
    </p:spTree>
    <p:extLst>
      <p:ext uri="{BB962C8B-B14F-4D97-AF65-F5344CB8AC3E}">
        <p14:creationId xmlns:p14="http://schemas.microsoft.com/office/powerpoint/2010/main" val="378041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842988"/>
          </a:xfrm>
        </p:spPr>
        <p:txBody>
          <a:bodyPr anchor="ctr"/>
          <a:lstStyle/>
          <a:p>
            <a:r>
              <a:rPr lang="en-GB" dirty="0"/>
              <a:t>links</a:t>
            </a:r>
            <a:endParaRPr lang="en-US" dirty="0"/>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2074646"/>
            <a:ext cx="11029615" cy="2355114"/>
          </a:xfrm>
        </p:spPr>
        <p:txBody>
          <a:bodyPr>
            <a:normAutofit/>
          </a:bodyPr>
          <a:lstStyle/>
          <a:p>
            <a:pPr>
              <a:buFont typeface="Wingdings" panose="05000000000000000000" pitchFamily="2" charset="2"/>
              <a:buChar char="v"/>
            </a:pPr>
            <a:r>
              <a:rPr lang="en-US" sz="2000" dirty="0">
                <a:hlinkClick r:id="rId2"/>
              </a:rPr>
              <a:t>https://</a:t>
            </a:r>
            <a:r>
              <a:rPr lang="en-US" sz="2000" dirty="0" smtClean="0">
                <a:hlinkClick r:id="rId2"/>
              </a:rPr>
              <a:t>github.com/Varshitha236/Car_Dekho_Project</a:t>
            </a:r>
            <a:endParaRPr lang="en-US" sz="2000" dirty="0" smtClean="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ormAutofit/>
          </a:bodyPr>
          <a:lstStyle/>
          <a:p>
            <a:r>
              <a:rPr lang="en-US" dirty="0"/>
              <a:t>Analysis of CarDekho Dataset</a:t>
            </a:r>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2" y="2052320"/>
            <a:ext cx="11029615" cy="3413760"/>
          </a:xfrm>
        </p:spPr>
        <p:txBody>
          <a:bodyPr>
            <a:normAutofit/>
          </a:bodyPr>
          <a:lstStyle/>
          <a:p>
            <a:r>
              <a:rPr lang="en-US" sz="3200" dirty="0"/>
              <a:t>To analyze the CarDekho dataset to extract meaningful insights regarding vehicle sales, price trends, and factors affecting vehicle prices, thereby aiding decision-making for buyers and sellers.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chor="ctr"/>
          <a:lstStyle/>
          <a:p>
            <a:r>
              <a:rPr lang="en-US" dirty="0" smtClean="0"/>
              <a:t/>
            </a:r>
            <a:br>
              <a:rPr lang="en-US" dirty="0" smtClean="0"/>
            </a:br>
            <a:r>
              <a:rPr lang="en-US" dirty="0" smtClean="0"/>
              <a:t>AGENDA</a:t>
            </a:r>
            <a:endParaRPr lang="en-US" dirty="0"/>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2" y="1794076"/>
            <a:ext cx="11029615" cy="4514127"/>
          </a:xfrm>
        </p:spPr>
        <p:txBody>
          <a:bodyPr>
            <a:normAutofit/>
          </a:bodyPr>
          <a:lstStyle/>
          <a:p>
            <a:r>
              <a:rPr lang="en-US" sz="2000" dirty="0" smtClean="0"/>
              <a:t>Problem Statement</a:t>
            </a:r>
          </a:p>
          <a:p>
            <a:r>
              <a:rPr lang="en-US" sz="2000" dirty="0" smtClean="0"/>
              <a:t>Project Overview</a:t>
            </a:r>
          </a:p>
          <a:p>
            <a:r>
              <a:rPr lang="en-US" sz="2000" dirty="0" smtClean="0"/>
              <a:t>End Users</a:t>
            </a:r>
          </a:p>
          <a:p>
            <a:r>
              <a:rPr lang="en-US" sz="2000" dirty="0" smtClean="0"/>
              <a:t>Solution </a:t>
            </a:r>
            <a:r>
              <a:rPr lang="en-US" sz="2000" dirty="0"/>
              <a:t>and Value </a:t>
            </a:r>
            <a:r>
              <a:rPr lang="en-US" sz="2000" dirty="0" smtClean="0"/>
              <a:t>Proposition</a:t>
            </a:r>
          </a:p>
          <a:p>
            <a:r>
              <a:rPr lang="en-US" sz="2000" dirty="0" smtClean="0"/>
              <a:t>Customization </a:t>
            </a:r>
            <a:r>
              <a:rPr lang="en-US" sz="2000" dirty="0"/>
              <a:t>and </a:t>
            </a:r>
            <a:r>
              <a:rPr lang="en-US" sz="2000" dirty="0" smtClean="0"/>
              <a:t>Personalization</a:t>
            </a:r>
          </a:p>
          <a:p>
            <a:r>
              <a:rPr lang="en-US" sz="2000" dirty="0" smtClean="0"/>
              <a:t>Data Modelling</a:t>
            </a:r>
          </a:p>
          <a:p>
            <a:r>
              <a:rPr lang="en-US" sz="2000" dirty="0" smtClean="0"/>
              <a:t>Results</a:t>
            </a:r>
          </a:p>
          <a:p>
            <a:r>
              <a:rPr lang="en-US" sz="2000" dirty="0" smtClean="0"/>
              <a:t>Links</a:t>
            </a:r>
            <a:endParaRPr lang="en-US" sz="2000"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2" y="1859280"/>
            <a:ext cx="11029615" cy="4116070"/>
          </a:xfrm>
        </p:spPr>
        <p:txBody>
          <a:bodyPr>
            <a:normAutofit/>
          </a:bodyPr>
          <a:lstStyle/>
          <a:p>
            <a:pPr marL="0" indent="0">
              <a:buNone/>
            </a:pPr>
            <a:r>
              <a:rPr lang="en-US" sz="2000" b="1" dirty="0" smtClean="0"/>
              <a:t>PURPOSE </a:t>
            </a:r>
          </a:p>
          <a:p>
            <a:r>
              <a:rPr lang="en-US" sz="2000" b="1" dirty="0" smtClean="0"/>
              <a:t> </a:t>
            </a:r>
            <a:r>
              <a:rPr lang="en-US" sz="2000" dirty="0" smtClean="0"/>
              <a:t>To analyze the CarDekho dataset to understand the factors influencing car prices and                      sales.</a:t>
            </a:r>
          </a:p>
          <a:p>
            <a:pPr marL="0" indent="0">
              <a:buNone/>
            </a:pPr>
            <a:r>
              <a:rPr lang="en-US" sz="2000" b="1" dirty="0" smtClean="0"/>
              <a:t>SCOPE</a:t>
            </a:r>
            <a:r>
              <a:rPr lang="en-US" sz="2000" dirty="0" smtClean="0"/>
              <a:t> </a:t>
            </a:r>
          </a:p>
          <a:p>
            <a:r>
              <a:rPr lang="en-US" sz="2000" dirty="0" smtClean="0"/>
              <a:t>Dataset </a:t>
            </a:r>
            <a:r>
              <a:rPr lang="en-US" sz="2000" dirty="0"/>
              <a:t>description and cleaning</a:t>
            </a:r>
          </a:p>
          <a:p>
            <a:r>
              <a:rPr lang="en-US" sz="2000" dirty="0"/>
              <a:t>Exploratory Data Analysis (EDA)</a:t>
            </a:r>
          </a:p>
          <a:p>
            <a:r>
              <a:rPr lang="en-US" sz="2000" dirty="0"/>
              <a:t>Key insights and conclusions</a:t>
            </a:r>
          </a:p>
          <a:p>
            <a:r>
              <a:rPr lang="en-US" sz="2000" dirty="0"/>
              <a:t>Challenges and future work</a:t>
            </a:r>
          </a:p>
          <a:p>
            <a:endParaRPr lang="en-US" sz="20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191986"/>
            <a:ext cx="11029615" cy="4783364"/>
          </a:xfrm>
        </p:spPr>
        <p:txBody>
          <a:bodyPr>
            <a:normAutofit/>
          </a:bodyPr>
          <a:lstStyle/>
          <a:p>
            <a:pPr marL="0" indent="0">
              <a:buNone/>
            </a:pPr>
            <a:r>
              <a:rPr lang="en-US" sz="2400" b="1" dirty="0" smtClean="0"/>
              <a:t>  Objectives</a:t>
            </a:r>
          </a:p>
          <a:p>
            <a:pPr lvl="2"/>
            <a:r>
              <a:rPr lang="en-US" sz="2000" dirty="0" smtClean="0"/>
              <a:t>Identify </a:t>
            </a:r>
            <a:r>
              <a:rPr lang="en-US" sz="2000" dirty="0"/>
              <a:t>price distribution and trends</a:t>
            </a:r>
          </a:p>
          <a:p>
            <a:pPr lvl="2"/>
            <a:r>
              <a:rPr lang="en-US" sz="2000" dirty="0"/>
              <a:t>Analyze the impact of various factors like fuel type, transmission, and ownership on car prices</a:t>
            </a:r>
          </a:p>
          <a:p>
            <a:pPr lvl="2"/>
            <a:r>
              <a:rPr lang="en-US" sz="2000" dirty="0"/>
              <a:t>Provide data-driven recommendations for buyers and sellers</a:t>
            </a:r>
          </a:p>
          <a:p>
            <a:endParaRPr lang="en-US" sz="2000" dirty="0"/>
          </a:p>
        </p:txBody>
      </p:sp>
    </p:spTree>
    <p:extLst>
      <p:ext uri="{BB962C8B-B14F-4D97-AF65-F5344CB8AC3E}">
        <p14:creationId xmlns:p14="http://schemas.microsoft.com/office/powerpoint/2010/main" val="328751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05114"/>
            <a:ext cx="11029616" cy="833377"/>
          </a:xfrm>
        </p:spPr>
        <p:txBody>
          <a:bodyPr/>
          <a:lstStyle/>
          <a:p>
            <a:r>
              <a:rPr lang="en-US" dirty="0"/>
              <a:t>WHO ARE THE END USERS of this project?</a:t>
            </a:r>
          </a:p>
        </p:txBody>
      </p:sp>
      <p:sp>
        <p:nvSpPr>
          <p:cNvPr id="3" name="Content Placeholder 2"/>
          <p:cNvSpPr>
            <a:spLocks noGrp="1"/>
          </p:cNvSpPr>
          <p:nvPr>
            <p:ph idx="1"/>
          </p:nvPr>
        </p:nvSpPr>
        <p:spPr>
          <a:xfrm>
            <a:off x="581192" y="1087120"/>
            <a:ext cx="11029615" cy="5770880"/>
          </a:xfrm>
        </p:spPr>
        <p:txBody>
          <a:bodyPr>
            <a:normAutofit/>
          </a:bodyPr>
          <a:lstStyle/>
          <a:p>
            <a:pPr marL="0" indent="0">
              <a:buNone/>
            </a:pPr>
            <a:r>
              <a:rPr lang="en-US" sz="2000" b="1" dirty="0" smtClean="0"/>
              <a:t>Primary  </a:t>
            </a:r>
            <a:r>
              <a:rPr lang="en-US" sz="2000" b="1" dirty="0"/>
              <a:t>End </a:t>
            </a:r>
            <a:r>
              <a:rPr lang="en-US" sz="2000" b="1" dirty="0" smtClean="0"/>
              <a:t>Users:</a:t>
            </a:r>
          </a:p>
          <a:p>
            <a:r>
              <a:rPr lang="en-US" sz="2000" dirty="0" smtClean="0"/>
              <a:t>Car </a:t>
            </a:r>
            <a:r>
              <a:rPr lang="en-US" sz="2000" dirty="0"/>
              <a:t>buyers: To make informed purchasing decisions</a:t>
            </a:r>
          </a:p>
          <a:p>
            <a:r>
              <a:rPr lang="en-US" sz="2000" dirty="0"/>
              <a:t>Car sellers: To understand market trends and set competitive prices</a:t>
            </a:r>
          </a:p>
          <a:p>
            <a:r>
              <a:rPr lang="en-US" sz="2000" dirty="0"/>
              <a:t>Automotive market analysts: To study market dynamics and </a:t>
            </a:r>
            <a:r>
              <a:rPr lang="en-US" sz="2000" dirty="0" smtClean="0"/>
              <a:t>trends</a:t>
            </a:r>
            <a:endParaRPr lang="en-US" sz="2000" dirty="0"/>
          </a:p>
          <a:p>
            <a:pPr marL="0" indent="0">
              <a:buNone/>
            </a:pPr>
            <a:r>
              <a:rPr lang="en-US" sz="2000" b="1" dirty="0" smtClean="0"/>
              <a:t>Few  organizations  which  are into  car selling :</a:t>
            </a:r>
          </a:p>
          <a:p>
            <a:r>
              <a:rPr lang="en-US" sz="2000" dirty="0" smtClean="0"/>
              <a:t>CarTrade</a:t>
            </a:r>
          </a:p>
          <a:p>
            <a:r>
              <a:rPr lang="en-US" sz="2000" dirty="0" smtClean="0"/>
              <a:t>QuickCars</a:t>
            </a:r>
            <a:endParaRPr lang="en-US" sz="2000" dirty="0"/>
          </a:p>
          <a:p>
            <a:r>
              <a:rPr lang="en-US" sz="2000" dirty="0" smtClean="0"/>
              <a:t>OLX Autos Sale Car</a:t>
            </a:r>
          </a:p>
          <a:p>
            <a:r>
              <a:rPr lang="en-US" sz="2000" dirty="0" smtClean="0"/>
              <a:t>Carandbike</a:t>
            </a:r>
          </a:p>
          <a:p>
            <a:r>
              <a:rPr lang="en-US" sz="2000" dirty="0" smtClean="0"/>
              <a:t>CarDheko</a:t>
            </a:r>
          </a:p>
          <a:p>
            <a:endParaRPr lang="en-US" sz="2200" dirty="0"/>
          </a:p>
        </p:txBody>
      </p:sp>
    </p:spTree>
    <p:extLst>
      <p:ext uri="{BB962C8B-B14F-4D97-AF65-F5344CB8AC3E}">
        <p14:creationId xmlns:p14="http://schemas.microsoft.com/office/powerpoint/2010/main" val="365621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867628"/>
          </a:xfrm>
        </p:spPr>
        <p:txBody>
          <a:bodyPr anchor="ctr">
            <a:normAutofit fontScale="90000"/>
          </a:bodyPr>
          <a:lstStyle/>
          <a:p>
            <a:r>
              <a:rPr lang="en-US" sz="2800" dirty="0"/>
              <a:t/>
            </a:r>
            <a:br>
              <a:rPr lang="en-US" sz="2800" dirty="0"/>
            </a:br>
            <a:r>
              <a:rPr lang="en-US" sz="2800" dirty="0"/>
              <a:t>YOUR SOLUTION AND ITS VALUE PROPOSITION</a:t>
            </a:r>
            <a:endParaRPr lang="en-US" dirty="0"/>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1229360"/>
            <a:ext cx="11029615" cy="5498011"/>
          </a:xfrm>
        </p:spPr>
        <p:txBody>
          <a:bodyPr>
            <a:normAutofit/>
          </a:bodyPr>
          <a:lstStyle/>
          <a:p>
            <a:pPr marL="0" indent="0">
              <a:buNone/>
            </a:pPr>
            <a:r>
              <a:rPr lang="en-US" sz="2000" b="1" dirty="0"/>
              <a:t>Manufacturing year </a:t>
            </a:r>
            <a:r>
              <a:rPr lang="en-US" sz="2000" b="1" dirty="0" smtClean="0"/>
              <a:t>range : </a:t>
            </a:r>
            <a:r>
              <a:rPr lang="en-US" sz="2000" dirty="0" smtClean="0"/>
              <a:t>Vehicles </a:t>
            </a:r>
            <a:r>
              <a:rPr lang="en-US" sz="2000" dirty="0"/>
              <a:t>in the data range from 2003 to 2018</a:t>
            </a:r>
            <a:r>
              <a:rPr lang="en-US" sz="2000" dirty="0" smtClean="0"/>
              <a:t>.</a:t>
            </a:r>
          </a:p>
          <a:p>
            <a:pPr marL="0" indent="0">
              <a:buNone/>
            </a:pPr>
            <a:r>
              <a:rPr lang="en-US" sz="2000" b="1" dirty="0" smtClean="0"/>
              <a:t>Lowest </a:t>
            </a:r>
            <a:r>
              <a:rPr lang="en-US" sz="2000" b="1" dirty="0"/>
              <a:t>price </a:t>
            </a:r>
            <a:r>
              <a:rPr lang="en-US" sz="2000" b="1" dirty="0" smtClean="0"/>
              <a:t>sold :</a:t>
            </a:r>
            <a:r>
              <a:rPr lang="en-US" sz="2000" dirty="0" smtClean="0"/>
              <a:t> </a:t>
            </a:r>
            <a:r>
              <a:rPr lang="en-US" sz="2000" dirty="0"/>
              <a:t>The lowest price a vehicle was sold for is 0.1 lakhs</a:t>
            </a:r>
            <a:r>
              <a:rPr lang="en-US" sz="2000" dirty="0" smtClean="0"/>
              <a:t>.</a:t>
            </a:r>
          </a:p>
          <a:p>
            <a:pPr marL="0" indent="0">
              <a:buNone/>
            </a:pPr>
            <a:r>
              <a:rPr lang="en-US" sz="2000" b="1" dirty="0" smtClean="0"/>
              <a:t>Highest </a:t>
            </a:r>
            <a:r>
              <a:rPr lang="en-US" sz="2000" b="1" dirty="0"/>
              <a:t>price </a:t>
            </a:r>
            <a:r>
              <a:rPr lang="en-US" sz="2000" b="1" dirty="0" smtClean="0"/>
              <a:t>sold :</a:t>
            </a:r>
            <a:r>
              <a:rPr lang="en-US" sz="2000" dirty="0" smtClean="0"/>
              <a:t> </a:t>
            </a:r>
            <a:r>
              <a:rPr lang="en-US" sz="2000" dirty="0"/>
              <a:t>The highest price a vehicle was sold for is 35.0 lakhs</a:t>
            </a:r>
            <a:r>
              <a:rPr lang="en-US" sz="2000" dirty="0" smtClean="0"/>
              <a:t>.</a:t>
            </a:r>
          </a:p>
          <a:p>
            <a:pPr marL="0" indent="0">
              <a:buNone/>
            </a:pPr>
            <a:r>
              <a:rPr lang="en-US" sz="2000" b="1" dirty="0" smtClean="0"/>
              <a:t>Total records :</a:t>
            </a:r>
            <a:r>
              <a:rPr lang="en-US" sz="2000" dirty="0" smtClean="0"/>
              <a:t> There </a:t>
            </a:r>
            <a:r>
              <a:rPr lang="en-US" sz="2000" dirty="0"/>
              <a:t>are 301 records in the dataset</a:t>
            </a:r>
            <a:r>
              <a:rPr lang="en-US" sz="2000" dirty="0" smtClean="0"/>
              <a:t>.</a:t>
            </a:r>
          </a:p>
          <a:p>
            <a:pPr marL="0" indent="0">
              <a:buNone/>
            </a:pPr>
            <a:r>
              <a:rPr lang="en-US" sz="2000" b="1" dirty="0" smtClean="0"/>
              <a:t>Missing records :</a:t>
            </a:r>
            <a:r>
              <a:rPr lang="en-US" sz="2000" dirty="0" smtClean="0"/>
              <a:t> There </a:t>
            </a:r>
            <a:r>
              <a:rPr lang="en-US" sz="2000" dirty="0"/>
              <a:t>are no missing records in the dataset</a:t>
            </a:r>
            <a:r>
              <a:rPr lang="en-US" sz="2000" dirty="0" smtClean="0"/>
              <a:t>.</a:t>
            </a:r>
          </a:p>
          <a:p>
            <a:pPr marL="0" indent="0">
              <a:buNone/>
            </a:pPr>
            <a:r>
              <a:rPr lang="en-US" sz="2000" b="1" dirty="0" smtClean="0"/>
              <a:t>Different vehicles :</a:t>
            </a:r>
            <a:r>
              <a:rPr lang="en-US" sz="2000" dirty="0" smtClean="0"/>
              <a:t> </a:t>
            </a:r>
            <a:r>
              <a:rPr lang="en-US" sz="2000" dirty="0"/>
              <a:t>There are 98 different vehicles present in the dataset</a:t>
            </a:r>
            <a:r>
              <a:rPr lang="en-US" sz="2000" dirty="0" smtClean="0"/>
              <a:t>.</a:t>
            </a:r>
          </a:p>
          <a:p>
            <a:pPr marL="0" indent="0">
              <a:buNone/>
            </a:pPr>
            <a:r>
              <a:rPr lang="en-US" sz="2000" b="1" dirty="0" smtClean="0"/>
              <a:t>Most </a:t>
            </a:r>
            <a:r>
              <a:rPr lang="en-US" sz="2000" b="1" dirty="0"/>
              <a:t>sold </a:t>
            </a:r>
            <a:r>
              <a:rPr lang="en-US" sz="2000" b="1" dirty="0" smtClean="0"/>
              <a:t>vehicle :</a:t>
            </a:r>
            <a:r>
              <a:rPr lang="en-US" sz="2000" dirty="0" smtClean="0"/>
              <a:t> The </a:t>
            </a:r>
            <a:r>
              <a:rPr lang="en-US" sz="2000" dirty="0"/>
              <a:t>most sold vehicle is the Honda City</a:t>
            </a:r>
            <a:r>
              <a:rPr lang="en-US" sz="2000" dirty="0" smtClean="0"/>
              <a:t>.</a:t>
            </a:r>
          </a:p>
          <a:p>
            <a:pPr marL="0" indent="0">
              <a:buNone/>
            </a:pPr>
            <a:r>
              <a:rPr lang="en-US" sz="2000" b="1" dirty="0" smtClean="0"/>
              <a:t>CNG </a:t>
            </a:r>
            <a:r>
              <a:rPr lang="en-US" sz="2000" b="1" dirty="0"/>
              <a:t>vehicles </a:t>
            </a:r>
            <a:r>
              <a:rPr lang="en-US" sz="2000" b="1" dirty="0" smtClean="0"/>
              <a:t>count :</a:t>
            </a:r>
            <a:r>
              <a:rPr lang="en-US" sz="2000" dirty="0" smtClean="0"/>
              <a:t> There </a:t>
            </a:r>
            <a:r>
              <a:rPr lang="en-US" sz="2000" dirty="0"/>
              <a:t>are 2 CNG vehicles in the dataset</a:t>
            </a:r>
            <a:r>
              <a:rPr lang="en-US" sz="2000" dirty="0" smtClean="0"/>
              <a:t>.</a:t>
            </a:r>
          </a:p>
          <a:p>
            <a:pPr marL="0" indent="0">
              <a:buNone/>
            </a:pPr>
            <a:r>
              <a:rPr lang="en-US" sz="2000" b="1" dirty="0" smtClean="0"/>
              <a:t>Vehicles </a:t>
            </a:r>
            <a:r>
              <a:rPr lang="en-US" sz="2000" b="1" dirty="0"/>
              <a:t>for sale by </a:t>
            </a:r>
            <a:r>
              <a:rPr lang="en-US" sz="2000" b="1" dirty="0" smtClean="0"/>
              <a:t>individuals :</a:t>
            </a:r>
            <a:r>
              <a:rPr lang="en-US" sz="2000" dirty="0" smtClean="0"/>
              <a:t> </a:t>
            </a:r>
            <a:r>
              <a:rPr lang="en-US" sz="2000" dirty="0"/>
              <a:t>106 vehicles are for sale from individuals directly</a:t>
            </a:r>
            <a:r>
              <a:rPr lang="en-US" sz="2000" dirty="0" smtClean="0"/>
              <a:t>.</a:t>
            </a:r>
          </a:p>
          <a:p>
            <a:pPr marL="0" indent="0">
              <a:buNone/>
            </a:pPr>
            <a:r>
              <a:rPr lang="en-US" sz="2000" b="1" dirty="0"/>
              <a:t>Auto transmission </a:t>
            </a:r>
            <a:r>
              <a:rPr lang="en-US" sz="2000" b="1" dirty="0" smtClean="0"/>
              <a:t>vehicles  :</a:t>
            </a:r>
            <a:r>
              <a:rPr lang="en-US" sz="2000" dirty="0" smtClean="0"/>
              <a:t> </a:t>
            </a:r>
            <a:r>
              <a:rPr lang="en-US" sz="2000" dirty="0"/>
              <a:t>The dataset contains 40 automatic transmission vehicles</a:t>
            </a:r>
            <a:r>
              <a:rPr lang="en-US" sz="2000" dirty="0" smtClean="0"/>
              <a:t>.</a:t>
            </a:r>
            <a:endParaRPr lang="en-US" sz="2000" dirty="0"/>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21360"/>
            <a:ext cx="11029615" cy="5818336"/>
          </a:xfrm>
        </p:spPr>
        <p:txBody>
          <a:bodyPr>
            <a:noAutofit/>
          </a:bodyPr>
          <a:lstStyle/>
          <a:p>
            <a:pPr marL="0" indent="0">
              <a:buNone/>
            </a:pPr>
            <a:r>
              <a:rPr lang="en-US" sz="2000" b="1" dirty="0" smtClean="0"/>
              <a:t>Single </a:t>
            </a:r>
            <a:r>
              <a:rPr lang="en-US" sz="2000" b="1" dirty="0"/>
              <a:t>person owned </a:t>
            </a:r>
            <a:r>
              <a:rPr lang="en-US" sz="2000" b="1" dirty="0" smtClean="0"/>
              <a:t>vehicles :</a:t>
            </a:r>
            <a:r>
              <a:rPr lang="en-US" sz="2000" dirty="0" smtClean="0"/>
              <a:t> </a:t>
            </a:r>
            <a:r>
              <a:rPr lang="en-US" sz="2000" dirty="0"/>
              <a:t>There are 290 vehicles owned by a single person.</a:t>
            </a:r>
          </a:p>
          <a:p>
            <a:pPr marL="0" indent="0">
              <a:buNone/>
            </a:pPr>
            <a:r>
              <a:rPr lang="en-US" sz="2000" b="1" dirty="0"/>
              <a:t>Most cost depreciated </a:t>
            </a:r>
            <a:r>
              <a:rPr lang="en-US" sz="2000" b="1" dirty="0" smtClean="0"/>
              <a:t>vehicle :</a:t>
            </a:r>
            <a:r>
              <a:rPr lang="en-US" sz="2000" dirty="0" smtClean="0"/>
              <a:t> </a:t>
            </a:r>
            <a:r>
              <a:rPr lang="en-US" sz="2000" dirty="0"/>
              <a:t>The vehicle with the highest depreciation is  </a:t>
            </a:r>
            <a:r>
              <a:rPr lang="en-US" sz="2000" dirty="0" smtClean="0"/>
              <a:t>Land cruiser.</a:t>
            </a:r>
          </a:p>
          <a:p>
            <a:pPr marL="0" indent="0">
              <a:buNone/>
            </a:pPr>
            <a:r>
              <a:rPr lang="en-US" sz="2000" b="1" dirty="0" smtClean="0"/>
              <a:t>Least </a:t>
            </a:r>
            <a:r>
              <a:rPr lang="en-US" sz="2000" b="1" dirty="0"/>
              <a:t>cost depreciated </a:t>
            </a:r>
            <a:r>
              <a:rPr lang="en-US" sz="2000" b="1" dirty="0" smtClean="0"/>
              <a:t>vehicle :</a:t>
            </a:r>
            <a:r>
              <a:rPr lang="en-US" sz="2000" dirty="0" smtClean="0"/>
              <a:t> </a:t>
            </a:r>
            <a:r>
              <a:rPr lang="en-US" sz="2000" dirty="0"/>
              <a:t>The vehicle with the lowest depreciation is Honda Activa </a:t>
            </a:r>
            <a:r>
              <a:rPr lang="en-US" sz="2000" dirty="0" smtClean="0"/>
              <a:t>4G.</a:t>
            </a:r>
            <a:endParaRPr lang="en-US" sz="2000" dirty="0"/>
          </a:p>
          <a:p>
            <a:pPr marL="0" indent="0">
              <a:buNone/>
            </a:pPr>
            <a:r>
              <a:rPr lang="en-US" sz="2000" b="1" dirty="0" smtClean="0"/>
              <a:t>Factors </a:t>
            </a:r>
            <a:r>
              <a:rPr lang="en-US" sz="2000" b="1" dirty="0"/>
              <a:t>affecting </a:t>
            </a:r>
            <a:r>
              <a:rPr lang="en-US" sz="2000" b="1" dirty="0" smtClean="0"/>
              <a:t>depreciation :</a:t>
            </a:r>
            <a:r>
              <a:rPr lang="en-US" sz="2000" dirty="0" smtClean="0"/>
              <a:t> </a:t>
            </a:r>
            <a:r>
              <a:rPr lang="en-US" sz="2000" dirty="0"/>
              <a:t>Cost depreciation is influenced by factors such as vehicle age and </a:t>
            </a:r>
            <a:r>
              <a:rPr lang="en-US" sz="2000" dirty="0" smtClean="0"/>
              <a:t>                 distance </a:t>
            </a:r>
            <a:r>
              <a:rPr lang="en-US" sz="2000" dirty="0"/>
              <a:t>driven.</a:t>
            </a:r>
          </a:p>
          <a:p>
            <a:pPr marL="0" indent="0">
              <a:buNone/>
            </a:pPr>
            <a:r>
              <a:rPr lang="en-US" sz="2000" b="1" dirty="0"/>
              <a:t>Newest vehicles after </a:t>
            </a:r>
            <a:r>
              <a:rPr lang="en-US" sz="2000" b="1" dirty="0" smtClean="0"/>
              <a:t>2014 :</a:t>
            </a:r>
            <a:r>
              <a:rPr lang="en-US" sz="2000" dirty="0" smtClean="0"/>
              <a:t> </a:t>
            </a:r>
            <a:r>
              <a:rPr lang="en-US" sz="2000" dirty="0"/>
              <a:t>The dataset contains 147 vehicles manufactured after 2014.</a:t>
            </a:r>
          </a:p>
          <a:p>
            <a:pPr marL="0" indent="0">
              <a:buNone/>
            </a:pPr>
            <a:r>
              <a:rPr lang="en-US" sz="2000" b="1" dirty="0"/>
              <a:t>Two-wheelers data and oldest </a:t>
            </a:r>
            <a:r>
              <a:rPr lang="en-US" sz="2000" b="1" dirty="0" smtClean="0"/>
              <a:t>bike :</a:t>
            </a:r>
            <a:r>
              <a:rPr lang="en-US" sz="2000" dirty="0" smtClean="0"/>
              <a:t> </a:t>
            </a:r>
            <a:r>
              <a:rPr lang="en-US" sz="2000" dirty="0"/>
              <a:t>The dataset includes two-wheelers, with the oldest bike sold in 2003.</a:t>
            </a:r>
          </a:p>
          <a:p>
            <a:pPr marL="0" indent="0">
              <a:buNone/>
            </a:pPr>
            <a:r>
              <a:rPr lang="en-US" sz="2000" b="1" dirty="0"/>
              <a:t>Cars data :</a:t>
            </a:r>
            <a:r>
              <a:rPr lang="en-US" sz="2000" dirty="0"/>
              <a:t> The dataset includes cars with present prices above 3.5 lakhs.</a:t>
            </a:r>
          </a:p>
          <a:p>
            <a:pPr marL="0" indent="0">
              <a:buNone/>
            </a:pPr>
            <a:r>
              <a:rPr lang="en-US" sz="2000" b="1" dirty="0"/>
              <a:t>Oldest car :</a:t>
            </a:r>
            <a:r>
              <a:rPr lang="en-US" sz="2000" dirty="0"/>
              <a:t> The oldest car sold had a selling price of 0.1 lakhs</a:t>
            </a:r>
            <a:r>
              <a:rPr lang="en-US" sz="2000" dirty="0" smtClean="0"/>
              <a:t>.</a:t>
            </a:r>
            <a:endParaRPr lang="en-US" sz="2000" b="1" dirty="0" smtClean="0"/>
          </a:p>
        </p:txBody>
      </p:sp>
    </p:spTree>
    <p:extLst>
      <p:ext uri="{BB962C8B-B14F-4D97-AF65-F5344CB8AC3E}">
        <p14:creationId xmlns:p14="http://schemas.microsoft.com/office/powerpoint/2010/main" val="363981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304800" y="579120"/>
            <a:ext cx="11686572" cy="914014"/>
          </a:xfrm>
        </p:spPr>
        <p:txBody>
          <a:bodyPr anchor="ctr"/>
          <a:lstStyle/>
          <a:p>
            <a:r>
              <a:rPr lang="en-US" dirty="0"/>
              <a:t>How did you customize the project and make it your own</a:t>
            </a:r>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91514" y="1574800"/>
            <a:ext cx="5960962" cy="4744720"/>
          </a:xfrm>
        </p:spPr>
        <p:txBody>
          <a:bodyPr>
            <a:normAutofit/>
          </a:bodyPr>
          <a:lstStyle/>
          <a:p>
            <a:pPr marL="0" indent="0">
              <a:buNone/>
            </a:pPr>
            <a:r>
              <a:rPr lang="en-US" sz="2000" dirty="0"/>
              <a:t>The pie chart analysis of fuel types in the vehicle dataset reveals a dominant preference for petrol vehicles, which constitute the majority of the data. Diesel vehicles are the second most common, while CNG vehicles have the smallest share. This distribution indicates that petrol engines are more popular, likely due to their availability and lower upfront costs. Despite the environmental benefits of CNG, their limited presence suggests slower adoption of alternative fuels. This distribution provides insights into market trends, consumer preferences, and the potential direction for future vehicle sales and environmental policies.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93" y="1810609"/>
            <a:ext cx="5591501" cy="4235234"/>
          </a:xfrm>
          <a:prstGeom prst="rect">
            <a:avLst/>
          </a:prstGeom>
        </p:spPr>
      </p:pic>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71af3243-3dd4-4a8d-8c0d-dd76da1f02a5"/>
    <ds:schemaRef ds:uri="http://purl.org/dc/dcmitype/"/>
    <ds:schemaRef ds:uri="http://schemas.microsoft.com/office/infopath/2007/PartnerControls"/>
    <ds:schemaRef ds:uri="http://purl.org/dc/terms/"/>
    <ds:schemaRef ds:uri="http://www.w3.org/XML/1998/namespace"/>
    <ds:schemaRef ds:uri="http://schemas.openxmlformats.org/package/2006/metadata/core-properties"/>
    <ds:schemaRef ds:uri="http://schemas.microsoft.com/office/2006/documentManagement/types"/>
    <ds:schemaRef ds:uri="http://purl.org/dc/elements/1.1/"/>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359</TotalTime>
  <Words>695</Words>
  <Application>Microsoft Office PowerPoint</Application>
  <PresentationFormat>Custom</PresentationFormat>
  <Paragraphs>81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 Details</vt:lpstr>
      <vt:lpstr>Analysis of CarDekho Dataset</vt:lpstr>
      <vt:lpstr> AGENDA</vt:lpstr>
      <vt:lpstr>PROJECT  OVERVIEW</vt:lpstr>
      <vt:lpstr>PowerPoint Presentation</vt:lpstr>
      <vt:lpstr>WHO ARE THE END USERS of this project?</vt:lpstr>
      <vt:lpstr> YOUR SOLUTION AND ITS VALUE PROPOSITION</vt:lpstr>
      <vt:lpstr>PowerPoint Presentation</vt:lpstr>
      <vt:lpstr>How did you customize the project and make it your own</vt:lpstr>
      <vt:lpstr>MODELLING</vt:lpstr>
      <vt:lpstr>PowerPoint Presentation</vt:lpstr>
      <vt:lpstr>Results</vt:lpstr>
      <vt:lpstr>PowerPoint Presentation</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34</cp:revision>
  <dcterms:created xsi:type="dcterms:W3CDTF">2021-05-26T16:50:10Z</dcterms:created>
  <dcterms:modified xsi:type="dcterms:W3CDTF">2024-07-25T07:19:23Z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