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4"/>
  </p:sldMasterIdLst>
  <p:sldIdLst>
    <p:sldId id="260" r:id="rId5"/>
    <p:sldId id="270" r:id="rId6"/>
    <p:sldId id="261" r:id="rId7"/>
    <p:sldId id="262" r:id="rId8"/>
    <p:sldId id="263" r:id="rId9"/>
    <p:sldId id="264" r:id="rId10"/>
    <p:sldId id="265" r:id="rId11"/>
    <p:sldId id="266" r:id="rId12"/>
    <p:sldId id="267" r:id="rId13"/>
    <p:sldId id="268" r:id="rId14"/>
    <p:sldId id="269" r:id="rId15"/>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18F73-A3B5-4E04-BB68-B110596F5AE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0013F-2E39-476E-92D2-D3198D0CC5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50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18F73-A3B5-4E04-BB68-B110596F5AE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0013F-2E39-476E-92D2-D3198D0CC595}" type="slidenum">
              <a:rPr lang="en-US" smtClean="0"/>
              <a:t>‹#›</a:t>
            </a:fld>
            <a:endParaRPr lang="en-US"/>
          </a:p>
        </p:txBody>
      </p:sp>
    </p:spTree>
    <p:extLst>
      <p:ext uri="{BB962C8B-B14F-4D97-AF65-F5344CB8AC3E}">
        <p14:creationId xmlns:p14="http://schemas.microsoft.com/office/powerpoint/2010/main" val="248391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18F73-A3B5-4E04-BB68-B110596F5AE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0013F-2E39-476E-92D2-D3198D0CC595}" type="slidenum">
              <a:rPr lang="en-US" smtClean="0"/>
              <a:t>‹#›</a:t>
            </a:fld>
            <a:endParaRPr lang="en-US"/>
          </a:p>
        </p:txBody>
      </p:sp>
    </p:spTree>
    <p:extLst>
      <p:ext uri="{BB962C8B-B14F-4D97-AF65-F5344CB8AC3E}">
        <p14:creationId xmlns:p14="http://schemas.microsoft.com/office/powerpoint/2010/main" val="121774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18F73-A3B5-4E04-BB68-B110596F5AE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0013F-2E39-476E-92D2-D3198D0CC595}" type="slidenum">
              <a:rPr lang="en-US" smtClean="0"/>
              <a:t>‹#›</a:t>
            </a:fld>
            <a:endParaRPr lang="en-US"/>
          </a:p>
        </p:txBody>
      </p:sp>
    </p:spTree>
    <p:extLst>
      <p:ext uri="{BB962C8B-B14F-4D97-AF65-F5344CB8AC3E}">
        <p14:creationId xmlns:p14="http://schemas.microsoft.com/office/powerpoint/2010/main" val="47069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18F73-A3B5-4E04-BB68-B110596F5AE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0013F-2E39-476E-92D2-D3198D0CC5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65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18F73-A3B5-4E04-BB68-B110596F5AE4}"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0013F-2E39-476E-92D2-D3198D0CC595}" type="slidenum">
              <a:rPr lang="en-US" smtClean="0"/>
              <a:t>‹#›</a:t>
            </a:fld>
            <a:endParaRPr lang="en-US"/>
          </a:p>
        </p:txBody>
      </p:sp>
    </p:spTree>
    <p:extLst>
      <p:ext uri="{BB962C8B-B14F-4D97-AF65-F5344CB8AC3E}">
        <p14:creationId xmlns:p14="http://schemas.microsoft.com/office/powerpoint/2010/main" val="132549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18F73-A3B5-4E04-BB68-B110596F5AE4}"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0013F-2E39-476E-92D2-D3198D0CC595}" type="slidenum">
              <a:rPr lang="en-US" smtClean="0"/>
              <a:t>‹#›</a:t>
            </a:fld>
            <a:endParaRPr lang="en-US"/>
          </a:p>
        </p:txBody>
      </p:sp>
    </p:spTree>
    <p:extLst>
      <p:ext uri="{BB962C8B-B14F-4D97-AF65-F5344CB8AC3E}">
        <p14:creationId xmlns:p14="http://schemas.microsoft.com/office/powerpoint/2010/main" val="103989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18F73-A3B5-4E04-BB68-B110596F5AE4}"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0013F-2E39-476E-92D2-D3198D0CC595}" type="slidenum">
              <a:rPr lang="en-US" smtClean="0"/>
              <a:t>‹#›</a:t>
            </a:fld>
            <a:endParaRPr lang="en-US"/>
          </a:p>
        </p:txBody>
      </p:sp>
    </p:spTree>
    <p:extLst>
      <p:ext uri="{BB962C8B-B14F-4D97-AF65-F5344CB8AC3E}">
        <p14:creationId xmlns:p14="http://schemas.microsoft.com/office/powerpoint/2010/main" val="80193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B18F73-A3B5-4E04-BB68-B110596F5AE4}" type="datetimeFigureOut">
              <a:rPr lang="en-US" smtClean="0"/>
              <a:t>11/23/2023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350013F-2E39-476E-92D2-D3198D0CC595}" type="slidenum">
              <a:rPr lang="en-US" smtClean="0"/>
              <a:t>‹#›</a:t>
            </a:fld>
            <a:endParaRPr lang="en-US"/>
          </a:p>
        </p:txBody>
      </p:sp>
    </p:spTree>
    <p:extLst>
      <p:ext uri="{BB962C8B-B14F-4D97-AF65-F5344CB8AC3E}">
        <p14:creationId xmlns:p14="http://schemas.microsoft.com/office/powerpoint/2010/main" val="4129243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B18F73-A3B5-4E04-BB68-B110596F5AE4}" type="datetimeFigureOut">
              <a:rPr lang="en-US" smtClean="0"/>
              <a:t>11/23/2023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50013F-2E39-476E-92D2-D3198D0CC595}" type="slidenum">
              <a:rPr lang="en-US" smtClean="0"/>
              <a:t>‹#›</a:t>
            </a:fld>
            <a:endParaRPr lang="en-US"/>
          </a:p>
        </p:txBody>
      </p:sp>
    </p:spTree>
    <p:extLst>
      <p:ext uri="{BB962C8B-B14F-4D97-AF65-F5344CB8AC3E}">
        <p14:creationId xmlns:p14="http://schemas.microsoft.com/office/powerpoint/2010/main" val="102190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18F73-A3B5-4E04-BB68-B110596F5AE4}"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0013F-2E39-476E-92D2-D3198D0CC595}" type="slidenum">
              <a:rPr lang="en-US" smtClean="0"/>
              <a:t>‹#›</a:t>
            </a:fld>
            <a:endParaRPr lang="en-US"/>
          </a:p>
        </p:txBody>
      </p:sp>
    </p:spTree>
    <p:extLst>
      <p:ext uri="{BB962C8B-B14F-4D97-AF65-F5344CB8AC3E}">
        <p14:creationId xmlns:p14="http://schemas.microsoft.com/office/powerpoint/2010/main" val="358727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B18F73-A3B5-4E04-BB68-B110596F5AE4}" type="datetimeFigureOut">
              <a:rPr lang="en-US" smtClean="0"/>
              <a:t>11/23/2023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50013F-2E39-476E-92D2-D3198D0CC59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148196"/>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eaborn.pydata.org/tutorial/axis_gri%20ds.html" TargetMode="External"/><Relationship Id="rId2" Type="http://schemas.openxmlformats.org/officeDocument/2006/relationships/hyperlink" Target="https://www.who.int/cancer/prevention/dia%20gnosis-screening/breast-cancer/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1904C5-E25C-0678-2338-CA98CFE42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959"/>
            <a:ext cx="12260424" cy="8375815"/>
          </a:xfrm>
          <a:prstGeom prst="rect">
            <a:avLst/>
          </a:prstGeom>
        </p:spPr>
      </p:pic>
      <p:sp>
        <p:nvSpPr>
          <p:cNvPr id="2" name="Title 1">
            <a:extLst>
              <a:ext uri="{FF2B5EF4-FFF2-40B4-BE49-F238E27FC236}">
                <a16:creationId xmlns:a16="http://schemas.microsoft.com/office/drawing/2014/main" id="{F610CBB0-7CED-D48B-9A28-3D0FB3F30088}"/>
              </a:ext>
            </a:extLst>
          </p:cNvPr>
          <p:cNvSpPr>
            <a:spLocks noGrp="1"/>
          </p:cNvSpPr>
          <p:nvPr>
            <p:ph type="title"/>
          </p:nvPr>
        </p:nvSpPr>
        <p:spPr>
          <a:xfrm>
            <a:off x="1766023" y="121298"/>
            <a:ext cx="8288543" cy="1466299"/>
          </a:xfrm>
        </p:spPr>
        <p:txBody>
          <a:bodyPr vert="horz" lIns="91440" tIns="45720" rIns="91440" bIns="0" rtlCol="0" anchor="b">
            <a:noAutofit/>
          </a:bodyPr>
          <a:lstStyle/>
          <a:p>
            <a:pPr algn="ctr"/>
            <a:br>
              <a:rPr lang="en-US" sz="4000" b="1" dirty="0">
                <a:solidFill>
                  <a:srgbClr val="002060"/>
                </a:solidFill>
              </a:rPr>
            </a:br>
            <a:r>
              <a:rPr lang="en-US" sz="4000" b="1" dirty="0">
                <a:solidFill>
                  <a:srgbClr val="002060"/>
                </a:solidFill>
              </a:rPr>
              <a:t>Prediction of Breast Cancer using Machine Learning Algorithms</a:t>
            </a:r>
          </a:p>
        </p:txBody>
      </p:sp>
      <p:sp>
        <p:nvSpPr>
          <p:cNvPr id="4" name="Text Placeholder 4">
            <a:extLst>
              <a:ext uri="{FF2B5EF4-FFF2-40B4-BE49-F238E27FC236}">
                <a16:creationId xmlns:a16="http://schemas.microsoft.com/office/drawing/2014/main" id="{DE0355C0-0770-61D7-7514-28ACB89FE5AF}"/>
              </a:ext>
            </a:extLst>
          </p:cNvPr>
          <p:cNvSpPr txBox="1">
            <a:spLocks/>
          </p:cNvSpPr>
          <p:nvPr/>
        </p:nvSpPr>
        <p:spPr>
          <a:xfrm>
            <a:off x="378693" y="5489547"/>
            <a:ext cx="4171479" cy="835215"/>
          </a:xfrm>
          <a:prstGeom prst="rect">
            <a:avLst/>
          </a:prstGeom>
        </p:spPr>
        <p:txBody>
          <a:bodyPr vert="horz" lIns="91440" tIns="91440" rIns="91440" bIns="91440" rtlCol="0">
            <a:normAutofit/>
          </a:bodyPr>
          <a:lstStyle>
            <a:lvl1pPr marL="0" indent="0" algn="l" defTabSz="457200" rtl="0" eaLnBrk="1" latinLnBrk="0" hangingPunct="1">
              <a:spcBef>
                <a:spcPts val="1000"/>
              </a:spcBef>
              <a:spcAft>
                <a:spcPts val="0"/>
              </a:spcAft>
              <a:buClr>
                <a:schemeClr val="accent1"/>
              </a:buClr>
              <a:buSzPct val="80000"/>
              <a:buFontTx/>
              <a:buNone/>
              <a:defRPr sz="1000" b="0" i="0" kern="1200" baseline="0">
                <a:solidFill>
                  <a:srgbClr val="54565B"/>
                </a:solidFill>
                <a:latin typeface="+mn-lt"/>
                <a:ea typeface="+mn-ea"/>
                <a:cs typeface="+mn-cs"/>
              </a:defRPr>
            </a:lvl1pPr>
            <a:lvl2pPr marL="457086" indent="0" algn="l" defTabSz="457200" rtl="0" eaLnBrk="1" latinLnBrk="0" hangingPunct="1">
              <a:spcBef>
                <a:spcPts val="1000"/>
              </a:spcBef>
              <a:spcAft>
                <a:spcPts val="0"/>
              </a:spcAft>
              <a:buClr>
                <a:schemeClr val="accent1"/>
              </a:buClr>
              <a:buSzPct val="80000"/>
              <a:buFontTx/>
              <a:buNone/>
              <a:defRPr sz="1200" b="0" i="0" kern="1200">
                <a:solidFill>
                  <a:schemeClr val="tx1"/>
                </a:solidFill>
                <a:latin typeface="+mn-lt"/>
                <a:ea typeface="+mn-ea"/>
                <a:cs typeface="+mn-cs"/>
              </a:defRPr>
            </a:lvl2pPr>
            <a:lvl3pPr marL="914172" indent="0" algn="l" defTabSz="457200" rtl="0" eaLnBrk="1" latinLnBrk="0" hangingPunct="1">
              <a:spcBef>
                <a:spcPts val="1000"/>
              </a:spcBef>
              <a:spcAft>
                <a:spcPts val="0"/>
              </a:spcAft>
              <a:buClr>
                <a:schemeClr val="accent1"/>
              </a:buClr>
              <a:buSzPct val="80000"/>
              <a:buFontTx/>
              <a:buNone/>
              <a:defRPr sz="1200" b="0" i="0" kern="1200">
                <a:solidFill>
                  <a:schemeClr val="tx1"/>
                </a:solidFill>
                <a:latin typeface="+mn-lt"/>
                <a:ea typeface="+mn-ea"/>
                <a:cs typeface="+mn-cs"/>
              </a:defRPr>
            </a:lvl3pPr>
            <a:lvl4pPr marL="1371257" indent="0" algn="l" defTabSz="457200" rtl="0" eaLnBrk="1" latinLnBrk="0" hangingPunct="1">
              <a:spcBef>
                <a:spcPts val="1000"/>
              </a:spcBef>
              <a:spcAft>
                <a:spcPts val="0"/>
              </a:spcAft>
              <a:buClr>
                <a:schemeClr val="accent1"/>
              </a:buClr>
              <a:buSzPct val="80000"/>
              <a:buFontTx/>
              <a:buNone/>
              <a:defRPr sz="1200" b="0" i="0" kern="1200">
                <a:solidFill>
                  <a:schemeClr val="tx1"/>
                </a:solidFill>
                <a:latin typeface="+mn-lt"/>
                <a:ea typeface="+mn-ea"/>
                <a:cs typeface="+mn-cs"/>
              </a:defRPr>
            </a:lvl4pPr>
            <a:lvl5pPr marL="1828343" indent="0" algn="l" defTabSz="457200" rtl="0" eaLnBrk="1" latinLnBrk="0" hangingPunct="1">
              <a:spcBef>
                <a:spcPts val="1000"/>
              </a:spcBef>
              <a:spcAft>
                <a:spcPts val="0"/>
              </a:spcAft>
              <a:buClr>
                <a:schemeClr val="accent1"/>
              </a:buClr>
              <a:buSzPct val="80000"/>
              <a:buFontTx/>
              <a:buNone/>
              <a:defRPr sz="1200" b="0" i="0" kern="1200">
                <a:solidFill>
                  <a:schemeClr val="tx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R="0" lvl="0" defTabSz="914400" fontAlgn="auto">
              <a:lnSpc>
                <a:spcPct val="120000"/>
              </a:lnSpc>
              <a:spcAft>
                <a:spcPts val="0"/>
              </a:spcAft>
              <a:buSzPct val="100000"/>
              <a:tabLst/>
              <a:defRPr/>
            </a:pPr>
            <a:r>
              <a:rPr kumimoji="0" lang="en-US" sz="2400" i="0" u="none" strike="noStrike" cap="all" spc="0" normalizeH="0" noProof="0" dirty="0">
                <a:ln>
                  <a:noFill/>
                </a:ln>
                <a:solidFill>
                  <a:schemeClr val="tx1"/>
                </a:solidFill>
                <a:uLnTx/>
                <a:uFillTx/>
              </a:rPr>
              <a:t>Prepared by:</a:t>
            </a:r>
          </a:p>
        </p:txBody>
      </p:sp>
      <p:sp>
        <p:nvSpPr>
          <p:cNvPr id="5" name="Text Placeholder 5">
            <a:extLst>
              <a:ext uri="{FF2B5EF4-FFF2-40B4-BE49-F238E27FC236}">
                <a16:creationId xmlns:a16="http://schemas.microsoft.com/office/drawing/2014/main" id="{224670C2-454C-F100-F42A-E5AE5537EE1E}"/>
              </a:ext>
            </a:extLst>
          </p:cNvPr>
          <p:cNvSpPr txBox="1">
            <a:spLocks/>
          </p:cNvSpPr>
          <p:nvPr/>
        </p:nvSpPr>
        <p:spPr>
          <a:xfrm>
            <a:off x="713590" y="5907154"/>
            <a:ext cx="5217903" cy="708250"/>
          </a:xfrm>
          <a:prstGeom prst="rect">
            <a:avLst/>
          </a:prstGeom>
        </p:spPr>
        <p:txBody>
          <a:bodyPr vert="horz" lIns="0" tIns="45720" rIns="91440" bIns="45720" rtlCol="0">
            <a:noAutofit/>
          </a:bodyPr>
          <a:lstStyle>
            <a:lvl1pPr marL="0" indent="0" algn="l" defTabSz="457200" rtl="0" eaLnBrk="1" latinLnBrk="0" hangingPunct="1">
              <a:spcBef>
                <a:spcPts val="1000"/>
              </a:spcBef>
              <a:spcAft>
                <a:spcPts val="0"/>
              </a:spcAft>
              <a:buClr>
                <a:schemeClr val="accent1"/>
              </a:buClr>
              <a:buSzPct val="80000"/>
              <a:buFontTx/>
              <a:buNone/>
              <a:defRPr sz="1000" b="1" i="0" kern="1200" baseline="0">
                <a:solidFill>
                  <a:schemeClr val="tx1"/>
                </a:solidFill>
                <a:latin typeface="+mn-lt"/>
                <a:ea typeface="+mn-ea"/>
                <a:cs typeface="+mn-cs"/>
              </a:defRPr>
            </a:lvl1pPr>
            <a:lvl2pPr marL="457086" indent="0" algn="l" defTabSz="457200" rtl="0" eaLnBrk="1" latinLnBrk="0" hangingPunct="1">
              <a:spcBef>
                <a:spcPts val="1000"/>
              </a:spcBef>
              <a:spcAft>
                <a:spcPts val="0"/>
              </a:spcAft>
              <a:buClr>
                <a:schemeClr val="accent1"/>
              </a:buClr>
              <a:buSzPct val="80000"/>
              <a:buFontTx/>
              <a:buNone/>
              <a:defRPr sz="1000" b="0" i="0" kern="1200">
                <a:solidFill>
                  <a:schemeClr val="tx1">
                    <a:lumMod val="75000"/>
                    <a:lumOff val="25000"/>
                  </a:schemeClr>
                </a:solidFill>
                <a:latin typeface="+mn-lt"/>
                <a:ea typeface="+mn-ea"/>
                <a:cs typeface="+mn-cs"/>
              </a:defRPr>
            </a:lvl2pPr>
            <a:lvl3pPr marL="914172" indent="0" algn="l" defTabSz="457200" rtl="0" eaLnBrk="1" latinLnBrk="0" hangingPunct="1">
              <a:spcBef>
                <a:spcPts val="1000"/>
              </a:spcBef>
              <a:spcAft>
                <a:spcPts val="0"/>
              </a:spcAft>
              <a:buClr>
                <a:schemeClr val="accent1"/>
              </a:buClr>
              <a:buSzPct val="80000"/>
              <a:buFontTx/>
              <a:buNone/>
              <a:defRPr sz="1000" b="0" i="0" kern="1200">
                <a:solidFill>
                  <a:schemeClr val="tx1">
                    <a:lumMod val="75000"/>
                    <a:lumOff val="25000"/>
                  </a:schemeClr>
                </a:solidFill>
                <a:latin typeface="+mn-lt"/>
                <a:ea typeface="+mn-ea"/>
                <a:cs typeface="+mn-cs"/>
              </a:defRPr>
            </a:lvl3pPr>
            <a:lvl4pPr marL="1371257" indent="0" algn="l" defTabSz="457200" rtl="0" eaLnBrk="1" latinLnBrk="0" hangingPunct="1">
              <a:spcBef>
                <a:spcPts val="1000"/>
              </a:spcBef>
              <a:spcAft>
                <a:spcPts val="0"/>
              </a:spcAft>
              <a:buClr>
                <a:schemeClr val="accent1"/>
              </a:buClr>
              <a:buSzPct val="80000"/>
              <a:buFontTx/>
              <a:buNone/>
              <a:defRPr sz="1000" b="0" i="0" kern="1200">
                <a:solidFill>
                  <a:schemeClr val="tx1">
                    <a:lumMod val="75000"/>
                    <a:lumOff val="25000"/>
                  </a:schemeClr>
                </a:solidFill>
                <a:latin typeface="+mn-lt"/>
                <a:ea typeface="+mn-ea"/>
                <a:cs typeface="+mn-cs"/>
              </a:defRPr>
            </a:lvl4pPr>
            <a:lvl5pPr marL="1828343" indent="0" algn="l" defTabSz="457200" rtl="0" eaLnBrk="1" latinLnBrk="0" hangingPunct="1">
              <a:spcBef>
                <a:spcPts val="1000"/>
              </a:spcBef>
              <a:spcAft>
                <a:spcPts val="0"/>
              </a:spcAft>
              <a:buClr>
                <a:schemeClr val="accent1"/>
              </a:buClr>
              <a:buSzPct val="80000"/>
              <a:buFontTx/>
              <a:buNone/>
              <a:defRPr sz="10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spcBef>
                <a:spcPts val="1000"/>
              </a:spcBef>
              <a:spcAft>
                <a:spcPts val="0"/>
              </a:spcAft>
              <a:buClr>
                <a:srgbClr val="B31166"/>
              </a:buClr>
              <a:buSzPct val="80000"/>
              <a:buFontTx/>
              <a:buNone/>
              <a:tabLst/>
              <a:defRPr/>
            </a:pPr>
            <a:r>
              <a:rPr kumimoji="0" lang="en-US" sz="1400" b="1"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Varshitha A</a:t>
            </a:r>
          </a:p>
        </p:txBody>
      </p:sp>
    </p:spTree>
    <p:extLst>
      <p:ext uri="{BB962C8B-B14F-4D97-AF65-F5344CB8AC3E}">
        <p14:creationId xmlns:p14="http://schemas.microsoft.com/office/powerpoint/2010/main" val="472130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0D05-2D48-8D1A-CEB6-1AE39158AD86}"/>
              </a:ext>
            </a:extLst>
          </p:cNvPr>
          <p:cNvSpPr>
            <a:spLocks noGrp="1"/>
          </p:cNvSpPr>
          <p:nvPr>
            <p:ph type="title"/>
          </p:nvPr>
        </p:nvSpPr>
        <p:spPr/>
        <p:txBody>
          <a:bodyPr/>
          <a:lstStyle/>
          <a:p>
            <a:r>
              <a:rPr lang="en-US" b="0" i="0" dirty="0">
                <a:solidFill>
                  <a:srgbClr val="000000"/>
                </a:solidFill>
                <a:effectLst/>
                <a:latin typeface="ff3"/>
              </a:rPr>
              <a:t>REFERENCES</a:t>
            </a:r>
            <a:endParaRPr lang="en-US" dirty="0"/>
          </a:p>
        </p:txBody>
      </p:sp>
      <p:sp>
        <p:nvSpPr>
          <p:cNvPr id="3" name="Content Placeholder 2">
            <a:extLst>
              <a:ext uri="{FF2B5EF4-FFF2-40B4-BE49-F238E27FC236}">
                <a16:creationId xmlns:a16="http://schemas.microsoft.com/office/drawing/2014/main" id="{623C375F-9125-B3AD-4D7A-2EB014128B5B}"/>
              </a:ext>
            </a:extLst>
          </p:cNvPr>
          <p:cNvSpPr>
            <a:spLocks noGrp="1"/>
          </p:cNvSpPr>
          <p:nvPr>
            <p:ph idx="1"/>
          </p:nvPr>
        </p:nvSpPr>
        <p:spPr/>
        <p:txBody>
          <a:bodyPr>
            <a:normAutofit/>
          </a:bodyPr>
          <a:lstStyle/>
          <a:p>
            <a:r>
              <a:rPr lang="en-US" dirty="0">
                <a:hlinkClick r:id="rId2"/>
              </a:rPr>
              <a:t>https://www.who.int/cancer/prevention/dia gnosis-screening/breast-cancer/</a:t>
            </a:r>
            <a:r>
              <a:rPr lang="en-US" dirty="0" err="1">
                <a:hlinkClick r:id="rId2"/>
              </a:rPr>
              <a:t>en</a:t>
            </a:r>
            <a:r>
              <a:rPr lang="en-US" dirty="0">
                <a:hlinkClick r:id="rId2"/>
              </a:rPr>
              <a:t>/</a:t>
            </a:r>
            <a:endParaRPr lang="en-US" dirty="0"/>
          </a:p>
          <a:p>
            <a:r>
              <a:rPr lang="en-US" dirty="0"/>
              <a:t> https://towardsdatascience.com/</a:t>
            </a:r>
          </a:p>
          <a:p>
            <a:r>
              <a:rPr lang="en-US" dirty="0">
                <a:hlinkClick r:id="rId3"/>
              </a:rPr>
              <a:t>https://seaborn.pydata.org/tutorial/axis_gri ds.html</a:t>
            </a:r>
            <a:endParaRPr lang="en-US" dirty="0"/>
          </a:p>
          <a:p>
            <a:r>
              <a:rPr lang="en-US" dirty="0"/>
              <a:t>https://seaborn.pydata.org/generated/seabo rn.pairplot.html </a:t>
            </a:r>
          </a:p>
          <a:p>
            <a:r>
              <a:rPr lang="en-US" dirty="0"/>
              <a:t>https://seaborn.pydata.org/generated/seabo rn.heatmap.html</a:t>
            </a:r>
          </a:p>
        </p:txBody>
      </p:sp>
    </p:spTree>
    <p:extLst>
      <p:ext uri="{BB962C8B-B14F-4D97-AF65-F5344CB8AC3E}">
        <p14:creationId xmlns:p14="http://schemas.microsoft.com/office/powerpoint/2010/main" val="376048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3B21503-671C-7C74-6631-5FA5ED28E6FD}"/>
              </a:ext>
            </a:extLst>
          </p:cNvPr>
          <p:cNvSpPr>
            <a:spLocks noGrp="1"/>
          </p:cNvSpPr>
          <p:nvPr>
            <p:ph idx="1"/>
          </p:nvPr>
        </p:nvSpPr>
        <p:spPr>
          <a:xfrm>
            <a:off x="1499204" y="904875"/>
            <a:ext cx="9603275" cy="4551945"/>
          </a:xfrm>
        </p:spPr>
        <p:txBody>
          <a:bodyPr>
            <a:normAutofit/>
          </a:bodyPr>
          <a:lstStyle/>
          <a:p>
            <a:pPr marL="0" indent="0">
              <a:buNone/>
            </a:pPr>
            <a:endParaRPr lang="en-US" sz="4000" dirty="0"/>
          </a:p>
          <a:p>
            <a:pPr marL="0" indent="0">
              <a:buNone/>
            </a:pPr>
            <a:endParaRPr lang="en-US" sz="4000" dirty="0"/>
          </a:p>
          <a:p>
            <a:pPr marL="0" indent="0">
              <a:buNone/>
            </a:pPr>
            <a:r>
              <a:rPr lang="en-US" sz="4000" dirty="0"/>
              <a:t>                     THANK YOU</a:t>
            </a:r>
          </a:p>
        </p:txBody>
      </p:sp>
    </p:spTree>
    <p:extLst>
      <p:ext uri="{BB962C8B-B14F-4D97-AF65-F5344CB8AC3E}">
        <p14:creationId xmlns:p14="http://schemas.microsoft.com/office/powerpoint/2010/main" val="39162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97F9-3DB9-3287-10F1-05FAF447922F}"/>
              </a:ext>
            </a:extLst>
          </p:cNvPr>
          <p:cNvSpPr>
            <a:spLocks noGrp="1"/>
          </p:cNvSpPr>
          <p:nvPr>
            <p:ph type="title"/>
          </p:nvPr>
        </p:nvSpPr>
        <p:spPr>
          <a:xfrm>
            <a:off x="1097280" y="286604"/>
            <a:ext cx="10058400" cy="1159642"/>
          </a:xfrm>
        </p:spPr>
        <p:txBody>
          <a:bodyPr/>
          <a:lstStyle/>
          <a:p>
            <a:r>
              <a:rPr lang="en-US" dirty="0"/>
              <a:t>Summary</a:t>
            </a:r>
          </a:p>
        </p:txBody>
      </p:sp>
      <p:sp>
        <p:nvSpPr>
          <p:cNvPr id="3" name="Content Placeholder 2">
            <a:extLst>
              <a:ext uri="{FF2B5EF4-FFF2-40B4-BE49-F238E27FC236}">
                <a16:creationId xmlns:a16="http://schemas.microsoft.com/office/drawing/2014/main" id="{88311994-D055-1889-588B-22D326276113}"/>
              </a:ext>
            </a:extLst>
          </p:cNvPr>
          <p:cNvSpPr>
            <a:spLocks noGrp="1"/>
          </p:cNvSpPr>
          <p:nvPr>
            <p:ph idx="1"/>
          </p:nvPr>
        </p:nvSpPr>
        <p:spPr/>
        <p:txBody>
          <a:bodyPr/>
          <a:lstStyle/>
          <a:p>
            <a:pPr algn="just">
              <a:buFont typeface="Wingdings" panose="05000000000000000000" pitchFamily="2" charset="2"/>
              <a:buChar char="§"/>
            </a:pPr>
            <a:r>
              <a:rPr lang="en-US" sz="2000" b="0" i="0" dirty="0">
                <a:effectLst/>
                <a:latin typeface="Cambria" panose="02040503050406030204" pitchFamily="18" charset="0"/>
              </a:rPr>
              <a:t>      Abstract</a:t>
            </a:r>
          </a:p>
          <a:p>
            <a:pPr algn="just">
              <a:buFont typeface="Wingdings" panose="05000000000000000000" pitchFamily="2" charset="2"/>
              <a:buChar char="§"/>
            </a:pPr>
            <a:r>
              <a:rPr lang="en-US" b="0" i="0" dirty="0">
                <a:solidFill>
                  <a:srgbClr val="000000"/>
                </a:solidFill>
                <a:effectLst/>
                <a:latin typeface="ff3"/>
              </a:rPr>
              <a:t>      Problem statement</a:t>
            </a:r>
          </a:p>
          <a:p>
            <a:pPr algn="just">
              <a:buFont typeface="Wingdings" panose="05000000000000000000" pitchFamily="2" charset="2"/>
              <a:buChar char="§"/>
            </a:pPr>
            <a:r>
              <a:rPr lang="en-US" b="0" i="0" dirty="0">
                <a:effectLst/>
                <a:latin typeface="ff3"/>
              </a:rPr>
              <a:t>      Proposed solution &amp; result analysis</a:t>
            </a:r>
          </a:p>
          <a:p>
            <a:pPr algn="just">
              <a:buFont typeface="Wingdings" panose="05000000000000000000" pitchFamily="2" charset="2"/>
              <a:buChar char="§"/>
            </a:pPr>
            <a:r>
              <a:rPr lang="en-US" dirty="0"/>
              <a:t>      Dataset</a:t>
            </a:r>
          </a:p>
          <a:p>
            <a:pPr algn="just">
              <a:buFont typeface="Wingdings" panose="05000000000000000000" pitchFamily="2" charset="2"/>
              <a:buChar char="§"/>
            </a:pPr>
            <a:r>
              <a:rPr lang="en-US" b="0" i="0" dirty="0">
                <a:solidFill>
                  <a:srgbClr val="000000"/>
                </a:solidFill>
                <a:effectLst/>
                <a:latin typeface="ff3"/>
              </a:rPr>
              <a:t>      Prediction of Model</a:t>
            </a:r>
          </a:p>
          <a:p>
            <a:pPr algn="just">
              <a:buFont typeface="Wingdings" panose="05000000000000000000" pitchFamily="2" charset="2"/>
              <a:buChar char="§"/>
            </a:pPr>
            <a:r>
              <a:rPr lang="en-US" b="0" i="0" dirty="0">
                <a:solidFill>
                  <a:srgbClr val="000000"/>
                </a:solidFill>
                <a:effectLst/>
                <a:latin typeface="ff3"/>
              </a:rPr>
              <a:t>      Conclusion &amp; future scope </a:t>
            </a:r>
          </a:p>
          <a:p>
            <a:pPr algn="just">
              <a:buFont typeface="Wingdings" panose="05000000000000000000" pitchFamily="2" charset="2"/>
              <a:buChar char="§"/>
            </a:pPr>
            <a:r>
              <a:rPr lang="en-US" b="0" i="0" dirty="0">
                <a:solidFill>
                  <a:srgbClr val="000000"/>
                </a:solidFill>
                <a:effectLst/>
                <a:latin typeface="ff3"/>
              </a:rPr>
              <a:t>       References</a:t>
            </a:r>
          </a:p>
          <a:p>
            <a:endParaRPr lang="en-US" b="0" i="0" dirty="0">
              <a:solidFill>
                <a:srgbClr val="000000"/>
              </a:solidFill>
              <a:effectLst/>
              <a:latin typeface="ff3"/>
            </a:endParaRPr>
          </a:p>
          <a:p>
            <a:endParaRPr lang="en-US" dirty="0"/>
          </a:p>
          <a:p>
            <a:endParaRPr lang="en-US" dirty="0"/>
          </a:p>
        </p:txBody>
      </p:sp>
    </p:spTree>
    <p:extLst>
      <p:ext uri="{BB962C8B-B14F-4D97-AF65-F5344CB8AC3E}">
        <p14:creationId xmlns:p14="http://schemas.microsoft.com/office/powerpoint/2010/main" val="380303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8AB8-EB1B-068A-4D0D-A7C18F6F5D35}"/>
              </a:ext>
            </a:extLst>
          </p:cNvPr>
          <p:cNvSpPr>
            <a:spLocks noGrp="1"/>
          </p:cNvSpPr>
          <p:nvPr>
            <p:ph type="title"/>
          </p:nvPr>
        </p:nvSpPr>
        <p:spPr>
          <a:xfrm>
            <a:off x="1351947" y="970384"/>
            <a:ext cx="9488105" cy="1029208"/>
          </a:xfrm>
        </p:spPr>
        <p:txBody>
          <a:bodyPr>
            <a:normAutofit fontScale="90000"/>
          </a:bodyPr>
          <a:lstStyle/>
          <a:p>
            <a:r>
              <a:rPr lang="en-US" sz="3600" b="1" i="0" dirty="0">
                <a:effectLst/>
                <a:latin typeface="Cambria" panose="02040503050406030204" pitchFamily="18" charset="0"/>
              </a:rPr>
              <a:t>Abstract</a:t>
            </a:r>
            <a:br>
              <a:rPr lang="en-US" sz="1800" b="0" i="0" dirty="0">
                <a:solidFill>
                  <a:srgbClr val="995733"/>
                </a:solidFill>
                <a:effectLst/>
                <a:latin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54BF13D3-1930-BD66-D2CE-94059B17AA19}"/>
              </a:ext>
            </a:extLst>
          </p:cNvPr>
          <p:cNvSpPr>
            <a:spLocks noGrp="1"/>
          </p:cNvSpPr>
          <p:nvPr>
            <p:ph idx="1"/>
          </p:nvPr>
        </p:nvSpPr>
        <p:spPr>
          <a:xfrm>
            <a:off x="1137146" y="1933574"/>
            <a:ext cx="10525125" cy="4099318"/>
          </a:xfrm>
        </p:spPr>
        <p:txBody>
          <a:bodyPr>
            <a:normAutofit fontScale="85000" lnSpcReduction="10000"/>
          </a:bodyPr>
          <a:lstStyle/>
          <a:p>
            <a:pPr marL="0" indent="0">
              <a:buNone/>
            </a:pPr>
            <a:r>
              <a:rPr lang="en-US" sz="3100" b="0" i="0" dirty="0">
                <a:solidFill>
                  <a:srgbClr val="212121"/>
                </a:solidFill>
                <a:effectLst/>
                <a:latin typeface="Aptos Narrow" panose="020B0004020202020204" pitchFamily="34" charset="0"/>
              </a:rPr>
              <a:t>Breast cancer is considered one of the most common cancers in women caused by various clinical, lifestyle, social, and economic factors. Machine learning has the potential to predict breast cancer based on features hidden in data.</a:t>
            </a:r>
            <a:endParaRPr lang="en-US" sz="3100" dirty="0">
              <a:latin typeface="Aptos Narrow" panose="020B0004020202020204" pitchFamily="34" charset="0"/>
            </a:endParaRPr>
          </a:p>
          <a:p>
            <a:pPr marL="0" indent="0">
              <a:buNone/>
            </a:pPr>
            <a:r>
              <a:rPr lang="en-US" sz="3100" dirty="0">
                <a:latin typeface="Aptos Narrow" panose="020B0004020202020204" pitchFamily="34" charset="0"/>
              </a:rPr>
              <a:t>There are two early detection strategies for breast cancer: early diagnosis and screening.</a:t>
            </a:r>
          </a:p>
          <a:p>
            <a:pPr marL="0" indent="0">
              <a:buNone/>
            </a:pPr>
            <a:r>
              <a:rPr lang="en-US" sz="3100" dirty="0">
                <a:latin typeface="Aptos Narrow" panose="020B0004020202020204" pitchFamily="34" charset="0"/>
              </a:rPr>
              <a:t>The goal is to increase the proportion of breast cancers identified at an early stage, allowing for more effective treatment to be used and reducing the risks of death from breast cancer. Since early detection of cancer is key to effective treatment of breast cancer, we use various machine learning algorithms for prediction.</a:t>
            </a:r>
            <a:br>
              <a:rPr lang="en-US" sz="3100" b="0" i="0" dirty="0">
                <a:solidFill>
                  <a:srgbClr val="111111"/>
                </a:solidFill>
                <a:effectLst/>
                <a:latin typeface="Roboto" panose="020F0502020204030204" pitchFamily="2" charset="0"/>
              </a:rPr>
            </a:br>
            <a:endParaRPr lang="en-US" sz="3100" b="0" i="0" dirty="0">
              <a:solidFill>
                <a:srgbClr val="111111"/>
              </a:solidFill>
              <a:effectLst/>
              <a:latin typeface="Roboto" panose="020F0502020204030204" pitchFamily="2" charset="0"/>
            </a:endParaRPr>
          </a:p>
          <a:p>
            <a:pPr algn="l"/>
            <a:endParaRPr lang="en-US" dirty="0"/>
          </a:p>
        </p:txBody>
      </p:sp>
    </p:spTree>
    <p:extLst>
      <p:ext uri="{BB962C8B-B14F-4D97-AF65-F5344CB8AC3E}">
        <p14:creationId xmlns:p14="http://schemas.microsoft.com/office/powerpoint/2010/main" val="182188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D665-65E7-E185-254F-BC6FC8A45799}"/>
              </a:ext>
            </a:extLst>
          </p:cNvPr>
          <p:cNvSpPr>
            <a:spLocks noGrp="1"/>
          </p:cNvSpPr>
          <p:nvPr>
            <p:ph type="title"/>
          </p:nvPr>
        </p:nvSpPr>
        <p:spPr>
          <a:xfrm>
            <a:off x="1451579" y="804520"/>
            <a:ext cx="9603275" cy="587136"/>
          </a:xfrm>
        </p:spPr>
        <p:txBody>
          <a:bodyPr>
            <a:normAutofit fontScale="90000"/>
          </a:bodyPr>
          <a:lstStyle/>
          <a:p>
            <a:r>
              <a:rPr lang="en-US" b="0" i="0" dirty="0">
                <a:solidFill>
                  <a:srgbClr val="000000"/>
                </a:solidFill>
                <a:effectLst/>
                <a:latin typeface="ff3"/>
              </a:rPr>
              <a:t>PROBLEM STATEMENT</a:t>
            </a:r>
            <a:endParaRPr lang="en-US" dirty="0"/>
          </a:p>
        </p:txBody>
      </p:sp>
      <p:sp>
        <p:nvSpPr>
          <p:cNvPr id="3" name="Content Placeholder 2">
            <a:extLst>
              <a:ext uri="{FF2B5EF4-FFF2-40B4-BE49-F238E27FC236}">
                <a16:creationId xmlns:a16="http://schemas.microsoft.com/office/drawing/2014/main" id="{BEEA39D4-7070-E42A-C2A8-BBE8A04BEEC6}"/>
              </a:ext>
            </a:extLst>
          </p:cNvPr>
          <p:cNvSpPr>
            <a:spLocks noGrp="1"/>
          </p:cNvSpPr>
          <p:nvPr>
            <p:ph idx="1"/>
          </p:nvPr>
        </p:nvSpPr>
        <p:spPr/>
        <p:txBody>
          <a:bodyPr>
            <a:normAutofit/>
          </a:bodyPr>
          <a:lstStyle/>
          <a:p>
            <a:r>
              <a:rPr lang="en-US" sz="2400" dirty="0"/>
              <a:t>Predicting person tumour (Malignant or Benign) based upon his/her tumour features i.e.  its radius, area, smoothness, texture, perimeter.</a:t>
            </a:r>
          </a:p>
          <a:p>
            <a:r>
              <a:rPr lang="en-US" sz="2400" dirty="0"/>
              <a:t>Machine learning classification techniques can be used on these type of problem statement.</a:t>
            </a:r>
            <a:br>
              <a:rPr lang="en-US" sz="2400" dirty="0"/>
            </a:br>
            <a:endParaRPr lang="en-US" sz="2400" dirty="0"/>
          </a:p>
        </p:txBody>
      </p:sp>
      <p:pic>
        <p:nvPicPr>
          <p:cNvPr id="1026" name="Picture 2">
            <a:extLst>
              <a:ext uri="{FF2B5EF4-FFF2-40B4-BE49-F238E27FC236}">
                <a16:creationId xmlns:a16="http://schemas.microsoft.com/office/drawing/2014/main" id="{3CB21276-3E6D-94FB-38B9-1EA319662A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3461" y="3429000"/>
            <a:ext cx="4640292" cy="220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6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FCE7-E3B3-EA79-FB51-91E88F816BCF}"/>
              </a:ext>
            </a:extLst>
          </p:cNvPr>
          <p:cNvSpPr>
            <a:spLocks noGrp="1"/>
          </p:cNvSpPr>
          <p:nvPr>
            <p:ph type="title"/>
          </p:nvPr>
        </p:nvSpPr>
        <p:spPr>
          <a:xfrm>
            <a:off x="1097280" y="286603"/>
            <a:ext cx="10058400" cy="1047675"/>
          </a:xfrm>
        </p:spPr>
        <p:txBody>
          <a:bodyPr>
            <a:normAutofit/>
          </a:bodyPr>
          <a:lstStyle/>
          <a:p>
            <a:r>
              <a:rPr lang="en-US" sz="4400" b="0" i="0" dirty="0">
                <a:solidFill>
                  <a:srgbClr val="000000"/>
                </a:solidFill>
                <a:effectLst/>
                <a:latin typeface="ff3"/>
              </a:rPr>
              <a:t>PROPOSED SOLUTION</a:t>
            </a:r>
            <a:endParaRPr lang="en-US" sz="4400" dirty="0"/>
          </a:p>
        </p:txBody>
      </p:sp>
      <p:sp>
        <p:nvSpPr>
          <p:cNvPr id="3" name="Content Placeholder 2">
            <a:extLst>
              <a:ext uri="{FF2B5EF4-FFF2-40B4-BE49-F238E27FC236}">
                <a16:creationId xmlns:a16="http://schemas.microsoft.com/office/drawing/2014/main" id="{D42F9318-1DB2-4E2B-99A1-B2E166968F48}"/>
              </a:ext>
            </a:extLst>
          </p:cNvPr>
          <p:cNvSpPr>
            <a:spLocks noGrp="1"/>
          </p:cNvSpPr>
          <p:nvPr>
            <p:ph idx="1"/>
          </p:nvPr>
        </p:nvSpPr>
        <p:spPr/>
        <p:txBody>
          <a:bodyPr/>
          <a:lstStyle/>
          <a:p>
            <a:pPr marL="0" indent="0">
              <a:buNone/>
            </a:pPr>
            <a:r>
              <a:rPr lang="en-US" dirty="0"/>
              <a:t>The dataset  used here was created by Dr. William H. Walberg, physician at the University  Of  Wisconsin  Hospital.</a:t>
            </a:r>
          </a:p>
          <a:p>
            <a:pPr marL="0" indent="0">
              <a:buNone/>
            </a:pPr>
            <a:r>
              <a:rPr lang="en-US" dirty="0"/>
              <a:t>To create the dataset fluid  samples,  taken  from  patients  with  solid  breast masses and an easy-to-use graphical computer program called </a:t>
            </a:r>
            <a:r>
              <a:rPr lang="en-US" dirty="0" err="1"/>
              <a:t>Xcyt</a:t>
            </a:r>
            <a:r>
              <a:rPr lang="en-US" dirty="0"/>
              <a:t>(Cytological Diagnosis), which is capable of perform the analysis of cytological features based on a digital scan.</a:t>
            </a:r>
          </a:p>
          <a:p>
            <a:pPr marL="0" indent="0">
              <a:buNone/>
            </a:pPr>
            <a:r>
              <a:rPr lang="en-US" dirty="0"/>
              <a:t>The dataset uses a curve-fitting algorithm, to compute ten  features from each one of the cells in the sample, then it calculates the mean value, extreme value and standard error.</a:t>
            </a:r>
          </a:p>
        </p:txBody>
      </p:sp>
    </p:spTree>
    <p:extLst>
      <p:ext uri="{BB962C8B-B14F-4D97-AF65-F5344CB8AC3E}">
        <p14:creationId xmlns:p14="http://schemas.microsoft.com/office/powerpoint/2010/main" val="66736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8A99-4369-8BF8-25E7-5FF3C59AA25D}"/>
              </a:ext>
            </a:extLst>
          </p:cNvPr>
          <p:cNvSpPr>
            <a:spLocks noGrp="1"/>
          </p:cNvSpPr>
          <p:nvPr>
            <p:ph type="title"/>
          </p:nvPr>
        </p:nvSpPr>
        <p:spPr>
          <a:xfrm>
            <a:off x="1452075" y="867620"/>
            <a:ext cx="9603275" cy="524617"/>
          </a:xfrm>
        </p:spPr>
        <p:txBody>
          <a:bodyPr>
            <a:normAutofit fontScale="90000"/>
          </a:bodyPr>
          <a:lstStyle/>
          <a:p>
            <a:r>
              <a:rPr lang="en-US" b="0" i="0" dirty="0">
                <a:solidFill>
                  <a:srgbClr val="000000"/>
                </a:solidFill>
                <a:effectLst/>
                <a:latin typeface="ff3"/>
              </a:rPr>
              <a:t>RESULT ANALYSIS</a:t>
            </a:r>
            <a:endParaRPr lang="en-US" dirty="0"/>
          </a:p>
        </p:txBody>
      </p:sp>
      <p:sp>
        <p:nvSpPr>
          <p:cNvPr id="4" name="Title 1">
            <a:extLst>
              <a:ext uri="{FF2B5EF4-FFF2-40B4-BE49-F238E27FC236}">
                <a16:creationId xmlns:a16="http://schemas.microsoft.com/office/drawing/2014/main" id="{3C37D222-218F-1330-5C1D-8B0E510C56F1}"/>
              </a:ext>
            </a:extLst>
          </p:cNvPr>
          <p:cNvSpPr>
            <a:spLocks noGrp="1"/>
          </p:cNvSpPr>
          <p:nvPr>
            <p:ph idx="1"/>
          </p:nvPr>
        </p:nvSpPr>
        <p:spPr>
          <a:xfrm>
            <a:off x="712204" y="2230016"/>
            <a:ext cx="8534400" cy="2252871"/>
          </a:xfrm>
        </p:spPr>
        <p:txBody>
          <a:bodyPr/>
          <a:lstStyle/>
          <a:p>
            <a:pPr>
              <a:buFont typeface="Wingdings" panose="05000000000000000000" pitchFamily="2" charset="2"/>
              <a:buChar char="§"/>
            </a:pPr>
            <a:r>
              <a:rPr lang="en-US" dirty="0"/>
              <a:t>  Python libraries such as pandas, NumPy.</a:t>
            </a:r>
          </a:p>
          <a:p>
            <a:pPr>
              <a:buFont typeface="Wingdings" panose="05000000000000000000" pitchFamily="2" charset="2"/>
              <a:buChar char="§"/>
            </a:pPr>
            <a:r>
              <a:rPr lang="en-US" dirty="0"/>
              <a:t>  Sklearn library used with many subordinate models such as model_selection,    classifiers and metrics etc.</a:t>
            </a:r>
          </a:p>
          <a:p>
            <a:pPr>
              <a:buFont typeface="Wingdings" panose="05000000000000000000" pitchFamily="2" charset="2"/>
              <a:buChar char="§"/>
            </a:pPr>
            <a:r>
              <a:rPr lang="en-US" dirty="0"/>
              <a:t>  JUPITOR Notebook for implementation purpose.</a:t>
            </a:r>
          </a:p>
          <a:p>
            <a:endParaRPr lang="en-US" dirty="0"/>
          </a:p>
        </p:txBody>
      </p:sp>
      <p:sp>
        <p:nvSpPr>
          <p:cNvPr id="5" name="Title 1">
            <a:extLst>
              <a:ext uri="{FF2B5EF4-FFF2-40B4-BE49-F238E27FC236}">
                <a16:creationId xmlns:a16="http://schemas.microsoft.com/office/drawing/2014/main" id="{FF4D8655-F3AF-AFB4-350D-6A5159AFD5F7}"/>
              </a:ext>
            </a:extLst>
          </p:cNvPr>
          <p:cNvSpPr txBox="1">
            <a:spLocks/>
          </p:cNvSpPr>
          <p:nvPr/>
        </p:nvSpPr>
        <p:spPr>
          <a:xfrm>
            <a:off x="712204" y="1876975"/>
            <a:ext cx="9603275" cy="3270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1800" b="1" dirty="0">
                <a:solidFill>
                  <a:schemeClr val="accent1"/>
                </a:solidFill>
              </a:rPr>
              <a:t>MACHINE LEARNING WITH PYTHON</a:t>
            </a:r>
          </a:p>
        </p:txBody>
      </p:sp>
      <p:pic>
        <p:nvPicPr>
          <p:cNvPr id="7" name="Picture 6">
            <a:extLst>
              <a:ext uri="{FF2B5EF4-FFF2-40B4-BE49-F238E27FC236}">
                <a16:creationId xmlns:a16="http://schemas.microsoft.com/office/drawing/2014/main" id="{7F56D308-CC17-80D2-F4AA-333C6315C44A}"/>
              </a:ext>
            </a:extLst>
          </p:cNvPr>
          <p:cNvPicPr>
            <a:picLocks noChangeAspect="1"/>
          </p:cNvPicPr>
          <p:nvPr/>
        </p:nvPicPr>
        <p:blipFill>
          <a:blip r:embed="rId2"/>
          <a:stretch>
            <a:fillRect/>
          </a:stretch>
        </p:blipFill>
        <p:spPr>
          <a:xfrm>
            <a:off x="6821260" y="3172863"/>
            <a:ext cx="4476750" cy="2962275"/>
          </a:xfrm>
          <a:prstGeom prst="rect">
            <a:avLst/>
          </a:prstGeom>
        </p:spPr>
      </p:pic>
    </p:spTree>
    <p:extLst>
      <p:ext uri="{BB962C8B-B14F-4D97-AF65-F5344CB8AC3E}">
        <p14:creationId xmlns:p14="http://schemas.microsoft.com/office/powerpoint/2010/main" val="326503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B1E0-F2AB-E37E-3945-A41EFF28B647}"/>
              </a:ext>
            </a:extLst>
          </p:cNvPr>
          <p:cNvSpPr>
            <a:spLocks noGrp="1"/>
          </p:cNvSpPr>
          <p:nvPr>
            <p:ph type="title"/>
          </p:nvPr>
        </p:nvSpPr>
        <p:spPr>
          <a:xfrm>
            <a:off x="1294362" y="781051"/>
            <a:ext cx="9603275" cy="739839"/>
          </a:xfrm>
        </p:spPr>
        <p:txBody>
          <a:bodyPr>
            <a:normAutofit/>
          </a:bodyPr>
          <a:lstStyle/>
          <a:p>
            <a:r>
              <a:rPr lang="en-US" sz="4400" b="1" dirty="0"/>
              <a:t>DATASET</a:t>
            </a:r>
          </a:p>
        </p:txBody>
      </p:sp>
      <p:sp>
        <p:nvSpPr>
          <p:cNvPr id="3" name="Content Placeholder 2">
            <a:extLst>
              <a:ext uri="{FF2B5EF4-FFF2-40B4-BE49-F238E27FC236}">
                <a16:creationId xmlns:a16="http://schemas.microsoft.com/office/drawing/2014/main" id="{5E7888C5-26F5-91EA-52D6-6353CCD16098}"/>
              </a:ext>
            </a:extLst>
          </p:cNvPr>
          <p:cNvSpPr>
            <a:spLocks noGrp="1"/>
          </p:cNvSpPr>
          <p:nvPr>
            <p:ph idx="1"/>
          </p:nvPr>
        </p:nvSpPr>
        <p:spPr>
          <a:xfrm>
            <a:off x="1451577" y="1924050"/>
            <a:ext cx="9603275" cy="4152899"/>
          </a:xfrm>
        </p:spPr>
        <p:txBody>
          <a:bodyPr>
            <a:normAutofit/>
          </a:bodyPr>
          <a:lstStyle/>
          <a:p>
            <a:pPr marL="0" indent="0">
              <a:buNone/>
            </a:pPr>
            <a:r>
              <a:rPr lang="en-US" sz="2200" b="1" dirty="0">
                <a:solidFill>
                  <a:schemeClr val="accent1"/>
                </a:solidFill>
              </a:rPr>
              <a:t>ATTRIBUTIES</a:t>
            </a:r>
            <a:r>
              <a:rPr lang="en-US" sz="2200" dirty="0"/>
              <a:t>:</a:t>
            </a:r>
          </a:p>
          <a:p>
            <a:r>
              <a:rPr lang="en-US" sz="2200" dirty="0"/>
              <a:t>diagnosis : The diagnosis of the breast tissues(1=malignant,0=benign)</a:t>
            </a:r>
          </a:p>
          <a:p>
            <a:r>
              <a:rPr lang="en-US" sz="2200" dirty="0"/>
              <a:t>mean radius : (mean of distances from center to points on the perimeter) </a:t>
            </a:r>
          </a:p>
          <a:p>
            <a:r>
              <a:rPr lang="en-US" sz="2200" dirty="0"/>
              <a:t>mean texture</a:t>
            </a:r>
            <a:r>
              <a:rPr lang="en-US" sz="2000" b="0" i="0" dirty="0">
                <a:solidFill>
                  <a:srgbClr val="000000"/>
                </a:solidFill>
                <a:effectLst/>
                <a:latin typeface="ff2"/>
              </a:rPr>
              <a:t>  : (standard deviation of gray-scale values)</a:t>
            </a:r>
          </a:p>
          <a:p>
            <a:r>
              <a:rPr lang="en-US" dirty="0">
                <a:solidFill>
                  <a:srgbClr val="000000"/>
                </a:solidFill>
                <a:latin typeface="ff2"/>
              </a:rPr>
              <a:t>mean perimeter</a:t>
            </a:r>
            <a:r>
              <a:rPr lang="en-US" sz="2000" b="0" i="0" dirty="0">
                <a:solidFill>
                  <a:srgbClr val="000000"/>
                </a:solidFill>
                <a:effectLst/>
                <a:latin typeface="ff2"/>
              </a:rPr>
              <a:t> : (mean size of the core tumour)</a:t>
            </a:r>
          </a:p>
          <a:p>
            <a:r>
              <a:rPr lang="en-US" dirty="0">
                <a:solidFill>
                  <a:srgbClr val="000000"/>
                </a:solidFill>
                <a:latin typeface="ff2"/>
              </a:rPr>
              <a:t>mean area</a:t>
            </a:r>
            <a:endParaRPr lang="en-US" sz="2000" b="0" i="0" dirty="0">
              <a:solidFill>
                <a:srgbClr val="000000"/>
              </a:solidFill>
              <a:effectLst/>
              <a:latin typeface="ff2"/>
            </a:endParaRPr>
          </a:p>
          <a:p>
            <a:r>
              <a:rPr lang="en-US" sz="2200" dirty="0"/>
              <a:t>mean smoothness</a:t>
            </a:r>
            <a:r>
              <a:rPr lang="en-US" sz="2000" b="0" i="0" dirty="0">
                <a:solidFill>
                  <a:srgbClr val="000000"/>
                </a:solidFill>
                <a:effectLst/>
                <a:latin typeface="ff2"/>
              </a:rPr>
              <a:t> : (mean of local variation in radius lengths)</a:t>
            </a:r>
            <a:endParaRPr lang="en-US" sz="2200" dirty="0"/>
          </a:p>
        </p:txBody>
      </p:sp>
    </p:spTree>
    <p:extLst>
      <p:ext uri="{BB962C8B-B14F-4D97-AF65-F5344CB8AC3E}">
        <p14:creationId xmlns:p14="http://schemas.microsoft.com/office/powerpoint/2010/main" val="256482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DC96-E122-AF5B-0A8B-77DC07A22004}"/>
              </a:ext>
            </a:extLst>
          </p:cNvPr>
          <p:cNvSpPr>
            <a:spLocks noGrp="1"/>
          </p:cNvSpPr>
          <p:nvPr>
            <p:ph type="title"/>
          </p:nvPr>
        </p:nvSpPr>
        <p:spPr>
          <a:xfrm>
            <a:off x="1451579" y="804520"/>
            <a:ext cx="9603275" cy="729006"/>
          </a:xfrm>
        </p:spPr>
        <p:txBody>
          <a:bodyPr/>
          <a:lstStyle/>
          <a:p>
            <a:r>
              <a:rPr lang="en-US" b="0" i="0" dirty="0">
                <a:solidFill>
                  <a:srgbClr val="000000"/>
                </a:solidFill>
                <a:effectLst/>
                <a:latin typeface="ff3"/>
              </a:rPr>
              <a:t>Prediction of Model</a:t>
            </a:r>
            <a:endParaRPr lang="en-US" dirty="0"/>
          </a:p>
        </p:txBody>
      </p:sp>
      <p:sp>
        <p:nvSpPr>
          <p:cNvPr id="3" name="Content Placeholder 2">
            <a:extLst>
              <a:ext uri="{FF2B5EF4-FFF2-40B4-BE49-F238E27FC236}">
                <a16:creationId xmlns:a16="http://schemas.microsoft.com/office/drawing/2014/main" id="{50C0472D-BBFE-C2E8-DB5E-0A8128AA6A87}"/>
              </a:ext>
            </a:extLst>
          </p:cNvPr>
          <p:cNvSpPr>
            <a:spLocks noGrp="1"/>
          </p:cNvSpPr>
          <p:nvPr>
            <p:ph idx="1"/>
          </p:nvPr>
        </p:nvSpPr>
        <p:spPr/>
        <p:txBody>
          <a:bodyPr/>
          <a:lstStyle/>
          <a:p>
            <a:r>
              <a:rPr lang="en-US" dirty="0"/>
              <a:t>The accuracy of the model is 77% so we can see a few  wrong  predictions  but  mostly  this  model  is successful  in  predicting  a  tumor  Malignant  (M) (harmful) or  Benign (B)  (not harmful)  based upon the  features provided  in  the data .</a:t>
            </a:r>
          </a:p>
        </p:txBody>
      </p:sp>
    </p:spTree>
    <p:extLst>
      <p:ext uri="{BB962C8B-B14F-4D97-AF65-F5344CB8AC3E}">
        <p14:creationId xmlns:p14="http://schemas.microsoft.com/office/powerpoint/2010/main" val="247861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F82D-CD79-6481-3F05-49DADCE56E36}"/>
              </a:ext>
            </a:extLst>
          </p:cNvPr>
          <p:cNvSpPr>
            <a:spLocks noGrp="1"/>
          </p:cNvSpPr>
          <p:nvPr>
            <p:ph type="title"/>
          </p:nvPr>
        </p:nvSpPr>
        <p:spPr>
          <a:xfrm>
            <a:off x="1190586" y="71999"/>
            <a:ext cx="10058400" cy="1450757"/>
          </a:xfrm>
        </p:spPr>
        <p:txBody>
          <a:bodyPr/>
          <a:lstStyle/>
          <a:p>
            <a:r>
              <a:rPr lang="en-US" b="0" i="0" dirty="0">
                <a:solidFill>
                  <a:srgbClr val="000000"/>
                </a:solidFill>
                <a:effectLst/>
                <a:latin typeface="ff3"/>
              </a:rPr>
              <a:t>CONCLUSION &amp; FUTURE SCOPE </a:t>
            </a:r>
            <a:endParaRPr lang="en-US" dirty="0"/>
          </a:p>
        </p:txBody>
      </p:sp>
      <p:sp>
        <p:nvSpPr>
          <p:cNvPr id="3" name="Content Placeholder 2">
            <a:extLst>
              <a:ext uri="{FF2B5EF4-FFF2-40B4-BE49-F238E27FC236}">
                <a16:creationId xmlns:a16="http://schemas.microsoft.com/office/drawing/2014/main" id="{6CA01399-9E33-675F-95BE-D4B3E27E2F21}"/>
              </a:ext>
            </a:extLst>
          </p:cNvPr>
          <p:cNvSpPr>
            <a:spLocks noGrp="1"/>
          </p:cNvSpPr>
          <p:nvPr>
            <p:ph idx="1"/>
          </p:nvPr>
        </p:nvSpPr>
        <p:spPr/>
        <p:txBody>
          <a:bodyPr/>
          <a:lstStyle/>
          <a:p>
            <a:pPr marL="0" indent="0">
              <a:buNone/>
            </a:pPr>
            <a:r>
              <a:rPr lang="en-US" dirty="0"/>
              <a:t>In this project in python, I learned to build a breast cancer  tumour  predictor  on the  wisconsin  dataset and created  graphs and results for the same. It has been  observed that  a  good dataset  provides better accuracy. Selection of appropriate  algorithms with good home dataset will lead to the development of prediction  systems.  These  systems  can  assist  in proper  treatment  methods  for a  patient  diagnosed with breast cancer. There are many treatments for a patient based on breast cancer stage; data mining and machine  learning  can  be  a  very  good  help  in deciding  the  line  of  treatment  to  be  followed  by extracting knowledge from such suitable databases.</a:t>
            </a:r>
          </a:p>
        </p:txBody>
      </p:sp>
    </p:spTree>
    <p:extLst>
      <p:ext uri="{BB962C8B-B14F-4D97-AF65-F5344CB8AC3E}">
        <p14:creationId xmlns:p14="http://schemas.microsoft.com/office/powerpoint/2010/main" val="17660102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b8b4db5-bcb9-46eb-aa1d-97ee3abc98e4" xsi:nil="true"/>
    <lcf76f155ced4ddcb4097134ff3c332f xmlns="c3c5c662-4405-45ea-810a-6f0bc411d86c">
      <Terms xmlns="http://schemas.microsoft.com/office/infopath/2007/PartnerControls"/>
    </lcf76f155ced4ddcb4097134ff3c332f>
    <SharedWithUsers xmlns="4b8b4db5-bcb9-46eb-aa1d-97ee3abc98e4">
      <UserInfo>
        <DisplayName>Vikkirama Pandiyan Kaliyappan</DisplayName>
        <AccountId>25</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9719A5A84682845BA560066D9AFCB0B" ma:contentTypeVersion="21" ma:contentTypeDescription="Create a new document." ma:contentTypeScope="" ma:versionID="45ffe0cd8691317aa53f186ce6eec0d4">
  <xsd:schema xmlns:xsd="http://www.w3.org/2001/XMLSchema" xmlns:xs="http://www.w3.org/2001/XMLSchema" xmlns:p="http://schemas.microsoft.com/office/2006/metadata/properties" xmlns:ns1="http://schemas.microsoft.com/sharepoint/v3" xmlns:ns2="4b8b4db5-bcb9-46eb-aa1d-97ee3abc98e4" xmlns:ns3="c3c5c662-4405-45ea-810a-6f0bc411d86c" targetNamespace="http://schemas.microsoft.com/office/2006/metadata/properties" ma:root="true" ma:fieldsID="d05f24471d78aebda4926baae754c44a" ns1:_="" ns2:_="" ns3:_="">
    <xsd:import namespace="http://schemas.microsoft.com/sharepoint/v3"/>
    <xsd:import namespace="4b8b4db5-bcb9-46eb-aa1d-97ee3abc98e4"/>
    <xsd:import namespace="c3c5c662-4405-45ea-810a-6f0bc411d86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element ref="ns2:TaxCatchAll" minOccurs="0"/>
                <xsd:element ref="ns3:lcf76f155ced4ddcb4097134ff3c332f" minOccurs="0"/>
                <xsd:element ref="ns3: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8b4db5-bcb9-46eb-aa1d-97ee3abc98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390c80c1-cd0b-41d1-8751-bd8350022747}" ma:internalName="TaxCatchAll" ma:showField="CatchAllData" ma:web="4b8b4db5-bcb9-46eb-aa1d-97ee3abc98e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3c5c662-4405-45ea-810a-6f0bc411d86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03b51956-d759-4097-bd68-005e4947324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8726F4-CE58-4FE6-9EFD-F4641B078B83}">
  <ds:schemaRef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sharepoint/v3"/>
    <ds:schemaRef ds:uri="http://purl.org/dc/terms/"/>
    <ds:schemaRef ds:uri="http://www.w3.org/XML/1998/namespace"/>
    <ds:schemaRef ds:uri="c3c5c662-4405-45ea-810a-6f0bc411d86c"/>
    <ds:schemaRef ds:uri="4b8b4db5-bcb9-46eb-aa1d-97ee3abc98e4"/>
    <ds:schemaRef ds:uri="http://purl.org/dc/dcmitype/"/>
  </ds:schemaRefs>
</ds:datastoreItem>
</file>

<file path=customXml/itemProps2.xml><?xml version="1.0" encoding="utf-8"?>
<ds:datastoreItem xmlns:ds="http://schemas.openxmlformats.org/officeDocument/2006/customXml" ds:itemID="{7A002B22-1BCB-4318-974F-1E4DAC18C3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8b4db5-bcb9-46eb-aa1d-97ee3abc98e4"/>
    <ds:schemaRef ds:uri="c3c5c662-4405-45ea-810a-6f0bc411d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EE7697-0161-47E0-93D1-7B47B16E3F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832</TotalTime>
  <Words>663</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 Narrow</vt:lpstr>
      <vt:lpstr>Calibri</vt:lpstr>
      <vt:lpstr>Calibri Light</vt:lpstr>
      <vt:lpstr>Cambria</vt:lpstr>
      <vt:lpstr>Century Gothic</vt:lpstr>
      <vt:lpstr>ff2</vt:lpstr>
      <vt:lpstr>ff3</vt:lpstr>
      <vt:lpstr>Roboto</vt:lpstr>
      <vt:lpstr>Wingdings</vt:lpstr>
      <vt:lpstr>Retrospect</vt:lpstr>
      <vt:lpstr> Prediction of Breast Cancer using Machine Learning Algorithms</vt:lpstr>
      <vt:lpstr>Summary</vt:lpstr>
      <vt:lpstr>Abstract </vt:lpstr>
      <vt:lpstr>PROBLEM STATEMENT</vt:lpstr>
      <vt:lpstr>PROPOSED SOLUTION</vt:lpstr>
      <vt:lpstr>RESULT ANALYSIS</vt:lpstr>
      <vt:lpstr>DATASET</vt:lpstr>
      <vt:lpstr>Prediction of Model</vt:lpstr>
      <vt:lpstr>CONCLUSION &amp;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Hardhikpandiyan vikkiramapandiyan</dc:creator>
  <cp:lastModifiedBy>Hardhikpandiyan vikkiramapandiyan</cp:lastModifiedBy>
  <cp:revision>15</cp:revision>
  <cp:lastPrinted>2020-01-20T12:43:43Z</cp:lastPrinted>
  <dcterms:created xsi:type="dcterms:W3CDTF">2020-01-19T10:41:43Z</dcterms:created>
  <dcterms:modified xsi:type="dcterms:W3CDTF">2023-11-23T15:22:36Z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0x010100D9719A5A84682845BA560066D9AFCB0B</vt:lpwstr>
  </property>
  <property fmtid="{D5CDD505-2E9C-101B-9397-08002B2CF9AE}" pid="3" name="Order">
    <vt:r8>19400</vt:r8>
  </property>
  <property fmtid="{D5CDD505-2E9C-101B-9397-08002B2CF9AE}" pid="4" name="MediaServiceImageTags">
    <vt:lpwstr/>
  </property>
</Properties>
</file>