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82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4388-CDC3-6880-7F32-CF45759D3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29116-8793-80E0-6418-63395EEDA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CED9-A60F-B922-66FD-75D4DC3B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0E85-1596-6249-1A9F-2C29D9E8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42193-0992-FE40-5613-057E2EC0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197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905F-73FC-20CB-3B4A-0C59C663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D0897-3710-79DE-B747-5A80F953A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EF519-7956-B27C-FC59-74583341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739A-B1EC-CF39-FA49-CE2749C2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42A7-1490-338A-B570-B86EEAE8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3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A8C47-D53C-F468-5B18-BBD237D4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F2C90-6802-D2D1-DB8E-A25EA68B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D131-B36A-CB6E-091B-D15FFDC1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7890-79F9-6DA3-3CCA-FA4008D1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561CA-C81A-8E4C-D2C8-570076A5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DBB2-3513-464C-2F99-A1C5CE6B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0690-302E-DA2E-06DF-FEE0B080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7711-3535-BB4F-6CD2-0910F7217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F3C3D-72A9-7A8D-BF08-FE2912AC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D64A-E2EF-04C3-4C8D-477E7999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3B32-3B0D-9700-1CD8-8F74DF2C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52FF5-395C-EB86-513F-C7756340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0E70-A00B-24A1-090B-7236A1F7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1CFE-DE03-4846-4DB0-72DD0EB5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9552-C00B-A366-60C8-5D5C156D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01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C6A1-B997-5F3E-C106-DDEF9D55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D0D86-A64E-52EE-A062-FEF1A9806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28083-AE6B-3E59-9305-B421D2371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ABB98-24BC-8F5F-9FA5-3AE5CD7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137E0-4B40-E51E-E03E-3AD3F384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E79F7-2DD6-0058-C8F7-0354F0B7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1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3604-63CC-7583-E759-154264DD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332D9-3BD3-502B-0E03-E91763DFF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380D1-B5FB-8731-B265-194373BFA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B7B6-A02C-F2A5-B788-E1CB8793B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FCBA1-BD90-C7C4-5883-3535FA9AE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DA2422-A58D-0C5E-BAA0-3632CB2B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09C4F-036A-1665-9373-2576FF8AF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4F2FA-6C07-FD79-AB7B-E9869ADA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25B8-938C-8C64-4BF9-4CAF60A2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4B533-F87D-BF09-2C73-8218A873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1F3AB-8D87-A00E-75D7-84971BC4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EAC1D-31F7-6A0F-12A1-BDCD80B8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4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2B1E4-15A1-B0E5-242E-68B57F93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BAC3A-D907-15A9-1B27-6186797E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A8433-5920-3ADB-ABE3-4B75DE6B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11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7A17-C25E-68DB-2549-540D6B17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19E61-3472-9308-4229-3A393292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F4275-9F71-9EFF-99E5-FF1A2CEA3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CF38C-E574-EA07-DBFB-02ABC110E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5A233-B2F8-2B6F-3EF0-23838719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EF4FE-B2B6-B1AE-5062-AE9C3550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37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EA35-7B18-4C0A-1056-124EFB55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DCD8F-ECDD-69EF-DF4D-B8FFE1A48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03C85-B171-ED31-5409-CEA95ACF2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3CC48-5386-3578-D5B7-BC7D51CF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3974-E995-44B9-CB4E-520C2AFB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68DB-9558-B6A2-C3E1-36E63BDC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6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122CD-C0FE-2623-061C-AC24CAE5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F1D16-0AC2-16C3-5397-0E29E46FE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8564B-5782-DDFE-170F-69E8DDC81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9F1D1-24BE-4137-82B5-797DD6F2D20A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16EE1-52B7-E669-4572-B4040CCD1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F92E0-528C-9246-AF55-72E47932C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C502A-6A91-4B8D-BE8A-B34A1BAB28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39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hushikyad001/india-road-accident-dataset-predictive-analysi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nugupta/road-accidents-in-india?utm_source=chatgpt.co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DC0-8728-09FA-2169-29E24B080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9871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Traffic Accident Analysis </a:t>
            </a:r>
            <a:endParaRPr lang="en-IN" sz="72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7E54-ED62-F0B3-B063-03752ED97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791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Country : India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00889-559C-A333-609B-30EDA9897B5F}"/>
              </a:ext>
            </a:extLst>
          </p:cNvPr>
          <p:cNvSpPr txBox="1"/>
          <p:nvPr/>
        </p:nvSpPr>
        <p:spPr>
          <a:xfrm>
            <a:off x="1641295" y="3994617"/>
            <a:ext cx="9999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dirty="0">
                <a:ea typeface="Arial"/>
                <a:cs typeface="Arial"/>
                <a:sym typeface="Arial"/>
              </a:rPr>
              <a:t>Source: </a:t>
            </a:r>
            <a:r>
              <a:rPr lang="en-US" sz="2400" dirty="0"/>
              <a:t>“</a:t>
            </a:r>
            <a:r>
              <a:rPr lang="en-US" sz="2400" dirty="0">
                <a:hlinkClick r:id="rId2"/>
              </a:rPr>
              <a:t>Kaggle – India Road Accident Dataset Predictive Analysis</a:t>
            </a:r>
            <a:r>
              <a:rPr lang="en-US" sz="2400" dirty="0"/>
              <a:t>”</a:t>
            </a:r>
            <a:r>
              <a:rPr lang="en" sz="2400" dirty="0">
                <a:ea typeface="Arial"/>
                <a:cs typeface="Arial"/>
                <a:sym typeface="Arial"/>
              </a:rPr>
              <a:t>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734BF-A6C9-6F78-6DFF-122E57D2B876}"/>
              </a:ext>
            </a:extLst>
          </p:cNvPr>
          <p:cNvSpPr txBox="1"/>
          <p:nvPr/>
        </p:nvSpPr>
        <p:spPr>
          <a:xfrm>
            <a:off x="1641295" y="4552658"/>
            <a:ext cx="60977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Name: G.VARSHITHA</a:t>
            </a:r>
            <a:br>
              <a:rPr lang="en-US" sz="2400" dirty="0">
                <a:ea typeface="Arial"/>
                <a:cs typeface="Arial"/>
                <a:sym typeface="Arial"/>
              </a:rPr>
            </a:br>
            <a:r>
              <a:rPr lang="en-US" sz="2400" dirty="0">
                <a:ea typeface="Arial"/>
                <a:cs typeface="Arial"/>
                <a:sym typeface="Arial"/>
              </a:rPr>
              <a:t>Roll No.: 2211CS010699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Section:S1-91</a:t>
            </a:r>
          </a:p>
        </p:txBody>
      </p:sp>
    </p:spTree>
    <p:extLst>
      <p:ext uri="{BB962C8B-B14F-4D97-AF65-F5344CB8AC3E}">
        <p14:creationId xmlns:p14="http://schemas.microsoft.com/office/powerpoint/2010/main" val="31611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E1607A-CBD6-15A3-D53E-469B803BC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21" y="349320"/>
            <a:ext cx="7532558" cy="611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7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6C30CE-411E-0AB5-0C90-F3CE40BA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08" y="277402"/>
            <a:ext cx="6816183" cy="6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5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095D61-2058-2C3A-C97E-B349AE0B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11" y="436721"/>
            <a:ext cx="5477973" cy="2861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6C6A8A-352F-852D-E07C-C72122B67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784" y="339046"/>
            <a:ext cx="5102799" cy="3089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D447B-023C-DE5F-FCA8-CE2F6A9CA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52" y="3254375"/>
            <a:ext cx="5102800" cy="3324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93637-3644-0A4B-4F23-FA9CCFBE0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84" y="3525968"/>
            <a:ext cx="5151566" cy="28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4B75B7-DF93-489B-7F5A-0ED7FAEB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20" y="277404"/>
            <a:ext cx="5374716" cy="2785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C34DC-D2EC-8DD8-0D88-49A1BA9E9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64" y="55521"/>
            <a:ext cx="5883497" cy="3378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B2C40-7C02-BB4E-EB5F-D7F4AD22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39" y="3265015"/>
            <a:ext cx="4205742" cy="3592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DD13E-41FF-148A-1EA0-8A4BD1BA9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004" y="3720009"/>
            <a:ext cx="5318357" cy="312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9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35F8B6-EF1F-EA7D-4F4C-90DF15115DF9}"/>
              </a:ext>
            </a:extLst>
          </p:cNvPr>
          <p:cNvSpPr txBox="1"/>
          <p:nvPr/>
        </p:nvSpPr>
        <p:spPr>
          <a:xfrm>
            <a:off x="1415264" y="1008750"/>
            <a:ext cx="881779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dirty="0">
                <a:solidFill>
                  <a:srgbClr val="FF0000"/>
                </a:solidFill>
              </a:rPr>
              <a:t>6️⃣</a:t>
            </a:r>
            <a:r>
              <a:rPr lang="en-US" sz="2800" b="1" dirty="0">
                <a:solidFill>
                  <a:srgbClr val="FF0000"/>
                </a:solidFill>
              </a:rPr>
              <a:t>Key Findings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Evening hours (6–10 PM)</a:t>
            </a:r>
            <a:r>
              <a:rPr lang="en-US" sz="2400" dirty="0"/>
              <a:t> show the highest number of accidents.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Two-wheelers</a:t>
            </a:r>
            <a:r>
              <a:rPr lang="en-US" sz="2400" dirty="0"/>
              <a:t> account for the majority of casualties.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Rainy weather</a:t>
            </a:r>
            <a:r>
              <a:rPr lang="en-US" sz="2400" dirty="0"/>
              <a:t> significantly increases accident severity.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Urban states</a:t>
            </a:r>
            <a:r>
              <a:rPr lang="en-US" sz="2400" dirty="0"/>
              <a:t> (e.g., Maharashtra, Tamil Nadu, Karnataka) lead in accident frequency.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Severity strongly correlates with </a:t>
            </a:r>
            <a:r>
              <a:rPr lang="en-US" sz="2400" b="1" dirty="0"/>
              <a:t>speed and visibility</a:t>
            </a:r>
            <a:r>
              <a:rPr lang="en-US" sz="2400" dirty="0"/>
              <a:t> conditions.</a:t>
            </a:r>
          </a:p>
        </p:txBody>
      </p:sp>
    </p:spTree>
    <p:extLst>
      <p:ext uri="{BB962C8B-B14F-4D97-AF65-F5344CB8AC3E}">
        <p14:creationId xmlns:p14="http://schemas.microsoft.com/office/powerpoint/2010/main" val="227344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43BDF0-417D-0D23-9BFD-C98A672F2F39}"/>
              </a:ext>
            </a:extLst>
          </p:cNvPr>
          <p:cNvSpPr txBox="1"/>
          <p:nvPr/>
        </p:nvSpPr>
        <p:spPr>
          <a:xfrm>
            <a:off x="1117315" y="910944"/>
            <a:ext cx="83862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dirty="0"/>
              <a:t>7️⃣ </a:t>
            </a:r>
            <a:r>
              <a:rPr lang="en-US" sz="2800" b="1" dirty="0">
                <a:solidFill>
                  <a:srgbClr val="FF0000"/>
                </a:solidFill>
              </a:rPr>
              <a:t>Conclusion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sz="2400" dirty="0"/>
              <a:t>This study demonstrates the power of </a:t>
            </a:r>
            <a:r>
              <a:rPr lang="en-US" sz="2400" b="1" dirty="0"/>
              <a:t>Big Data Analytics using </a:t>
            </a:r>
            <a:r>
              <a:rPr lang="en-US" sz="2400" b="1" dirty="0" err="1"/>
              <a:t>PySpark</a:t>
            </a:r>
            <a:r>
              <a:rPr lang="en-US" sz="2400" dirty="0"/>
              <a:t> for real-world safety challenges.</a:t>
            </a:r>
            <a:br>
              <a:rPr lang="en-US" sz="2400" dirty="0"/>
            </a:br>
            <a:r>
              <a:rPr lang="en-US" sz="2400" dirty="0"/>
              <a:t>By analyzing large-scale accident data, actionable insights can be derived to reduce accidents and fatalities.</a:t>
            </a:r>
            <a:br>
              <a:rPr lang="en-US" sz="2400" dirty="0"/>
            </a:br>
            <a:r>
              <a:rPr lang="en-US" sz="2400" dirty="0"/>
              <a:t>Future work can integrate </a:t>
            </a:r>
            <a:r>
              <a:rPr lang="en-US" sz="2400" b="1" dirty="0"/>
              <a:t>real-time IoT traffic data</a:t>
            </a:r>
            <a:r>
              <a:rPr lang="en-US" sz="2400" dirty="0"/>
              <a:t> and </a:t>
            </a:r>
            <a:r>
              <a:rPr lang="en-US" sz="2400" b="1" dirty="0"/>
              <a:t>machine learning models</a:t>
            </a:r>
            <a:r>
              <a:rPr lang="en-US" sz="2400" dirty="0"/>
              <a:t> for early risk prediction and alert systems.</a:t>
            </a:r>
          </a:p>
        </p:txBody>
      </p:sp>
    </p:spTree>
    <p:extLst>
      <p:ext uri="{BB962C8B-B14F-4D97-AF65-F5344CB8AC3E}">
        <p14:creationId xmlns:p14="http://schemas.microsoft.com/office/powerpoint/2010/main" val="415458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89A18-3A39-CF2D-0A5E-014D4357A287}"/>
              </a:ext>
            </a:extLst>
          </p:cNvPr>
          <p:cNvSpPr txBox="1"/>
          <p:nvPr/>
        </p:nvSpPr>
        <p:spPr>
          <a:xfrm>
            <a:off x="881009" y="153292"/>
            <a:ext cx="6097712" cy="515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sz="3600" dirty="0">
                <a:ea typeface="Arial"/>
                <a:cs typeface="Arial"/>
                <a:sym typeface="Arial"/>
              </a:rPr>
              <a:t>Table of Contents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ea typeface="Arial"/>
                <a:cs typeface="Arial"/>
                <a:sym typeface="Arial"/>
              </a:rPr>
              <a:t>Introduction &amp; Business Context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ea typeface="Arial"/>
                <a:cs typeface="Arial"/>
                <a:sym typeface="Arial"/>
              </a:rPr>
              <a:t>Dataset &amp; Objectives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ea typeface="Arial"/>
                <a:cs typeface="Arial"/>
                <a:sym typeface="Arial"/>
              </a:rPr>
              <a:t>Methodology &amp; Technologies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ea typeface="Arial"/>
                <a:cs typeface="Arial"/>
                <a:sym typeface="Arial"/>
              </a:rPr>
              <a:t>Data Processing &amp; Feature Engineering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ea typeface="Arial"/>
                <a:cs typeface="Arial"/>
                <a:sym typeface="Arial"/>
              </a:rPr>
              <a:t>Visualization &amp; Insights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ea typeface="Arial"/>
                <a:cs typeface="Arial"/>
                <a:sym typeface="Arial"/>
              </a:rPr>
              <a:t>Key Findings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2400" dirty="0">
                <a:ea typeface="Arial"/>
                <a:cs typeface="Arial"/>
                <a:sym typeface="Arial"/>
              </a:rPr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12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59C278-E073-F2F9-58E2-700E7D7A6774}"/>
              </a:ext>
            </a:extLst>
          </p:cNvPr>
          <p:cNvSpPr txBox="1"/>
          <p:nvPr/>
        </p:nvSpPr>
        <p:spPr>
          <a:xfrm>
            <a:off x="1014573" y="1527795"/>
            <a:ext cx="94856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Road traffic accidents are a major cause of injuries and fatalities in India. With millions of vehicles and diverse driving conditions, understanding accident trends is vital for improving road safety.</a:t>
            </a:r>
            <a:br>
              <a:rPr lang="en-US" sz="2400" dirty="0"/>
            </a:br>
            <a:r>
              <a:rPr lang="en-US" sz="2400" dirty="0"/>
              <a:t>This project uses large-scale traffic accident data to uncover key factors contributing to accidents—such as location, weather, time, and vehicle type—using </a:t>
            </a:r>
            <a:r>
              <a:rPr lang="en-US" sz="2400" b="1" dirty="0"/>
              <a:t>Apache Spark and </a:t>
            </a:r>
            <a:r>
              <a:rPr lang="en-US" sz="2400" b="1" dirty="0" err="1"/>
              <a:t>PySpark</a:t>
            </a:r>
            <a:r>
              <a:rPr lang="en-US" sz="2400" dirty="0"/>
              <a:t> for distributed data analysis.</a:t>
            </a:r>
            <a:br>
              <a:rPr lang="en-US" sz="2400" dirty="0"/>
            </a:br>
            <a:r>
              <a:rPr lang="en-US" sz="2400" dirty="0"/>
              <a:t>The insights can help authorities design better safety policies, infrastructure planning, and awareness programs.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C0A8D-A41D-435B-86A8-3CD6897E8CB5}"/>
              </a:ext>
            </a:extLst>
          </p:cNvPr>
          <p:cNvSpPr txBox="1"/>
          <p:nvPr/>
        </p:nvSpPr>
        <p:spPr>
          <a:xfrm>
            <a:off x="850186" y="770292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1️⃣ Introduction &amp; Business Context</a:t>
            </a:r>
          </a:p>
        </p:txBody>
      </p:sp>
    </p:spTree>
    <p:extLst>
      <p:ext uri="{BB962C8B-B14F-4D97-AF65-F5344CB8AC3E}">
        <p14:creationId xmlns:p14="http://schemas.microsoft.com/office/powerpoint/2010/main" val="161438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0495B5-0DBF-E2E5-9425-38D63D20E388}"/>
              </a:ext>
            </a:extLst>
          </p:cNvPr>
          <p:cNvSpPr txBox="1"/>
          <p:nvPr/>
        </p:nvSpPr>
        <p:spPr>
          <a:xfrm>
            <a:off x="1107040" y="666381"/>
            <a:ext cx="74924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</a:rPr>
              <a:t>2️⃣ Dataset &amp; Objectives</a:t>
            </a:r>
          </a:p>
          <a:p>
            <a:pPr>
              <a:buNone/>
            </a:pPr>
            <a:endParaRPr lang="en-US" sz="2800" b="1" dirty="0"/>
          </a:p>
          <a:p>
            <a:pPr algn="just">
              <a:buNone/>
            </a:pPr>
            <a:r>
              <a:rPr lang="en-US" sz="2400" b="1" dirty="0"/>
              <a:t>Dataset Source: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Road Accidents in India — Kaggle</a:t>
            </a:r>
            <a:br>
              <a:rPr lang="en-US" sz="2400" dirty="0"/>
            </a:br>
            <a:r>
              <a:rPr lang="en-US" sz="2400" b="1" dirty="0"/>
              <a:t>Dataset Size:</a:t>
            </a:r>
            <a:r>
              <a:rPr lang="en-US" sz="2400" dirty="0"/>
              <a:t> ~1.2 million records across multiple years.</a:t>
            </a:r>
          </a:p>
          <a:p>
            <a:pPr algn="just">
              <a:buNone/>
            </a:pPr>
            <a:br>
              <a:rPr lang="en-US" sz="2400" dirty="0"/>
            </a:br>
            <a:r>
              <a:rPr lang="en-US" sz="2400" b="1" dirty="0"/>
              <a:t>Key Columns: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State / UT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Accident Date &amp; Time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Weather Condition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Vehicle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Severity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Casualties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Road Type</a:t>
            </a:r>
          </a:p>
        </p:txBody>
      </p:sp>
    </p:spTree>
    <p:extLst>
      <p:ext uri="{BB962C8B-B14F-4D97-AF65-F5344CB8AC3E}">
        <p14:creationId xmlns:p14="http://schemas.microsoft.com/office/powerpoint/2010/main" val="14953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B217B-6DA5-6D20-C05A-7F18CADF6E77}"/>
              </a:ext>
            </a:extLst>
          </p:cNvPr>
          <p:cNvSpPr txBox="1"/>
          <p:nvPr/>
        </p:nvSpPr>
        <p:spPr>
          <a:xfrm>
            <a:off x="1107040" y="1316572"/>
            <a:ext cx="74513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/>
              <a:t>Objectives: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Identify accident-prone states and regions.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Analyze the impact of time, weather, and vehicle type on accident severity.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Discover seasonal and temporal trends.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Build predictive insights to aid traffic management and prevention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8676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C22CA9-FE95-ACB3-7F76-5D7BABBB320D}"/>
              </a:ext>
            </a:extLst>
          </p:cNvPr>
          <p:cNvSpPr txBox="1"/>
          <p:nvPr/>
        </p:nvSpPr>
        <p:spPr>
          <a:xfrm>
            <a:off x="994025" y="1040782"/>
            <a:ext cx="960890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/>
              <a:t>3️⃣ </a:t>
            </a:r>
            <a:r>
              <a:rPr lang="en-IN" sz="2800" b="1" dirty="0">
                <a:solidFill>
                  <a:srgbClr val="FF0000"/>
                </a:solidFill>
              </a:rPr>
              <a:t>Methodology &amp; Technologies</a:t>
            </a:r>
          </a:p>
          <a:p>
            <a:pPr>
              <a:buNone/>
            </a:pPr>
            <a:endParaRPr lang="en-IN" sz="28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IN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400" b="1" dirty="0"/>
              <a:t>Technologies Used: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Apache Spark (</a:t>
            </a:r>
            <a:r>
              <a:rPr lang="en-IN" sz="2400" b="1" dirty="0" err="1"/>
              <a:t>PySpark</a:t>
            </a:r>
            <a:r>
              <a:rPr lang="en-IN" sz="2400" b="1" dirty="0"/>
              <a:t>):</a:t>
            </a:r>
            <a:r>
              <a:rPr lang="en-IN" sz="2400" dirty="0"/>
              <a:t> for distributed processing of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Python:</a:t>
            </a:r>
            <a:r>
              <a:rPr lang="en-IN" sz="2400" dirty="0"/>
              <a:t> for data handling and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Google </a:t>
            </a:r>
            <a:r>
              <a:rPr lang="en-IN" sz="2400" b="1" dirty="0" err="1"/>
              <a:t>Colab</a:t>
            </a:r>
            <a:r>
              <a:rPr lang="en-IN" sz="2400" b="1" dirty="0"/>
              <a:t> / </a:t>
            </a:r>
            <a:r>
              <a:rPr lang="en-IN" sz="2400" b="1" dirty="0" err="1"/>
              <a:t>Jupyter</a:t>
            </a:r>
            <a:r>
              <a:rPr lang="en-IN" sz="2400" b="1" dirty="0"/>
              <a:t> Notebook:</a:t>
            </a:r>
            <a:r>
              <a:rPr lang="en-IN" sz="2400" dirty="0"/>
              <a:t> for analysis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Matplotlib &amp; Seaborn:</a:t>
            </a:r>
            <a:r>
              <a:rPr lang="en-IN" sz="2400" dirty="0"/>
              <a:t> for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Pandas / Spark </a:t>
            </a:r>
            <a:r>
              <a:rPr lang="en-IN" sz="2400" b="1" dirty="0" err="1"/>
              <a:t>DataFrame</a:t>
            </a:r>
            <a:r>
              <a:rPr lang="en-IN" sz="2400" b="1" dirty="0"/>
              <a:t>:</a:t>
            </a:r>
            <a:r>
              <a:rPr lang="en-IN" sz="2400" dirty="0"/>
              <a:t> for data manipulation.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531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EF39F3-CFD8-5772-7B68-6AFC3A4ED890}"/>
              </a:ext>
            </a:extLst>
          </p:cNvPr>
          <p:cNvSpPr txBox="1"/>
          <p:nvPr/>
        </p:nvSpPr>
        <p:spPr>
          <a:xfrm>
            <a:off x="1261152" y="1152185"/>
            <a:ext cx="71225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Methodology Steps:</a:t>
            </a:r>
            <a:endParaRPr lang="en-IN" sz="2400" dirty="0"/>
          </a:p>
          <a:p>
            <a:pPr algn="just">
              <a:buFont typeface="+mj-lt"/>
              <a:buAutoNum type="arabicPeriod"/>
            </a:pPr>
            <a:r>
              <a:rPr lang="en-IN" sz="2400" dirty="0"/>
              <a:t>Data collection and loading in </a:t>
            </a:r>
            <a:r>
              <a:rPr lang="en-IN" sz="2400" dirty="0" err="1"/>
              <a:t>PySpark</a:t>
            </a:r>
            <a:r>
              <a:rPr lang="en-IN" sz="2400" dirty="0"/>
              <a:t>.</a:t>
            </a:r>
          </a:p>
          <a:p>
            <a:pPr algn="just">
              <a:buFont typeface="+mj-lt"/>
              <a:buAutoNum type="arabicPeriod"/>
            </a:pPr>
            <a:r>
              <a:rPr lang="en-IN" sz="2400" dirty="0"/>
              <a:t>Data cleaning and preprocessing.</a:t>
            </a:r>
          </a:p>
          <a:p>
            <a:pPr algn="just">
              <a:buFont typeface="+mj-lt"/>
              <a:buAutoNum type="arabicPeriod"/>
            </a:pPr>
            <a:r>
              <a:rPr lang="en-IN" sz="2400" dirty="0"/>
              <a:t>Exploratory Data Analysis (EDA).</a:t>
            </a:r>
          </a:p>
          <a:p>
            <a:pPr algn="just">
              <a:buFont typeface="+mj-lt"/>
              <a:buAutoNum type="arabicPeriod"/>
            </a:pPr>
            <a:r>
              <a:rPr lang="en-IN" sz="2400" dirty="0"/>
              <a:t>Feature engineering.</a:t>
            </a:r>
          </a:p>
          <a:p>
            <a:pPr algn="just">
              <a:buFont typeface="+mj-lt"/>
              <a:buAutoNum type="arabicPeriod"/>
            </a:pPr>
            <a:r>
              <a:rPr lang="en-IN" sz="2400" dirty="0"/>
              <a:t>Visualization and pattern identification.</a:t>
            </a:r>
          </a:p>
          <a:p>
            <a:pPr algn="just">
              <a:buFont typeface="+mj-lt"/>
              <a:buAutoNum type="arabicPeriod"/>
            </a:pPr>
            <a:r>
              <a:rPr lang="en-IN" sz="2400" dirty="0"/>
              <a:t>Predictive </a:t>
            </a:r>
            <a:r>
              <a:rPr lang="en-IN" sz="2400" dirty="0" err="1"/>
              <a:t>modeling</a:t>
            </a:r>
            <a:r>
              <a:rPr lang="en-IN" sz="2400" dirty="0"/>
              <a:t> and result evaluation.</a:t>
            </a:r>
          </a:p>
        </p:txBody>
      </p:sp>
    </p:spTree>
    <p:extLst>
      <p:ext uri="{BB962C8B-B14F-4D97-AF65-F5344CB8AC3E}">
        <p14:creationId xmlns:p14="http://schemas.microsoft.com/office/powerpoint/2010/main" val="338319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0C8EC-1C2A-B55D-6163-550FE70E3220}"/>
              </a:ext>
            </a:extLst>
          </p:cNvPr>
          <p:cNvSpPr txBox="1"/>
          <p:nvPr/>
        </p:nvSpPr>
        <p:spPr>
          <a:xfrm>
            <a:off x="1600199" y="916686"/>
            <a:ext cx="92390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4️⃣</a:t>
            </a:r>
            <a:r>
              <a:rPr lang="en-US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Data Processing &amp; Feature Engineering</a:t>
            </a:r>
          </a:p>
          <a:p>
            <a:pPr>
              <a:buNone/>
            </a:pPr>
            <a:endParaRPr lang="en-US" sz="3200" b="1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Removed null, duplicate, and inconsistent records.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Standardized date-time and location formats.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Derived new features like: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Hour of Day</a:t>
            </a:r>
            <a:endParaRPr 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Day of Week</a:t>
            </a:r>
            <a:endParaRPr 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Month</a:t>
            </a:r>
            <a:endParaRPr lang="en-US" sz="2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Weather Category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Converted categorical features into numeric format using </a:t>
            </a:r>
            <a:r>
              <a:rPr lang="en-US" sz="2400" dirty="0" err="1"/>
              <a:t>StringIndexer</a:t>
            </a:r>
            <a:r>
              <a:rPr lang="en-US" sz="24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Filtered extreme outliers in casualty counts.</a:t>
            </a:r>
          </a:p>
        </p:txBody>
      </p:sp>
    </p:spTree>
    <p:extLst>
      <p:ext uri="{BB962C8B-B14F-4D97-AF65-F5344CB8AC3E}">
        <p14:creationId xmlns:p14="http://schemas.microsoft.com/office/powerpoint/2010/main" val="19847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CDD52F-7CB5-3DC1-602C-DB7B753496D4}"/>
              </a:ext>
            </a:extLst>
          </p:cNvPr>
          <p:cNvSpPr txBox="1"/>
          <p:nvPr/>
        </p:nvSpPr>
        <p:spPr>
          <a:xfrm>
            <a:off x="1189232" y="896541"/>
            <a:ext cx="8889715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5️⃣</a:t>
            </a:r>
            <a:r>
              <a:rPr lang="en-US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Visualization &amp; Insights</a:t>
            </a:r>
          </a:p>
          <a:p>
            <a:pPr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400" dirty="0"/>
              <a:t>Visualizations were performed to extract meaningful patterns: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State-wise Accident Heatmap:</a:t>
            </a:r>
            <a:r>
              <a:rPr lang="en-US" sz="2400" dirty="0"/>
              <a:t> Identified high-risk states.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Accident Count by Month (Bar Chart):</a:t>
            </a:r>
            <a:r>
              <a:rPr lang="en-US" sz="2400" dirty="0"/>
              <a:t> Seasonal trends observed.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Severity Distribution (Pie Chart):</a:t>
            </a:r>
            <a:r>
              <a:rPr lang="en-US" sz="2400" dirty="0"/>
              <a:t> Ratio of minor vs. fatal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Weather vs. Severity (Grouped Bar Chart):</a:t>
            </a:r>
            <a:r>
              <a:rPr lang="en-US" sz="2400" dirty="0"/>
              <a:t> Rain and fog show higher fatal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Vehicle Type vs. Casualty Count (Boxplot):</a:t>
            </a:r>
            <a:r>
              <a:rPr lang="en-US" sz="2400" dirty="0"/>
              <a:t> Two-wheelers dominate accident involvement.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Time of Day vs. Frequency (Line Plot):</a:t>
            </a:r>
            <a:r>
              <a:rPr lang="en-US" sz="2400" dirty="0"/>
              <a:t> Evening and late-night peaks detected.</a:t>
            </a:r>
          </a:p>
        </p:txBody>
      </p:sp>
    </p:spTree>
    <p:extLst>
      <p:ext uri="{BB962C8B-B14F-4D97-AF65-F5344CB8AC3E}">
        <p14:creationId xmlns:p14="http://schemas.microsoft.com/office/powerpoint/2010/main" val="276644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581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Traffic Accident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Varshitha Gosala</dc:creator>
  <cp:lastModifiedBy>Varshitha Gosala</cp:lastModifiedBy>
  <cp:revision>2</cp:revision>
  <dcterms:created xsi:type="dcterms:W3CDTF">2025-10-06T13:23:18Z</dcterms:created>
  <dcterms:modified xsi:type="dcterms:W3CDTF">2025-10-06T13:44:58Z</dcterms:modified>
</cp:coreProperties>
</file>