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6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4/8/2024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4/8/2024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OUTER JOIN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83A9-7E3B-797B-5EDE-A98D2595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</a:t>
            </a:r>
            <a:r>
              <a:rPr lang="en-IN" dirty="0">
                <a:solidFill>
                  <a:schemeClr val="accent3"/>
                </a:solidFill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CEBF-61C8-B8DA-36B9-3488B7D2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Student                      Student1</a:t>
            </a:r>
          </a:p>
          <a:p>
            <a:pPr marL="0" indent="0">
              <a:buNone/>
            </a:pPr>
            <a:r>
              <a:rPr lang="en-IN" dirty="0"/>
              <a:t>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0810F55-5624-9EEE-8C22-1AE78355F632}"/>
              </a:ext>
            </a:extLst>
          </p:cNvPr>
          <p:cNvSpPr/>
          <p:nvPr/>
        </p:nvSpPr>
        <p:spPr>
          <a:xfrm rot="16049321">
            <a:off x="5805940" y="1721412"/>
            <a:ext cx="370944" cy="405904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2794877-6165-9680-89B5-E2E6507ABE45}"/>
              </a:ext>
            </a:extLst>
          </p:cNvPr>
          <p:cNvSpPr/>
          <p:nvPr/>
        </p:nvSpPr>
        <p:spPr>
          <a:xfrm rot="5400000">
            <a:off x="5456620" y="1780348"/>
            <a:ext cx="432048" cy="288032"/>
          </a:xfrm>
          <a:prstGeom prst="triangle">
            <a:avLst>
              <a:gd name="adj" fmla="val 5187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BB0E8-7CAD-D296-8756-3180DF32F841}"/>
              </a:ext>
            </a:extLst>
          </p:cNvPr>
          <p:cNvCxnSpPr/>
          <p:nvPr/>
        </p:nvCxnSpPr>
        <p:spPr>
          <a:xfrm flipH="1">
            <a:off x="5158308" y="1730177"/>
            <a:ext cx="37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1F0FCA-4373-0A92-AEF2-0D09A6203475}"/>
              </a:ext>
            </a:extLst>
          </p:cNvPr>
          <p:cNvCxnSpPr/>
          <p:nvPr/>
        </p:nvCxnSpPr>
        <p:spPr>
          <a:xfrm flipH="1">
            <a:off x="5158308" y="2118551"/>
            <a:ext cx="37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42317C-9CE7-94AB-2FB4-2889B732E5AA}"/>
              </a:ext>
            </a:extLst>
          </p:cNvPr>
          <p:cNvCxnSpPr>
            <a:stCxn id="4" idx="4"/>
          </p:cNvCxnSpPr>
          <p:nvPr/>
        </p:nvCxnSpPr>
        <p:spPr>
          <a:xfrm>
            <a:off x="6186042" y="1730177"/>
            <a:ext cx="34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3A0654-ACE4-FE46-0BB2-1C493F44D111}"/>
              </a:ext>
            </a:extLst>
          </p:cNvPr>
          <p:cNvCxnSpPr/>
          <p:nvPr/>
        </p:nvCxnSpPr>
        <p:spPr>
          <a:xfrm>
            <a:off x="6202296" y="2118551"/>
            <a:ext cx="32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688372-9C45-B43A-5CD4-563C14C27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51943"/>
              </p:ext>
            </p:extLst>
          </p:nvPr>
        </p:nvGraphicFramePr>
        <p:xfrm>
          <a:off x="2031471" y="2636912"/>
          <a:ext cx="8125884" cy="280831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2997962859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640979035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3071949676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accent2"/>
                          </a:solidFill>
                        </a:rPr>
                        <a:t>StuddentID</a:t>
                      </a:r>
                      <a:endParaRPr lang="en-IN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           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635708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Anjali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CSE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06915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Keerthi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07277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Kavya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EEE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28531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ECE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AD6A-94C5-7D76-4B47-9C07272B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C9C4F-457E-7752-EDBA-791AA4B20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3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3585-459F-8D5C-858E-6FEF34EE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SQL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1865-C093-968A-C3E9-697F439E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Outer joins are joins that return matched values and unmatched values from either or both tables. In a relational DBMS, we follow the principles of normalization that allows us to minimize the large tables into small tables. By using select statement in joins , we can retrieve the big table.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Outer joins are classified into three types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Left outer join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Right outer join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Full outer join</a:t>
            </a:r>
          </a:p>
          <a:p>
            <a:pPr marL="0" indent="0">
              <a:buNone/>
            </a:pP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46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1042-0848-A5D1-B824-DCF6D98F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                       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35CA-10F1-4746-34DF-06D3424F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268760"/>
            <a:ext cx="9601200" cy="44958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Create a database: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create database </a:t>
            </a:r>
            <a:r>
              <a:rPr lang="en-IN" sz="2000" dirty="0" err="1">
                <a:solidFill>
                  <a:srgbClr val="0070C0"/>
                </a:solidFill>
              </a:rPr>
              <a:t>mysql</a:t>
            </a:r>
            <a:r>
              <a:rPr lang="en-IN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Using the database: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use </a:t>
            </a:r>
            <a:r>
              <a:rPr lang="en-IN" sz="2000" dirty="0" err="1">
                <a:solidFill>
                  <a:srgbClr val="0070C0"/>
                </a:solidFill>
              </a:rPr>
              <a:t>mysql</a:t>
            </a:r>
            <a:r>
              <a:rPr lang="en-IN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Adding table to the database: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create table Student(</a:t>
            </a:r>
            <a:r>
              <a:rPr lang="en-IN" sz="2000" dirty="0" err="1">
                <a:solidFill>
                  <a:srgbClr val="0070C0"/>
                </a:solidFill>
              </a:rPr>
              <a:t>StudentID</a:t>
            </a:r>
            <a:r>
              <a:rPr lang="en-IN" sz="2000" dirty="0">
                <a:solidFill>
                  <a:srgbClr val="0070C0"/>
                </a:solidFill>
              </a:rPr>
              <a:t> int, Name varchar(10),primary key(</a:t>
            </a:r>
            <a:r>
              <a:rPr lang="en-IN" sz="2000" dirty="0" err="1">
                <a:solidFill>
                  <a:srgbClr val="0070C0"/>
                </a:solidFill>
              </a:rPr>
              <a:t>StudentId</a:t>
            </a:r>
            <a:r>
              <a:rPr lang="en-IN" sz="2000" dirty="0">
                <a:solidFill>
                  <a:srgbClr val="0070C0"/>
                </a:solidFill>
              </a:rPr>
              <a:t>));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Inserting values into table: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insert into Student values(value1,value2);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select * from Student;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7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ADD0-BE22-7276-6A60-65DBA1AF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Left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BC5D-0826-1388-F35C-C641EBBA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>
                <a:solidFill>
                  <a:schemeClr val="accent1"/>
                </a:solidFill>
              </a:rPr>
              <a:t>The left outer join operation returns all record from left table and matching records from the right table. On a matching element not found in right table, NULL is represented in that case.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Student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</a:t>
            </a:r>
          </a:p>
          <a:p>
            <a:pPr marL="0" indent="0">
              <a:buNone/>
            </a:pPr>
            <a:r>
              <a:rPr lang="en-IN" sz="2000" dirty="0"/>
              <a:t>         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0AABEB-6419-BF1C-B4E2-F722F214B031}"/>
              </a:ext>
            </a:extLst>
          </p:cNvPr>
          <p:cNvSpPr/>
          <p:nvPr/>
        </p:nvSpPr>
        <p:spPr>
          <a:xfrm>
            <a:off x="5446340" y="2269249"/>
            <a:ext cx="1728192" cy="122413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Student1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898E71-20D0-20F3-2805-333CE5E3650B}"/>
              </a:ext>
            </a:extLst>
          </p:cNvPr>
          <p:cNvSpPr/>
          <p:nvPr/>
        </p:nvSpPr>
        <p:spPr>
          <a:xfrm>
            <a:off x="4006180" y="2260594"/>
            <a:ext cx="1728192" cy="122413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Student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C2CE12-C0C1-8800-4B13-2B8CCC643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86304"/>
              </p:ext>
            </p:extLst>
          </p:nvPr>
        </p:nvGraphicFramePr>
        <p:xfrm>
          <a:off x="3934172" y="4260540"/>
          <a:ext cx="3240360" cy="1584176"/>
        </p:xfrm>
        <a:graphic>
          <a:graphicData uri="http://schemas.openxmlformats.org/drawingml/2006/table">
            <a:tbl>
              <a:tblPr firstRow="1" firstCol="1" lastRow="1" lastCol="1" bandCol="1">
                <a:tableStyleId>{3B4B98B0-60AC-42C2-AFA5-B58CD77FA1E5}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41427555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448658773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lvl="0"/>
                      <a:r>
                        <a:rPr lang="en-IN" dirty="0" err="1">
                          <a:solidFill>
                            <a:srgbClr val="C00000"/>
                          </a:solidFill>
                        </a:rPr>
                        <a:t>StudentID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      </a:t>
                      </a:r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951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vl="1"/>
                      <a:r>
                        <a:rPr lang="en-IN" sz="18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dirty="0"/>
                        <a:t>    Anjali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494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dirty="0"/>
                        <a:t>    Keerthi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69628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dirty="0"/>
                        <a:t>     Kavya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5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7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3416-9E93-0F9B-86D3-0A676935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</a:t>
            </a:r>
            <a:r>
              <a:rPr lang="en-IN" dirty="0">
                <a:solidFill>
                  <a:schemeClr val="accent3"/>
                </a:solidFill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5A46-E046-5E0E-9F1B-02CB20407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7506" y="556829"/>
            <a:ext cx="7921322" cy="57443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</a:t>
            </a:r>
            <a:r>
              <a:rPr lang="en-IN" dirty="0">
                <a:solidFill>
                  <a:schemeClr val="accent6"/>
                </a:solidFill>
              </a:rPr>
              <a:t>Student1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    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                    Left outer join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79218E-9A6F-D112-3CB2-8F0753871C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4753667"/>
              </p:ext>
            </p:extLst>
          </p:nvPr>
        </p:nvGraphicFramePr>
        <p:xfrm>
          <a:off x="4107026" y="1062400"/>
          <a:ext cx="3974772" cy="15429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74572">
                  <a:extLst>
                    <a:ext uri="{9D8B030D-6E8A-4147-A177-3AD203B41FA5}">
                      <a16:colId xmlns:a16="http://schemas.microsoft.com/office/drawing/2014/main" val="41788349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367594695"/>
                    </a:ext>
                  </a:extLst>
                </a:gridCol>
              </a:tblGrid>
              <a:tr h="422384">
                <a:tc>
                  <a:txBody>
                    <a:bodyPr/>
                    <a:lstStyle/>
                    <a:p>
                      <a:pPr lvl="1"/>
                      <a:r>
                        <a:rPr lang="en-IN" dirty="0" err="1">
                          <a:solidFill>
                            <a:schemeClr val="accent2"/>
                          </a:solidFill>
                        </a:rPr>
                        <a:t>StudentID</a:t>
                      </a:r>
                      <a:endParaRPr lang="en-IN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9312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CSE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939169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EEE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83437"/>
                  </a:ext>
                </a:extLst>
              </a:tr>
              <a:tr h="388996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ECE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731594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30E1FD-A461-3766-3D92-EAFDBBF43BC4}"/>
              </a:ext>
            </a:extLst>
          </p:cNvPr>
          <p:cNvSpPr/>
          <p:nvPr/>
        </p:nvSpPr>
        <p:spPr>
          <a:xfrm rot="5158189">
            <a:off x="5873851" y="3343539"/>
            <a:ext cx="360040" cy="288032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646AB05-A699-3A04-40A6-E55D883C49EB}"/>
              </a:ext>
            </a:extLst>
          </p:cNvPr>
          <p:cNvSpPr/>
          <p:nvPr/>
        </p:nvSpPr>
        <p:spPr>
          <a:xfrm rot="5124243" flipV="1">
            <a:off x="6057965" y="3361194"/>
            <a:ext cx="312626" cy="296718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3F35BA-6B54-D853-9DB4-7C4389E67165}"/>
              </a:ext>
            </a:extLst>
          </p:cNvPr>
          <p:cNvCxnSpPr>
            <a:stCxn id="6" idx="2"/>
          </p:cNvCxnSpPr>
          <p:nvPr/>
        </p:nvCxnSpPr>
        <p:spPr>
          <a:xfrm flipH="1">
            <a:off x="5657827" y="3318102"/>
            <a:ext cx="239732" cy="1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9827D4-1524-9CAC-F8A6-71C3F1719740}"/>
              </a:ext>
            </a:extLst>
          </p:cNvPr>
          <p:cNvCxnSpPr>
            <a:stCxn id="6" idx="4"/>
          </p:cNvCxnSpPr>
          <p:nvPr/>
        </p:nvCxnSpPr>
        <p:spPr>
          <a:xfrm flipH="1">
            <a:off x="5777693" y="3677252"/>
            <a:ext cx="145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03EF61-6F5E-4C19-0EAC-1461D3E2DE88}"/>
              </a:ext>
            </a:extLst>
          </p:cNvPr>
          <p:cNvCxnSpPr/>
          <p:nvPr/>
        </p:nvCxnSpPr>
        <p:spPr>
          <a:xfrm flipH="1">
            <a:off x="3359705" y="4209095"/>
            <a:ext cx="239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2569495-7941-2A9A-68D8-6D7305BC9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15092"/>
              </p:ext>
            </p:extLst>
          </p:nvPr>
        </p:nvGraphicFramePr>
        <p:xfrm>
          <a:off x="3430116" y="3811233"/>
          <a:ext cx="4320480" cy="1954778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98725735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596250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20629598"/>
                    </a:ext>
                  </a:extLst>
                </a:gridCol>
              </a:tblGrid>
              <a:tr h="48186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accent2"/>
                          </a:solidFill>
                        </a:rPr>
                        <a:t>StudentID</a:t>
                      </a:r>
                      <a:endParaRPr lang="en-IN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</a:t>
                      </a:r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94147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Anjali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CSE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775267"/>
                  </a:ext>
                </a:extLst>
              </a:tr>
              <a:tr h="498403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Keerthi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443219"/>
                  </a:ext>
                </a:extLst>
              </a:tr>
              <a:tr h="498403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Kavya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EEE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09319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15C375-ED10-EFD1-6E3A-E395487BA858}"/>
              </a:ext>
            </a:extLst>
          </p:cNvPr>
          <p:cNvCxnSpPr/>
          <p:nvPr/>
        </p:nvCxnSpPr>
        <p:spPr>
          <a:xfrm flipH="1">
            <a:off x="5657827" y="3677252"/>
            <a:ext cx="239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423C-F176-DBB3-D3DA-F2E39804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Right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3CDE-D685-459A-F925-E50E3663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The right join operation returns all records from right table and matching records from left table. On a matching element not found in left table, NULL is represented in that case.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  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A1F830-4B68-3B08-9402-EE5FEF523CB4}"/>
              </a:ext>
            </a:extLst>
          </p:cNvPr>
          <p:cNvSpPr/>
          <p:nvPr/>
        </p:nvSpPr>
        <p:spPr>
          <a:xfrm>
            <a:off x="4222204" y="3212976"/>
            <a:ext cx="1512168" cy="14401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71CDDF-B134-F750-5732-72A058A49627}"/>
              </a:ext>
            </a:extLst>
          </p:cNvPr>
          <p:cNvSpPr/>
          <p:nvPr/>
        </p:nvSpPr>
        <p:spPr>
          <a:xfrm>
            <a:off x="5514766" y="3212976"/>
            <a:ext cx="1587758" cy="14401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Student1</a:t>
            </a:r>
          </a:p>
        </p:txBody>
      </p:sp>
    </p:spTree>
    <p:extLst>
      <p:ext uri="{BB962C8B-B14F-4D97-AF65-F5344CB8AC3E}">
        <p14:creationId xmlns:p14="http://schemas.microsoft.com/office/powerpoint/2010/main" val="29907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B010-6976-B1C5-29BC-0DB96BDC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</a:t>
            </a:r>
            <a:r>
              <a:rPr lang="en-IN" dirty="0">
                <a:solidFill>
                  <a:schemeClr val="accent3"/>
                </a:solidFill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74A8-E0E8-404D-4D5D-EC397527C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Student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2172C-0F8B-E0FF-B923-7424F2D85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Student1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0420A7-2E2C-9E87-125B-C7B4BBE7A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87273"/>
              </p:ext>
            </p:extLst>
          </p:nvPr>
        </p:nvGraphicFramePr>
        <p:xfrm>
          <a:off x="1557908" y="2132856"/>
          <a:ext cx="4032448" cy="3605572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68483249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2535568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lvl="1"/>
                      <a:r>
                        <a:rPr lang="en-IN" dirty="0" err="1">
                          <a:solidFill>
                            <a:schemeClr val="accent2"/>
                          </a:solidFill>
                        </a:rPr>
                        <a:t>StudentID</a:t>
                      </a:r>
                      <a:endParaRPr lang="en-IN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73523"/>
                  </a:ext>
                </a:extLst>
              </a:tr>
              <a:tr h="1009836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Anjali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969149"/>
                  </a:ext>
                </a:extLst>
              </a:tr>
              <a:tr h="1009836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Keerthi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245416"/>
                  </a:ext>
                </a:extLst>
              </a:tr>
              <a:tr h="1009836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Kavya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780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E22966-A672-D211-0AC7-2DBE028B4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9929"/>
              </p:ext>
            </p:extLst>
          </p:nvPr>
        </p:nvGraphicFramePr>
        <p:xfrm>
          <a:off x="6742484" y="2088096"/>
          <a:ext cx="4021428" cy="337513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381202269"/>
                    </a:ext>
                  </a:extLst>
                </a:gridCol>
                <a:gridCol w="2221228">
                  <a:extLst>
                    <a:ext uri="{9D8B030D-6E8A-4147-A177-3AD203B41FA5}">
                      <a16:colId xmlns:a16="http://schemas.microsoft.com/office/drawing/2014/main" val="967191214"/>
                    </a:ext>
                  </a:extLst>
                </a:gridCol>
              </a:tblGrid>
              <a:tr h="620824">
                <a:tc>
                  <a:txBody>
                    <a:bodyPr/>
                    <a:lstStyle/>
                    <a:p>
                      <a:pPr lvl="1"/>
                      <a:r>
                        <a:rPr lang="en-IN" dirty="0" err="1">
                          <a:solidFill>
                            <a:schemeClr val="accent2"/>
                          </a:solidFill>
                        </a:rPr>
                        <a:t>StudentID</a:t>
                      </a:r>
                      <a:endParaRPr lang="en-IN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26661"/>
                  </a:ext>
                </a:extLst>
              </a:tr>
              <a:tr h="918102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CSE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27466"/>
                  </a:ext>
                </a:extLst>
              </a:tr>
              <a:tr h="918102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EEE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810415"/>
                  </a:ext>
                </a:extLst>
              </a:tr>
              <a:tr h="918102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ECE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13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DB5E-39E7-6586-F446-5366C714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</a:t>
            </a:r>
            <a:r>
              <a:rPr lang="en-IN" dirty="0">
                <a:solidFill>
                  <a:schemeClr val="accent3"/>
                </a:solidFill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8042-6771-CA80-E2EA-1561ADA9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Student              Student1</a:t>
            </a:r>
          </a:p>
          <a:p>
            <a:pPr marL="0" indent="0">
              <a:buNone/>
            </a:pPr>
            <a:r>
              <a:rPr lang="en-IN" dirty="0"/>
              <a:t>                               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FDC642-7025-D729-4E0A-3385E96A0093}"/>
              </a:ext>
            </a:extLst>
          </p:cNvPr>
          <p:cNvSpPr/>
          <p:nvPr/>
        </p:nvSpPr>
        <p:spPr>
          <a:xfrm rot="5400000">
            <a:off x="5158308" y="1844824"/>
            <a:ext cx="216024" cy="144016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98F4FAC-E399-219A-8260-754249E08EFE}"/>
              </a:ext>
            </a:extLst>
          </p:cNvPr>
          <p:cNvSpPr/>
          <p:nvPr/>
        </p:nvSpPr>
        <p:spPr>
          <a:xfrm rot="15886514">
            <a:off x="5277571" y="1865678"/>
            <a:ext cx="252028" cy="108012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3058C2-F361-2A8C-1663-45A8A6AA77C2}"/>
              </a:ext>
            </a:extLst>
          </p:cNvPr>
          <p:cNvCxnSpPr>
            <a:stCxn id="5" idx="4"/>
          </p:cNvCxnSpPr>
          <p:nvPr/>
        </p:nvCxnSpPr>
        <p:spPr>
          <a:xfrm flipV="1">
            <a:off x="5445891" y="1789275"/>
            <a:ext cx="2164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CD247-345B-0D77-BC2D-CB27EA049744}"/>
              </a:ext>
            </a:extLst>
          </p:cNvPr>
          <p:cNvCxnSpPr>
            <a:stCxn id="5" idx="2"/>
          </p:cNvCxnSpPr>
          <p:nvPr/>
        </p:nvCxnSpPr>
        <p:spPr>
          <a:xfrm flipV="1">
            <a:off x="5468842" y="2024844"/>
            <a:ext cx="193522" cy="1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E124F2-D0DE-05AD-1CD5-54A08FAE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76306"/>
              </p:ext>
            </p:extLst>
          </p:nvPr>
        </p:nvGraphicFramePr>
        <p:xfrm>
          <a:off x="2031471" y="2285660"/>
          <a:ext cx="8125884" cy="2930512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3890043134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1251015285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1743179243"/>
                    </a:ext>
                  </a:extLst>
                </a:gridCol>
              </a:tblGrid>
              <a:tr h="732628">
                <a:tc>
                  <a:txBody>
                    <a:bodyPr/>
                    <a:lstStyle/>
                    <a:p>
                      <a:pPr lvl="1"/>
                      <a:r>
                        <a:rPr lang="en-IN" dirty="0" err="1">
                          <a:solidFill>
                            <a:schemeClr val="accent2"/>
                          </a:solidFill>
                        </a:rPr>
                        <a:t>StudentID</a:t>
                      </a:r>
                      <a:endParaRPr lang="en-IN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908433"/>
                  </a:ext>
                </a:extLst>
              </a:tr>
              <a:tr h="732628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Anjali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CSE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276117"/>
                  </a:ext>
                </a:extLst>
              </a:tr>
              <a:tr h="732628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Kavya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EEE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258980"/>
                  </a:ext>
                </a:extLst>
              </a:tr>
              <a:tr h="732628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ECE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22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0000-94C1-3B96-9510-E5474BD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C096-4679-D456-F175-3BC1645A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7030A0"/>
                </a:solidFill>
              </a:rPr>
              <a:t>The full outer join keyword returns all records when there is a match in left or right table records</a:t>
            </a:r>
            <a:r>
              <a:rPr lang="en-IN" sz="2000" dirty="0">
                <a:solidFill>
                  <a:srgbClr val="7030A0"/>
                </a:solidFill>
              </a:rPr>
              <a:t>.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654646-272E-37BB-D684-C9939B0C96A8}"/>
              </a:ext>
            </a:extLst>
          </p:cNvPr>
          <p:cNvSpPr/>
          <p:nvPr/>
        </p:nvSpPr>
        <p:spPr>
          <a:xfrm>
            <a:off x="4582244" y="2975538"/>
            <a:ext cx="1507676" cy="15109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ADE4A5-C539-0DEA-A41D-3A7446CCEDB7}"/>
              </a:ext>
            </a:extLst>
          </p:cNvPr>
          <p:cNvSpPr/>
          <p:nvPr/>
        </p:nvSpPr>
        <p:spPr>
          <a:xfrm>
            <a:off x="5878388" y="2975537"/>
            <a:ext cx="1656184" cy="15109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Student1</a:t>
            </a:r>
          </a:p>
        </p:txBody>
      </p:sp>
    </p:spTree>
    <p:extLst>
      <p:ext uri="{BB962C8B-B14F-4D97-AF65-F5344CB8AC3E}">
        <p14:creationId xmlns:p14="http://schemas.microsoft.com/office/powerpoint/2010/main" val="110388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143</TotalTime>
  <Words>365</Words>
  <Application>Microsoft Office PowerPoint</Application>
  <PresentationFormat>Custom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Euphemia</vt:lpstr>
      <vt:lpstr>Palatino Linotype</vt:lpstr>
      <vt:lpstr>Hexagonal design template</vt:lpstr>
      <vt:lpstr>JOINS</vt:lpstr>
      <vt:lpstr>SQL OUTER JOIN</vt:lpstr>
      <vt:lpstr>                                                                                                             .</vt:lpstr>
      <vt:lpstr>Left outer join</vt:lpstr>
      <vt:lpstr>                                                                     .</vt:lpstr>
      <vt:lpstr>Right outer join</vt:lpstr>
      <vt:lpstr>                                                                     .</vt:lpstr>
      <vt:lpstr>                                                                     .</vt:lpstr>
      <vt:lpstr>Full outer join</vt:lpstr>
      <vt:lpstr>                                                                    .</vt:lpstr>
      <vt:lpstr>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sridevi narayan</dc:creator>
  <cp:lastModifiedBy>sridevi narayan</cp:lastModifiedBy>
  <cp:revision>3</cp:revision>
  <dcterms:created xsi:type="dcterms:W3CDTF">2024-04-08T11:25:48Z</dcterms:created>
  <dcterms:modified xsi:type="dcterms:W3CDTF">2024-04-08T13:49:34Z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