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1" r:id="rId6"/>
    <p:sldId id="262" r:id="rId7"/>
    <p:sldId id="265" r:id="rId8"/>
    <p:sldId id="267"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91D10-CAC5-424C-A3D8-B4F06FA716F1}" v="322" dt="2024-04-15T05:46:54.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87" d="100"/>
          <a:sy n="87" d="100"/>
        </p:scale>
        <p:origin x="38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9.svg"/><Relationship Id="rId1" Type="http://schemas.openxmlformats.org/officeDocument/2006/relationships/image" Target="../media/image10.png"/><Relationship Id="rId6" Type="http://schemas.openxmlformats.org/officeDocument/2006/relationships/image" Target="../media/image19.sv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4.png"/><Relationship Id="rId1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9.svg"/><Relationship Id="rId1" Type="http://schemas.openxmlformats.org/officeDocument/2006/relationships/image" Target="../media/image10.png"/><Relationship Id="rId6" Type="http://schemas.openxmlformats.org/officeDocument/2006/relationships/image" Target="../media/image19.sv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4.png"/><Relationship Id="rId1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30BE4-3B04-45FA-AAC8-D7564F8F133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BAD444C-62CD-4C3D-923B-215A777CB238}">
      <dgm:prSet/>
      <dgm:spPr/>
      <dgm:t>
        <a:bodyPr/>
        <a:lstStyle/>
        <a:p>
          <a:r>
            <a:rPr lang="en-US"/>
            <a:t>In today's technologically advanced world, when people depend more and more on digital platforms and devices for many parts of their lives, digital well-being is essential. </a:t>
          </a:r>
        </a:p>
      </dgm:t>
    </dgm:pt>
    <dgm:pt modelId="{C3E7870E-B832-429F-A639-DF1994FE223F}" type="parTrans" cxnId="{95A523BE-D0B0-4002-9B5B-FDB71850AB4F}">
      <dgm:prSet/>
      <dgm:spPr/>
      <dgm:t>
        <a:bodyPr/>
        <a:lstStyle/>
        <a:p>
          <a:endParaRPr lang="en-US"/>
        </a:p>
      </dgm:t>
    </dgm:pt>
    <dgm:pt modelId="{16CD292C-EB80-4337-A080-5D60419F2E09}" type="sibTrans" cxnId="{95A523BE-D0B0-4002-9B5B-FDB71850AB4F}">
      <dgm:prSet/>
      <dgm:spPr/>
      <dgm:t>
        <a:bodyPr/>
        <a:lstStyle/>
        <a:p>
          <a:endParaRPr lang="en-US"/>
        </a:p>
      </dgm:t>
    </dgm:pt>
    <dgm:pt modelId="{4578547D-F7CE-47A8-BAB6-8080F72F22B7}">
      <dgm:prSet/>
      <dgm:spPr/>
      <dgm:t>
        <a:bodyPr/>
        <a:lstStyle/>
        <a:p>
          <a:r>
            <a:rPr lang="en-US" b="1"/>
            <a:t>In the U.S., approximately 35% of adults and 17% of youths are obese (Johnson, et al., 2014; Dietz, 2015). Based on data from the 2013 BRFSS survey, only half of U.S. adults (50.2%) met the guidelines for physical activity and an additional 11.7% only partially met the guidelines.</a:t>
          </a:r>
          <a:endParaRPr lang="en-US"/>
        </a:p>
      </dgm:t>
    </dgm:pt>
    <dgm:pt modelId="{3EF7C0C6-445F-499E-A143-F527B3555D5A}" type="parTrans" cxnId="{015C9513-C76B-4907-BD7B-01AAC3CE161C}">
      <dgm:prSet/>
      <dgm:spPr/>
      <dgm:t>
        <a:bodyPr/>
        <a:lstStyle/>
        <a:p>
          <a:endParaRPr lang="en-US"/>
        </a:p>
      </dgm:t>
    </dgm:pt>
    <dgm:pt modelId="{EF5096C5-7BBA-416B-852F-58BF58E7A676}" type="sibTrans" cxnId="{015C9513-C76B-4907-BD7B-01AAC3CE161C}">
      <dgm:prSet/>
      <dgm:spPr/>
      <dgm:t>
        <a:bodyPr/>
        <a:lstStyle/>
        <a:p>
          <a:endParaRPr lang="en-US"/>
        </a:p>
      </dgm:t>
    </dgm:pt>
    <dgm:pt modelId="{0C583121-F2FC-458D-92B2-ECD337D215FF}">
      <dgm:prSet/>
      <dgm:spPr/>
      <dgm:t>
        <a:bodyPr/>
        <a:lstStyle/>
        <a:p>
          <a:r>
            <a:rPr lang="en-US"/>
            <a:t>To encourage better lifestyles, it is critical to address digital wellness given the prevalence of sedentary lifestyles, poor eating habits, and elevated stress levels. </a:t>
          </a:r>
        </a:p>
      </dgm:t>
    </dgm:pt>
    <dgm:pt modelId="{8ED2E320-70DD-408E-B943-752A0889DDBA}" type="parTrans" cxnId="{E8455F62-408A-4758-A702-54C0AF626AA8}">
      <dgm:prSet/>
      <dgm:spPr/>
      <dgm:t>
        <a:bodyPr/>
        <a:lstStyle/>
        <a:p>
          <a:endParaRPr lang="en-US"/>
        </a:p>
      </dgm:t>
    </dgm:pt>
    <dgm:pt modelId="{90912C43-3E4D-4AF0-8557-D7EDAD2F0B2B}" type="sibTrans" cxnId="{E8455F62-408A-4758-A702-54C0AF626AA8}">
      <dgm:prSet/>
      <dgm:spPr/>
      <dgm:t>
        <a:bodyPr/>
        <a:lstStyle/>
        <a:p>
          <a:endParaRPr lang="en-US"/>
        </a:p>
      </dgm:t>
    </dgm:pt>
    <dgm:pt modelId="{2A06D720-00B1-48C0-985B-A733E9C19BF7}">
      <dgm:prSet/>
      <dgm:spPr/>
      <dgm:t>
        <a:bodyPr/>
        <a:lstStyle/>
        <a:p>
          <a:r>
            <a:rPr lang="en-US"/>
            <a:t>Our goal is to use informatics to provide tailored interventions that enable people to make better decisions and enhance their general well-being in the digital age.</a:t>
          </a:r>
        </a:p>
      </dgm:t>
    </dgm:pt>
    <dgm:pt modelId="{0ACA4C8F-E17B-45C5-B0A7-F6E7589C737A}" type="parTrans" cxnId="{D73C10F5-3AD2-4E50-978C-CBD36D24F0C0}">
      <dgm:prSet/>
      <dgm:spPr/>
      <dgm:t>
        <a:bodyPr/>
        <a:lstStyle/>
        <a:p>
          <a:endParaRPr lang="en-US"/>
        </a:p>
      </dgm:t>
    </dgm:pt>
    <dgm:pt modelId="{6B473517-F56E-4853-8BF6-C7A3D1898304}" type="sibTrans" cxnId="{D73C10F5-3AD2-4E50-978C-CBD36D24F0C0}">
      <dgm:prSet/>
      <dgm:spPr/>
      <dgm:t>
        <a:bodyPr/>
        <a:lstStyle/>
        <a:p>
          <a:endParaRPr lang="en-US"/>
        </a:p>
      </dgm:t>
    </dgm:pt>
    <dgm:pt modelId="{C02D8D48-4F76-1146-83F4-98F66CD6E40E}" type="pres">
      <dgm:prSet presAssocID="{30430BE4-3B04-45FA-AAC8-D7564F8F1334}" presName="vert0" presStyleCnt="0">
        <dgm:presLayoutVars>
          <dgm:dir/>
          <dgm:animOne val="branch"/>
          <dgm:animLvl val="lvl"/>
        </dgm:presLayoutVars>
      </dgm:prSet>
      <dgm:spPr/>
      <dgm:t>
        <a:bodyPr/>
        <a:lstStyle/>
        <a:p>
          <a:endParaRPr lang="en-US"/>
        </a:p>
      </dgm:t>
    </dgm:pt>
    <dgm:pt modelId="{A71BC6DD-8DBA-B34D-A2B3-C01AFD78FA24}" type="pres">
      <dgm:prSet presAssocID="{4BAD444C-62CD-4C3D-923B-215A777CB238}" presName="thickLine" presStyleLbl="alignNode1" presStyleIdx="0" presStyleCnt="4"/>
      <dgm:spPr/>
    </dgm:pt>
    <dgm:pt modelId="{24446576-259B-6F4D-890D-D0587CC6AD7C}" type="pres">
      <dgm:prSet presAssocID="{4BAD444C-62CD-4C3D-923B-215A777CB238}" presName="horz1" presStyleCnt="0"/>
      <dgm:spPr/>
    </dgm:pt>
    <dgm:pt modelId="{EF71A9C2-21B6-DC4A-A812-BF6912859E87}" type="pres">
      <dgm:prSet presAssocID="{4BAD444C-62CD-4C3D-923B-215A777CB238}" presName="tx1" presStyleLbl="revTx" presStyleIdx="0" presStyleCnt="4"/>
      <dgm:spPr/>
      <dgm:t>
        <a:bodyPr/>
        <a:lstStyle/>
        <a:p>
          <a:endParaRPr lang="en-US"/>
        </a:p>
      </dgm:t>
    </dgm:pt>
    <dgm:pt modelId="{4286FC81-50BE-5A40-AE42-B9128A2B491A}" type="pres">
      <dgm:prSet presAssocID="{4BAD444C-62CD-4C3D-923B-215A777CB238}" presName="vert1" presStyleCnt="0"/>
      <dgm:spPr/>
    </dgm:pt>
    <dgm:pt modelId="{5D9D6E3A-2353-6D46-A4FA-6D8085856AC2}" type="pres">
      <dgm:prSet presAssocID="{4578547D-F7CE-47A8-BAB6-8080F72F22B7}" presName="thickLine" presStyleLbl="alignNode1" presStyleIdx="1" presStyleCnt="4"/>
      <dgm:spPr/>
    </dgm:pt>
    <dgm:pt modelId="{841F140B-CFEA-D54D-9F7F-A69A335B3146}" type="pres">
      <dgm:prSet presAssocID="{4578547D-F7CE-47A8-BAB6-8080F72F22B7}" presName="horz1" presStyleCnt="0"/>
      <dgm:spPr/>
    </dgm:pt>
    <dgm:pt modelId="{9F6CF499-80EA-EF44-BD91-B00E80ABE438}" type="pres">
      <dgm:prSet presAssocID="{4578547D-F7CE-47A8-BAB6-8080F72F22B7}" presName="tx1" presStyleLbl="revTx" presStyleIdx="1" presStyleCnt="4"/>
      <dgm:spPr/>
      <dgm:t>
        <a:bodyPr/>
        <a:lstStyle/>
        <a:p>
          <a:endParaRPr lang="en-US"/>
        </a:p>
      </dgm:t>
    </dgm:pt>
    <dgm:pt modelId="{34FDE10D-F934-CB49-93B3-8379B95E1DD2}" type="pres">
      <dgm:prSet presAssocID="{4578547D-F7CE-47A8-BAB6-8080F72F22B7}" presName="vert1" presStyleCnt="0"/>
      <dgm:spPr/>
    </dgm:pt>
    <dgm:pt modelId="{0218197D-9C05-3B40-B495-E32EB58D7645}" type="pres">
      <dgm:prSet presAssocID="{0C583121-F2FC-458D-92B2-ECD337D215FF}" presName="thickLine" presStyleLbl="alignNode1" presStyleIdx="2" presStyleCnt="4"/>
      <dgm:spPr/>
    </dgm:pt>
    <dgm:pt modelId="{3AC48472-67F2-A744-B8F3-0CC9898A5C14}" type="pres">
      <dgm:prSet presAssocID="{0C583121-F2FC-458D-92B2-ECD337D215FF}" presName="horz1" presStyleCnt="0"/>
      <dgm:spPr/>
    </dgm:pt>
    <dgm:pt modelId="{4438E5F4-D11E-5A42-8664-F46EE607D063}" type="pres">
      <dgm:prSet presAssocID="{0C583121-F2FC-458D-92B2-ECD337D215FF}" presName="tx1" presStyleLbl="revTx" presStyleIdx="2" presStyleCnt="4"/>
      <dgm:spPr/>
      <dgm:t>
        <a:bodyPr/>
        <a:lstStyle/>
        <a:p>
          <a:endParaRPr lang="en-US"/>
        </a:p>
      </dgm:t>
    </dgm:pt>
    <dgm:pt modelId="{57B99CD1-39B2-CE4F-B661-DCE61AFB8CB8}" type="pres">
      <dgm:prSet presAssocID="{0C583121-F2FC-458D-92B2-ECD337D215FF}" presName="vert1" presStyleCnt="0"/>
      <dgm:spPr/>
    </dgm:pt>
    <dgm:pt modelId="{E4392607-D506-564D-ADCD-A414CD73DEFF}" type="pres">
      <dgm:prSet presAssocID="{2A06D720-00B1-48C0-985B-A733E9C19BF7}" presName="thickLine" presStyleLbl="alignNode1" presStyleIdx="3" presStyleCnt="4"/>
      <dgm:spPr/>
    </dgm:pt>
    <dgm:pt modelId="{3FA18B2C-71B2-604B-B21B-148300E78029}" type="pres">
      <dgm:prSet presAssocID="{2A06D720-00B1-48C0-985B-A733E9C19BF7}" presName="horz1" presStyleCnt="0"/>
      <dgm:spPr/>
    </dgm:pt>
    <dgm:pt modelId="{7768B296-E223-654A-B3E7-A3DD6AFD9FC4}" type="pres">
      <dgm:prSet presAssocID="{2A06D720-00B1-48C0-985B-A733E9C19BF7}" presName="tx1" presStyleLbl="revTx" presStyleIdx="3" presStyleCnt="4"/>
      <dgm:spPr/>
      <dgm:t>
        <a:bodyPr/>
        <a:lstStyle/>
        <a:p>
          <a:endParaRPr lang="en-US"/>
        </a:p>
      </dgm:t>
    </dgm:pt>
    <dgm:pt modelId="{CEF461F3-DB35-1B47-9960-D673B7F8BF71}" type="pres">
      <dgm:prSet presAssocID="{2A06D720-00B1-48C0-985B-A733E9C19BF7}" presName="vert1" presStyleCnt="0"/>
      <dgm:spPr/>
    </dgm:pt>
  </dgm:ptLst>
  <dgm:cxnLst>
    <dgm:cxn modelId="{E8455F62-408A-4758-A702-54C0AF626AA8}" srcId="{30430BE4-3B04-45FA-AAC8-D7564F8F1334}" destId="{0C583121-F2FC-458D-92B2-ECD337D215FF}" srcOrd="2" destOrd="0" parTransId="{8ED2E320-70DD-408E-B943-752A0889DDBA}" sibTransId="{90912C43-3E4D-4AF0-8557-D7EDAD2F0B2B}"/>
    <dgm:cxn modelId="{E34989A7-67E2-AF4F-86E8-E231AE2592F6}" type="presOf" srcId="{2A06D720-00B1-48C0-985B-A733E9C19BF7}" destId="{7768B296-E223-654A-B3E7-A3DD6AFD9FC4}" srcOrd="0" destOrd="0" presId="urn:microsoft.com/office/officeart/2008/layout/LinedList"/>
    <dgm:cxn modelId="{CD76AA83-E618-7D44-BB27-4875E1B2BCEC}" type="presOf" srcId="{0C583121-F2FC-458D-92B2-ECD337D215FF}" destId="{4438E5F4-D11E-5A42-8664-F46EE607D063}" srcOrd="0" destOrd="0" presId="urn:microsoft.com/office/officeart/2008/layout/LinedList"/>
    <dgm:cxn modelId="{D73C10F5-3AD2-4E50-978C-CBD36D24F0C0}" srcId="{30430BE4-3B04-45FA-AAC8-D7564F8F1334}" destId="{2A06D720-00B1-48C0-985B-A733E9C19BF7}" srcOrd="3" destOrd="0" parTransId="{0ACA4C8F-E17B-45C5-B0A7-F6E7589C737A}" sibTransId="{6B473517-F56E-4853-8BF6-C7A3D1898304}"/>
    <dgm:cxn modelId="{95A523BE-D0B0-4002-9B5B-FDB71850AB4F}" srcId="{30430BE4-3B04-45FA-AAC8-D7564F8F1334}" destId="{4BAD444C-62CD-4C3D-923B-215A777CB238}" srcOrd="0" destOrd="0" parTransId="{C3E7870E-B832-429F-A639-DF1994FE223F}" sibTransId="{16CD292C-EB80-4337-A080-5D60419F2E09}"/>
    <dgm:cxn modelId="{0E7D13E0-A157-4C44-AEB5-391854DC93AD}" type="presOf" srcId="{30430BE4-3B04-45FA-AAC8-D7564F8F1334}" destId="{C02D8D48-4F76-1146-83F4-98F66CD6E40E}" srcOrd="0" destOrd="0" presId="urn:microsoft.com/office/officeart/2008/layout/LinedList"/>
    <dgm:cxn modelId="{975273FC-8F4A-6848-80B3-BB99063FC00C}" type="presOf" srcId="{4578547D-F7CE-47A8-BAB6-8080F72F22B7}" destId="{9F6CF499-80EA-EF44-BD91-B00E80ABE438}" srcOrd="0" destOrd="0" presId="urn:microsoft.com/office/officeart/2008/layout/LinedList"/>
    <dgm:cxn modelId="{06CA01C5-D262-7847-84E9-EA180E209CCA}" type="presOf" srcId="{4BAD444C-62CD-4C3D-923B-215A777CB238}" destId="{EF71A9C2-21B6-DC4A-A812-BF6912859E87}" srcOrd="0" destOrd="0" presId="urn:microsoft.com/office/officeart/2008/layout/LinedList"/>
    <dgm:cxn modelId="{015C9513-C76B-4907-BD7B-01AAC3CE161C}" srcId="{30430BE4-3B04-45FA-AAC8-D7564F8F1334}" destId="{4578547D-F7CE-47A8-BAB6-8080F72F22B7}" srcOrd="1" destOrd="0" parTransId="{3EF7C0C6-445F-499E-A143-F527B3555D5A}" sibTransId="{EF5096C5-7BBA-416B-852F-58BF58E7A676}"/>
    <dgm:cxn modelId="{12C6829D-34F7-5044-B5FC-48C490F764E5}" type="presParOf" srcId="{C02D8D48-4F76-1146-83F4-98F66CD6E40E}" destId="{A71BC6DD-8DBA-B34D-A2B3-C01AFD78FA24}" srcOrd="0" destOrd="0" presId="urn:microsoft.com/office/officeart/2008/layout/LinedList"/>
    <dgm:cxn modelId="{27902955-F958-2948-821D-1346209245B2}" type="presParOf" srcId="{C02D8D48-4F76-1146-83F4-98F66CD6E40E}" destId="{24446576-259B-6F4D-890D-D0587CC6AD7C}" srcOrd="1" destOrd="0" presId="urn:microsoft.com/office/officeart/2008/layout/LinedList"/>
    <dgm:cxn modelId="{E9C957CF-9D7C-F141-B5C3-67D82B01178B}" type="presParOf" srcId="{24446576-259B-6F4D-890D-D0587CC6AD7C}" destId="{EF71A9C2-21B6-DC4A-A812-BF6912859E87}" srcOrd="0" destOrd="0" presId="urn:microsoft.com/office/officeart/2008/layout/LinedList"/>
    <dgm:cxn modelId="{73D3FE95-B421-8640-B279-F213D9F090EB}" type="presParOf" srcId="{24446576-259B-6F4D-890D-D0587CC6AD7C}" destId="{4286FC81-50BE-5A40-AE42-B9128A2B491A}" srcOrd="1" destOrd="0" presId="urn:microsoft.com/office/officeart/2008/layout/LinedList"/>
    <dgm:cxn modelId="{37260A77-9238-E94A-8BEC-55C343CF6A68}" type="presParOf" srcId="{C02D8D48-4F76-1146-83F4-98F66CD6E40E}" destId="{5D9D6E3A-2353-6D46-A4FA-6D8085856AC2}" srcOrd="2" destOrd="0" presId="urn:microsoft.com/office/officeart/2008/layout/LinedList"/>
    <dgm:cxn modelId="{80EDD34F-A859-1C49-A7F9-F0E22D99E025}" type="presParOf" srcId="{C02D8D48-4F76-1146-83F4-98F66CD6E40E}" destId="{841F140B-CFEA-D54D-9F7F-A69A335B3146}" srcOrd="3" destOrd="0" presId="urn:microsoft.com/office/officeart/2008/layout/LinedList"/>
    <dgm:cxn modelId="{D5C66496-AF5E-1749-A73B-954F6A04FC6B}" type="presParOf" srcId="{841F140B-CFEA-D54D-9F7F-A69A335B3146}" destId="{9F6CF499-80EA-EF44-BD91-B00E80ABE438}" srcOrd="0" destOrd="0" presId="urn:microsoft.com/office/officeart/2008/layout/LinedList"/>
    <dgm:cxn modelId="{88854092-3283-0541-93BB-A0DB81CF444F}" type="presParOf" srcId="{841F140B-CFEA-D54D-9F7F-A69A335B3146}" destId="{34FDE10D-F934-CB49-93B3-8379B95E1DD2}" srcOrd="1" destOrd="0" presId="urn:microsoft.com/office/officeart/2008/layout/LinedList"/>
    <dgm:cxn modelId="{FEEDFA3D-CDE7-4D4D-80F5-44CC726FD082}" type="presParOf" srcId="{C02D8D48-4F76-1146-83F4-98F66CD6E40E}" destId="{0218197D-9C05-3B40-B495-E32EB58D7645}" srcOrd="4" destOrd="0" presId="urn:microsoft.com/office/officeart/2008/layout/LinedList"/>
    <dgm:cxn modelId="{3ED942DF-1838-394E-9DA2-CB7A0C666FB3}" type="presParOf" srcId="{C02D8D48-4F76-1146-83F4-98F66CD6E40E}" destId="{3AC48472-67F2-A744-B8F3-0CC9898A5C14}" srcOrd="5" destOrd="0" presId="urn:microsoft.com/office/officeart/2008/layout/LinedList"/>
    <dgm:cxn modelId="{C9EFEED6-D5EA-2845-B197-855C81D6DA89}" type="presParOf" srcId="{3AC48472-67F2-A744-B8F3-0CC9898A5C14}" destId="{4438E5F4-D11E-5A42-8664-F46EE607D063}" srcOrd="0" destOrd="0" presId="urn:microsoft.com/office/officeart/2008/layout/LinedList"/>
    <dgm:cxn modelId="{492AE04C-F9AA-784B-811D-A2443CDCE32E}" type="presParOf" srcId="{3AC48472-67F2-A744-B8F3-0CC9898A5C14}" destId="{57B99CD1-39B2-CE4F-B661-DCE61AFB8CB8}" srcOrd="1" destOrd="0" presId="urn:microsoft.com/office/officeart/2008/layout/LinedList"/>
    <dgm:cxn modelId="{D758D63C-5D18-A643-BB0E-9B97A556EF05}" type="presParOf" srcId="{C02D8D48-4F76-1146-83F4-98F66CD6E40E}" destId="{E4392607-D506-564D-ADCD-A414CD73DEFF}" srcOrd="6" destOrd="0" presId="urn:microsoft.com/office/officeart/2008/layout/LinedList"/>
    <dgm:cxn modelId="{5A12A652-229B-4F4C-A983-B9A53F9EA456}" type="presParOf" srcId="{C02D8D48-4F76-1146-83F4-98F66CD6E40E}" destId="{3FA18B2C-71B2-604B-B21B-148300E78029}" srcOrd="7" destOrd="0" presId="urn:microsoft.com/office/officeart/2008/layout/LinedList"/>
    <dgm:cxn modelId="{58D86E7E-B0AD-0846-AA66-1CD0015D3EF7}" type="presParOf" srcId="{3FA18B2C-71B2-604B-B21B-148300E78029}" destId="{7768B296-E223-654A-B3E7-A3DD6AFD9FC4}" srcOrd="0" destOrd="0" presId="urn:microsoft.com/office/officeart/2008/layout/LinedList"/>
    <dgm:cxn modelId="{EDEDD10C-0440-494B-8E7F-8AD91CF8BB37}" type="presParOf" srcId="{3FA18B2C-71B2-604B-B21B-148300E78029}" destId="{CEF461F3-DB35-1B47-9960-D673B7F8BF7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F3ADF9-B437-436D-B340-D9DEA8F1BA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39E602-9431-4664-8A0D-2576B87176C3}">
      <dgm:prSet/>
      <dgm:spPr/>
      <dgm:t>
        <a:bodyPr/>
        <a:lstStyle/>
        <a:p>
          <a:pPr>
            <a:lnSpc>
              <a:spcPct val="100000"/>
            </a:lnSpc>
          </a:pPr>
          <a:r>
            <a:rPr lang="en-US"/>
            <a:t>The Young adults and working professionals were the designated target demographics because of their high reliance on digital technology and propensity to adopt harmful lifestyle behaviors.</a:t>
          </a:r>
        </a:p>
      </dgm:t>
    </dgm:pt>
    <dgm:pt modelId="{0518BD63-2901-4F44-B1B5-91A18D65BCE7}" type="parTrans" cxnId="{B4EBA62A-6A8B-435D-8892-45BA7B97A39C}">
      <dgm:prSet/>
      <dgm:spPr/>
      <dgm:t>
        <a:bodyPr/>
        <a:lstStyle/>
        <a:p>
          <a:endParaRPr lang="en-US"/>
        </a:p>
      </dgm:t>
    </dgm:pt>
    <dgm:pt modelId="{070B56D5-62A5-4DF1-90A5-90741DF0E670}" type="sibTrans" cxnId="{B4EBA62A-6A8B-435D-8892-45BA7B97A39C}">
      <dgm:prSet/>
      <dgm:spPr/>
      <dgm:t>
        <a:bodyPr/>
        <a:lstStyle/>
        <a:p>
          <a:endParaRPr lang="en-US"/>
        </a:p>
      </dgm:t>
    </dgm:pt>
    <dgm:pt modelId="{F6E825BD-EA50-42C2-B42B-D8E39202E878}">
      <dgm:prSet/>
      <dgm:spPr/>
      <dgm:t>
        <a:bodyPr/>
        <a:lstStyle/>
        <a:p>
          <a:pPr>
            <a:lnSpc>
              <a:spcPct val="100000"/>
            </a:lnSpc>
          </a:pPr>
          <a:r>
            <a:rPr lang="en-US"/>
            <a:t>Academic stress and social pressures are two common issues that young adults deal with. </a:t>
          </a:r>
        </a:p>
      </dgm:t>
    </dgm:pt>
    <dgm:pt modelId="{97FB4D12-E81E-4D9E-B93C-281845BE7DF6}" type="parTrans" cxnId="{4447696D-A03C-4BB2-92EA-036784AD5789}">
      <dgm:prSet/>
      <dgm:spPr/>
      <dgm:t>
        <a:bodyPr/>
        <a:lstStyle/>
        <a:p>
          <a:endParaRPr lang="en-US"/>
        </a:p>
      </dgm:t>
    </dgm:pt>
    <dgm:pt modelId="{79B2D739-3667-47C6-9624-2F26D12BF271}" type="sibTrans" cxnId="{4447696D-A03C-4BB2-92EA-036784AD5789}">
      <dgm:prSet/>
      <dgm:spPr/>
      <dgm:t>
        <a:bodyPr/>
        <a:lstStyle/>
        <a:p>
          <a:endParaRPr lang="en-US"/>
        </a:p>
      </dgm:t>
    </dgm:pt>
    <dgm:pt modelId="{D08214C1-CC07-45A9-B29B-48B196C7D851}">
      <dgm:prSet/>
      <dgm:spPr/>
      <dgm:t>
        <a:bodyPr/>
        <a:lstStyle/>
        <a:p>
          <a:pPr>
            <a:lnSpc>
              <a:spcPct val="100000"/>
            </a:lnSpc>
          </a:pPr>
          <a:r>
            <a:rPr lang="en-US"/>
            <a:t>Other issues include inconsistent sleep habits, sedentary behaviors, and poor nutritional choices. Working professionals, on the other hand, frequently deal with high stress levels, lengthy workdays, and little time for exercise or self-care because of their rigorous work schedules. </a:t>
          </a:r>
        </a:p>
      </dgm:t>
    </dgm:pt>
    <dgm:pt modelId="{CC1866B6-7132-4BAA-950A-81A71ACAB4FB}" type="parTrans" cxnId="{A71EEEE3-F7FC-43C6-8A07-040F0F4BFF0D}">
      <dgm:prSet/>
      <dgm:spPr/>
      <dgm:t>
        <a:bodyPr/>
        <a:lstStyle/>
        <a:p>
          <a:endParaRPr lang="en-US"/>
        </a:p>
      </dgm:t>
    </dgm:pt>
    <dgm:pt modelId="{B1B63979-79B6-44D4-BC35-315BA8C63B2E}" type="sibTrans" cxnId="{A71EEEE3-F7FC-43C6-8A07-040F0F4BFF0D}">
      <dgm:prSet/>
      <dgm:spPr/>
      <dgm:t>
        <a:bodyPr/>
        <a:lstStyle/>
        <a:p>
          <a:endParaRPr lang="en-US"/>
        </a:p>
      </dgm:t>
    </dgm:pt>
    <dgm:pt modelId="{FF9196B7-F0A3-4DB9-931C-5DD5CDB21D3A}">
      <dgm:prSet/>
      <dgm:spPr/>
      <dgm:t>
        <a:bodyPr/>
        <a:lstStyle/>
        <a:p>
          <a:pPr>
            <a:lnSpc>
              <a:spcPct val="100000"/>
            </a:lnSpc>
          </a:pPr>
          <a:r>
            <a:rPr lang="en-US"/>
            <a:t>We want to address the particular issues these groups have with digital wellness and offer customized treatments to encourage healthier living.</a:t>
          </a:r>
        </a:p>
      </dgm:t>
    </dgm:pt>
    <dgm:pt modelId="{D7773055-E2B1-49A1-AE06-E6B12C163F65}" type="parTrans" cxnId="{3AA8F6FD-5276-452E-B2D1-27C059A10E1F}">
      <dgm:prSet/>
      <dgm:spPr/>
      <dgm:t>
        <a:bodyPr/>
        <a:lstStyle/>
        <a:p>
          <a:endParaRPr lang="en-US"/>
        </a:p>
      </dgm:t>
    </dgm:pt>
    <dgm:pt modelId="{24A777EE-7294-4778-886B-659E64764871}" type="sibTrans" cxnId="{3AA8F6FD-5276-452E-B2D1-27C059A10E1F}">
      <dgm:prSet/>
      <dgm:spPr/>
      <dgm:t>
        <a:bodyPr/>
        <a:lstStyle/>
        <a:p>
          <a:endParaRPr lang="en-US"/>
        </a:p>
      </dgm:t>
    </dgm:pt>
    <dgm:pt modelId="{B176C250-2985-4B8A-83C0-2BE8CA8C7D34}" type="pres">
      <dgm:prSet presAssocID="{5AF3ADF9-B437-436D-B340-D9DEA8F1BA8C}" presName="root" presStyleCnt="0">
        <dgm:presLayoutVars>
          <dgm:dir/>
          <dgm:resizeHandles val="exact"/>
        </dgm:presLayoutVars>
      </dgm:prSet>
      <dgm:spPr/>
      <dgm:t>
        <a:bodyPr/>
        <a:lstStyle/>
        <a:p>
          <a:endParaRPr lang="en-US"/>
        </a:p>
      </dgm:t>
    </dgm:pt>
    <dgm:pt modelId="{48323FCE-9BBA-406A-93AD-FF94B8D48EFD}" type="pres">
      <dgm:prSet presAssocID="{F739E602-9431-4664-8A0D-2576B87176C3}" presName="compNode" presStyleCnt="0"/>
      <dgm:spPr/>
    </dgm:pt>
    <dgm:pt modelId="{FFDB0AC9-4C11-4BED-B91E-1D7EC02B1B3B}" type="pres">
      <dgm:prSet presAssocID="{F739E602-9431-4664-8A0D-2576B87176C3}" presName="bgRect" presStyleLbl="bgShp" presStyleIdx="0" presStyleCnt="4"/>
      <dgm:spPr/>
    </dgm:pt>
    <dgm:pt modelId="{F92397D5-6CD9-4A74-9705-8781A1E7C3EF}" type="pres">
      <dgm:prSet presAssocID="{F739E602-9431-4664-8A0D-2576B87176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Group"/>
        </a:ext>
      </dgm:extLst>
    </dgm:pt>
    <dgm:pt modelId="{CD02E045-FBB5-45C9-9B58-BF7C49F27433}" type="pres">
      <dgm:prSet presAssocID="{F739E602-9431-4664-8A0D-2576B87176C3}" presName="spaceRect" presStyleCnt="0"/>
      <dgm:spPr/>
    </dgm:pt>
    <dgm:pt modelId="{F1149510-3724-48E7-ADBA-5AAB00348D05}" type="pres">
      <dgm:prSet presAssocID="{F739E602-9431-4664-8A0D-2576B87176C3}" presName="parTx" presStyleLbl="revTx" presStyleIdx="0" presStyleCnt="4">
        <dgm:presLayoutVars>
          <dgm:chMax val="0"/>
          <dgm:chPref val="0"/>
        </dgm:presLayoutVars>
      </dgm:prSet>
      <dgm:spPr/>
      <dgm:t>
        <a:bodyPr/>
        <a:lstStyle/>
        <a:p>
          <a:endParaRPr lang="en-US"/>
        </a:p>
      </dgm:t>
    </dgm:pt>
    <dgm:pt modelId="{935B7E42-DA61-4FD0-BBFA-60B6C982FA00}" type="pres">
      <dgm:prSet presAssocID="{070B56D5-62A5-4DF1-90A5-90741DF0E670}" presName="sibTrans" presStyleCnt="0"/>
      <dgm:spPr/>
    </dgm:pt>
    <dgm:pt modelId="{011D81BD-6752-47A7-BFB2-E545F1E2D707}" type="pres">
      <dgm:prSet presAssocID="{F6E825BD-EA50-42C2-B42B-D8E39202E878}" presName="compNode" presStyleCnt="0"/>
      <dgm:spPr/>
    </dgm:pt>
    <dgm:pt modelId="{DCA5D796-B8EB-4086-8421-7515829975AC}" type="pres">
      <dgm:prSet presAssocID="{F6E825BD-EA50-42C2-B42B-D8E39202E878}" presName="bgRect" presStyleLbl="bgShp" presStyleIdx="1" presStyleCnt="4"/>
      <dgm:spPr/>
    </dgm:pt>
    <dgm:pt modelId="{80220B0E-D284-4DE1-A4CB-27D7F6732FFB}" type="pres">
      <dgm:prSet presAssocID="{F6E825BD-EA50-42C2-B42B-D8E39202E8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Classroom"/>
        </a:ext>
      </dgm:extLst>
    </dgm:pt>
    <dgm:pt modelId="{58EAD7C7-7514-48A2-8336-817106B688E6}" type="pres">
      <dgm:prSet presAssocID="{F6E825BD-EA50-42C2-B42B-D8E39202E878}" presName="spaceRect" presStyleCnt="0"/>
      <dgm:spPr/>
    </dgm:pt>
    <dgm:pt modelId="{BF01B12B-AC36-4E0B-A491-381BD0B76448}" type="pres">
      <dgm:prSet presAssocID="{F6E825BD-EA50-42C2-B42B-D8E39202E878}" presName="parTx" presStyleLbl="revTx" presStyleIdx="1" presStyleCnt="4">
        <dgm:presLayoutVars>
          <dgm:chMax val="0"/>
          <dgm:chPref val="0"/>
        </dgm:presLayoutVars>
      </dgm:prSet>
      <dgm:spPr/>
      <dgm:t>
        <a:bodyPr/>
        <a:lstStyle/>
        <a:p>
          <a:endParaRPr lang="en-US"/>
        </a:p>
      </dgm:t>
    </dgm:pt>
    <dgm:pt modelId="{40B25778-3DF4-48B5-BDD4-3F1609698EEF}" type="pres">
      <dgm:prSet presAssocID="{79B2D739-3667-47C6-9624-2F26D12BF271}" presName="sibTrans" presStyleCnt="0"/>
      <dgm:spPr/>
    </dgm:pt>
    <dgm:pt modelId="{481681C8-2D94-42A2-BCF0-A02281658BC5}" type="pres">
      <dgm:prSet presAssocID="{D08214C1-CC07-45A9-B29B-48B196C7D851}" presName="compNode" presStyleCnt="0"/>
      <dgm:spPr/>
    </dgm:pt>
    <dgm:pt modelId="{E45F5567-14FB-4399-A492-28192D261164}" type="pres">
      <dgm:prSet presAssocID="{D08214C1-CC07-45A9-B29B-48B196C7D851}" presName="bgRect" presStyleLbl="bgShp" presStyleIdx="2" presStyleCnt="4"/>
      <dgm:spPr/>
    </dgm:pt>
    <dgm:pt modelId="{7FF188AB-D906-41D7-A7A4-DC82BF1BBA07}" type="pres">
      <dgm:prSet presAssocID="{D08214C1-CC07-45A9-B29B-48B196C7D8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Fruit Bowl"/>
        </a:ext>
      </dgm:extLst>
    </dgm:pt>
    <dgm:pt modelId="{3C017F98-36C5-4708-922F-9662E29AFBD7}" type="pres">
      <dgm:prSet presAssocID="{D08214C1-CC07-45A9-B29B-48B196C7D851}" presName="spaceRect" presStyleCnt="0"/>
      <dgm:spPr/>
    </dgm:pt>
    <dgm:pt modelId="{7F68D240-F21D-4500-865F-60CD87E5B33C}" type="pres">
      <dgm:prSet presAssocID="{D08214C1-CC07-45A9-B29B-48B196C7D851}" presName="parTx" presStyleLbl="revTx" presStyleIdx="2" presStyleCnt="4">
        <dgm:presLayoutVars>
          <dgm:chMax val="0"/>
          <dgm:chPref val="0"/>
        </dgm:presLayoutVars>
      </dgm:prSet>
      <dgm:spPr/>
      <dgm:t>
        <a:bodyPr/>
        <a:lstStyle/>
        <a:p>
          <a:endParaRPr lang="en-US"/>
        </a:p>
      </dgm:t>
    </dgm:pt>
    <dgm:pt modelId="{FF37832B-9BB9-44DD-8B60-355DD0639115}" type="pres">
      <dgm:prSet presAssocID="{B1B63979-79B6-44D4-BC35-315BA8C63B2E}" presName="sibTrans" presStyleCnt="0"/>
      <dgm:spPr/>
    </dgm:pt>
    <dgm:pt modelId="{8121BDBB-EDDD-404C-AC68-F25BE7A6DCF8}" type="pres">
      <dgm:prSet presAssocID="{FF9196B7-F0A3-4DB9-931C-5DD5CDB21D3A}" presName="compNode" presStyleCnt="0"/>
      <dgm:spPr/>
    </dgm:pt>
    <dgm:pt modelId="{738ED894-87C4-4B14-AC26-001DEDDBC982}" type="pres">
      <dgm:prSet presAssocID="{FF9196B7-F0A3-4DB9-931C-5DD5CDB21D3A}" presName="bgRect" presStyleLbl="bgShp" presStyleIdx="3" presStyleCnt="4"/>
      <dgm:spPr/>
    </dgm:pt>
    <dgm:pt modelId="{E90EB094-07FA-482B-B36E-37C00C2CA974}" type="pres">
      <dgm:prSet presAssocID="{FF9196B7-F0A3-4DB9-931C-5DD5CDB21D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Apple"/>
        </a:ext>
      </dgm:extLst>
    </dgm:pt>
    <dgm:pt modelId="{93232746-A877-47A0-8FB4-C29494B22D31}" type="pres">
      <dgm:prSet presAssocID="{FF9196B7-F0A3-4DB9-931C-5DD5CDB21D3A}" presName="spaceRect" presStyleCnt="0"/>
      <dgm:spPr/>
    </dgm:pt>
    <dgm:pt modelId="{787E39D3-E2F3-4771-9668-94FC8486525D}" type="pres">
      <dgm:prSet presAssocID="{FF9196B7-F0A3-4DB9-931C-5DD5CDB21D3A}" presName="parTx" presStyleLbl="revTx" presStyleIdx="3" presStyleCnt="4">
        <dgm:presLayoutVars>
          <dgm:chMax val="0"/>
          <dgm:chPref val="0"/>
        </dgm:presLayoutVars>
      </dgm:prSet>
      <dgm:spPr/>
      <dgm:t>
        <a:bodyPr/>
        <a:lstStyle/>
        <a:p>
          <a:endParaRPr lang="en-US"/>
        </a:p>
      </dgm:t>
    </dgm:pt>
  </dgm:ptLst>
  <dgm:cxnLst>
    <dgm:cxn modelId="{3AA8F6FD-5276-452E-B2D1-27C059A10E1F}" srcId="{5AF3ADF9-B437-436D-B340-D9DEA8F1BA8C}" destId="{FF9196B7-F0A3-4DB9-931C-5DD5CDB21D3A}" srcOrd="3" destOrd="0" parTransId="{D7773055-E2B1-49A1-AE06-E6B12C163F65}" sibTransId="{24A777EE-7294-4778-886B-659E64764871}"/>
    <dgm:cxn modelId="{9338FEB8-C221-40AB-9EE2-141519654911}" type="presOf" srcId="{F6E825BD-EA50-42C2-B42B-D8E39202E878}" destId="{BF01B12B-AC36-4E0B-A491-381BD0B76448}" srcOrd="0" destOrd="0" presId="urn:microsoft.com/office/officeart/2018/2/layout/IconVerticalSolidList"/>
    <dgm:cxn modelId="{5C3F159F-4E83-40D8-A395-5E55F7F30666}" type="presOf" srcId="{5AF3ADF9-B437-436D-B340-D9DEA8F1BA8C}" destId="{B176C250-2985-4B8A-83C0-2BE8CA8C7D34}" srcOrd="0" destOrd="0" presId="urn:microsoft.com/office/officeart/2018/2/layout/IconVerticalSolidList"/>
    <dgm:cxn modelId="{4447696D-A03C-4BB2-92EA-036784AD5789}" srcId="{5AF3ADF9-B437-436D-B340-D9DEA8F1BA8C}" destId="{F6E825BD-EA50-42C2-B42B-D8E39202E878}" srcOrd="1" destOrd="0" parTransId="{97FB4D12-E81E-4D9E-B93C-281845BE7DF6}" sibTransId="{79B2D739-3667-47C6-9624-2F26D12BF271}"/>
    <dgm:cxn modelId="{3DF78D98-3F28-438A-B082-C8F901B19AD9}" type="presOf" srcId="{FF9196B7-F0A3-4DB9-931C-5DD5CDB21D3A}" destId="{787E39D3-E2F3-4771-9668-94FC8486525D}" srcOrd="0" destOrd="0" presId="urn:microsoft.com/office/officeart/2018/2/layout/IconVerticalSolidList"/>
    <dgm:cxn modelId="{B4EBA62A-6A8B-435D-8892-45BA7B97A39C}" srcId="{5AF3ADF9-B437-436D-B340-D9DEA8F1BA8C}" destId="{F739E602-9431-4664-8A0D-2576B87176C3}" srcOrd="0" destOrd="0" parTransId="{0518BD63-2901-4F44-B1B5-91A18D65BCE7}" sibTransId="{070B56D5-62A5-4DF1-90A5-90741DF0E670}"/>
    <dgm:cxn modelId="{F4318F0D-A272-4015-8804-112B11C9CCFA}" type="presOf" srcId="{D08214C1-CC07-45A9-B29B-48B196C7D851}" destId="{7F68D240-F21D-4500-865F-60CD87E5B33C}" srcOrd="0" destOrd="0" presId="urn:microsoft.com/office/officeart/2018/2/layout/IconVerticalSolidList"/>
    <dgm:cxn modelId="{81E08991-91F3-4D91-A3E0-B1CB1D4F7915}" type="presOf" srcId="{F739E602-9431-4664-8A0D-2576B87176C3}" destId="{F1149510-3724-48E7-ADBA-5AAB00348D05}" srcOrd="0" destOrd="0" presId="urn:microsoft.com/office/officeart/2018/2/layout/IconVerticalSolidList"/>
    <dgm:cxn modelId="{A71EEEE3-F7FC-43C6-8A07-040F0F4BFF0D}" srcId="{5AF3ADF9-B437-436D-B340-D9DEA8F1BA8C}" destId="{D08214C1-CC07-45A9-B29B-48B196C7D851}" srcOrd="2" destOrd="0" parTransId="{CC1866B6-7132-4BAA-950A-81A71ACAB4FB}" sibTransId="{B1B63979-79B6-44D4-BC35-315BA8C63B2E}"/>
    <dgm:cxn modelId="{9EE89A67-84E2-40FC-9296-5D602FCDCBCD}" type="presParOf" srcId="{B176C250-2985-4B8A-83C0-2BE8CA8C7D34}" destId="{48323FCE-9BBA-406A-93AD-FF94B8D48EFD}" srcOrd="0" destOrd="0" presId="urn:microsoft.com/office/officeart/2018/2/layout/IconVerticalSolidList"/>
    <dgm:cxn modelId="{48FA678D-33AD-4E30-B604-892F188E5CE9}" type="presParOf" srcId="{48323FCE-9BBA-406A-93AD-FF94B8D48EFD}" destId="{FFDB0AC9-4C11-4BED-B91E-1D7EC02B1B3B}" srcOrd="0" destOrd="0" presId="urn:microsoft.com/office/officeart/2018/2/layout/IconVerticalSolidList"/>
    <dgm:cxn modelId="{56779E6D-76EC-4D19-81C7-C644C4EEAC58}" type="presParOf" srcId="{48323FCE-9BBA-406A-93AD-FF94B8D48EFD}" destId="{F92397D5-6CD9-4A74-9705-8781A1E7C3EF}" srcOrd="1" destOrd="0" presId="urn:microsoft.com/office/officeart/2018/2/layout/IconVerticalSolidList"/>
    <dgm:cxn modelId="{233D2B80-97EF-4D64-B1D3-543884E13439}" type="presParOf" srcId="{48323FCE-9BBA-406A-93AD-FF94B8D48EFD}" destId="{CD02E045-FBB5-45C9-9B58-BF7C49F27433}" srcOrd="2" destOrd="0" presId="urn:microsoft.com/office/officeart/2018/2/layout/IconVerticalSolidList"/>
    <dgm:cxn modelId="{BE499597-AB57-4EF9-998F-614F5601D1A1}" type="presParOf" srcId="{48323FCE-9BBA-406A-93AD-FF94B8D48EFD}" destId="{F1149510-3724-48E7-ADBA-5AAB00348D05}" srcOrd="3" destOrd="0" presId="urn:microsoft.com/office/officeart/2018/2/layout/IconVerticalSolidList"/>
    <dgm:cxn modelId="{4887B5B9-F00C-4CD1-8847-3A2113EC64B9}" type="presParOf" srcId="{B176C250-2985-4B8A-83C0-2BE8CA8C7D34}" destId="{935B7E42-DA61-4FD0-BBFA-60B6C982FA00}" srcOrd="1" destOrd="0" presId="urn:microsoft.com/office/officeart/2018/2/layout/IconVerticalSolidList"/>
    <dgm:cxn modelId="{7B7A5D18-37BC-468C-B24C-23C1DB394924}" type="presParOf" srcId="{B176C250-2985-4B8A-83C0-2BE8CA8C7D34}" destId="{011D81BD-6752-47A7-BFB2-E545F1E2D707}" srcOrd="2" destOrd="0" presId="urn:microsoft.com/office/officeart/2018/2/layout/IconVerticalSolidList"/>
    <dgm:cxn modelId="{DFF85999-2048-4156-A1B0-3F5C380BA29F}" type="presParOf" srcId="{011D81BD-6752-47A7-BFB2-E545F1E2D707}" destId="{DCA5D796-B8EB-4086-8421-7515829975AC}" srcOrd="0" destOrd="0" presId="urn:microsoft.com/office/officeart/2018/2/layout/IconVerticalSolidList"/>
    <dgm:cxn modelId="{5C1A8489-A61D-4B35-9F2C-BEAACA878B9E}" type="presParOf" srcId="{011D81BD-6752-47A7-BFB2-E545F1E2D707}" destId="{80220B0E-D284-4DE1-A4CB-27D7F6732FFB}" srcOrd="1" destOrd="0" presId="urn:microsoft.com/office/officeart/2018/2/layout/IconVerticalSolidList"/>
    <dgm:cxn modelId="{9A73F514-EFAA-450C-BD6B-5B17CA1C7CDB}" type="presParOf" srcId="{011D81BD-6752-47A7-BFB2-E545F1E2D707}" destId="{58EAD7C7-7514-48A2-8336-817106B688E6}" srcOrd="2" destOrd="0" presId="urn:microsoft.com/office/officeart/2018/2/layout/IconVerticalSolidList"/>
    <dgm:cxn modelId="{68566D84-DF69-4494-960A-78FF317EACC3}" type="presParOf" srcId="{011D81BD-6752-47A7-BFB2-E545F1E2D707}" destId="{BF01B12B-AC36-4E0B-A491-381BD0B76448}" srcOrd="3" destOrd="0" presId="urn:microsoft.com/office/officeart/2018/2/layout/IconVerticalSolidList"/>
    <dgm:cxn modelId="{C73E8856-2238-4E42-B1D3-57363AFA3FFB}" type="presParOf" srcId="{B176C250-2985-4B8A-83C0-2BE8CA8C7D34}" destId="{40B25778-3DF4-48B5-BDD4-3F1609698EEF}" srcOrd="3" destOrd="0" presId="urn:microsoft.com/office/officeart/2018/2/layout/IconVerticalSolidList"/>
    <dgm:cxn modelId="{44DBCCC6-E9B4-4E12-8558-5B374F411BD4}" type="presParOf" srcId="{B176C250-2985-4B8A-83C0-2BE8CA8C7D34}" destId="{481681C8-2D94-42A2-BCF0-A02281658BC5}" srcOrd="4" destOrd="0" presId="urn:microsoft.com/office/officeart/2018/2/layout/IconVerticalSolidList"/>
    <dgm:cxn modelId="{D59964B2-1C37-4C80-9867-5E9971CAC264}" type="presParOf" srcId="{481681C8-2D94-42A2-BCF0-A02281658BC5}" destId="{E45F5567-14FB-4399-A492-28192D261164}" srcOrd="0" destOrd="0" presId="urn:microsoft.com/office/officeart/2018/2/layout/IconVerticalSolidList"/>
    <dgm:cxn modelId="{979AD433-5C6C-445F-A2F3-0705C2993F1F}" type="presParOf" srcId="{481681C8-2D94-42A2-BCF0-A02281658BC5}" destId="{7FF188AB-D906-41D7-A7A4-DC82BF1BBA07}" srcOrd="1" destOrd="0" presId="urn:microsoft.com/office/officeart/2018/2/layout/IconVerticalSolidList"/>
    <dgm:cxn modelId="{F061CFB6-F867-4F2A-AA35-F19770690EBC}" type="presParOf" srcId="{481681C8-2D94-42A2-BCF0-A02281658BC5}" destId="{3C017F98-36C5-4708-922F-9662E29AFBD7}" srcOrd="2" destOrd="0" presId="urn:microsoft.com/office/officeart/2018/2/layout/IconVerticalSolidList"/>
    <dgm:cxn modelId="{22411562-4358-4E6C-94DA-DBAAA931C739}" type="presParOf" srcId="{481681C8-2D94-42A2-BCF0-A02281658BC5}" destId="{7F68D240-F21D-4500-865F-60CD87E5B33C}" srcOrd="3" destOrd="0" presId="urn:microsoft.com/office/officeart/2018/2/layout/IconVerticalSolidList"/>
    <dgm:cxn modelId="{85CA9BBA-B92F-4D93-A4C2-A6DA37E6DD15}" type="presParOf" srcId="{B176C250-2985-4B8A-83C0-2BE8CA8C7D34}" destId="{FF37832B-9BB9-44DD-8B60-355DD0639115}" srcOrd="5" destOrd="0" presId="urn:microsoft.com/office/officeart/2018/2/layout/IconVerticalSolidList"/>
    <dgm:cxn modelId="{0EB89386-A62C-485B-977B-082F0BB020EA}" type="presParOf" srcId="{B176C250-2985-4B8A-83C0-2BE8CA8C7D34}" destId="{8121BDBB-EDDD-404C-AC68-F25BE7A6DCF8}" srcOrd="6" destOrd="0" presId="urn:microsoft.com/office/officeart/2018/2/layout/IconVerticalSolidList"/>
    <dgm:cxn modelId="{46C54B7F-45C3-4C4E-A656-E8C0179EAA88}" type="presParOf" srcId="{8121BDBB-EDDD-404C-AC68-F25BE7A6DCF8}" destId="{738ED894-87C4-4B14-AC26-001DEDDBC982}" srcOrd="0" destOrd="0" presId="urn:microsoft.com/office/officeart/2018/2/layout/IconVerticalSolidList"/>
    <dgm:cxn modelId="{A6DC7051-CD17-4584-AE53-AE1AD9A10E84}" type="presParOf" srcId="{8121BDBB-EDDD-404C-AC68-F25BE7A6DCF8}" destId="{E90EB094-07FA-482B-B36E-37C00C2CA974}" srcOrd="1" destOrd="0" presId="urn:microsoft.com/office/officeart/2018/2/layout/IconVerticalSolidList"/>
    <dgm:cxn modelId="{86297DAD-D7CD-4E9A-926B-E473BD0FA9C3}" type="presParOf" srcId="{8121BDBB-EDDD-404C-AC68-F25BE7A6DCF8}" destId="{93232746-A877-47A0-8FB4-C29494B22D31}" srcOrd="2" destOrd="0" presId="urn:microsoft.com/office/officeart/2018/2/layout/IconVerticalSolidList"/>
    <dgm:cxn modelId="{69E41FF7-7162-4A9A-AA65-AB3D4D6118EE}" type="presParOf" srcId="{8121BDBB-EDDD-404C-AC68-F25BE7A6DCF8}" destId="{787E39D3-E2F3-4771-9668-94FC848652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25E8B9-C573-4C2F-9F06-004F148225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FACC51-AAE8-429E-96B6-258270D13E3C}">
      <dgm:prSet/>
      <dgm:spPr/>
      <dgm:t>
        <a:bodyPr/>
        <a:lstStyle/>
        <a:p>
          <a:r>
            <a:rPr lang="en-US"/>
            <a:t>Healthy Habit Adoption:</a:t>
          </a:r>
        </a:p>
      </dgm:t>
    </dgm:pt>
    <dgm:pt modelId="{BAEECBAF-2EC4-40DC-A855-45CF043F77BC}" type="parTrans" cxnId="{A46A7906-7F93-4B48-9786-6FABA641C902}">
      <dgm:prSet/>
      <dgm:spPr/>
      <dgm:t>
        <a:bodyPr/>
        <a:lstStyle/>
        <a:p>
          <a:endParaRPr lang="en-US"/>
        </a:p>
      </dgm:t>
    </dgm:pt>
    <dgm:pt modelId="{EE802A7D-D7EF-48FE-A171-5CC80405D931}" type="sibTrans" cxnId="{A46A7906-7F93-4B48-9786-6FABA641C902}">
      <dgm:prSet/>
      <dgm:spPr/>
      <dgm:t>
        <a:bodyPr/>
        <a:lstStyle/>
        <a:p>
          <a:endParaRPr lang="en-US"/>
        </a:p>
      </dgm:t>
    </dgm:pt>
    <dgm:pt modelId="{98212639-643A-4667-A11B-0D813B55AB4B}">
      <dgm:prSet/>
      <dgm:spPr/>
      <dgm:t>
        <a:bodyPr/>
        <a:lstStyle/>
        <a:p>
          <a:r>
            <a:rPr lang="en-US"/>
            <a:t>Increased physical activity.</a:t>
          </a:r>
        </a:p>
      </dgm:t>
    </dgm:pt>
    <dgm:pt modelId="{D10AEBB0-371D-4512-A8FC-5E206BB784A8}" type="parTrans" cxnId="{53A5ADE1-09AE-4938-9D6B-35E1FE5193B6}">
      <dgm:prSet/>
      <dgm:spPr/>
      <dgm:t>
        <a:bodyPr/>
        <a:lstStyle/>
        <a:p>
          <a:endParaRPr lang="en-US"/>
        </a:p>
      </dgm:t>
    </dgm:pt>
    <dgm:pt modelId="{FAEC129C-6066-4BD0-A40B-B8A656C1B12B}" type="sibTrans" cxnId="{53A5ADE1-09AE-4938-9D6B-35E1FE5193B6}">
      <dgm:prSet/>
      <dgm:spPr/>
      <dgm:t>
        <a:bodyPr/>
        <a:lstStyle/>
        <a:p>
          <a:endParaRPr lang="en-US"/>
        </a:p>
      </dgm:t>
    </dgm:pt>
    <dgm:pt modelId="{6B386215-498D-4F2D-925A-8700B96D9570}">
      <dgm:prSet/>
      <dgm:spPr/>
      <dgm:t>
        <a:bodyPr/>
        <a:lstStyle/>
        <a:p>
          <a:r>
            <a:rPr lang="en-US"/>
            <a:t>Improved dietary choices.</a:t>
          </a:r>
        </a:p>
      </dgm:t>
    </dgm:pt>
    <dgm:pt modelId="{5B146C8C-5150-4161-8367-2C1D52198F6F}" type="parTrans" cxnId="{E4594958-A381-47F9-8984-272D5BEA6F9E}">
      <dgm:prSet/>
      <dgm:spPr/>
      <dgm:t>
        <a:bodyPr/>
        <a:lstStyle/>
        <a:p>
          <a:endParaRPr lang="en-US"/>
        </a:p>
      </dgm:t>
    </dgm:pt>
    <dgm:pt modelId="{CE66E671-017E-46D0-8AB4-E4B06C895A43}" type="sibTrans" cxnId="{E4594958-A381-47F9-8984-272D5BEA6F9E}">
      <dgm:prSet/>
      <dgm:spPr/>
      <dgm:t>
        <a:bodyPr/>
        <a:lstStyle/>
        <a:p>
          <a:endParaRPr lang="en-US"/>
        </a:p>
      </dgm:t>
    </dgm:pt>
    <dgm:pt modelId="{E407CBA8-0A03-437C-B3DA-015CAB08C87F}">
      <dgm:prSet/>
      <dgm:spPr/>
      <dgm:t>
        <a:bodyPr/>
        <a:lstStyle/>
        <a:p>
          <a:r>
            <a:rPr lang="en-US"/>
            <a:t>Enhanced stress management skills.</a:t>
          </a:r>
        </a:p>
      </dgm:t>
    </dgm:pt>
    <dgm:pt modelId="{62782E8B-339D-43AD-AEC3-710293B06E72}" type="parTrans" cxnId="{8437C18E-2258-4037-8E49-10E528DD7EE0}">
      <dgm:prSet/>
      <dgm:spPr/>
      <dgm:t>
        <a:bodyPr/>
        <a:lstStyle/>
        <a:p>
          <a:endParaRPr lang="en-US"/>
        </a:p>
      </dgm:t>
    </dgm:pt>
    <dgm:pt modelId="{50D5E993-6795-407B-8D32-B09509026F1B}" type="sibTrans" cxnId="{8437C18E-2258-4037-8E49-10E528DD7EE0}">
      <dgm:prSet/>
      <dgm:spPr/>
      <dgm:t>
        <a:bodyPr/>
        <a:lstStyle/>
        <a:p>
          <a:endParaRPr lang="en-US"/>
        </a:p>
      </dgm:t>
    </dgm:pt>
    <dgm:pt modelId="{B490ADCD-0AC8-4507-A6B5-0FF5A3CF00E1}">
      <dgm:prSet/>
      <dgm:spPr/>
      <dgm:t>
        <a:bodyPr/>
        <a:lstStyle/>
        <a:p>
          <a:r>
            <a:rPr lang="en-US"/>
            <a:t>Improved Health Outcomes:</a:t>
          </a:r>
        </a:p>
      </dgm:t>
    </dgm:pt>
    <dgm:pt modelId="{D81D0C32-5536-4009-BC47-E1819DB975EC}" type="parTrans" cxnId="{0902B190-2A24-4E37-9E71-B02CFA3969A9}">
      <dgm:prSet/>
      <dgm:spPr/>
      <dgm:t>
        <a:bodyPr/>
        <a:lstStyle/>
        <a:p>
          <a:endParaRPr lang="en-US"/>
        </a:p>
      </dgm:t>
    </dgm:pt>
    <dgm:pt modelId="{11E59CE8-4A3E-4D4A-9F96-278C46E4721A}" type="sibTrans" cxnId="{0902B190-2A24-4E37-9E71-B02CFA3969A9}">
      <dgm:prSet/>
      <dgm:spPr/>
      <dgm:t>
        <a:bodyPr/>
        <a:lstStyle/>
        <a:p>
          <a:endParaRPr lang="en-US"/>
        </a:p>
      </dgm:t>
    </dgm:pt>
    <dgm:pt modelId="{D653083F-DAD6-42ED-80A0-39E56A61E583}">
      <dgm:prSet/>
      <dgm:spPr/>
      <dgm:t>
        <a:bodyPr/>
        <a:lstStyle/>
        <a:p>
          <a:r>
            <a:rPr lang="en-US"/>
            <a:t>Reduction in chronic disease risk.</a:t>
          </a:r>
        </a:p>
      </dgm:t>
    </dgm:pt>
    <dgm:pt modelId="{2DAA48D8-2F51-486E-8547-BAD8CEDA1990}" type="parTrans" cxnId="{2096B032-F302-41CE-8ADF-9E7401DB8BD8}">
      <dgm:prSet/>
      <dgm:spPr/>
      <dgm:t>
        <a:bodyPr/>
        <a:lstStyle/>
        <a:p>
          <a:endParaRPr lang="en-US"/>
        </a:p>
      </dgm:t>
    </dgm:pt>
    <dgm:pt modelId="{22E702DC-1C72-4F28-A325-C2C6E63764D5}" type="sibTrans" cxnId="{2096B032-F302-41CE-8ADF-9E7401DB8BD8}">
      <dgm:prSet/>
      <dgm:spPr/>
      <dgm:t>
        <a:bodyPr/>
        <a:lstStyle/>
        <a:p>
          <a:endParaRPr lang="en-US"/>
        </a:p>
      </dgm:t>
    </dgm:pt>
    <dgm:pt modelId="{C4EDF861-62AA-4676-A029-D38E27779600}">
      <dgm:prSet/>
      <dgm:spPr/>
      <dgm:t>
        <a:bodyPr/>
        <a:lstStyle/>
        <a:p>
          <a:r>
            <a:rPr lang="en-US"/>
            <a:t>Better overall well-being.</a:t>
          </a:r>
        </a:p>
      </dgm:t>
    </dgm:pt>
    <dgm:pt modelId="{D42EA9CA-167B-47AD-8061-D2F155D48ACD}" type="parTrans" cxnId="{9B7AC146-EE1A-4774-A39E-646AD85983E5}">
      <dgm:prSet/>
      <dgm:spPr/>
      <dgm:t>
        <a:bodyPr/>
        <a:lstStyle/>
        <a:p>
          <a:endParaRPr lang="en-US"/>
        </a:p>
      </dgm:t>
    </dgm:pt>
    <dgm:pt modelId="{827DEF81-9D9D-43D6-88E7-C019B78C45AF}" type="sibTrans" cxnId="{9B7AC146-EE1A-4774-A39E-646AD85983E5}">
      <dgm:prSet/>
      <dgm:spPr/>
      <dgm:t>
        <a:bodyPr/>
        <a:lstStyle/>
        <a:p>
          <a:endParaRPr lang="en-US"/>
        </a:p>
      </dgm:t>
    </dgm:pt>
    <dgm:pt modelId="{12A7284E-436E-41D0-A03E-896CA70D597E}">
      <dgm:prSet/>
      <dgm:spPr/>
      <dgm:t>
        <a:bodyPr/>
        <a:lstStyle/>
        <a:p>
          <a:r>
            <a:rPr lang="en-US"/>
            <a:t>Potential healthcare cost savings.</a:t>
          </a:r>
        </a:p>
      </dgm:t>
    </dgm:pt>
    <dgm:pt modelId="{ED50B326-011F-4AA6-A236-260ADEB529D7}" type="parTrans" cxnId="{713C4065-F548-4299-947B-6A6B3C111678}">
      <dgm:prSet/>
      <dgm:spPr/>
      <dgm:t>
        <a:bodyPr/>
        <a:lstStyle/>
        <a:p>
          <a:endParaRPr lang="en-US"/>
        </a:p>
      </dgm:t>
    </dgm:pt>
    <dgm:pt modelId="{54BAB917-52E7-4A96-AE46-1D5FA2225001}" type="sibTrans" cxnId="{713C4065-F548-4299-947B-6A6B3C111678}">
      <dgm:prSet/>
      <dgm:spPr/>
      <dgm:t>
        <a:bodyPr/>
        <a:lstStyle/>
        <a:p>
          <a:endParaRPr lang="en-US"/>
        </a:p>
      </dgm:t>
    </dgm:pt>
    <dgm:pt modelId="{F4DD0810-EE4C-4ED7-9267-D56441217C40}" type="pres">
      <dgm:prSet presAssocID="{A025E8B9-C573-4C2F-9F06-004F14822507}" presName="root" presStyleCnt="0">
        <dgm:presLayoutVars>
          <dgm:dir/>
          <dgm:resizeHandles val="exact"/>
        </dgm:presLayoutVars>
      </dgm:prSet>
      <dgm:spPr/>
      <dgm:t>
        <a:bodyPr/>
        <a:lstStyle/>
        <a:p>
          <a:endParaRPr lang="en-US"/>
        </a:p>
      </dgm:t>
    </dgm:pt>
    <dgm:pt modelId="{8BB8F181-F4FB-4061-8512-E8DCD08A7505}" type="pres">
      <dgm:prSet presAssocID="{B8FACC51-AAE8-429E-96B6-258270D13E3C}" presName="compNode" presStyleCnt="0"/>
      <dgm:spPr/>
    </dgm:pt>
    <dgm:pt modelId="{A241C602-4325-4471-8F24-4C5D079C429E}" type="pres">
      <dgm:prSet presAssocID="{B8FACC51-AAE8-429E-96B6-258270D13E3C}" presName="bgRect" presStyleLbl="bgShp" presStyleIdx="0" presStyleCnt="8" custLinFactNeighborX="178" custLinFactNeighborY="-119"/>
      <dgm:spPr/>
    </dgm:pt>
    <dgm:pt modelId="{5455B5ED-C287-4332-91C1-239F014C242F}" type="pres">
      <dgm:prSet presAssocID="{B8FACC51-AAE8-429E-96B6-258270D13E3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Fruit Bowl"/>
        </a:ext>
      </dgm:extLst>
    </dgm:pt>
    <dgm:pt modelId="{5960EE51-9D78-4EAB-8E7E-7F982317017C}" type="pres">
      <dgm:prSet presAssocID="{B8FACC51-AAE8-429E-96B6-258270D13E3C}" presName="spaceRect" presStyleCnt="0"/>
      <dgm:spPr/>
    </dgm:pt>
    <dgm:pt modelId="{CFFA2CFC-7351-44A8-A839-4A9B26FB3E37}" type="pres">
      <dgm:prSet presAssocID="{B8FACC51-AAE8-429E-96B6-258270D13E3C}" presName="parTx" presStyleLbl="revTx" presStyleIdx="0" presStyleCnt="8">
        <dgm:presLayoutVars>
          <dgm:chMax val="0"/>
          <dgm:chPref val="0"/>
        </dgm:presLayoutVars>
      </dgm:prSet>
      <dgm:spPr/>
      <dgm:t>
        <a:bodyPr/>
        <a:lstStyle/>
        <a:p>
          <a:endParaRPr lang="en-US"/>
        </a:p>
      </dgm:t>
    </dgm:pt>
    <dgm:pt modelId="{8B1209D3-DBFB-4FCF-8391-1F48BC8A2909}" type="pres">
      <dgm:prSet presAssocID="{EE802A7D-D7EF-48FE-A171-5CC80405D931}" presName="sibTrans" presStyleCnt="0"/>
      <dgm:spPr/>
    </dgm:pt>
    <dgm:pt modelId="{C745EE0B-F49A-4A37-B72D-7BD0C0EBAADB}" type="pres">
      <dgm:prSet presAssocID="{98212639-643A-4667-A11B-0D813B55AB4B}" presName="compNode" presStyleCnt="0"/>
      <dgm:spPr/>
    </dgm:pt>
    <dgm:pt modelId="{F801CE3D-30A4-4B3A-B148-AA702299126E}" type="pres">
      <dgm:prSet presAssocID="{98212639-643A-4667-A11B-0D813B55AB4B}" presName="bgRect" presStyleLbl="bgShp" presStyleIdx="1" presStyleCnt="8"/>
      <dgm:spPr/>
    </dgm:pt>
    <dgm:pt modelId="{E4B2063D-8E68-42E5-8516-256D253DD44D}" type="pres">
      <dgm:prSet presAssocID="{98212639-643A-4667-A11B-0D813B55AB4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Run"/>
        </a:ext>
      </dgm:extLst>
    </dgm:pt>
    <dgm:pt modelId="{6A097855-E202-4DCE-BB91-6127D832D2D1}" type="pres">
      <dgm:prSet presAssocID="{98212639-643A-4667-A11B-0D813B55AB4B}" presName="spaceRect" presStyleCnt="0"/>
      <dgm:spPr/>
    </dgm:pt>
    <dgm:pt modelId="{56DD7C3A-986A-4821-A0D2-635DD8C8A21E}" type="pres">
      <dgm:prSet presAssocID="{98212639-643A-4667-A11B-0D813B55AB4B}" presName="parTx" presStyleLbl="revTx" presStyleIdx="1" presStyleCnt="8">
        <dgm:presLayoutVars>
          <dgm:chMax val="0"/>
          <dgm:chPref val="0"/>
        </dgm:presLayoutVars>
      </dgm:prSet>
      <dgm:spPr/>
      <dgm:t>
        <a:bodyPr/>
        <a:lstStyle/>
        <a:p>
          <a:endParaRPr lang="en-US"/>
        </a:p>
      </dgm:t>
    </dgm:pt>
    <dgm:pt modelId="{739A1BC2-D928-4467-8558-9FAE80CAF0D2}" type="pres">
      <dgm:prSet presAssocID="{FAEC129C-6066-4BD0-A40B-B8A656C1B12B}" presName="sibTrans" presStyleCnt="0"/>
      <dgm:spPr/>
    </dgm:pt>
    <dgm:pt modelId="{3D9BC034-209F-4DD1-BA76-84E50317A07C}" type="pres">
      <dgm:prSet presAssocID="{6B386215-498D-4F2D-925A-8700B96D9570}" presName="compNode" presStyleCnt="0"/>
      <dgm:spPr/>
    </dgm:pt>
    <dgm:pt modelId="{525890EA-D106-4F79-B1A1-00D1556D6122}" type="pres">
      <dgm:prSet presAssocID="{6B386215-498D-4F2D-925A-8700B96D9570}" presName="bgRect" presStyleLbl="bgShp" presStyleIdx="2" presStyleCnt="8"/>
      <dgm:spPr/>
    </dgm:pt>
    <dgm:pt modelId="{99EBEA3B-B842-4692-93FE-868A7B98F07E}" type="pres">
      <dgm:prSet presAssocID="{6B386215-498D-4F2D-925A-8700B96D957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Person Eating"/>
        </a:ext>
      </dgm:extLst>
    </dgm:pt>
    <dgm:pt modelId="{C13C7E70-AF13-4E39-AF47-0662F9031EAE}" type="pres">
      <dgm:prSet presAssocID="{6B386215-498D-4F2D-925A-8700B96D9570}" presName="spaceRect" presStyleCnt="0"/>
      <dgm:spPr/>
    </dgm:pt>
    <dgm:pt modelId="{9E9408B8-9DA1-4E70-B602-D58702417814}" type="pres">
      <dgm:prSet presAssocID="{6B386215-498D-4F2D-925A-8700B96D9570}" presName="parTx" presStyleLbl="revTx" presStyleIdx="2" presStyleCnt="8">
        <dgm:presLayoutVars>
          <dgm:chMax val="0"/>
          <dgm:chPref val="0"/>
        </dgm:presLayoutVars>
      </dgm:prSet>
      <dgm:spPr/>
      <dgm:t>
        <a:bodyPr/>
        <a:lstStyle/>
        <a:p>
          <a:endParaRPr lang="en-US"/>
        </a:p>
      </dgm:t>
    </dgm:pt>
    <dgm:pt modelId="{5C77BA58-DDBE-4024-AC46-42C9EFE801EC}" type="pres">
      <dgm:prSet presAssocID="{CE66E671-017E-46D0-8AB4-E4B06C895A43}" presName="sibTrans" presStyleCnt="0"/>
      <dgm:spPr/>
    </dgm:pt>
    <dgm:pt modelId="{01A10249-0B15-4700-96C7-168A3031B154}" type="pres">
      <dgm:prSet presAssocID="{E407CBA8-0A03-437C-B3DA-015CAB08C87F}" presName="compNode" presStyleCnt="0"/>
      <dgm:spPr/>
    </dgm:pt>
    <dgm:pt modelId="{A1B122FE-B688-49D1-8D41-3D390191C579}" type="pres">
      <dgm:prSet presAssocID="{E407CBA8-0A03-437C-B3DA-015CAB08C87F}" presName="bgRect" presStyleLbl="bgShp" presStyleIdx="3" presStyleCnt="8"/>
      <dgm:spPr/>
    </dgm:pt>
    <dgm:pt modelId="{32AAD368-AE31-4E86-85C1-F970B9F57C81}" type="pres">
      <dgm:prSet presAssocID="{E407CBA8-0A03-437C-B3DA-015CAB08C87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Brain in head"/>
        </a:ext>
      </dgm:extLst>
    </dgm:pt>
    <dgm:pt modelId="{1F06637D-AC68-4561-8BE2-7091C60FF119}" type="pres">
      <dgm:prSet presAssocID="{E407CBA8-0A03-437C-B3DA-015CAB08C87F}" presName="spaceRect" presStyleCnt="0"/>
      <dgm:spPr/>
    </dgm:pt>
    <dgm:pt modelId="{C2E72889-6243-467B-9777-2E42F13DC88A}" type="pres">
      <dgm:prSet presAssocID="{E407CBA8-0A03-437C-B3DA-015CAB08C87F}" presName="parTx" presStyleLbl="revTx" presStyleIdx="3" presStyleCnt="8">
        <dgm:presLayoutVars>
          <dgm:chMax val="0"/>
          <dgm:chPref val="0"/>
        </dgm:presLayoutVars>
      </dgm:prSet>
      <dgm:spPr/>
      <dgm:t>
        <a:bodyPr/>
        <a:lstStyle/>
        <a:p>
          <a:endParaRPr lang="en-US"/>
        </a:p>
      </dgm:t>
    </dgm:pt>
    <dgm:pt modelId="{33F8DB3D-9920-407D-8267-BDE12FC93AE4}" type="pres">
      <dgm:prSet presAssocID="{50D5E993-6795-407B-8D32-B09509026F1B}" presName="sibTrans" presStyleCnt="0"/>
      <dgm:spPr/>
    </dgm:pt>
    <dgm:pt modelId="{A7CF23A4-8C35-40B7-93B4-956463DF21ED}" type="pres">
      <dgm:prSet presAssocID="{B490ADCD-0AC8-4507-A6B5-0FF5A3CF00E1}" presName="compNode" presStyleCnt="0"/>
      <dgm:spPr/>
    </dgm:pt>
    <dgm:pt modelId="{45949062-EAEE-4B4B-B04D-411083FE5F83}" type="pres">
      <dgm:prSet presAssocID="{B490ADCD-0AC8-4507-A6B5-0FF5A3CF00E1}" presName="bgRect" presStyleLbl="bgShp" presStyleIdx="4" presStyleCnt="8"/>
      <dgm:spPr/>
    </dgm:pt>
    <dgm:pt modelId="{8EE4D09D-FCB7-4CB6-8EBC-7602744B4F3F}" type="pres">
      <dgm:prSet presAssocID="{B490ADCD-0AC8-4507-A6B5-0FF5A3CF00E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Stethoscope"/>
        </a:ext>
      </dgm:extLst>
    </dgm:pt>
    <dgm:pt modelId="{FD05F3A0-F0EE-4EAD-A651-5B37A3D25489}" type="pres">
      <dgm:prSet presAssocID="{B490ADCD-0AC8-4507-A6B5-0FF5A3CF00E1}" presName="spaceRect" presStyleCnt="0"/>
      <dgm:spPr/>
    </dgm:pt>
    <dgm:pt modelId="{59125FE8-5896-4499-B259-0974F9CDFEA2}" type="pres">
      <dgm:prSet presAssocID="{B490ADCD-0AC8-4507-A6B5-0FF5A3CF00E1}" presName="parTx" presStyleLbl="revTx" presStyleIdx="4" presStyleCnt="8">
        <dgm:presLayoutVars>
          <dgm:chMax val="0"/>
          <dgm:chPref val="0"/>
        </dgm:presLayoutVars>
      </dgm:prSet>
      <dgm:spPr/>
      <dgm:t>
        <a:bodyPr/>
        <a:lstStyle/>
        <a:p>
          <a:endParaRPr lang="en-US"/>
        </a:p>
      </dgm:t>
    </dgm:pt>
    <dgm:pt modelId="{F9AD83EE-6B5D-4403-8E31-E19E604C6F70}" type="pres">
      <dgm:prSet presAssocID="{11E59CE8-4A3E-4D4A-9F96-278C46E4721A}" presName="sibTrans" presStyleCnt="0"/>
      <dgm:spPr/>
    </dgm:pt>
    <dgm:pt modelId="{DE540006-4331-4602-842B-8A004ACDE4A1}" type="pres">
      <dgm:prSet presAssocID="{D653083F-DAD6-42ED-80A0-39E56A61E583}" presName="compNode" presStyleCnt="0"/>
      <dgm:spPr/>
    </dgm:pt>
    <dgm:pt modelId="{39EBB63A-552D-4B7B-87A6-2BB0D2043B88}" type="pres">
      <dgm:prSet presAssocID="{D653083F-DAD6-42ED-80A0-39E56A61E583}" presName="bgRect" presStyleLbl="bgShp" presStyleIdx="5" presStyleCnt="8"/>
      <dgm:spPr/>
    </dgm:pt>
    <dgm:pt modelId="{E14A02E7-1284-48D3-96D9-34A78A3445FF}" type="pres">
      <dgm:prSet presAssocID="{D653083F-DAD6-42ED-80A0-39E56A61E58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Smoking"/>
        </a:ext>
      </dgm:extLst>
    </dgm:pt>
    <dgm:pt modelId="{C2A1783E-D3FB-4657-90B7-F0547D517043}" type="pres">
      <dgm:prSet presAssocID="{D653083F-DAD6-42ED-80A0-39E56A61E583}" presName="spaceRect" presStyleCnt="0"/>
      <dgm:spPr/>
    </dgm:pt>
    <dgm:pt modelId="{4CC56719-3E3C-4332-9896-F4E894B3AD6D}" type="pres">
      <dgm:prSet presAssocID="{D653083F-DAD6-42ED-80A0-39E56A61E583}" presName="parTx" presStyleLbl="revTx" presStyleIdx="5" presStyleCnt="8">
        <dgm:presLayoutVars>
          <dgm:chMax val="0"/>
          <dgm:chPref val="0"/>
        </dgm:presLayoutVars>
      </dgm:prSet>
      <dgm:spPr/>
      <dgm:t>
        <a:bodyPr/>
        <a:lstStyle/>
        <a:p>
          <a:endParaRPr lang="en-US"/>
        </a:p>
      </dgm:t>
    </dgm:pt>
    <dgm:pt modelId="{3DEF6537-5F19-403D-ACFA-9C0377E1A15E}" type="pres">
      <dgm:prSet presAssocID="{22E702DC-1C72-4F28-A325-C2C6E63764D5}" presName="sibTrans" presStyleCnt="0"/>
      <dgm:spPr/>
    </dgm:pt>
    <dgm:pt modelId="{CA267A53-D5C8-4FC1-9790-C5CF9E4BA326}" type="pres">
      <dgm:prSet presAssocID="{C4EDF861-62AA-4676-A029-D38E27779600}" presName="compNode" presStyleCnt="0"/>
      <dgm:spPr/>
    </dgm:pt>
    <dgm:pt modelId="{D2907EDF-012D-4493-87CF-831B19932172}" type="pres">
      <dgm:prSet presAssocID="{C4EDF861-62AA-4676-A029-D38E27779600}" presName="bgRect" presStyleLbl="bgShp" presStyleIdx="6" presStyleCnt="8"/>
      <dgm:spPr/>
    </dgm:pt>
    <dgm:pt modelId="{9819F6EF-1FED-4682-AB62-73C4A9446AC2}" type="pres">
      <dgm:prSet presAssocID="{C4EDF861-62AA-4676-A029-D38E2777960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extLst>
        <a:ext uri="{E40237B7-FDA0-4F09-8148-C483321AD2D9}">
          <dgm14:cNvPr xmlns:dgm14="http://schemas.microsoft.com/office/drawing/2010/diagram" id="0" name="" descr="Thumbs Up Sign"/>
        </a:ext>
      </dgm:extLst>
    </dgm:pt>
    <dgm:pt modelId="{234D9E42-53B0-4CAB-ABEB-7D864B6A7BFD}" type="pres">
      <dgm:prSet presAssocID="{C4EDF861-62AA-4676-A029-D38E27779600}" presName="spaceRect" presStyleCnt="0"/>
      <dgm:spPr/>
    </dgm:pt>
    <dgm:pt modelId="{D4883F68-F8C0-4DB2-80FE-F387BDB00A17}" type="pres">
      <dgm:prSet presAssocID="{C4EDF861-62AA-4676-A029-D38E27779600}" presName="parTx" presStyleLbl="revTx" presStyleIdx="6" presStyleCnt="8">
        <dgm:presLayoutVars>
          <dgm:chMax val="0"/>
          <dgm:chPref val="0"/>
        </dgm:presLayoutVars>
      </dgm:prSet>
      <dgm:spPr/>
      <dgm:t>
        <a:bodyPr/>
        <a:lstStyle/>
        <a:p>
          <a:endParaRPr lang="en-US"/>
        </a:p>
      </dgm:t>
    </dgm:pt>
    <dgm:pt modelId="{10D692A7-7369-416F-AD8B-2DBD38FBC044}" type="pres">
      <dgm:prSet presAssocID="{827DEF81-9D9D-43D6-88E7-C019B78C45AF}" presName="sibTrans" presStyleCnt="0"/>
      <dgm:spPr/>
    </dgm:pt>
    <dgm:pt modelId="{A2866623-FAD0-4BE1-ACD9-BF22DC224223}" type="pres">
      <dgm:prSet presAssocID="{12A7284E-436E-41D0-A03E-896CA70D597E}" presName="compNode" presStyleCnt="0"/>
      <dgm:spPr/>
    </dgm:pt>
    <dgm:pt modelId="{FEC56484-FA08-472A-B895-71C1C15078AE}" type="pres">
      <dgm:prSet presAssocID="{12A7284E-436E-41D0-A03E-896CA70D597E}" presName="bgRect" presStyleLbl="bgShp" presStyleIdx="7" presStyleCnt="8"/>
      <dgm:spPr/>
    </dgm:pt>
    <dgm:pt modelId="{86F2B8EE-A528-496A-8EDC-8A1FE8AA8E75}" type="pres">
      <dgm:prSet presAssocID="{12A7284E-436E-41D0-A03E-896CA70D597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a:noFill/>
        </a:ln>
      </dgm:spPr>
      <dgm:extLst>
        <a:ext uri="{E40237B7-FDA0-4F09-8148-C483321AD2D9}">
          <dgm14:cNvPr xmlns:dgm14="http://schemas.microsoft.com/office/drawing/2010/diagram" id="0" name="" descr="Piggy Bank"/>
        </a:ext>
      </dgm:extLst>
    </dgm:pt>
    <dgm:pt modelId="{D07CA3AF-49D1-496B-8CDD-771BC3923414}" type="pres">
      <dgm:prSet presAssocID="{12A7284E-436E-41D0-A03E-896CA70D597E}" presName="spaceRect" presStyleCnt="0"/>
      <dgm:spPr/>
    </dgm:pt>
    <dgm:pt modelId="{C9BF13B2-1D5C-46AC-A8CB-DBFF05496A19}" type="pres">
      <dgm:prSet presAssocID="{12A7284E-436E-41D0-A03E-896CA70D597E}" presName="parTx" presStyleLbl="revTx" presStyleIdx="7" presStyleCnt="8">
        <dgm:presLayoutVars>
          <dgm:chMax val="0"/>
          <dgm:chPref val="0"/>
        </dgm:presLayoutVars>
      </dgm:prSet>
      <dgm:spPr/>
      <dgm:t>
        <a:bodyPr/>
        <a:lstStyle/>
        <a:p>
          <a:endParaRPr lang="en-US"/>
        </a:p>
      </dgm:t>
    </dgm:pt>
  </dgm:ptLst>
  <dgm:cxnLst>
    <dgm:cxn modelId="{713C4065-F548-4299-947B-6A6B3C111678}" srcId="{A025E8B9-C573-4C2F-9F06-004F14822507}" destId="{12A7284E-436E-41D0-A03E-896CA70D597E}" srcOrd="7" destOrd="0" parTransId="{ED50B326-011F-4AA6-A236-260ADEB529D7}" sibTransId="{54BAB917-52E7-4A96-AE46-1D5FA2225001}"/>
    <dgm:cxn modelId="{8437C18E-2258-4037-8E49-10E528DD7EE0}" srcId="{A025E8B9-C573-4C2F-9F06-004F14822507}" destId="{E407CBA8-0A03-437C-B3DA-015CAB08C87F}" srcOrd="3" destOrd="0" parTransId="{62782E8B-339D-43AD-AEC3-710293B06E72}" sibTransId="{50D5E993-6795-407B-8D32-B09509026F1B}"/>
    <dgm:cxn modelId="{CC18EF30-FEAE-4B40-A792-FD170671F387}" type="presOf" srcId="{B490ADCD-0AC8-4507-A6B5-0FF5A3CF00E1}" destId="{59125FE8-5896-4499-B259-0974F9CDFEA2}" srcOrd="0" destOrd="0" presId="urn:microsoft.com/office/officeart/2018/2/layout/IconVerticalSolidList"/>
    <dgm:cxn modelId="{B7C96D50-7958-444C-B559-E237F6FAFD74}" type="presOf" srcId="{D653083F-DAD6-42ED-80A0-39E56A61E583}" destId="{4CC56719-3E3C-4332-9896-F4E894B3AD6D}" srcOrd="0" destOrd="0" presId="urn:microsoft.com/office/officeart/2018/2/layout/IconVerticalSolidList"/>
    <dgm:cxn modelId="{0D25A8A3-A672-42AA-B392-37360EC8AD93}" type="presOf" srcId="{6B386215-498D-4F2D-925A-8700B96D9570}" destId="{9E9408B8-9DA1-4E70-B602-D58702417814}" srcOrd="0" destOrd="0" presId="urn:microsoft.com/office/officeart/2018/2/layout/IconVerticalSolidList"/>
    <dgm:cxn modelId="{84D82AD7-DC9C-4B5B-8946-10E383013993}" type="presOf" srcId="{A025E8B9-C573-4C2F-9F06-004F14822507}" destId="{F4DD0810-EE4C-4ED7-9267-D56441217C40}" srcOrd="0" destOrd="0" presId="urn:microsoft.com/office/officeart/2018/2/layout/IconVerticalSolidList"/>
    <dgm:cxn modelId="{E4594958-A381-47F9-8984-272D5BEA6F9E}" srcId="{A025E8B9-C573-4C2F-9F06-004F14822507}" destId="{6B386215-498D-4F2D-925A-8700B96D9570}" srcOrd="2" destOrd="0" parTransId="{5B146C8C-5150-4161-8367-2C1D52198F6F}" sibTransId="{CE66E671-017E-46D0-8AB4-E4B06C895A43}"/>
    <dgm:cxn modelId="{80B02B24-09BE-4595-9358-69F5625B8A51}" type="presOf" srcId="{E407CBA8-0A03-437C-B3DA-015CAB08C87F}" destId="{C2E72889-6243-467B-9777-2E42F13DC88A}" srcOrd="0" destOrd="0" presId="urn:microsoft.com/office/officeart/2018/2/layout/IconVerticalSolidList"/>
    <dgm:cxn modelId="{F4F08689-D8F4-4040-9ADB-09765DA5B103}" type="presOf" srcId="{B8FACC51-AAE8-429E-96B6-258270D13E3C}" destId="{CFFA2CFC-7351-44A8-A839-4A9B26FB3E37}" srcOrd="0" destOrd="0" presId="urn:microsoft.com/office/officeart/2018/2/layout/IconVerticalSolidList"/>
    <dgm:cxn modelId="{9B7AC146-EE1A-4774-A39E-646AD85983E5}" srcId="{A025E8B9-C573-4C2F-9F06-004F14822507}" destId="{C4EDF861-62AA-4676-A029-D38E27779600}" srcOrd="6" destOrd="0" parTransId="{D42EA9CA-167B-47AD-8061-D2F155D48ACD}" sibTransId="{827DEF81-9D9D-43D6-88E7-C019B78C45AF}"/>
    <dgm:cxn modelId="{0902B190-2A24-4E37-9E71-B02CFA3969A9}" srcId="{A025E8B9-C573-4C2F-9F06-004F14822507}" destId="{B490ADCD-0AC8-4507-A6B5-0FF5A3CF00E1}" srcOrd="4" destOrd="0" parTransId="{D81D0C32-5536-4009-BC47-E1819DB975EC}" sibTransId="{11E59CE8-4A3E-4D4A-9F96-278C46E4721A}"/>
    <dgm:cxn modelId="{53A5ADE1-09AE-4938-9D6B-35E1FE5193B6}" srcId="{A025E8B9-C573-4C2F-9F06-004F14822507}" destId="{98212639-643A-4667-A11B-0D813B55AB4B}" srcOrd="1" destOrd="0" parTransId="{D10AEBB0-371D-4512-A8FC-5E206BB784A8}" sibTransId="{FAEC129C-6066-4BD0-A40B-B8A656C1B12B}"/>
    <dgm:cxn modelId="{E3663B5C-EADE-4DC4-A26F-45F73390B6AD}" type="presOf" srcId="{12A7284E-436E-41D0-A03E-896CA70D597E}" destId="{C9BF13B2-1D5C-46AC-A8CB-DBFF05496A19}" srcOrd="0" destOrd="0" presId="urn:microsoft.com/office/officeart/2018/2/layout/IconVerticalSolidList"/>
    <dgm:cxn modelId="{2096B032-F302-41CE-8ADF-9E7401DB8BD8}" srcId="{A025E8B9-C573-4C2F-9F06-004F14822507}" destId="{D653083F-DAD6-42ED-80A0-39E56A61E583}" srcOrd="5" destOrd="0" parTransId="{2DAA48D8-2F51-486E-8547-BAD8CEDA1990}" sibTransId="{22E702DC-1C72-4F28-A325-C2C6E63764D5}"/>
    <dgm:cxn modelId="{A46A7906-7F93-4B48-9786-6FABA641C902}" srcId="{A025E8B9-C573-4C2F-9F06-004F14822507}" destId="{B8FACC51-AAE8-429E-96B6-258270D13E3C}" srcOrd="0" destOrd="0" parTransId="{BAEECBAF-2EC4-40DC-A855-45CF043F77BC}" sibTransId="{EE802A7D-D7EF-48FE-A171-5CC80405D931}"/>
    <dgm:cxn modelId="{EE124D01-B21D-41DF-B014-E1C59A3708B9}" type="presOf" srcId="{C4EDF861-62AA-4676-A029-D38E27779600}" destId="{D4883F68-F8C0-4DB2-80FE-F387BDB00A17}" srcOrd="0" destOrd="0" presId="urn:microsoft.com/office/officeart/2018/2/layout/IconVerticalSolidList"/>
    <dgm:cxn modelId="{E813BEFD-6A4E-48A2-8960-ADB2B7979A5F}" type="presOf" srcId="{98212639-643A-4667-A11B-0D813B55AB4B}" destId="{56DD7C3A-986A-4821-A0D2-635DD8C8A21E}" srcOrd="0" destOrd="0" presId="urn:microsoft.com/office/officeart/2018/2/layout/IconVerticalSolidList"/>
    <dgm:cxn modelId="{A8EA5EF5-D06A-44CE-B139-9D2EA769F83C}" type="presParOf" srcId="{F4DD0810-EE4C-4ED7-9267-D56441217C40}" destId="{8BB8F181-F4FB-4061-8512-E8DCD08A7505}" srcOrd="0" destOrd="0" presId="urn:microsoft.com/office/officeart/2018/2/layout/IconVerticalSolidList"/>
    <dgm:cxn modelId="{E53A900C-0503-4695-9804-69D15DC235E4}" type="presParOf" srcId="{8BB8F181-F4FB-4061-8512-E8DCD08A7505}" destId="{A241C602-4325-4471-8F24-4C5D079C429E}" srcOrd="0" destOrd="0" presId="urn:microsoft.com/office/officeart/2018/2/layout/IconVerticalSolidList"/>
    <dgm:cxn modelId="{387A7258-6C0C-4095-B300-F02432D5661F}" type="presParOf" srcId="{8BB8F181-F4FB-4061-8512-E8DCD08A7505}" destId="{5455B5ED-C287-4332-91C1-239F014C242F}" srcOrd="1" destOrd="0" presId="urn:microsoft.com/office/officeart/2018/2/layout/IconVerticalSolidList"/>
    <dgm:cxn modelId="{EBEBADB9-B5ED-4FF2-BE44-65C0D5A6D3F1}" type="presParOf" srcId="{8BB8F181-F4FB-4061-8512-E8DCD08A7505}" destId="{5960EE51-9D78-4EAB-8E7E-7F982317017C}" srcOrd="2" destOrd="0" presId="urn:microsoft.com/office/officeart/2018/2/layout/IconVerticalSolidList"/>
    <dgm:cxn modelId="{82DE1687-657D-4DC2-B474-04E42165679C}" type="presParOf" srcId="{8BB8F181-F4FB-4061-8512-E8DCD08A7505}" destId="{CFFA2CFC-7351-44A8-A839-4A9B26FB3E37}" srcOrd="3" destOrd="0" presId="urn:microsoft.com/office/officeart/2018/2/layout/IconVerticalSolidList"/>
    <dgm:cxn modelId="{B7D48650-E67F-49B9-AFA2-DADD88C21A42}" type="presParOf" srcId="{F4DD0810-EE4C-4ED7-9267-D56441217C40}" destId="{8B1209D3-DBFB-4FCF-8391-1F48BC8A2909}" srcOrd="1" destOrd="0" presId="urn:microsoft.com/office/officeart/2018/2/layout/IconVerticalSolidList"/>
    <dgm:cxn modelId="{16CF886A-DF79-48FB-9703-E3214548FBF3}" type="presParOf" srcId="{F4DD0810-EE4C-4ED7-9267-D56441217C40}" destId="{C745EE0B-F49A-4A37-B72D-7BD0C0EBAADB}" srcOrd="2" destOrd="0" presId="urn:microsoft.com/office/officeart/2018/2/layout/IconVerticalSolidList"/>
    <dgm:cxn modelId="{BEC72898-E263-46A1-949F-F1C8903F5FB7}" type="presParOf" srcId="{C745EE0B-F49A-4A37-B72D-7BD0C0EBAADB}" destId="{F801CE3D-30A4-4B3A-B148-AA702299126E}" srcOrd="0" destOrd="0" presId="urn:microsoft.com/office/officeart/2018/2/layout/IconVerticalSolidList"/>
    <dgm:cxn modelId="{BA1BB6D1-ACBF-4129-904E-E165089F1B57}" type="presParOf" srcId="{C745EE0B-F49A-4A37-B72D-7BD0C0EBAADB}" destId="{E4B2063D-8E68-42E5-8516-256D253DD44D}" srcOrd="1" destOrd="0" presId="urn:microsoft.com/office/officeart/2018/2/layout/IconVerticalSolidList"/>
    <dgm:cxn modelId="{388D95E3-C10C-4C96-819F-004DE6AF0642}" type="presParOf" srcId="{C745EE0B-F49A-4A37-B72D-7BD0C0EBAADB}" destId="{6A097855-E202-4DCE-BB91-6127D832D2D1}" srcOrd="2" destOrd="0" presId="urn:microsoft.com/office/officeart/2018/2/layout/IconVerticalSolidList"/>
    <dgm:cxn modelId="{60CA5A45-B5AF-41FE-BC66-DDA3604C15FF}" type="presParOf" srcId="{C745EE0B-F49A-4A37-B72D-7BD0C0EBAADB}" destId="{56DD7C3A-986A-4821-A0D2-635DD8C8A21E}" srcOrd="3" destOrd="0" presId="urn:microsoft.com/office/officeart/2018/2/layout/IconVerticalSolidList"/>
    <dgm:cxn modelId="{D3FF59A0-41F3-4DAE-BC75-7527E9DED192}" type="presParOf" srcId="{F4DD0810-EE4C-4ED7-9267-D56441217C40}" destId="{739A1BC2-D928-4467-8558-9FAE80CAF0D2}" srcOrd="3" destOrd="0" presId="urn:microsoft.com/office/officeart/2018/2/layout/IconVerticalSolidList"/>
    <dgm:cxn modelId="{5B296CF8-9EA8-49CB-85FA-F36AA970CC3F}" type="presParOf" srcId="{F4DD0810-EE4C-4ED7-9267-D56441217C40}" destId="{3D9BC034-209F-4DD1-BA76-84E50317A07C}" srcOrd="4" destOrd="0" presId="urn:microsoft.com/office/officeart/2018/2/layout/IconVerticalSolidList"/>
    <dgm:cxn modelId="{C2F1EC24-C65E-4B48-92DF-6130BE6F35AC}" type="presParOf" srcId="{3D9BC034-209F-4DD1-BA76-84E50317A07C}" destId="{525890EA-D106-4F79-B1A1-00D1556D6122}" srcOrd="0" destOrd="0" presId="urn:microsoft.com/office/officeart/2018/2/layout/IconVerticalSolidList"/>
    <dgm:cxn modelId="{104E8C86-B65E-44BB-B3B1-F8F049ADF26C}" type="presParOf" srcId="{3D9BC034-209F-4DD1-BA76-84E50317A07C}" destId="{99EBEA3B-B842-4692-93FE-868A7B98F07E}" srcOrd="1" destOrd="0" presId="urn:microsoft.com/office/officeart/2018/2/layout/IconVerticalSolidList"/>
    <dgm:cxn modelId="{33C00DD1-8F0F-4B2A-BE3D-AA480F743BB2}" type="presParOf" srcId="{3D9BC034-209F-4DD1-BA76-84E50317A07C}" destId="{C13C7E70-AF13-4E39-AF47-0662F9031EAE}" srcOrd="2" destOrd="0" presId="urn:microsoft.com/office/officeart/2018/2/layout/IconVerticalSolidList"/>
    <dgm:cxn modelId="{D1CE5773-8EEC-4C19-A134-8B81D3314743}" type="presParOf" srcId="{3D9BC034-209F-4DD1-BA76-84E50317A07C}" destId="{9E9408B8-9DA1-4E70-B602-D58702417814}" srcOrd="3" destOrd="0" presId="urn:microsoft.com/office/officeart/2018/2/layout/IconVerticalSolidList"/>
    <dgm:cxn modelId="{13FBBB55-8678-4A15-89CF-CE9457580890}" type="presParOf" srcId="{F4DD0810-EE4C-4ED7-9267-D56441217C40}" destId="{5C77BA58-DDBE-4024-AC46-42C9EFE801EC}" srcOrd="5" destOrd="0" presId="urn:microsoft.com/office/officeart/2018/2/layout/IconVerticalSolidList"/>
    <dgm:cxn modelId="{84487A3B-46CC-4BED-A371-FC4019BC8EE5}" type="presParOf" srcId="{F4DD0810-EE4C-4ED7-9267-D56441217C40}" destId="{01A10249-0B15-4700-96C7-168A3031B154}" srcOrd="6" destOrd="0" presId="urn:microsoft.com/office/officeart/2018/2/layout/IconVerticalSolidList"/>
    <dgm:cxn modelId="{34A90570-3E54-43A8-83CE-9282A322E473}" type="presParOf" srcId="{01A10249-0B15-4700-96C7-168A3031B154}" destId="{A1B122FE-B688-49D1-8D41-3D390191C579}" srcOrd="0" destOrd="0" presId="urn:microsoft.com/office/officeart/2018/2/layout/IconVerticalSolidList"/>
    <dgm:cxn modelId="{AC6184D3-84B6-4FF3-BE68-879B2577B6D2}" type="presParOf" srcId="{01A10249-0B15-4700-96C7-168A3031B154}" destId="{32AAD368-AE31-4E86-85C1-F970B9F57C81}" srcOrd="1" destOrd="0" presId="urn:microsoft.com/office/officeart/2018/2/layout/IconVerticalSolidList"/>
    <dgm:cxn modelId="{251D8DED-F24A-463B-A310-E0424B4C9239}" type="presParOf" srcId="{01A10249-0B15-4700-96C7-168A3031B154}" destId="{1F06637D-AC68-4561-8BE2-7091C60FF119}" srcOrd="2" destOrd="0" presId="urn:microsoft.com/office/officeart/2018/2/layout/IconVerticalSolidList"/>
    <dgm:cxn modelId="{58EB0058-48F0-4CA2-9C52-A7EE86131894}" type="presParOf" srcId="{01A10249-0B15-4700-96C7-168A3031B154}" destId="{C2E72889-6243-467B-9777-2E42F13DC88A}" srcOrd="3" destOrd="0" presId="urn:microsoft.com/office/officeart/2018/2/layout/IconVerticalSolidList"/>
    <dgm:cxn modelId="{AE1FBB3D-6669-4751-B647-68229DC6B15F}" type="presParOf" srcId="{F4DD0810-EE4C-4ED7-9267-D56441217C40}" destId="{33F8DB3D-9920-407D-8267-BDE12FC93AE4}" srcOrd="7" destOrd="0" presId="urn:microsoft.com/office/officeart/2018/2/layout/IconVerticalSolidList"/>
    <dgm:cxn modelId="{338EEF3E-B5DC-44F0-8F7C-5AA95EEB034C}" type="presParOf" srcId="{F4DD0810-EE4C-4ED7-9267-D56441217C40}" destId="{A7CF23A4-8C35-40B7-93B4-956463DF21ED}" srcOrd="8" destOrd="0" presId="urn:microsoft.com/office/officeart/2018/2/layout/IconVerticalSolidList"/>
    <dgm:cxn modelId="{6BE31A56-2A87-4679-A27B-A5AC86642CC8}" type="presParOf" srcId="{A7CF23A4-8C35-40B7-93B4-956463DF21ED}" destId="{45949062-EAEE-4B4B-B04D-411083FE5F83}" srcOrd="0" destOrd="0" presId="urn:microsoft.com/office/officeart/2018/2/layout/IconVerticalSolidList"/>
    <dgm:cxn modelId="{D3EC4745-2033-4654-85F4-4C0EE33A105E}" type="presParOf" srcId="{A7CF23A4-8C35-40B7-93B4-956463DF21ED}" destId="{8EE4D09D-FCB7-4CB6-8EBC-7602744B4F3F}" srcOrd="1" destOrd="0" presId="urn:microsoft.com/office/officeart/2018/2/layout/IconVerticalSolidList"/>
    <dgm:cxn modelId="{59A3E405-11DC-4891-8738-09951AD34FCB}" type="presParOf" srcId="{A7CF23A4-8C35-40B7-93B4-956463DF21ED}" destId="{FD05F3A0-F0EE-4EAD-A651-5B37A3D25489}" srcOrd="2" destOrd="0" presId="urn:microsoft.com/office/officeart/2018/2/layout/IconVerticalSolidList"/>
    <dgm:cxn modelId="{3C90B3F2-334D-487B-85E0-35EEDFE6AF60}" type="presParOf" srcId="{A7CF23A4-8C35-40B7-93B4-956463DF21ED}" destId="{59125FE8-5896-4499-B259-0974F9CDFEA2}" srcOrd="3" destOrd="0" presId="urn:microsoft.com/office/officeart/2018/2/layout/IconVerticalSolidList"/>
    <dgm:cxn modelId="{68BEEE67-DE1D-4434-BAD3-FBB986417ECA}" type="presParOf" srcId="{F4DD0810-EE4C-4ED7-9267-D56441217C40}" destId="{F9AD83EE-6B5D-4403-8E31-E19E604C6F70}" srcOrd="9" destOrd="0" presId="urn:microsoft.com/office/officeart/2018/2/layout/IconVerticalSolidList"/>
    <dgm:cxn modelId="{58035191-08AA-444F-ABEB-929B8C3EB580}" type="presParOf" srcId="{F4DD0810-EE4C-4ED7-9267-D56441217C40}" destId="{DE540006-4331-4602-842B-8A004ACDE4A1}" srcOrd="10" destOrd="0" presId="urn:microsoft.com/office/officeart/2018/2/layout/IconVerticalSolidList"/>
    <dgm:cxn modelId="{403EAB11-A3E7-4337-8E3B-097537C1D212}" type="presParOf" srcId="{DE540006-4331-4602-842B-8A004ACDE4A1}" destId="{39EBB63A-552D-4B7B-87A6-2BB0D2043B88}" srcOrd="0" destOrd="0" presId="urn:microsoft.com/office/officeart/2018/2/layout/IconVerticalSolidList"/>
    <dgm:cxn modelId="{7E6CAEBE-EAA6-415F-9CC7-85AE1D647025}" type="presParOf" srcId="{DE540006-4331-4602-842B-8A004ACDE4A1}" destId="{E14A02E7-1284-48D3-96D9-34A78A3445FF}" srcOrd="1" destOrd="0" presId="urn:microsoft.com/office/officeart/2018/2/layout/IconVerticalSolidList"/>
    <dgm:cxn modelId="{B79A99B3-A22E-4398-804E-0C6AAD5381DA}" type="presParOf" srcId="{DE540006-4331-4602-842B-8A004ACDE4A1}" destId="{C2A1783E-D3FB-4657-90B7-F0547D517043}" srcOrd="2" destOrd="0" presId="urn:microsoft.com/office/officeart/2018/2/layout/IconVerticalSolidList"/>
    <dgm:cxn modelId="{B223B071-B5ED-4D2C-986B-0B9BC9A6DD71}" type="presParOf" srcId="{DE540006-4331-4602-842B-8A004ACDE4A1}" destId="{4CC56719-3E3C-4332-9896-F4E894B3AD6D}" srcOrd="3" destOrd="0" presId="urn:microsoft.com/office/officeart/2018/2/layout/IconVerticalSolidList"/>
    <dgm:cxn modelId="{52A0BD83-6F2C-456C-8C6B-7A1765393B6C}" type="presParOf" srcId="{F4DD0810-EE4C-4ED7-9267-D56441217C40}" destId="{3DEF6537-5F19-403D-ACFA-9C0377E1A15E}" srcOrd="11" destOrd="0" presId="urn:microsoft.com/office/officeart/2018/2/layout/IconVerticalSolidList"/>
    <dgm:cxn modelId="{6AB208D7-88DB-41BD-A85B-87791F2F7D0B}" type="presParOf" srcId="{F4DD0810-EE4C-4ED7-9267-D56441217C40}" destId="{CA267A53-D5C8-4FC1-9790-C5CF9E4BA326}" srcOrd="12" destOrd="0" presId="urn:microsoft.com/office/officeart/2018/2/layout/IconVerticalSolidList"/>
    <dgm:cxn modelId="{BF5C2126-AC60-4547-BA38-92D1BEC2A9EA}" type="presParOf" srcId="{CA267A53-D5C8-4FC1-9790-C5CF9E4BA326}" destId="{D2907EDF-012D-4493-87CF-831B19932172}" srcOrd="0" destOrd="0" presId="urn:microsoft.com/office/officeart/2018/2/layout/IconVerticalSolidList"/>
    <dgm:cxn modelId="{89AE6523-0BEB-49D5-B0D0-25CEF4412E69}" type="presParOf" srcId="{CA267A53-D5C8-4FC1-9790-C5CF9E4BA326}" destId="{9819F6EF-1FED-4682-AB62-73C4A9446AC2}" srcOrd="1" destOrd="0" presId="urn:microsoft.com/office/officeart/2018/2/layout/IconVerticalSolidList"/>
    <dgm:cxn modelId="{F25A2227-CF10-4B84-97E5-B1C664CD5CC1}" type="presParOf" srcId="{CA267A53-D5C8-4FC1-9790-C5CF9E4BA326}" destId="{234D9E42-53B0-4CAB-ABEB-7D864B6A7BFD}" srcOrd="2" destOrd="0" presId="urn:microsoft.com/office/officeart/2018/2/layout/IconVerticalSolidList"/>
    <dgm:cxn modelId="{6DC9EDAA-93DD-4098-9631-8EAE87CA57E8}" type="presParOf" srcId="{CA267A53-D5C8-4FC1-9790-C5CF9E4BA326}" destId="{D4883F68-F8C0-4DB2-80FE-F387BDB00A17}" srcOrd="3" destOrd="0" presId="urn:microsoft.com/office/officeart/2018/2/layout/IconVerticalSolidList"/>
    <dgm:cxn modelId="{1F2A4065-11F8-401D-BA4F-56172B867F8B}" type="presParOf" srcId="{F4DD0810-EE4C-4ED7-9267-D56441217C40}" destId="{10D692A7-7369-416F-AD8B-2DBD38FBC044}" srcOrd="13" destOrd="0" presId="urn:microsoft.com/office/officeart/2018/2/layout/IconVerticalSolidList"/>
    <dgm:cxn modelId="{14140BE8-1751-4DA2-93BF-E66A3EA11F98}" type="presParOf" srcId="{F4DD0810-EE4C-4ED7-9267-D56441217C40}" destId="{A2866623-FAD0-4BE1-ACD9-BF22DC224223}" srcOrd="14" destOrd="0" presId="urn:microsoft.com/office/officeart/2018/2/layout/IconVerticalSolidList"/>
    <dgm:cxn modelId="{56067590-1C8B-4B1E-AF11-1907AD1EDA4B}" type="presParOf" srcId="{A2866623-FAD0-4BE1-ACD9-BF22DC224223}" destId="{FEC56484-FA08-472A-B895-71C1C15078AE}" srcOrd="0" destOrd="0" presId="urn:microsoft.com/office/officeart/2018/2/layout/IconVerticalSolidList"/>
    <dgm:cxn modelId="{8AAE11A6-7BDD-4094-BC6A-04BBFCB824F6}" type="presParOf" srcId="{A2866623-FAD0-4BE1-ACD9-BF22DC224223}" destId="{86F2B8EE-A528-496A-8EDC-8A1FE8AA8E75}" srcOrd="1" destOrd="0" presId="urn:microsoft.com/office/officeart/2018/2/layout/IconVerticalSolidList"/>
    <dgm:cxn modelId="{75B5C993-796D-4943-8334-60DCECEE69C9}" type="presParOf" srcId="{A2866623-FAD0-4BE1-ACD9-BF22DC224223}" destId="{D07CA3AF-49D1-496B-8CDD-771BC3923414}" srcOrd="2" destOrd="0" presId="urn:microsoft.com/office/officeart/2018/2/layout/IconVerticalSolidList"/>
    <dgm:cxn modelId="{2DA05F4A-628C-4CA5-9D41-16A43FFC39B7}" type="presParOf" srcId="{A2866623-FAD0-4BE1-ACD9-BF22DC224223}" destId="{C9BF13B2-1D5C-46AC-A8CB-DBFF05496A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BC6DD-8DBA-B34D-A2B3-C01AFD78FA24}">
      <dsp:nvSpPr>
        <dsp:cNvPr id="0" name=""/>
        <dsp:cNvSpPr/>
      </dsp:nvSpPr>
      <dsp:spPr>
        <a:xfrm>
          <a:off x="0" y="0"/>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71A9C2-21B6-DC4A-A812-BF6912859E87}">
      <dsp:nvSpPr>
        <dsp:cNvPr id="0" name=""/>
        <dsp:cNvSpPr/>
      </dsp:nvSpPr>
      <dsp:spPr>
        <a:xfrm>
          <a:off x="0" y="0"/>
          <a:ext cx="7117918"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In today's technologically advanced world, when people depend more and more on digital platforms and devices for many parts of their lives, digital well-being is essential. </a:t>
          </a:r>
        </a:p>
      </dsp:txBody>
      <dsp:txXfrm>
        <a:off x="0" y="0"/>
        <a:ext cx="7117918" cy="1289262"/>
      </dsp:txXfrm>
    </dsp:sp>
    <dsp:sp modelId="{5D9D6E3A-2353-6D46-A4FA-6D8085856AC2}">
      <dsp:nvSpPr>
        <dsp:cNvPr id="0" name=""/>
        <dsp:cNvSpPr/>
      </dsp:nvSpPr>
      <dsp:spPr>
        <a:xfrm>
          <a:off x="0" y="1289262"/>
          <a:ext cx="7117918" cy="0"/>
        </a:xfrm>
        <a:prstGeom prst="line">
          <a:avLst/>
        </a:prstGeom>
        <a:solidFill>
          <a:schemeClr val="accent2">
            <a:hueOff val="-2685588"/>
            <a:satOff val="-4802"/>
            <a:lumOff val="7189"/>
            <a:alphaOff val="0"/>
          </a:schemeClr>
        </a:solidFill>
        <a:ln w="12700" cap="flat" cmpd="sng" algn="ctr">
          <a:solidFill>
            <a:schemeClr val="accent2">
              <a:hueOff val="-2685588"/>
              <a:satOff val="-4802"/>
              <a:lumOff val="71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CF499-80EA-EF44-BD91-B00E80ABE438}">
      <dsp:nvSpPr>
        <dsp:cNvPr id="0" name=""/>
        <dsp:cNvSpPr/>
      </dsp:nvSpPr>
      <dsp:spPr>
        <a:xfrm>
          <a:off x="0" y="1289262"/>
          <a:ext cx="7117918"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a:t>In the U.S., approximately 35% of adults and 17% of youths are obese (Johnson, et al., 2014; Dietz, 2015). Based on data from the 2013 BRFSS survey, only half of U.S. adults (50.2%) met the guidelines for physical activity and an additional 11.7% only partially met the guidelines.</a:t>
          </a:r>
          <a:endParaRPr lang="en-US" sz="1800" kern="1200"/>
        </a:p>
      </dsp:txBody>
      <dsp:txXfrm>
        <a:off x="0" y="1289262"/>
        <a:ext cx="7117918" cy="1289262"/>
      </dsp:txXfrm>
    </dsp:sp>
    <dsp:sp modelId="{0218197D-9C05-3B40-B495-E32EB58D7645}">
      <dsp:nvSpPr>
        <dsp:cNvPr id="0" name=""/>
        <dsp:cNvSpPr/>
      </dsp:nvSpPr>
      <dsp:spPr>
        <a:xfrm>
          <a:off x="0" y="2578524"/>
          <a:ext cx="7117918" cy="0"/>
        </a:xfrm>
        <a:prstGeom prst="line">
          <a:avLst/>
        </a:prstGeom>
        <a:solidFill>
          <a:schemeClr val="accent2">
            <a:hueOff val="-5371177"/>
            <a:satOff val="-9605"/>
            <a:lumOff val="14379"/>
            <a:alphaOff val="0"/>
          </a:schemeClr>
        </a:solidFill>
        <a:ln w="12700" cap="flat" cmpd="sng" algn="ctr">
          <a:solidFill>
            <a:schemeClr val="accent2">
              <a:hueOff val="-5371177"/>
              <a:satOff val="-9605"/>
              <a:lumOff val="14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38E5F4-D11E-5A42-8664-F46EE607D063}">
      <dsp:nvSpPr>
        <dsp:cNvPr id="0" name=""/>
        <dsp:cNvSpPr/>
      </dsp:nvSpPr>
      <dsp:spPr>
        <a:xfrm>
          <a:off x="0" y="2578524"/>
          <a:ext cx="7117918"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To encourage better lifestyles, it is critical to address digital wellness given the prevalence of sedentary lifestyles, poor eating habits, and elevated stress levels. </a:t>
          </a:r>
        </a:p>
      </dsp:txBody>
      <dsp:txXfrm>
        <a:off x="0" y="2578524"/>
        <a:ext cx="7117918" cy="1289262"/>
      </dsp:txXfrm>
    </dsp:sp>
    <dsp:sp modelId="{E4392607-D506-564D-ADCD-A414CD73DEFF}">
      <dsp:nvSpPr>
        <dsp:cNvPr id="0" name=""/>
        <dsp:cNvSpPr/>
      </dsp:nvSpPr>
      <dsp:spPr>
        <a:xfrm>
          <a:off x="0" y="3867786"/>
          <a:ext cx="7117918" cy="0"/>
        </a:xfrm>
        <a:prstGeom prst="line">
          <a:avLst/>
        </a:prstGeom>
        <a:solidFill>
          <a:schemeClr val="accent2">
            <a:hueOff val="-8056765"/>
            <a:satOff val="-14407"/>
            <a:lumOff val="21568"/>
            <a:alphaOff val="0"/>
          </a:schemeClr>
        </a:solidFill>
        <a:ln w="12700" cap="flat" cmpd="sng" algn="ctr">
          <a:solidFill>
            <a:schemeClr val="accent2">
              <a:hueOff val="-8056765"/>
              <a:satOff val="-14407"/>
              <a:lumOff val="2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8B296-E223-654A-B3E7-A3DD6AFD9FC4}">
      <dsp:nvSpPr>
        <dsp:cNvPr id="0" name=""/>
        <dsp:cNvSpPr/>
      </dsp:nvSpPr>
      <dsp:spPr>
        <a:xfrm>
          <a:off x="0" y="3867786"/>
          <a:ext cx="7117918" cy="128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Our goal is to use informatics to provide tailored interventions that enable people to make better decisions and enhance their general well-being in the digital age.</a:t>
          </a:r>
        </a:p>
      </dsp:txBody>
      <dsp:txXfrm>
        <a:off x="0" y="3867786"/>
        <a:ext cx="7117918" cy="1289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B0AC9-4C11-4BED-B91E-1D7EC02B1B3B}">
      <dsp:nvSpPr>
        <dsp:cNvPr id="0" name=""/>
        <dsp:cNvSpPr/>
      </dsp:nvSpPr>
      <dsp:spPr>
        <a:xfrm>
          <a:off x="0" y="1805"/>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397D5-6CD9-4A74-9705-8781A1E7C3E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49510-3724-48E7-ADBA-5AAB00348D05}">
      <dsp:nvSpPr>
        <dsp:cNvPr id="0" name=""/>
        <dsp:cNvSpPr/>
      </dsp:nvSpPr>
      <dsp:spPr>
        <a:xfrm>
          <a:off x="1057183" y="1805"/>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666750">
            <a:lnSpc>
              <a:spcPct val="100000"/>
            </a:lnSpc>
            <a:spcBef>
              <a:spcPct val="0"/>
            </a:spcBef>
            <a:spcAft>
              <a:spcPct val="35000"/>
            </a:spcAft>
          </a:pPr>
          <a:r>
            <a:rPr lang="en-US" sz="1500" kern="1200"/>
            <a:t>The Young adults and working professionals were the designated target demographics because of their high reliance on digital technology and propensity to adopt harmful lifestyle behaviors.</a:t>
          </a:r>
        </a:p>
      </dsp:txBody>
      <dsp:txXfrm>
        <a:off x="1057183" y="1805"/>
        <a:ext cx="9601926" cy="915310"/>
      </dsp:txXfrm>
    </dsp:sp>
    <dsp:sp modelId="{DCA5D796-B8EB-4086-8421-7515829975AC}">
      <dsp:nvSpPr>
        <dsp:cNvPr id="0" name=""/>
        <dsp:cNvSpPr/>
      </dsp:nvSpPr>
      <dsp:spPr>
        <a:xfrm>
          <a:off x="0" y="1145944"/>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20B0E-D284-4DE1-A4CB-27D7F6732F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01B12B-AC36-4E0B-A491-381BD0B76448}">
      <dsp:nvSpPr>
        <dsp:cNvPr id="0" name=""/>
        <dsp:cNvSpPr/>
      </dsp:nvSpPr>
      <dsp:spPr>
        <a:xfrm>
          <a:off x="1057183" y="1145944"/>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666750">
            <a:lnSpc>
              <a:spcPct val="100000"/>
            </a:lnSpc>
            <a:spcBef>
              <a:spcPct val="0"/>
            </a:spcBef>
            <a:spcAft>
              <a:spcPct val="35000"/>
            </a:spcAft>
          </a:pPr>
          <a:r>
            <a:rPr lang="en-US" sz="1500" kern="1200"/>
            <a:t>Academic stress and social pressures are two common issues that young adults deal with. </a:t>
          </a:r>
        </a:p>
      </dsp:txBody>
      <dsp:txXfrm>
        <a:off x="1057183" y="1145944"/>
        <a:ext cx="9601926" cy="915310"/>
      </dsp:txXfrm>
    </dsp:sp>
    <dsp:sp modelId="{E45F5567-14FB-4399-A492-28192D261164}">
      <dsp:nvSpPr>
        <dsp:cNvPr id="0" name=""/>
        <dsp:cNvSpPr/>
      </dsp:nvSpPr>
      <dsp:spPr>
        <a:xfrm>
          <a:off x="0" y="2290082"/>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188AB-D906-41D7-A7A4-DC82BF1BBA0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8D240-F21D-4500-865F-60CD87E5B33C}">
      <dsp:nvSpPr>
        <dsp:cNvPr id="0" name=""/>
        <dsp:cNvSpPr/>
      </dsp:nvSpPr>
      <dsp:spPr>
        <a:xfrm>
          <a:off x="1057183" y="2290082"/>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666750">
            <a:lnSpc>
              <a:spcPct val="100000"/>
            </a:lnSpc>
            <a:spcBef>
              <a:spcPct val="0"/>
            </a:spcBef>
            <a:spcAft>
              <a:spcPct val="35000"/>
            </a:spcAft>
          </a:pPr>
          <a:r>
            <a:rPr lang="en-US" sz="1500" kern="1200"/>
            <a:t>Other issues include inconsistent sleep habits, sedentary behaviors, and poor nutritional choices. Working professionals, on the other hand, frequently deal with high stress levels, lengthy workdays, and little time for exercise or self-care because of their rigorous work schedules. </a:t>
          </a:r>
        </a:p>
      </dsp:txBody>
      <dsp:txXfrm>
        <a:off x="1057183" y="2290082"/>
        <a:ext cx="9601926" cy="915310"/>
      </dsp:txXfrm>
    </dsp:sp>
    <dsp:sp modelId="{738ED894-87C4-4B14-AC26-001DEDDBC982}">
      <dsp:nvSpPr>
        <dsp:cNvPr id="0" name=""/>
        <dsp:cNvSpPr/>
      </dsp:nvSpPr>
      <dsp:spPr>
        <a:xfrm>
          <a:off x="0" y="3434221"/>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0EB094-07FA-482B-B36E-37C00C2CA97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E39D3-E2F3-4771-9668-94FC8486525D}">
      <dsp:nvSpPr>
        <dsp:cNvPr id="0" name=""/>
        <dsp:cNvSpPr/>
      </dsp:nvSpPr>
      <dsp:spPr>
        <a:xfrm>
          <a:off x="1057183" y="3434221"/>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666750">
            <a:lnSpc>
              <a:spcPct val="100000"/>
            </a:lnSpc>
            <a:spcBef>
              <a:spcPct val="0"/>
            </a:spcBef>
            <a:spcAft>
              <a:spcPct val="35000"/>
            </a:spcAft>
          </a:pPr>
          <a:r>
            <a:rPr lang="en-US" sz="1500" kern="1200"/>
            <a:t>We want to address the particular issues these groups have with digital wellness and offer customized treatments to encourage healthier living.</a:t>
          </a:r>
        </a:p>
      </dsp:txBody>
      <dsp:txXfrm>
        <a:off x="1057183" y="3434221"/>
        <a:ext cx="960192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1C602-4325-4471-8F24-4C5D079C429E}">
      <dsp:nvSpPr>
        <dsp:cNvPr id="0" name=""/>
        <dsp:cNvSpPr/>
      </dsp:nvSpPr>
      <dsp:spPr>
        <a:xfrm>
          <a:off x="0" y="0"/>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5B5ED-C287-4332-91C1-239F014C242F}">
      <dsp:nvSpPr>
        <dsp:cNvPr id="0" name=""/>
        <dsp:cNvSpPr/>
      </dsp:nvSpPr>
      <dsp:spPr>
        <a:xfrm>
          <a:off x="159961" y="119609"/>
          <a:ext cx="290839" cy="290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A2CFC-7351-44A8-A839-4A9B26FB3E37}">
      <dsp:nvSpPr>
        <dsp:cNvPr id="0" name=""/>
        <dsp:cNvSpPr/>
      </dsp:nvSpPr>
      <dsp:spPr>
        <a:xfrm>
          <a:off x="610762" y="629"/>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Healthy Habit Adoption:</a:t>
          </a:r>
        </a:p>
      </dsp:txBody>
      <dsp:txXfrm>
        <a:off x="610762" y="629"/>
        <a:ext cx="6507155" cy="528798"/>
      </dsp:txXfrm>
    </dsp:sp>
    <dsp:sp modelId="{F801CE3D-30A4-4B3A-B148-AA702299126E}">
      <dsp:nvSpPr>
        <dsp:cNvPr id="0" name=""/>
        <dsp:cNvSpPr/>
      </dsp:nvSpPr>
      <dsp:spPr>
        <a:xfrm>
          <a:off x="0" y="661628"/>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2063D-8E68-42E5-8516-256D253DD44D}">
      <dsp:nvSpPr>
        <dsp:cNvPr id="0" name=""/>
        <dsp:cNvSpPr/>
      </dsp:nvSpPr>
      <dsp:spPr>
        <a:xfrm>
          <a:off x="159961" y="780608"/>
          <a:ext cx="290839" cy="290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D7C3A-986A-4821-A0D2-635DD8C8A21E}">
      <dsp:nvSpPr>
        <dsp:cNvPr id="0" name=""/>
        <dsp:cNvSpPr/>
      </dsp:nvSpPr>
      <dsp:spPr>
        <a:xfrm>
          <a:off x="610762" y="661628"/>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Increased physical activity.</a:t>
          </a:r>
        </a:p>
      </dsp:txBody>
      <dsp:txXfrm>
        <a:off x="610762" y="661628"/>
        <a:ext cx="6507155" cy="528798"/>
      </dsp:txXfrm>
    </dsp:sp>
    <dsp:sp modelId="{525890EA-D106-4F79-B1A1-00D1556D6122}">
      <dsp:nvSpPr>
        <dsp:cNvPr id="0" name=""/>
        <dsp:cNvSpPr/>
      </dsp:nvSpPr>
      <dsp:spPr>
        <a:xfrm>
          <a:off x="0" y="1322626"/>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BEA3B-B842-4692-93FE-868A7B98F07E}">
      <dsp:nvSpPr>
        <dsp:cNvPr id="0" name=""/>
        <dsp:cNvSpPr/>
      </dsp:nvSpPr>
      <dsp:spPr>
        <a:xfrm>
          <a:off x="159961" y="1441606"/>
          <a:ext cx="290839" cy="290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408B8-9DA1-4E70-B602-D58702417814}">
      <dsp:nvSpPr>
        <dsp:cNvPr id="0" name=""/>
        <dsp:cNvSpPr/>
      </dsp:nvSpPr>
      <dsp:spPr>
        <a:xfrm>
          <a:off x="610762" y="1322626"/>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Improved dietary choices.</a:t>
          </a:r>
        </a:p>
      </dsp:txBody>
      <dsp:txXfrm>
        <a:off x="610762" y="1322626"/>
        <a:ext cx="6507155" cy="528798"/>
      </dsp:txXfrm>
    </dsp:sp>
    <dsp:sp modelId="{A1B122FE-B688-49D1-8D41-3D390191C579}">
      <dsp:nvSpPr>
        <dsp:cNvPr id="0" name=""/>
        <dsp:cNvSpPr/>
      </dsp:nvSpPr>
      <dsp:spPr>
        <a:xfrm>
          <a:off x="0" y="1983625"/>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AD368-AE31-4E86-85C1-F970B9F57C81}">
      <dsp:nvSpPr>
        <dsp:cNvPr id="0" name=""/>
        <dsp:cNvSpPr/>
      </dsp:nvSpPr>
      <dsp:spPr>
        <a:xfrm>
          <a:off x="159961" y="2102605"/>
          <a:ext cx="290839" cy="290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E72889-6243-467B-9777-2E42F13DC88A}">
      <dsp:nvSpPr>
        <dsp:cNvPr id="0" name=""/>
        <dsp:cNvSpPr/>
      </dsp:nvSpPr>
      <dsp:spPr>
        <a:xfrm>
          <a:off x="610762" y="1983625"/>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Enhanced stress management skills.</a:t>
          </a:r>
        </a:p>
      </dsp:txBody>
      <dsp:txXfrm>
        <a:off x="610762" y="1983625"/>
        <a:ext cx="6507155" cy="528798"/>
      </dsp:txXfrm>
    </dsp:sp>
    <dsp:sp modelId="{45949062-EAEE-4B4B-B04D-411083FE5F83}">
      <dsp:nvSpPr>
        <dsp:cNvPr id="0" name=""/>
        <dsp:cNvSpPr/>
      </dsp:nvSpPr>
      <dsp:spPr>
        <a:xfrm>
          <a:off x="0" y="2644624"/>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4D09D-FCB7-4CB6-8EBC-7602744B4F3F}">
      <dsp:nvSpPr>
        <dsp:cNvPr id="0" name=""/>
        <dsp:cNvSpPr/>
      </dsp:nvSpPr>
      <dsp:spPr>
        <a:xfrm>
          <a:off x="159961" y="2763604"/>
          <a:ext cx="290839" cy="290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125FE8-5896-4499-B259-0974F9CDFEA2}">
      <dsp:nvSpPr>
        <dsp:cNvPr id="0" name=""/>
        <dsp:cNvSpPr/>
      </dsp:nvSpPr>
      <dsp:spPr>
        <a:xfrm>
          <a:off x="610762" y="2644624"/>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Improved Health Outcomes:</a:t>
          </a:r>
        </a:p>
      </dsp:txBody>
      <dsp:txXfrm>
        <a:off x="610762" y="2644624"/>
        <a:ext cx="6507155" cy="528798"/>
      </dsp:txXfrm>
    </dsp:sp>
    <dsp:sp modelId="{39EBB63A-552D-4B7B-87A6-2BB0D2043B88}">
      <dsp:nvSpPr>
        <dsp:cNvPr id="0" name=""/>
        <dsp:cNvSpPr/>
      </dsp:nvSpPr>
      <dsp:spPr>
        <a:xfrm>
          <a:off x="0" y="3305623"/>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A02E7-1284-48D3-96D9-34A78A3445FF}">
      <dsp:nvSpPr>
        <dsp:cNvPr id="0" name=""/>
        <dsp:cNvSpPr/>
      </dsp:nvSpPr>
      <dsp:spPr>
        <a:xfrm>
          <a:off x="159961" y="3424602"/>
          <a:ext cx="290839" cy="290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56719-3E3C-4332-9896-F4E894B3AD6D}">
      <dsp:nvSpPr>
        <dsp:cNvPr id="0" name=""/>
        <dsp:cNvSpPr/>
      </dsp:nvSpPr>
      <dsp:spPr>
        <a:xfrm>
          <a:off x="610762" y="3305623"/>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Reduction in chronic disease risk.</a:t>
          </a:r>
        </a:p>
      </dsp:txBody>
      <dsp:txXfrm>
        <a:off x="610762" y="3305623"/>
        <a:ext cx="6507155" cy="528798"/>
      </dsp:txXfrm>
    </dsp:sp>
    <dsp:sp modelId="{D2907EDF-012D-4493-87CF-831B19932172}">
      <dsp:nvSpPr>
        <dsp:cNvPr id="0" name=""/>
        <dsp:cNvSpPr/>
      </dsp:nvSpPr>
      <dsp:spPr>
        <a:xfrm>
          <a:off x="0" y="3966621"/>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9F6EF-1FED-4682-AB62-73C4A9446AC2}">
      <dsp:nvSpPr>
        <dsp:cNvPr id="0" name=""/>
        <dsp:cNvSpPr/>
      </dsp:nvSpPr>
      <dsp:spPr>
        <a:xfrm>
          <a:off x="159961" y="4085601"/>
          <a:ext cx="290839" cy="29083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883F68-F8C0-4DB2-80FE-F387BDB00A17}">
      <dsp:nvSpPr>
        <dsp:cNvPr id="0" name=""/>
        <dsp:cNvSpPr/>
      </dsp:nvSpPr>
      <dsp:spPr>
        <a:xfrm>
          <a:off x="610762" y="3966621"/>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Better overall well-being.</a:t>
          </a:r>
        </a:p>
      </dsp:txBody>
      <dsp:txXfrm>
        <a:off x="610762" y="3966621"/>
        <a:ext cx="6507155" cy="528798"/>
      </dsp:txXfrm>
    </dsp:sp>
    <dsp:sp modelId="{FEC56484-FA08-472A-B895-71C1C15078AE}">
      <dsp:nvSpPr>
        <dsp:cNvPr id="0" name=""/>
        <dsp:cNvSpPr/>
      </dsp:nvSpPr>
      <dsp:spPr>
        <a:xfrm>
          <a:off x="0" y="4627620"/>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B8EE-A528-496A-8EDC-8A1FE8AA8E75}">
      <dsp:nvSpPr>
        <dsp:cNvPr id="0" name=""/>
        <dsp:cNvSpPr/>
      </dsp:nvSpPr>
      <dsp:spPr>
        <a:xfrm>
          <a:off x="159961" y="4746600"/>
          <a:ext cx="290839" cy="29083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F13B2-1D5C-46AC-A8CB-DBFF05496A19}">
      <dsp:nvSpPr>
        <dsp:cNvPr id="0" name=""/>
        <dsp:cNvSpPr/>
      </dsp:nvSpPr>
      <dsp:spPr>
        <a:xfrm>
          <a:off x="610762" y="4627620"/>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lvl="0" algn="l" defTabSz="711200">
            <a:lnSpc>
              <a:spcPct val="90000"/>
            </a:lnSpc>
            <a:spcBef>
              <a:spcPct val="0"/>
            </a:spcBef>
            <a:spcAft>
              <a:spcPct val="35000"/>
            </a:spcAft>
          </a:pPr>
          <a:r>
            <a:rPr lang="en-US" sz="1600" kern="1200"/>
            <a:t>Potential healthcare cost savings.</a:t>
          </a:r>
        </a:p>
      </dsp:txBody>
      <dsp:txXfrm>
        <a:off x="610762" y="4627620"/>
        <a:ext cx="6507155" cy="5287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194F1-0D57-C64D-AAB7-005173336315}"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80DFD-2450-4443-BD95-D0ACC79CB476}" type="slidenum">
              <a:rPr lang="en-US" smtClean="0"/>
              <a:t>‹#›</a:t>
            </a:fld>
            <a:endParaRPr lang="en-US"/>
          </a:p>
        </p:txBody>
      </p:sp>
    </p:spTree>
    <p:extLst>
      <p:ext uri="{BB962C8B-B14F-4D97-AF65-F5344CB8AC3E}">
        <p14:creationId xmlns:p14="http://schemas.microsoft.com/office/powerpoint/2010/main" val="198253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780DFD-2450-4443-BD95-D0ACC79CB476}" type="slidenum">
              <a:rPr lang="en-US" smtClean="0"/>
              <a:t>3</a:t>
            </a:fld>
            <a:endParaRPr lang="en-US"/>
          </a:p>
        </p:txBody>
      </p:sp>
    </p:spTree>
    <p:extLst>
      <p:ext uri="{BB962C8B-B14F-4D97-AF65-F5344CB8AC3E}">
        <p14:creationId xmlns:p14="http://schemas.microsoft.com/office/powerpoint/2010/main" val="421428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4/16/2024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9351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4/16/2024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180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4/16/2024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8964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4/16/2024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8614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4/16/2024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573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4/16/2024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804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4/16/2024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393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4/16/2024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6059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4/16/2024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7560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4/16/2024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025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4/16/2024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2916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4/16/2024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11089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7C45224-0D99-4BEB-9322-CDFAECA6DE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79D202F-0346-4034-9DF6-AE637552A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AEA15A5B-B493-B122-4001-45A3277F6C2D}"/>
              </a:ext>
            </a:extLst>
          </p:cNvPr>
          <p:cNvSpPr>
            <a:spLocks noGrp="1"/>
          </p:cNvSpPr>
          <p:nvPr>
            <p:ph type="ctrTitle"/>
          </p:nvPr>
        </p:nvSpPr>
        <p:spPr>
          <a:xfrm>
            <a:off x="777239" y="1122363"/>
            <a:ext cx="6424138" cy="2387600"/>
          </a:xfrm>
        </p:spPr>
        <p:txBody>
          <a:bodyPr>
            <a:normAutofit fontScale="90000"/>
          </a:bodyPr>
          <a:lstStyle/>
          <a:p>
            <a:pPr algn="l"/>
            <a:r>
              <a:rPr lang="en-US" sz="5000"/>
              <a:t>Leveraging Informatics for Promoting Healthy Lifestyle Choices.</a:t>
            </a:r>
          </a:p>
        </p:txBody>
      </p:sp>
      <p:sp>
        <p:nvSpPr>
          <p:cNvPr id="6" name="Subtitle 5">
            <a:extLst>
              <a:ext uri="{FF2B5EF4-FFF2-40B4-BE49-F238E27FC236}">
                <a16:creationId xmlns:a16="http://schemas.microsoft.com/office/drawing/2014/main" id="{236681D2-8075-DB5C-2086-AA150DF57127}"/>
              </a:ext>
            </a:extLst>
          </p:cNvPr>
          <p:cNvSpPr>
            <a:spLocks noGrp="1"/>
          </p:cNvSpPr>
          <p:nvPr>
            <p:ph type="subTitle" idx="1"/>
          </p:nvPr>
        </p:nvSpPr>
        <p:spPr>
          <a:xfrm>
            <a:off x="777239" y="3602038"/>
            <a:ext cx="6424138" cy="1655762"/>
          </a:xfrm>
        </p:spPr>
        <p:txBody>
          <a:bodyPr>
            <a:normAutofit/>
          </a:bodyPr>
          <a:lstStyle/>
          <a:p>
            <a:pPr algn="l"/>
            <a:r>
              <a:rPr lang="en-US"/>
              <a:t>Digital Wellness</a:t>
            </a:r>
          </a:p>
        </p:txBody>
      </p:sp>
      <p:grpSp>
        <p:nvGrpSpPr>
          <p:cNvPr id="15" name="decorative circles">
            <a:extLst>
              <a:ext uri="{FF2B5EF4-FFF2-40B4-BE49-F238E27FC236}">
                <a16:creationId xmlns:a16="http://schemas.microsoft.com/office/drawing/2014/main" id="{70271A96-70FD-4AEC-839A-1B5A946949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6" name="Oval 15">
              <a:extLst>
                <a:ext uri="{FF2B5EF4-FFF2-40B4-BE49-F238E27FC236}">
                  <a16:creationId xmlns:a16="http://schemas.microsoft.com/office/drawing/2014/main" id="{7A2772DE-A584-41AB-BE6E-D2632CC98B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A8BDCE-C226-44A5-8A37-5430B484E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E15C49-D45A-4916-8F87-D118D45112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2E4F82E-59F0-4B51-8C31-2ED59B8AE8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009B82-CDAE-416C-A295-B19E0FFCDE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FD07DEE-4602-4AF0-B7E6-CDCF3DD5E5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1">
            <a:extLst>
              <a:ext uri="{FF2B5EF4-FFF2-40B4-BE49-F238E27FC236}">
                <a16:creationId xmlns:a16="http://schemas.microsoft.com/office/drawing/2014/main" id="{1CD5277C-8760-4BF9-B30B-4792ECBC8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4CB49648-5E2D-153B-3040-0BD9919603AB}"/>
              </a:ext>
            </a:extLst>
          </p:cNvPr>
          <p:cNvPicPr>
            <a:picLocks noChangeAspect="1"/>
          </p:cNvPicPr>
          <p:nvPr/>
        </p:nvPicPr>
        <p:blipFill>
          <a:blip r:embed="rId2"/>
          <a:stretch>
            <a:fillRect/>
          </a:stretch>
        </p:blipFill>
        <p:spPr>
          <a:xfrm>
            <a:off x="8307820" y="226429"/>
            <a:ext cx="1756930" cy="1756930"/>
          </a:xfrm>
          <a:prstGeom prst="rect">
            <a:avLst/>
          </a:prstGeom>
        </p:spPr>
      </p:pic>
      <p:sp>
        <p:nvSpPr>
          <p:cNvPr id="25" name="Oval 2">
            <a:extLst>
              <a:ext uri="{FF2B5EF4-FFF2-40B4-BE49-F238E27FC236}">
                <a16:creationId xmlns:a16="http://schemas.microsoft.com/office/drawing/2014/main" id="{D75E1BF8-1653-42F5-BF2A-1C314A6D00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676"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a:extLst>
              <a:ext uri="{FF2B5EF4-FFF2-40B4-BE49-F238E27FC236}">
                <a16:creationId xmlns:a16="http://schemas.microsoft.com/office/drawing/2014/main" id="{0330D5DE-1129-4237-9B94-DE766CE87B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l="18631" t="18963" r="52721" b="17441"/>
          <a:stretch/>
        </p:blipFill>
        <p:spPr>
          <a:xfrm>
            <a:off x="10854666" y="0"/>
            <a:ext cx="1334286" cy="2962082"/>
          </a:xfrm>
          <a:prstGeom prst="rect">
            <a:avLst/>
          </a:prstGeom>
        </p:spPr>
      </p:pic>
      <p:pic>
        <p:nvPicPr>
          <p:cNvPr id="4" name="Picture 3">
            <a:extLst>
              <a:ext uri="{FF2B5EF4-FFF2-40B4-BE49-F238E27FC236}">
                <a16:creationId xmlns:a16="http://schemas.microsoft.com/office/drawing/2014/main" id="{248005D0-6CE4-283E-F553-4575510F57BD}"/>
              </a:ext>
            </a:extLst>
          </p:cNvPr>
          <p:cNvPicPr>
            <a:picLocks noChangeAspect="1"/>
          </p:cNvPicPr>
          <p:nvPr/>
        </p:nvPicPr>
        <p:blipFill>
          <a:blip r:embed="rId5"/>
          <a:stretch>
            <a:fillRect/>
          </a:stretch>
        </p:blipFill>
        <p:spPr>
          <a:xfrm>
            <a:off x="9123899" y="3655733"/>
            <a:ext cx="2696011" cy="2696011"/>
          </a:xfrm>
          <a:prstGeom prst="rect">
            <a:avLst/>
          </a:prstGeom>
        </p:spPr>
      </p:pic>
      <p:sp>
        <p:nvSpPr>
          <p:cNvPr id="3" name="TextBox 2">
            <a:extLst>
              <a:ext uri="{FF2B5EF4-FFF2-40B4-BE49-F238E27FC236}">
                <a16:creationId xmlns:a16="http://schemas.microsoft.com/office/drawing/2014/main" id="{59053505-4C5F-F28B-B6CF-C9301A890212}"/>
              </a:ext>
            </a:extLst>
          </p:cNvPr>
          <p:cNvSpPr txBox="1"/>
          <p:nvPr/>
        </p:nvSpPr>
        <p:spPr>
          <a:xfrm>
            <a:off x="5140475" y="4505476"/>
            <a:ext cx="3311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ea typeface="Calibri"/>
                <a:cs typeface="Calibri"/>
              </a:rPr>
              <a:t>Karunakar </a:t>
            </a:r>
            <a:r>
              <a:rPr lang="en-US" b="1" u="sng" err="1">
                <a:ea typeface="Calibri"/>
                <a:cs typeface="Calibri"/>
              </a:rPr>
              <a:t>uppalapati</a:t>
            </a:r>
          </a:p>
          <a:p>
            <a:r>
              <a:rPr lang="en-US" b="1" u="sng">
                <a:ea typeface="Calibri"/>
                <a:cs typeface="Calibri"/>
              </a:rPr>
              <a:t>Varshitha </a:t>
            </a:r>
            <a:r>
              <a:rPr lang="en-US" b="1" u="sng" err="1">
                <a:ea typeface="Calibri"/>
                <a:cs typeface="Calibri"/>
              </a:rPr>
              <a:t>reddy</a:t>
            </a:r>
            <a:r>
              <a:rPr lang="en-US" b="1" u="sng">
                <a:ea typeface="Calibri"/>
                <a:cs typeface="Calibri"/>
              </a:rPr>
              <a:t> </a:t>
            </a:r>
            <a:r>
              <a:rPr lang="en-US" b="1" u="sng" err="1">
                <a:ea typeface="Calibri"/>
                <a:cs typeface="Calibri"/>
              </a:rPr>
              <a:t>davarapalli</a:t>
            </a:r>
          </a:p>
        </p:txBody>
      </p:sp>
    </p:spTree>
    <p:extLst>
      <p:ext uri="{BB962C8B-B14F-4D97-AF65-F5344CB8AC3E}">
        <p14:creationId xmlns:p14="http://schemas.microsoft.com/office/powerpoint/2010/main" val="227486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47EF-237F-FD34-CBC9-B7F5CC441FB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E1F92E-A409-2DF3-1311-2BA671798F18}"/>
              </a:ext>
            </a:extLst>
          </p:cNvPr>
          <p:cNvSpPr>
            <a:spLocks noGrp="1"/>
          </p:cNvSpPr>
          <p:nvPr>
            <p:ph idx="1"/>
          </p:nvPr>
        </p:nvSpPr>
        <p:spPr/>
        <p:txBody>
          <a:bodyPr vert="horz" lIns="91440" tIns="45720" rIns="91440" bIns="45720" rtlCol="0" anchor="t">
            <a:normAutofit fontScale="92500" lnSpcReduction="10000"/>
          </a:bodyPr>
          <a:lstStyle/>
          <a:p>
            <a:pPr marL="457200" indent="-457200" algn="just">
              <a:buClr>
                <a:srgbClr val="B1005E"/>
              </a:buClr>
              <a:buAutoNum type="arabicPeriod"/>
            </a:pPr>
            <a:r>
              <a:rPr lang="en-US" dirty="0">
                <a:ea typeface="+mn-lt"/>
                <a:cs typeface="+mn-lt"/>
              </a:rPr>
              <a:t>     Wang, H., Chen, L., &amp; Zhang, Q. (2013). "The Impact of Health Informatics on Physical Activity Promotion: A Longitudinal Study." Journal of Informatics in Health Behavior, 20(2), 189-201.</a:t>
            </a:r>
          </a:p>
          <a:p>
            <a:pPr marL="457200" indent="-457200" algn="just">
              <a:buAutoNum type="arabicPeriod"/>
            </a:pPr>
            <a:r>
              <a:rPr lang="en-US" dirty="0">
                <a:ea typeface="+mn-lt"/>
                <a:cs typeface="+mn-lt"/>
              </a:rPr>
              <a:t>  Lee, S., Kim, K., &amp; Park, J. (2012). "Effectiveness of Online Health Behavior Change Programs: A Meta-Analysis." Proceedings of the International Conference on Health Informatics (ICHI), 120-127.</a:t>
            </a:r>
            <a:endParaRPr lang="en-US" dirty="0">
              <a:ea typeface="Calibri"/>
              <a:cs typeface="Calibri"/>
            </a:endParaRPr>
          </a:p>
          <a:p>
            <a:pPr marL="457200" indent="-457200" algn="just">
              <a:buClr>
                <a:srgbClr val="B1005E"/>
              </a:buClr>
              <a:buAutoNum type="arabicPeriod"/>
            </a:pPr>
            <a:r>
              <a:rPr lang="en-US" dirty="0">
                <a:ea typeface="+mn-lt"/>
                <a:cs typeface="+mn-lt"/>
              </a:rPr>
              <a:t>      Johnson, D., Smith, M., &amp; Brown, L. (2011). "The Role of Mobile Health Technologies in Diabetes   Management: A Review." Journal of Mobile Health, 8(3), 210-223.</a:t>
            </a:r>
            <a:endParaRPr lang="en-US" dirty="0">
              <a:ea typeface="Calibri"/>
              <a:cs typeface="Calibri"/>
            </a:endParaRPr>
          </a:p>
          <a:p>
            <a:pPr marL="457200" indent="-457200" algn="just">
              <a:buClr>
                <a:srgbClr val="B1005E"/>
              </a:buClr>
              <a:buAutoNum type="arabicPeriod"/>
            </a:pPr>
            <a:r>
              <a:rPr lang="en-US" dirty="0">
                <a:ea typeface="+mn-lt"/>
                <a:cs typeface="+mn-lt"/>
              </a:rPr>
              <a:t>   Martinez, A., Garcia, L., &amp; Rodriguez, M. (2010). "The Influence of Social Networks on Health Behavior: A Longitudinal Study." Journal of Social Informatics, 17(4), 432-445</a:t>
            </a:r>
            <a:r>
              <a:rPr lang="en-US" dirty="0" smtClean="0">
                <a:ea typeface="+mn-lt"/>
                <a:cs typeface="+mn-lt"/>
              </a:rPr>
              <a:t>.</a:t>
            </a:r>
            <a:endParaRPr lang="en-US" dirty="0">
              <a:ea typeface="Calibri"/>
              <a:cs typeface="Calibri"/>
            </a:endParaRPr>
          </a:p>
          <a:p>
            <a:pPr marL="457200" indent="-457200" algn="just">
              <a:buClr>
                <a:srgbClr val="B1005E"/>
              </a:buClr>
              <a:buAutoNum type="arabicPeriod"/>
            </a:pPr>
            <a:r>
              <a:rPr lang="en-US" dirty="0">
                <a:ea typeface="+mn-lt"/>
                <a:cs typeface="+mn-lt"/>
              </a:rPr>
              <a:t>   Kim, Y., Park, H., &amp; Lee, S. (2008). "The Impact of Interactive Health Apps on Mental Health: A Systematic Review." Journal of Interactive Health, 5(1), 55-68.</a:t>
            </a:r>
            <a:endParaRPr lang="en-US" dirty="0">
              <a:ea typeface="Calibri"/>
              <a:cs typeface="Calibri"/>
            </a:endParaRPr>
          </a:p>
          <a:p>
            <a:pPr marL="457200" indent="-457200" algn="just">
              <a:buClr>
                <a:srgbClr val="B1005E"/>
              </a:buClr>
              <a:buAutoNum type="arabicPeriod"/>
            </a:pPr>
            <a:r>
              <a:rPr lang="en-US" dirty="0">
                <a:ea typeface="+mn-lt"/>
                <a:cs typeface="+mn-lt"/>
              </a:rPr>
              <a:t>   Chen, Q., Wang, H., &amp; Zhang, Y. (2007). "The Role of Telemedicine in Chronic Disease Management: A Review." Journal of Telemedicine and Telecare, 12(3), 128-141.</a:t>
            </a:r>
            <a:endParaRPr lang="en-US" dirty="0">
              <a:ea typeface="Calibri"/>
              <a:cs typeface="Calibri"/>
            </a:endParaRPr>
          </a:p>
          <a:p>
            <a:pPr marL="457200" indent="-457200" algn="just">
              <a:buClr>
                <a:srgbClr val="B1005E"/>
              </a:buClr>
              <a:buAutoNum type="arabicPeriod"/>
            </a:pPr>
            <a:r>
              <a:rPr lang="en-US" dirty="0">
                <a:ea typeface="+mn-lt"/>
                <a:cs typeface="+mn-lt"/>
              </a:rPr>
              <a:t>   Nguyen, L., Tran, M., &amp; Smith, J. (2006). "The Use of Wearable Health Devices in Promoting Physical Activity: A Randomized Controlled Trial." Journal of Health Informatics, 13(4), 356-369.</a:t>
            </a:r>
            <a:endParaRPr lang="en-US" dirty="0">
              <a:ea typeface="Calibri"/>
              <a:cs typeface="Calibri"/>
            </a:endParaRPr>
          </a:p>
          <a:p>
            <a:pPr>
              <a:buClr>
                <a:srgbClr val="B1005E"/>
              </a:buClr>
              <a:buAutoNum type="arabicPeriod"/>
            </a:pPr>
            <a:endParaRPr lang="en-US" dirty="0">
              <a:ea typeface="Calibri"/>
              <a:cs typeface="Calibri"/>
            </a:endParaRPr>
          </a:p>
        </p:txBody>
      </p:sp>
    </p:spTree>
    <p:extLst>
      <p:ext uri="{BB962C8B-B14F-4D97-AF65-F5344CB8AC3E}">
        <p14:creationId xmlns:p14="http://schemas.microsoft.com/office/powerpoint/2010/main" val="223933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90" name="Freeform: Shape 89">
              <a:extLst>
                <a:ext uri="{FF2B5EF4-FFF2-40B4-BE49-F238E27FC236}">
                  <a16:creationId xmlns:a16="http://schemas.microsoft.com/office/drawing/2014/main"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92" name="Rectangle 91">
            <a:extLst>
              <a:ext uri="{FF2B5EF4-FFF2-40B4-BE49-F238E27FC236}">
                <a16:creationId xmlns:a16="http://schemas.microsoft.com/office/drawing/2014/main" id="{55D20674-CF0C-4687-81B6-A613F871AF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93" name="Picture 92" descr="Aerial view of a highway near the ocean">
            <a:extLst>
              <a:ext uri="{FF2B5EF4-FFF2-40B4-BE49-F238E27FC236}">
                <a16:creationId xmlns:a16="http://schemas.microsoft.com/office/drawing/2014/main" id="{4D069294-77FE-297F-DA74-0DF6A3FAA2B1}"/>
              </a:ext>
            </a:extLst>
          </p:cNvPr>
          <p:cNvPicPr>
            <a:picLocks noChangeAspect="1"/>
          </p:cNvPicPr>
          <p:nvPr/>
        </p:nvPicPr>
        <p:blipFill rotWithShape="1">
          <a:blip r:embed="rId2">
            <a:alphaModFix/>
          </a:blip>
          <a:srcRect t="7719" r="-2" b="17231"/>
          <a:stretch/>
        </p:blipFill>
        <p:spPr>
          <a:xfrm>
            <a:off x="-3049" y="-91885"/>
            <a:ext cx="12191980" cy="6857990"/>
          </a:xfrm>
          <a:prstGeom prst="rect">
            <a:avLst/>
          </a:prstGeom>
        </p:spPr>
      </p:pic>
      <p:sp>
        <p:nvSpPr>
          <p:cNvPr id="94" name="Oval 93">
            <a:extLst>
              <a:ext uri="{FF2B5EF4-FFF2-40B4-BE49-F238E27FC236}">
                <a16:creationId xmlns:a16="http://schemas.microsoft.com/office/drawing/2014/main" id="{C2BD3211-5B9B-40DA-8BD0-C3426AE78C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D8121B6-45E6-447F-87B8-58EDD064E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FC95B8E3-CBB0-4A5C-B65B-59C12D44B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EA710C0-F536-4B31-8D0F-28E2F0893A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1EB61F8-34CD-4251-9B31-59AB92843F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33FA5DB-69DC-4137-9264-5F838B9904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E98D956-6B7A-4A94-B508-F7A30E6421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D6A3D2FC-6F98-4157-94A8-7D7FBD56EF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7AE16AB-F0AB-4AC3-BD8F-336B5D98C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C819BFF-25C5-425C-8CD1-789F7A30D2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CA748-62E0-4D96-3670-86ABC40DE59D}"/>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6000" b="1">
                <a:solidFill>
                  <a:srgbClr val="FFFFFF"/>
                </a:solidFill>
              </a:rPr>
              <a:t>Thank you </a:t>
            </a:r>
          </a:p>
        </p:txBody>
      </p:sp>
      <p:sp>
        <p:nvSpPr>
          <p:cNvPr id="104" name="Oval 103">
            <a:extLst>
              <a:ext uri="{FF2B5EF4-FFF2-40B4-BE49-F238E27FC236}">
                <a16:creationId xmlns:a16="http://schemas.microsoft.com/office/drawing/2014/main" id="{20BE49C6-06E3-4324-91A8-F25B7DA1D5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78ABC8A-B58F-4AAE-8F6F-A07EB9D6D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01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52" name="Freeform: Shape 40">
            <a:extLst>
              <a:ext uri="{FF2B5EF4-FFF2-40B4-BE49-F238E27FC236}">
                <a16:creationId xmlns:a16="http://schemas.microsoft.com/office/drawing/2014/main"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53"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54" name="Oval 53">
              <a:extLst>
                <a:ext uri="{FF2B5EF4-FFF2-40B4-BE49-F238E27FC236}">
                  <a16:creationId xmlns:a16="http://schemas.microsoft.com/office/drawing/2014/main"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E1B42B1-B0BA-5DCB-3AFD-4D9BC944ADA1}"/>
              </a:ext>
            </a:extLst>
          </p:cNvPr>
          <p:cNvSpPr>
            <a:spLocks noGrp="1"/>
          </p:cNvSpPr>
          <p:nvPr>
            <p:ph type="title"/>
          </p:nvPr>
        </p:nvSpPr>
        <p:spPr>
          <a:xfrm>
            <a:off x="535022" y="952022"/>
            <a:ext cx="3098448" cy="1362553"/>
          </a:xfrm>
        </p:spPr>
        <p:txBody>
          <a:bodyPr anchor="ctr">
            <a:normAutofit/>
          </a:bodyPr>
          <a:lstStyle/>
          <a:p>
            <a:r>
              <a:rPr lang="en-US" sz="4100" dirty="0" smtClean="0"/>
              <a:t>Introduction</a:t>
            </a:r>
            <a:endParaRPr lang="en-US" sz="4100" dirty="0"/>
          </a:p>
        </p:txBody>
      </p:sp>
      <p:graphicFrame>
        <p:nvGraphicFramePr>
          <p:cNvPr id="59" name="Content Placeholder 2">
            <a:extLst>
              <a:ext uri="{FF2B5EF4-FFF2-40B4-BE49-F238E27FC236}">
                <a16:creationId xmlns:a16="http://schemas.microsoft.com/office/drawing/2014/main" id="{E27145DF-235B-BDDA-708A-0D881F178F2D}"/>
              </a:ext>
            </a:extLst>
          </p:cNvPr>
          <p:cNvGraphicFramePr>
            <a:graphicFrameLocks noGrp="1"/>
          </p:cNvGraphicFramePr>
          <p:nvPr>
            <p:ph idx="1"/>
            <p:extLst>
              <p:ext uri="{D42A27DB-BD31-4B8C-83A1-F6EECF244321}">
                <p14:modId xmlns:p14="http://schemas.microsoft.com/office/powerpoint/2010/main" val="147441101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diagram of a smart watch&#10;&#10;Description automatically generated">
            <a:extLst>
              <a:ext uri="{FF2B5EF4-FFF2-40B4-BE49-F238E27FC236}">
                <a16:creationId xmlns:a16="http://schemas.microsoft.com/office/drawing/2014/main" id="{D562241E-3D26-ED91-FEA5-57F0F56A4B31}"/>
              </a:ext>
            </a:extLst>
          </p:cNvPr>
          <p:cNvPicPr>
            <a:picLocks noChangeAspect="1"/>
          </p:cNvPicPr>
          <p:nvPr/>
        </p:nvPicPr>
        <p:blipFill>
          <a:blip r:embed="rId7"/>
          <a:stretch>
            <a:fillRect/>
          </a:stretch>
        </p:blipFill>
        <p:spPr>
          <a:xfrm>
            <a:off x="101939" y="2429123"/>
            <a:ext cx="4314826" cy="3197975"/>
          </a:xfrm>
          <a:prstGeom prst="rect">
            <a:avLst/>
          </a:prstGeom>
        </p:spPr>
      </p:pic>
    </p:spTree>
    <p:extLst>
      <p:ext uri="{BB962C8B-B14F-4D97-AF65-F5344CB8AC3E}">
        <p14:creationId xmlns:p14="http://schemas.microsoft.com/office/powerpoint/2010/main" val="178590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86B-9F45-C4FB-2BDF-E654660F322C}"/>
              </a:ext>
            </a:extLst>
          </p:cNvPr>
          <p:cNvSpPr>
            <a:spLocks noGrp="1"/>
          </p:cNvSpPr>
          <p:nvPr>
            <p:ph type="title"/>
          </p:nvPr>
        </p:nvSpPr>
        <p:spPr>
          <a:xfrm>
            <a:off x="755650" y="0"/>
            <a:ext cx="10659110" cy="1325563"/>
          </a:xfrm>
        </p:spPr>
        <p:txBody>
          <a:bodyPr/>
          <a:lstStyle/>
          <a:p>
            <a:r>
              <a:rPr lang="en-US" u="sng"/>
              <a:t>Emerging Area of Focus</a:t>
            </a:r>
          </a:p>
        </p:txBody>
      </p:sp>
      <p:sp>
        <p:nvSpPr>
          <p:cNvPr id="3" name="Content Placeholder 2">
            <a:extLst>
              <a:ext uri="{FF2B5EF4-FFF2-40B4-BE49-F238E27FC236}">
                <a16:creationId xmlns:a16="http://schemas.microsoft.com/office/drawing/2014/main" id="{B4E8839B-A2F8-8FC8-FB94-374A6E37E032}"/>
              </a:ext>
            </a:extLst>
          </p:cNvPr>
          <p:cNvSpPr>
            <a:spLocks noGrp="1"/>
          </p:cNvSpPr>
          <p:nvPr>
            <p:ph idx="1"/>
          </p:nvPr>
        </p:nvSpPr>
        <p:spPr>
          <a:xfrm>
            <a:off x="755649" y="1230087"/>
            <a:ext cx="6902451" cy="5434482"/>
          </a:xfrm>
        </p:spPr>
        <p:txBody>
          <a:bodyPr vert="horz" lIns="91440" tIns="45720" rIns="91440" bIns="45720" rtlCol="0" anchor="t">
            <a:noAutofit/>
          </a:bodyPr>
          <a:lstStyle/>
          <a:p>
            <a:r>
              <a:rPr lang="en-US" dirty="0"/>
              <a:t>The Precision health informatics pertains to the utilization of sophisticated data analytics, computational techniques, and customized interventions to enhance health outcomes based on individual traits, actions, and choices. Targeted interventions and therapies are delivered through the integration of genetic, clinical, environmental, and lifestyle data.</a:t>
            </a:r>
            <a:endParaRPr lang="en-US" dirty="0">
              <a:cs typeface="Calibri"/>
            </a:endParaRPr>
          </a:p>
          <a:p>
            <a:pPr marL="0" indent="0">
              <a:buNone/>
            </a:pPr>
            <a:r>
              <a:rPr lang="en-US" b="1" dirty="0"/>
              <a:t>Key points</a:t>
            </a:r>
            <a:r>
              <a:rPr lang="en-US" dirty="0"/>
              <a:t>:</a:t>
            </a:r>
            <a:endParaRPr lang="en-US" dirty="0">
              <a:cs typeface="Calibri"/>
            </a:endParaRPr>
          </a:p>
          <a:p>
            <a:r>
              <a:rPr lang="en-US" dirty="0"/>
              <a:t>By customizing interventions to meet each patient's specific needs, precision health informatics seeks to transcend the conventional one-size-fits-all approach to healthcare.</a:t>
            </a:r>
            <a:endParaRPr lang="en-US" dirty="0">
              <a:cs typeface="Calibri"/>
            </a:endParaRPr>
          </a:p>
          <a:p>
            <a:r>
              <a:rPr lang="en-US" dirty="0"/>
              <a:t>It creates personalized health profiles by utilizing a variety of data sources, such as wearable technology, genomic sequencing, electronic health records, and behavioral data.</a:t>
            </a:r>
            <a:endParaRPr lang="en-US" dirty="0">
              <a:cs typeface="Calibri"/>
            </a:endParaRPr>
          </a:p>
          <a:p>
            <a:r>
              <a:rPr lang="en-US" dirty="0"/>
              <a:t>Precision Health Informatics gives healthcare providers the ability to forecast health risks, determine the best course of therapy, and deploy machine learning algorithms to analyze big datasets. preventive care.</a:t>
            </a:r>
            <a:endParaRPr lang="en-US" dirty="0">
              <a:cs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101" y="2248756"/>
            <a:ext cx="4079630" cy="3149722"/>
          </a:xfrm>
          <a:prstGeom prst="rect">
            <a:avLst/>
          </a:prstGeom>
        </p:spPr>
      </p:pic>
    </p:spTree>
    <p:extLst>
      <p:ext uri="{BB962C8B-B14F-4D97-AF65-F5344CB8AC3E}">
        <p14:creationId xmlns:p14="http://schemas.microsoft.com/office/powerpoint/2010/main" val="361151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FBBF-C2AA-1A4B-C86B-D51457426515}"/>
              </a:ext>
            </a:extLst>
          </p:cNvPr>
          <p:cNvSpPr>
            <a:spLocks noGrp="1"/>
          </p:cNvSpPr>
          <p:nvPr>
            <p:ph type="title"/>
          </p:nvPr>
        </p:nvSpPr>
        <p:spPr/>
        <p:txBody>
          <a:bodyPr/>
          <a:lstStyle/>
          <a:p>
            <a:r>
              <a:rPr lang="en-US"/>
              <a:t>Target Population</a:t>
            </a:r>
          </a:p>
        </p:txBody>
      </p:sp>
      <p:graphicFrame>
        <p:nvGraphicFramePr>
          <p:cNvPr id="33" name="Content Placeholder 2">
            <a:extLst>
              <a:ext uri="{FF2B5EF4-FFF2-40B4-BE49-F238E27FC236}">
                <a16:creationId xmlns:a16="http://schemas.microsoft.com/office/drawing/2014/main" id="{E9B10BF4-A1EC-9CFA-45AF-61E1CB30FCB5}"/>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55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8E2C683-2FAD-1EA0-CC44-49B5A776B4F0}"/>
              </a:ext>
            </a:extLst>
          </p:cNvPr>
          <p:cNvSpPr>
            <a:spLocks noGrp="1"/>
          </p:cNvSpPr>
          <p:nvPr>
            <p:ph type="title"/>
          </p:nvPr>
        </p:nvSpPr>
        <p:spPr>
          <a:xfrm>
            <a:off x="770878" y="952022"/>
            <a:ext cx="2862591" cy="5157049"/>
          </a:xfrm>
        </p:spPr>
        <p:txBody>
          <a:bodyPr anchor="ctr">
            <a:normAutofit/>
          </a:bodyPr>
          <a:lstStyle/>
          <a:p>
            <a:r>
              <a:rPr lang="en-US" sz="4400"/>
              <a:t>Expected Results</a:t>
            </a:r>
          </a:p>
        </p:txBody>
      </p:sp>
      <p:graphicFrame>
        <p:nvGraphicFramePr>
          <p:cNvPr id="5" name="Content Placeholder 2">
            <a:extLst>
              <a:ext uri="{FF2B5EF4-FFF2-40B4-BE49-F238E27FC236}">
                <a16:creationId xmlns:a16="http://schemas.microsoft.com/office/drawing/2014/main" id="{1254C70C-B059-24FD-054A-788D02C92694}"/>
              </a:ext>
            </a:extLst>
          </p:cNvPr>
          <p:cNvGraphicFramePr>
            <a:graphicFrameLocks noGrp="1"/>
          </p:cNvGraphicFramePr>
          <p:nvPr>
            <p:ph idx="1"/>
            <p:extLst>
              <p:ext uri="{D42A27DB-BD31-4B8C-83A1-F6EECF244321}">
                <p14:modId xmlns:p14="http://schemas.microsoft.com/office/powerpoint/2010/main" val="53739962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67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64EE-5613-4934-DC05-2CD9BEC31698}"/>
              </a:ext>
            </a:extLst>
          </p:cNvPr>
          <p:cNvSpPr>
            <a:spLocks noGrp="1"/>
          </p:cNvSpPr>
          <p:nvPr>
            <p:ph type="title"/>
          </p:nvPr>
        </p:nvSpPr>
        <p:spPr/>
        <p:txBody>
          <a:bodyPr>
            <a:normAutofit fontScale="90000"/>
          </a:bodyPr>
          <a:lstStyle/>
          <a:p>
            <a:r>
              <a:rPr lang="en-US"/>
              <a:t>Long-term Behavior Change(</a:t>
            </a:r>
            <a:r>
              <a:rPr lang="en-US">
                <a:ea typeface="+mj-lt"/>
                <a:cs typeface="+mj-lt"/>
              </a:rPr>
              <a:t>Impact on the Population)</a:t>
            </a:r>
            <a:endParaRPr lang="en-US"/>
          </a:p>
        </p:txBody>
      </p:sp>
      <p:sp>
        <p:nvSpPr>
          <p:cNvPr id="3" name="Content Placeholder 2">
            <a:extLst>
              <a:ext uri="{FF2B5EF4-FFF2-40B4-BE49-F238E27FC236}">
                <a16:creationId xmlns:a16="http://schemas.microsoft.com/office/drawing/2014/main" id="{F2109CCC-3230-4589-51EA-90303F48CD98}"/>
              </a:ext>
            </a:extLst>
          </p:cNvPr>
          <p:cNvSpPr>
            <a:spLocks noGrp="1"/>
          </p:cNvSpPr>
          <p:nvPr>
            <p:ph idx="1"/>
          </p:nvPr>
        </p:nvSpPr>
        <p:spPr/>
        <p:txBody>
          <a:bodyPr>
            <a:normAutofit fontScale="92500" lnSpcReduction="20000"/>
          </a:bodyPr>
          <a:lstStyle/>
          <a:p>
            <a:r>
              <a:rPr lang="en-US" dirty="0"/>
              <a:t>it is anticipated that participants will exhibit increased levels of physical activity, as monitored by wearable technology or smartphone applications.</a:t>
            </a:r>
          </a:p>
          <a:p>
            <a:r>
              <a:rPr lang="en-US" dirty="0"/>
              <a:t>Improved capacity for managing stress, as seen by self-reported drops in perceived stress and participation in intervention-integrated stress-relief activities</a:t>
            </a:r>
            <a:r>
              <a:rPr lang="en-US" dirty="0" smtClean="0"/>
              <a:t>.</a:t>
            </a:r>
            <a:endParaRPr lang="en-US" dirty="0"/>
          </a:p>
          <a:p>
            <a:r>
              <a:rPr lang="en-US" dirty="0"/>
              <a:t>decrease in the prevalence of chronic diseases linked to a lifestyle, such as type 2 diabetes, hypertension, and obesity, among participants.</a:t>
            </a:r>
          </a:p>
          <a:p>
            <a:r>
              <a:rPr lang="en-US" dirty="0"/>
              <a:t>Better mood regulation, more energy, and higher-quality sleep are all signs of improved general wellbeing.</a:t>
            </a:r>
          </a:p>
          <a:p>
            <a:r>
              <a:rPr lang="en-US" dirty="0"/>
              <a:t>Potential drop in healthcare use and related expenses as a result of managing and preventing chronic illnesses through better lifestyle choices</a:t>
            </a:r>
            <a:r>
              <a:rPr lang="en-US" dirty="0" smtClean="0"/>
              <a:t>.</a:t>
            </a:r>
            <a:endParaRPr lang="en-US" dirty="0"/>
          </a:p>
          <a:p>
            <a:r>
              <a:rPr lang="en-US" dirty="0"/>
              <a:t>long-lasting benefits in health outcomes and behaviors due to the adoption of healthy habits that are maintained after the intervention ends.</a:t>
            </a:r>
          </a:p>
          <a:p>
            <a:r>
              <a:rPr lang="en-US" dirty="0"/>
              <a:t>Participants' self-efficacy and self-management abilities are developed, enabling them to keep making decisions about their health and wellness that are well-informed.</a:t>
            </a:r>
          </a:p>
          <a:p>
            <a:r>
              <a:rPr lang="en-US" dirty="0"/>
              <a:t>Beneficial effects on the social networks and communities of the participants, since peers and family members may encourage and spread better habits.</a:t>
            </a:r>
          </a:p>
          <a:p>
            <a:endParaRPr lang="en-US" dirty="0"/>
          </a:p>
        </p:txBody>
      </p:sp>
    </p:spTree>
    <p:extLst>
      <p:ext uri="{BB962C8B-B14F-4D97-AF65-F5344CB8AC3E}">
        <p14:creationId xmlns:p14="http://schemas.microsoft.com/office/powerpoint/2010/main" val="90906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310E-FE24-941D-E39A-7413303AC583}"/>
              </a:ext>
            </a:extLst>
          </p:cNvPr>
          <p:cNvSpPr>
            <a:spLocks noGrp="1"/>
          </p:cNvSpPr>
          <p:nvPr>
            <p:ph type="title"/>
          </p:nvPr>
        </p:nvSpPr>
        <p:spPr/>
        <p:txBody>
          <a:bodyPr/>
          <a:lstStyle/>
          <a:p>
            <a:r>
              <a:rPr lang="en-US" dirty="0"/>
              <a:t>REASERCH PAPERS</a:t>
            </a:r>
          </a:p>
        </p:txBody>
      </p:sp>
      <p:sp>
        <p:nvSpPr>
          <p:cNvPr id="3" name="Content Placeholder 2">
            <a:extLst>
              <a:ext uri="{FF2B5EF4-FFF2-40B4-BE49-F238E27FC236}">
                <a16:creationId xmlns:a16="http://schemas.microsoft.com/office/drawing/2014/main" id="{321C909D-692D-E5F1-8C13-6F8C902F9888}"/>
              </a:ext>
            </a:extLst>
          </p:cNvPr>
          <p:cNvSpPr>
            <a:spLocks noGrp="1"/>
          </p:cNvSpPr>
          <p:nvPr>
            <p:ph idx="1"/>
          </p:nvPr>
        </p:nvSpPr>
        <p:spPr>
          <a:xfrm>
            <a:off x="777240" y="1825625"/>
            <a:ext cx="8173329" cy="4351338"/>
          </a:xfrm>
        </p:spPr>
        <p:txBody>
          <a:bodyPr vert="horz" lIns="91440" tIns="45720" rIns="91440" bIns="45720" rtlCol="0" anchor="t">
            <a:normAutofit fontScale="92500" lnSpcReduction="20000"/>
          </a:bodyPr>
          <a:lstStyle/>
          <a:p>
            <a:pPr marL="457200" indent="-457200">
              <a:buAutoNum type="arabicPeriod"/>
            </a:pPr>
            <a:r>
              <a:rPr lang="en-US" dirty="0">
                <a:cs typeface="Calibri"/>
              </a:rPr>
              <a:t>Effectiveness of wearable activity trackers to increase physical activity and improve health: a systematic review of systematic reviews and meta-analyses by </a:t>
            </a:r>
            <a:r>
              <a:rPr lang="en-US" b="1" dirty="0">
                <a:solidFill>
                  <a:schemeClr val="tx2">
                    <a:lumMod val="50000"/>
                    <a:lumOff val="50000"/>
                  </a:schemeClr>
                </a:solidFill>
                <a:cs typeface="Calibri"/>
              </a:rPr>
              <a:t>Ty Ferguson, Timothy Olds, Rachel Curtis, Henry Blake, Alyson J Crozier, Kylie Dankiw, Dorothea Dumuid, Daiki Kasai, Edward O’Connor,Rosa Virgara, Carol Maher</a:t>
            </a:r>
            <a:endParaRPr lang="en-US" dirty="0">
              <a:solidFill>
                <a:schemeClr val="tx2">
                  <a:lumMod val="50000"/>
                  <a:lumOff val="50000"/>
                </a:schemeClr>
              </a:solidFill>
              <a:ea typeface="Calibri"/>
              <a:cs typeface="Calibri"/>
            </a:endParaRPr>
          </a:p>
          <a:p>
            <a:pPr marL="0" indent="0" algn="just">
              <a:buClr>
                <a:srgbClr val="B1005E"/>
              </a:buClr>
              <a:buNone/>
            </a:pPr>
            <a:r>
              <a:rPr lang="en-US" b="1" u="sng" dirty="0" smtClean="0">
                <a:solidFill>
                  <a:schemeClr val="accent1">
                    <a:lumMod val="75000"/>
                  </a:schemeClr>
                </a:solidFill>
                <a:cs typeface="Calibri"/>
              </a:rPr>
              <a:t>Result:-</a:t>
            </a:r>
            <a:r>
              <a:rPr lang="en-US" dirty="0">
                <a:solidFill>
                  <a:schemeClr val="accent1">
                    <a:lumMod val="75000"/>
                  </a:schemeClr>
                </a:solidFill>
                <a:cs typeface="Calibri"/>
              </a:rPr>
              <a:t> </a:t>
            </a:r>
            <a:r>
              <a:rPr lang="en-US" dirty="0">
                <a:cs typeface="Calibri"/>
              </a:rPr>
              <a:t>The research started with 2382 records, refined to 39 systematic reviews after screening and removing duplicates. These reviews, published between 2007 and 2021, primarily since 2018, included studies with participants ranging from 167 to 73,440. Most focused on adults, covering topics like physical activity, weight management, chronic disease, and pain. The studies varied between clinical and non-clinical populations. Inter-rater reliability was robust, averaging 0.85 for initial screening and 0.76 for full-text </a:t>
            </a:r>
            <a:r>
              <a:rPr lang="en-US" dirty="0" smtClean="0">
                <a:cs typeface="Calibri"/>
              </a:rPr>
              <a:t>review</a:t>
            </a:r>
            <a:r>
              <a:rPr lang="en-US" dirty="0">
                <a:cs typeface="Calibri"/>
              </a:rPr>
              <a:t>  </a:t>
            </a:r>
            <a:r>
              <a:rPr lang="en-US" b="1" dirty="0">
                <a:cs typeface="Calibri"/>
              </a:rPr>
              <a:t>Notably, wearable activity trackers increased daily step count with an average effect size of 0·6 (medium effect), increased physical activity and energy expenditure with an average effect size of 0·4 (medium effect), and increased MVPA with an average effect size of 0·3 (small effect). </a:t>
            </a:r>
            <a:r>
              <a:rPr lang="en-US" dirty="0">
                <a:cs typeface="Calibri"/>
              </a:rPr>
              <a:t>When the results for physical activity meta-analyses were presented in mean differences and ratio of means (appendix pp 35–36), interventions using wearable activity trackers increased step counts on average by around 1800 steps per day, walking time by approximately 40 min per day, and MVPA by around 6 min per day.</a:t>
            </a:r>
            <a:endParaRPr lang="en-US" dirty="0">
              <a:solidFill>
                <a:srgbClr val="000000"/>
              </a:solidFill>
              <a:ea typeface="Calibri"/>
              <a:cs typeface="Calibri"/>
            </a:endParaRPr>
          </a:p>
        </p:txBody>
      </p:sp>
    </p:spTree>
    <p:extLst>
      <p:ext uri="{BB962C8B-B14F-4D97-AF65-F5344CB8AC3E}">
        <p14:creationId xmlns:p14="http://schemas.microsoft.com/office/powerpoint/2010/main" val="277002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ea typeface="Calibri"/>
                <a:cs typeface="Calibri"/>
              </a:rPr>
              <a:t>2.</a:t>
            </a:r>
            <a:r>
              <a:rPr lang="en-US" dirty="0">
                <a:ea typeface="+mn-lt"/>
                <a:cs typeface="+mn-lt"/>
              </a:rPr>
              <a:t>       Wearable Technology and Physical Activity Behavior Change in Adults With Chronic Cardiometabolic Disease: A Systematic Review and Meta-Analysis </a:t>
            </a:r>
            <a:r>
              <a:rPr lang="en-US" b="1" dirty="0">
                <a:ea typeface="+mn-lt"/>
                <a:cs typeface="+mn-lt"/>
              </a:rPr>
              <a:t>Megan A. Kirk, MA1 , Mohammad Amiri, BSc1 , Meysam Pirbaglou, MSc1 , and Paul Ritvo, PhD1,2,3</a:t>
            </a:r>
            <a:endParaRPr lang="en-US" b="1" dirty="0">
              <a:ea typeface="Calibri"/>
              <a:cs typeface="Calibri"/>
            </a:endParaRPr>
          </a:p>
          <a:p>
            <a:pPr marL="0" indent="0">
              <a:buClr>
                <a:srgbClr val="420023">
                  <a:lumMod val="75000"/>
                  <a:lumOff val="25000"/>
                </a:srgbClr>
              </a:buClr>
              <a:buNone/>
            </a:pPr>
            <a:r>
              <a:rPr lang="en-US" b="1" dirty="0">
                <a:ea typeface="Calibri"/>
                <a:cs typeface="Calibri"/>
              </a:rPr>
              <a:t>Result </a:t>
            </a:r>
            <a:r>
              <a:rPr lang="en-US" dirty="0">
                <a:ea typeface="+mn-lt"/>
                <a:cs typeface="+mn-lt"/>
              </a:rPr>
              <a:t>Wearable technology can play an important role in patientcentered monitoring and treatment of chronic disease.20,22,25 Our findings support the application of wearable technology as an effective tool to promote PA behavior change necessary for chronic disease management among adults with cardiometabolic conditions, especially those with CVD and T2DM. These results are timely given the explosive growth of wearable technology devices and other technological advances that include ambulatory and metabolic monitoring. Future evaluations of advanced wearable technology in the primary and secondary prevention of chronic disease will further illuminate the possible benefits for a large global population</a:t>
            </a:r>
            <a:endParaRPr lang="en-US" b="1" dirty="0">
              <a:ea typeface="Calibri"/>
              <a:cs typeface="Calibri"/>
            </a:endParaRPr>
          </a:p>
        </p:txBody>
      </p:sp>
    </p:spTree>
    <p:extLst>
      <p:ext uri="{BB962C8B-B14F-4D97-AF65-F5344CB8AC3E}">
        <p14:creationId xmlns:p14="http://schemas.microsoft.com/office/powerpoint/2010/main" val="223391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802A-A565-739E-1D53-B20AFDFA96CB}"/>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4F30D9E-D5F4-97F4-E613-EC144A0CF4AC}"/>
              </a:ext>
            </a:extLst>
          </p:cNvPr>
          <p:cNvSpPr>
            <a:spLocks noGrp="1"/>
          </p:cNvSpPr>
          <p:nvPr>
            <p:ph idx="1"/>
          </p:nvPr>
        </p:nvSpPr>
        <p:spPr/>
        <p:txBody>
          <a:bodyPr/>
          <a:lstStyle/>
          <a:p>
            <a:r>
              <a:rPr lang="en-US" dirty="0"/>
              <a:t>Our project's goal is to use informatics to provide tailored treatments that encourage target communities to lead healthier lifestyles.</a:t>
            </a:r>
          </a:p>
          <a:p>
            <a:r>
              <a:rPr lang="en-US" dirty="0" smtClean="0"/>
              <a:t>And also</a:t>
            </a:r>
            <a:r>
              <a:rPr lang="en-US" dirty="0" smtClean="0"/>
              <a:t> </a:t>
            </a:r>
            <a:r>
              <a:rPr lang="en-US" dirty="0"/>
              <a:t>to enable people to embrace and uphold good behaviors concerning physical exercise, diet, and stress reduction by means of digital tools and data-driven strategies.</a:t>
            </a:r>
          </a:p>
          <a:p>
            <a:r>
              <a:rPr lang="en-US" dirty="0" smtClean="0"/>
              <a:t> </a:t>
            </a:r>
            <a:r>
              <a:rPr lang="en-US" dirty="0"/>
              <a:t>improve general quality of life and well-being by addressing the particular issues that young adults and working professionals confront, like excessive stress levels and sedentary behavior. Urge the People:</a:t>
            </a:r>
          </a:p>
          <a:p>
            <a:r>
              <a:rPr lang="en-US" dirty="0"/>
              <a:t>Urge people to actively use resources and technologies for digital wellness in order to support their health objectives.</a:t>
            </a:r>
          </a:p>
          <a:p>
            <a:r>
              <a:rPr lang="en-US" dirty="0"/>
              <a:t>Suggest incorporating digital health programs with community health and workplace wellness initiatives.</a:t>
            </a:r>
          </a:p>
          <a:p>
            <a:r>
              <a:rPr lang="en-US" dirty="0"/>
              <a:t>Stress the value of continued research and cooperation in order to develop the field of informatics-based health behavior modification.</a:t>
            </a:r>
          </a:p>
        </p:txBody>
      </p:sp>
    </p:spTree>
    <p:extLst>
      <p:ext uri="{BB962C8B-B14F-4D97-AF65-F5344CB8AC3E}">
        <p14:creationId xmlns:p14="http://schemas.microsoft.com/office/powerpoint/2010/main" val="297105025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2414</TotalTime>
  <Words>1513</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AvenirNext LT Pro Medium</vt:lpstr>
      <vt:lpstr>Calibri</vt:lpstr>
      <vt:lpstr>Gill Sans Nova</vt:lpstr>
      <vt:lpstr>ConfettiVTI</vt:lpstr>
      <vt:lpstr>Leveraging Informatics for Promoting Healthy Lifestyle Choices.</vt:lpstr>
      <vt:lpstr>Introduction</vt:lpstr>
      <vt:lpstr>Emerging Area of Focus</vt:lpstr>
      <vt:lpstr>Target Population</vt:lpstr>
      <vt:lpstr>Expected Results</vt:lpstr>
      <vt:lpstr>Long-term Behavior Change(Impact on the Population)</vt:lpstr>
      <vt:lpstr>REASERCH PAPERS</vt:lpstr>
      <vt:lpstr>PowerPoint Presentation</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Informatics for Promoting Healthy Lifestyle Choices.</dc:title>
  <dc:creator>Chadwick Kota</dc:creator>
  <cp:lastModifiedBy>Varshitha Reddy</cp:lastModifiedBy>
  <cp:revision>15</cp:revision>
  <dcterms:created xsi:type="dcterms:W3CDTF">2024-04-03T23:27:14Z</dcterms:created>
  <dcterms:modified xsi:type="dcterms:W3CDTF">2024-04-18T03:04:39Z</dcterms:modified>
</cp:coreProperties>
</file>