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4" r:id="rId4"/>
    <p:sldId id="258" r:id="rId5"/>
    <p:sldId id="259" r:id="rId6"/>
    <p:sldId id="260" r:id="rId7"/>
    <p:sldId id="261" r:id="rId8"/>
    <p:sldId id="273" r:id="rId9"/>
    <p:sldId id="262" r:id="rId10"/>
    <p:sldId id="265" r:id="rId11"/>
    <p:sldId id="263" r:id="rId12"/>
    <p:sldId id="272" r:id="rId13"/>
  </p:sldIdLst>
  <p:sldSz cx="12192000" cy="6858000"/>
  <p:notesSz cx="6858000" cy="9144000"/>
  <p:custShowLst>
    <p:custShow name="Custom show 1" id="0">
      <p:sldLst>
        <p:sld r:id="rId5"/>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9DCFCC6-A0D4-409B-84AE-D9040DF96308}">
          <p14:sldIdLst>
            <p14:sldId id="256"/>
            <p14:sldId id="257"/>
            <p14:sldId id="264"/>
            <p14:sldId id="258"/>
            <p14:sldId id="259"/>
            <p14:sldId id="260"/>
            <p14:sldId id="261"/>
            <p14:sldId id="273"/>
            <p14:sldId id="262"/>
            <p14:sldId id="265"/>
            <p14:sldId id="263"/>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923F103-BC34-4FE4-A40E-EDDEECFDA5D0}" type="datetimeFigureOut">
              <a:rPr lang="en-US" dirty="0"/>
              <a:t>12/31/2023</a:t>
            </a:fld>
            <a:endParaRPr lang="en-US" dirty="0"/>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dirty="0"/>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86D93-FCAC-47E0-A2EE-787E62CA814C}" type="datetimeFigureOut">
              <a:rPr lang="en-US" dirty="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A879A6-0FD0-4734-A311-86BFCA472E6E}" type="datetimeFigureOut">
              <a:rPr lang="en-US" dirty="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E451C3-0FF4-47C4-B829-773ADF60F88C}" type="datetimeFigureOut">
              <a:rPr lang="en-US" dirty="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12/31/2023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12/31/2023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4"/>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2BE451C3-0FF4-47C4-B829-773ADF60F88C}" type="datetimeFigureOut">
              <a:rPr lang="en-US" dirty="0"/>
              <a:t>12/31/2023</a:t>
            </a:fld>
            <a:endParaRPr lang="en-US" dirty="0"/>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27345" y="882316"/>
            <a:ext cx="8825658" cy="2277979"/>
          </a:xfrm>
        </p:spPr>
        <p:txBody>
          <a:bodyPr/>
          <a:lstStyle/>
          <a:p>
            <a:r>
              <a:rPr lang="en-US" dirty="0"/>
              <a:t>     </a:t>
            </a:r>
            <a:r>
              <a:rPr lang="en-US" dirty="0">
                <a:latin typeface="Algerian" panose="04020705040A02060702" pitchFamily="82" charset="0"/>
              </a:rPr>
              <a:t>BLIND STICK USING </a:t>
            </a:r>
            <a:endParaRPr lang="en-IN" dirty="0">
              <a:latin typeface="Algerian" panose="04020705040A02060702" pitchFamily="82" charset="0"/>
            </a:endParaRPr>
          </a:p>
        </p:txBody>
      </p:sp>
      <p:sp>
        <p:nvSpPr>
          <p:cNvPr id="3" name="Subtitle 2"/>
          <p:cNvSpPr>
            <a:spLocks noGrp="1"/>
          </p:cNvSpPr>
          <p:nvPr>
            <p:ph type="subTitle" idx="1"/>
          </p:nvPr>
        </p:nvSpPr>
        <p:spPr>
          <a:xfrm>
            <a:off x="3366342" y="5177589"/>
            <a:ext cx="8825658" cy="861420"/>
          </a:xfrm>
        </p:spPr>
        <p:txBody>
          <a:bodyPr/>
          <a:lstStyle/>
          <a:p>
            <a:r>
              <a:rPr lang="en-US" dirty="0"/>
              <a:t>                                 </a:t>
            </a:r>
            <a:endParaRPr lang="en-US" sz="2800" dirty="0">
              <a:solidFill>
                <a:schemeClr val="tx1"/>
              </a:solidFill>
              <a:latin typeface="Algerian" panose="04020705040A02060702" pitchFamily="82" charset="0"/>
            </a:endParaRPr>
          </a:p>
        </p:txBody>
      </p:sp>
      <p:sp>
        <p:nvSpPr>
          <p:cNvPr id="5" name="Text Box 4"/>
          <p:cNvSpPr txBox="1"/>
          <p:nvPr/>
        </p:nvSpPr>
        <p:spPr>
          <a:xfrm>
            <a:off x="4262120" y="2638425"/>
            <a:ext cx="6096000" cy="521970"/>
          </a:xfrm>
          <a:prstGeom prst="rect">
            <a:avLst/>
          </a:prstGeom>
          <a:noFill/>
        </p:spPr>
        <p:txBody>
          <a:bodyPr wrap="square" rtlCol="0">
            <a:spAutoFit/>
          </a:bodyPr>
          <a:lstStyle/>
          <a:p>
            <a:r>
              <a:rPr lang="en-US" dirty="0">
                <a:sym typeface="+mn-ea"/>
              </a:rPr>
              <a:t> </a:t>
            </a:r>
            <a:r>
              <a:rPr lang="en-US" sz="2800" dirty="0">
                <a:latin typeface="Algerian" panose="04020705040A02060702" pitchFamily="82" charset="0"/>
                <a:sym typeface="+mn-ea"/>
              </a:rPr>
              <a:t>ULTRASONIC sensor</a:t>
            </a:r>
            <a:endParaRPr lang="en-US" sz="2800" dirty="0">
              <a:latin typeface="Algerian" panose="04020705040A02060702" pitchFamily="82" charset="0"/>
            </a:endParaRPr>
          </a:p>
        </p:txBody>
      </p:sp>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4399" y="486275"/>
            <a:ext cx="4779653" cy="268855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6096000" y="2980824"/>
            <a:ext cx="4779654" cy="2688555"/>
          </a:xfrm>
          <a:prstGeom prst="rect">
            <a:avLst/>
          </a:prstGeom>
          <a:ln>
            <a:noFill/>
          </a:ln>
          <a:effectLst>
            <a:softEdge rad="1125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4084" y="2454442"/>
            <a:ext cx="10515600" cy="2585323"/>
          </a:xfrm>
          <a:prstGeom prst="rect">
            <a:avLst/>
          </a:prstGeom>
          <a:noFill/>
        </p:spPr>
        <p:txBody>
          <a:bodyPr wrap="square">
            <a:spAutoFit/>
          </a:bodyPr>
          <a:lstStyle/>
          <a:p>
            <a:r>
              <a:rPr lang="en-US" dirty="0">
                <a:solidFill>
                  <a:schemeClr val="accent6">
                    <a:lumMod val="50000"/>
                  </a:schemeClr>
                </a:solidFill>
                <a:latin typeface="Arial Black" panose="020B0A04020102020204" pitchFamily="34" charset="0"/>
              </a:rPr>
              <a:t>The Blind Walking Stick has been at last made  into  a  model  which  can  be  utilized  to direct the visually impaired. It intends to tackle the  issues  looked  at  by  visually  impaired individuals  in  their  everyday  life.  The framework likewise takes the action to guarantee their security. This undertaking will work to help every one of the visually impaired individuals on the  planet  to  make  them  simpler  to  walk wherever  they  need. It  was  done  to  assist  the visually  impaired  with  moving  in  front  quite well.  It  is  utilized  to  assist  individuals  with handicaps  that  are  heedless  to  work  with  the development and increment security</a:t>
            </a:r>
            <a:endParaRPr lang="en-IN" dirty="0">
              <a:solidFill>
                <a:schemeClr val="accent6">
                  <a:lumMod val="50000"/>
                </a:schemeClr>
              </a:solidFill>
              <a:latin typeface="Arial Black" panose="020B0A04020102020204" pitchFamily="34" charset="0"/>
            </a:endParaRPr>
          </a:p>
        </p:txBody>
      </p:sp>
      <p:sp>
        <p:nvSpPr>
          <p:cNvPr id="5" name="TextBox 4"/>
          <p:cNvSpPr txBox="1"/>
          <p:nvPr/>
        </p:nvSpPr>
        <p:spPr>
          <a:xfrm>
            <a:off x="729916" y="1502131"/>
            <a:ext cx="6096000" cy="523220"/>
          </a:xfrm>
          <a:prstGeom prst="rect">
            <a:avLst/>
          </a:prstGeom>
          <a:noFill/>
        </p:spPr>
        <p:txBody>
          <a:bodyPr wrap="square">
            <a:spAutoFit/>
          </a:bodyPr>
          <a:lstStyle/>
          <a:p>
            <a:r>
              <a:rPr lang="en-US" sz="2800" dirty="0">
                <a:latin typeface="Bodoni MT Black" panose="02070A03080606020203" pitchFamily="18" charset="0"/>
              </a:rPr>
              <a:t>CONCLUSION:</a:t>
            </a:r>
            <a:endParaRPr lang="en-IN" sz="2800" dirty="0">
              <a:latin typeface="Bodoni MT Black" panose="02070A03080606020203"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ext Box 3"/>
          <p:cNvSpPr txBox="1"/>
          <p:nvPr/>
        </p:nvSpPr>
        <p:spPr>
          <a:xfrm>
            <a:off x="7192010" y="1805305"/>
            <a:ext cx="7694930" cy="1485265"/>
          </a:xfrm>
          <a:prstGeom prst="rect">
            <a:avLst/>
          </a:prstGeom>
          <a:noFill/>
        </p:spPr>
        <p:txBody>
          <a:bodyPr wrap="square" rtlCol="0">
            <a:noAutofit/>
          </a:bodyPr>
          <a:lstStyle/>
          <a:p>
            <a:r>
              <a:rPr lang="en-IN" altLang="en-US" sz="6000">
                <a:ln w="15875">
                  <a:gradFill>
                    <a:gsLst>
                      <a:gs pos="0">
                        <a:schemeClr val="accent1">
                          <a:hueMod val="80000"/>
                        </a:schemeClr>
                      </a:gs>
                      <a:gs pos="100000">
                        <a:schemeClr val="accent1"/>
                      </a:gs>
                    </a:gsLst>
                    <a:lin ang="2700000" scaled="1"/>
                  </a:gradFill>
                </a:ln>
                <a:solidFill>
                  <a:schemeClr val="accent6"/>
                </a:solidFill>
                <a:effectLst/>
                <a:latin typeface="Algerian" panose="04020705040A02060702" pitchFamily="82" charset="0"/>
                <a:cs typeface="Algerian" panose="04020705040A02060702" pitchFamily="82" charset="0"/>
              </a:rPr>
              <a:t>THANK YOU</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tx1"/>
                </a:solidFill>
                <a:latin typeface="Bodoni MT Black" panose="02070A03080606020203" pitchFamily="18" charset="0"/>
              </a:rPr>
              <a:t>COMPONENTS REQUIRED</a:t>
            </a:r>
            <a:r>
              <a:rPr lang="en-US" dirty="0">
                <a:solidFill>
                  <a:schemeClr val="tx1"/>
                </a:solidFill>
              </a:rPr>
              <a:t>:</a:t>
            </a:r>
          </a:p>
        </p:txBody>
      </p:sp>
      <p:sp>
        <p:nvSpPr>
          <p:cNvPr id="4" name="TextBox 3"/>
          <p:cNvSpPr txBox="1"/>
          <p:nvPr/>
        </p:nvSpPr>
        <p:spPr>
          <a:xfrm>
            <a:off x="1331495" y="2776426"/>
            <a:ext cx="6096000" cy="2215991"/>
          </a:xfrm>
          <a:prstGeom prst="rect">
            <a:avLst/>
          </a:prstGeom>
          <a:noFill/>
        </p:spPr>
        <p:txBody>
          <a:bodyPr wrap="square">
            <a:spAutoFit/>
          </a:bodyPr>
          <a:lstStyle/>
          <a:p>
            <a:r>
              <a:rPr lang="en-IN" sz="2400" dirty="0">
                <a:solidFill>
                  <a:srgbClr val="7030A0"/>
                </a:solidFill>
                <a:latin typeface="Algerian" panose="04020705040A02060702" pitchFamily="82" charset="0"/>
              </a:rPr>
              <a:t>1. Arduino UNO Board</a:t>
            </a:r>
          </a:p>
          <a:p>
            <a:r>
              <a:rPr lang="en-IN" sz="2400" dirty="0">
                <a:solidFill>
                  <a:srgbClr val="7030A0"/>
                </a:solidFill>
                <a:latin typeface="Algerian" panose="04020705040A02060702" pitchFamily="82" charset="0"/>
              </a:rPr>
              <a:t>2. HC-SR04 Ultrasonic Sensor</a:t>
            </a:r>
          </a:p>
          <a:p>
            <a:r>
              <a:rPr lang="en-IN" sz="2400" dirty="0">
                <a:solidFill>
                  <a:srgbClr val="7030A0"/>
                </a:solidFill>
                <a:latin typeface="Algerian" panose="04020705040A02060702" pitchFamily="82" charset="0"/>
              </a:rPr>
              <a:t>3. Buzzer</a:t>
            </a:r>
          </a:p>
          <a:p>
            <a:r>
              <a:rPr lang="en-IN" sz="2400" dirty="0">
                <a:solidFill>
                  <a:srgbClr val="7030A0"/>
                </a:solidFill>
                <a:latin typeface="Algerian" panose="04020705040A02060702" pitchFamily="82" charset="0"/>
              </a:rPr>
              <a:t>4. 9 Volt Battery</a:t>
            </a:r>
          </a:p>
          <a:p>
            <a:r>
              <a:rPr lang="en-IN" sz="2400" dirty="0">
                <a:solidFill>
                  <a:srgbClr val="7030A0"/>
                </a:solidFill>
                <a:latin typeface="Algerian" panose="04020705040A02060702" pitchFamily="82" charset="0"/>
              </a:rPr>
              <a:t>5. Switch (Optional)</a:t>
            </a:r>
          </a:p>
          <a:p>
            <a:endParaRPr lang="en-IN" dirty="0"/>
          </a:p>
        </p:txBody>
      </p:sp>
    </p:spTree>
  </p:cSld>
  <p:clrMapOvr>
    <a:masterClrMapping/>
  </p:clrMapOvr>
  <p:transition advTm="3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71237" y="309813"/>
            <a:ext cx="2362200" cy="1714500"/>
          </a:xfrm>
          <a:prstGeom prst="rect">
            <a:avLst/>
          </a:prstGeom>
        </p:spPr>
      </p:pic>
      <p:sp>
        <p:nvSpPr>
          <p:cNvPr id="5" name="TextBox 4"/>
          <p:cNvSpPr txBox="1"/>
          <p:nvPr/>
        </p:nvSpPr>
        <p:spPr>
          <a:xfrm>
            <a:off x="3098132" y="714226"/>
            <a:ext cx="7988969" cy="1077218"/>
          </a:xfrm>
          <a:prstGeom prst="rect">
            <a:avLst/>
          </a:prstGeom>
          <a:noFill/>
        </p:spPr>
        <p:txBody>
          <a:bodyPr wrap="square">
            <a:spAutoFit/>
          </a:bodyPr>
          <a:lstStyle/>
          <a:p>
            <a:r>
              <a:rPr lang="en-US" sz="1600" dirty="0">
                <a:solidFill>
                  <a:schemeClr val="accent1">
                    <a:lumMod val="50000"/>
                  </a:schemeClr>
                </a:solidFill>
                <a:latin typeface="Arial Rounded MT Bold" panose="020F0704030504030204" pitchFamily="34" charset="0"/>
              </a:rPr>
              <a:t>Arduino boards are able to read inputs - light on a sensor, a finger on a </a:t>
            </a:r>
          </a:p>
          <a:p>
            <a:r>
              <a:rPr lang="en-US" sz="1600" dirty="0">
                <a:solidFill>
                  <a:schemeClr val="accent1">
                    <a:lumMod val="50000"/>
                  </a:schemeClr>
                </a:solidFill>
                <a:latin typeface="Arial Rounded MT Bold" panose="020F0704030504030204" pitchFamily="34" charset="0"/>
              </a:rPr>
              <a:t>button, or a Twitter message - and turn it into an output - activating a </a:t>
            </a:r>
          </a:p>
          <a:p>
            <a:r>
              <a:rPr lang="en-US" sz="1600" dirty="0">
                <a:solidFill>
                  <a:schemeClr val="accent1">
                    <a:lumMod val="50000"/>
                  </a:schemeClr>
                </a:solidFill>
                <a:latin typeface="Arial Rounded MT Bold" panose="020F0704030504030204" pitchFamily="34" charset="0"/>
              </a:rPr>
              <a:t>motor, turning on an LED, publishing something online. You can tell your board what to do by sending a set of instructions to the microcontroller on the board.</a:t>
            </a:r>
            <a:endParaRPr lang="en-IN" sz="1600" dirty="0">
              <a:solidFill>
                <a:schemeClr val="accent1">
                  <a:lumMod val="50000"/>
                </a:schemeClr>
              </a:solidFill>
              <a:latin typeface="Arial Rounded MT Bold" panose="020F0704030504030204" pitchFamily="34" charset="0"/>
            </a:endParaRPr>
          </a:p>
        </p:txBody>
      </p:sp>
      <p:sp>
        <p:nvSpPr>
          <p:cNvPr id="7" name="TextBox 6"/>
          <p:cNvSpPr txBox="1"/>
          <p:nvPr/>
        </p:nvSpPr>
        <p:spPr>
          <a:xfrm>
            <a:off x="336883" y="2428726"/>
            <a:ext cx="9079832" cy="830997"/>
          </a:xfrm>
          <a:prstGeom prst="rect">
            <a:avLst/>
          </a:prstGeom>
          <a:noFill/>
        </p:spPr>
        <p:txBody>
          <a:bodyPr wrap="square">
            <a:spAutoFit/>
          </a:bodyPr>
          <a:lstStyle/>
          <a:p>
            <a:r>
              <a:rPr lang="en-US" sz="1600" dirty="0">
                <a:solidFill>
                  <a:schemeClr val="accent1">
                    <a:lumMod val="50000"/>
                  </a:schemeClr>
                </a:solidFill>
                <a:latin typeface="Arial Rounded MT Bold" panose="020F0704030504030204" pitchFamily="34" charset="0"/>
              </a:rPr>
              <a:t>Ultrasonic sensors are electronic devices that calculate the target’s distance by emission of ultrasonic sound waves and convert those waves into electrical signals. The speed of emitted ultrasonic waves traveling speed is faster than the audible sound.</a:t>
            </a:r>
            <a:endParaRPr lang="en-IN" sz="1600" dirty="0">
              <a:solidFill>
                <a:schemeClr val="accent1">
                  <a:lumMod val="50000"/>
                </a:schemeClr>
              </a:solidFill>
              <a:latin typeface="Arial Rounded MT Bold" panose="020F0704030504030204" pitchFamily="34" charset="0"/>
            </a:endParaRPr>
          </a:p>
        </p:txBody>
      </p:sp>
      <p:pic>
        <p:nvPicPr>
          <p:cNvPr id="9" name="Picture 8"/>
          <p:cNvPicPr>
            <a:picLocks noChangeAspect="1"/>
          </p:cNvPicPr>
          <p:nvPr/>
        </p:nvPicPr>
        <p:blipFill>
          <a:blip r:embed="rId3"/>
          <a:stretch>
            <a:fillRect/>
          </a:stretch>
        </p:blipFill>
        <p:spPr>
          <a:xfrm>
            <a:off x="9592409" y="2289097"/>
            <a:ext cx="2182497" cy="1295521"/>
          </a:xfrm>
          <a:prstGeom prst="rect">
            <a:avLst/>
          </a:prstGeom>
        </p:spPr>
      </p:pic>
      <p:sp>
        <p:nvSpPr>
          <p:cNvPr id="11" name="TextBox 10"/>
          <p:cNvSpPr txBox="1"/>
          <p:nvPr/>
        </p:nvSpPr>
        <p:spPr>
          <a:xfrm>
            <a:off x="1532789" y="4013376"/>
            <a:ext cx="9431991" cy="369332"/>
          </a:xfrm>
          <a:prstGeom prst="rect">
            <a:avLst/>
          </a:prstGeom>
          <a:noFill/>
        </p:spPr>
        <p:txBody>
          <a:bodyPr wrap="square">
            <a:spAutoFit/>
          </a:bodyPr>
          <a:lstStyle/>
          <a:p>
            <a:r>
              <a:rPr lang="en-US" sz="1600" dirty="0">
                <a:solidFill>
                  <a:schemeClr val="accent1">
                    <a:lumMod val="50000"/>
                  </a:schemeClr>
                </a:solidFill>
                <a:latin typeface="Arial Rounded MT Bold" panose="020F0704030504030204" pitchFamily="34" charset="0"/>
              </a:rPr>
              <a:t>A battery is a "battery" of cells, i.e. more than one cell. A 9V battery contains six 1.5V cells</a:t>
            </a:r>
            <a:r>
              <a:rPr lang="en-US" dirty="0"/>
              <a:t>. </a:t>
            </a:r>
            <a:endParaRPr lang="en-IN" dirty="0"/>
          </a:p>
        </p:txBody>
      </p:sp>
      <p:pic>
        <p:nvPicPr>
          <p:cNvPr id="13" name="Picture 12"/>
          <p:cNvPicPr>
            <a:picLocks noChangeAspect="1"/>
          </p:cNvPicPr>
          <p:nvPr/>
        </p:nvPicPr>
        <p:blipFill>
          <a:blip r:embed="rId4"/>
          <a:stretch>
            <a:fillRect/>
          </a:stretch>
        </p:blipFill>
        <p:spPr>
          <a:xfrm>
            <a:off x="161189" y="3259723"/>
            <a:ext cx="1371600" cy="1714500"/>
          </a:xfrm>
          <a:prstGeom prst="rect">
            <a:avLst/>
          </a:prstGeom>
        </p:spPr>
      </p:pic>
      <p:sp>
        <p:nvSpPr>
          <p:cNvPr id="15" name="TextBox 14"/>
          <p:cNvSpPr txBox="1"/>
          <p:nvPr/>
        </p:nvSpPr>
        <p:spPr>
          <a:xfrm>
            <a:off x="240630" y="5189267"/>
            <a:ext cx="8775032" cy="1077218"/>
          </a:xfrm>
          <a:prstGeom prst="rect">
            <a:avLst/>
          </a:prstGeom>
          <a:noFill/>
        </p:spPr>
        <p:txBody>
          <a:bodyPr wrap="square">
            <a:spAutoFit/>
          </a:bodyPr>
          <a:lstStyle/>
          <a:p>
            <a:r>
              <a:rPr lang="en-US" sz="1600" dirty="0">
                <a:solidFill>
                  <a:schemeClr val="accent1">
                    <a:lumMod val="50000"/>
                  </a:schemeClr>
                </a:solidFill>
                <a:latin typeface="Arial Rounded MT Bold" panose="020F0704030504030204" pitchFamily="34" charset="0"/>
              </a:rPr>
              <a:t>The buzzer is a sounding device that can convert audio signals into sound signals. It is usually powered by DC voltage. It is widely used in alarms, computers, printers and other electronic products as sound devices. It is mainly divided into piezoelectric buzzer and electromagnetic buzzer, represented by the letter "H" or "HA" in the circuit.</a:t>
            </a:r>
            <a:endParaRPr lang="en-IN" sz="1600" dirty="0">
              <a:solidFill>
                <a:schemeClr val="accent1">
                  <a:lumMod val="50000"/>
                </a:schemeClr>
              </a:solidFill>
              <a:latin typeface="Arial Rounded MT Bold" panose="020F0704030504030204" pitchFamily="34" charset="0"/>
            </a:endParaRPr>
          </a:p>
        </p:txBody>
      </p:sp>
      <p:pic>
        <p:nvPicPr>
          <p:cNvPr id="17" name="Picture 16"/>
          <p:cNvPicPr>
            <a:picLocks noChangeAspect="1"/>
          </p:cNvPicPr>
          <p:nvPr/>
        </p:nvPicPr>
        <p:blipFill>
          <a:blip r:embed="rId5"/>
          <a:stretch>
            <a:fillRect/>
          </a:stretch>
        </p:blipFill>
        <p:spPr>
          <a:xfrm>
            <a:off x="8904867" y="4952848"/>
            <a:ext cx="2789827" cy="1569278"/>
          </a:xfrm>
          <a:prstGeom prst="rect">
            <a:avLst/>
          </a:prstGeom>
        </p:spPr>
      </p:pic>
    </p:spTree>
  </p:cSld>
  <p:clrMapOvr>
    <a:masterClrMapping/>
  </p:clrMapOvr>
  <p:transition advTm="3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74" y="1251163"/>
            <a:ext cx="10347235" cy="706964"/>
          </a:xfrm>
        </p:spPr>
        <p:txBody>
          <a:bodyPr/>
          <a:lstStyle/>
          <a:p>
            <a:r>
              <a:rPr lang="en-US" sz="2000" dirty="0">
                <a:solidFill>
                  <a:schemeClr val="tx1"/>
                </a:solidFill>
                <a:latin typeface="Bodoni MT Black" panose="02070A03080606020203" pitchFamily="18" charset="0"/>
              </a:rPr>
              <a:t>Blind Walking Stick Using Arduino &amp; Ultrasonic Sensor HC-SR04</a:t>
            </a:r>
          </a:p>
        </p:txBody>
      </p:sp>
      <p:sp>
        <p:nvSpPr>
          <p:cNvPr id="4" name="TextBox 3"/>
          <p:cNvSpPr txBox="1"/>
          <p:nvPr/>
        </p:nvSpPr>
        <p:spPr>
          <a:xfrm>
            <a:off x="1154953" y="3030959"/>
            <a:ext cx="10740267" cy="2677656"/>
          </a:xfrm>
          <a:prstGeom prst="rect">
            <a:avLst/>
          </a:prstGeom>
          <a:noFill/>
        </p:spPr>
        <p:txBody>
          <a:bodyPr wrap="square">
            <a:spAutoFit/>
          </a:bodyPr>
          <a:lstStyle/>
          <a:p>
            <a:r>
              <a:rPr lang="en-US" sz="2400" b="0" i="0" dirty="0">
                <a:solidFill>
                  <a:srgbClr val="7030A0"/>
                </a:solidFill>
                <a:effectLst/>
                <a:latin typeface="Algerian" panose="04020705040A02060702" pitchFamily="82" charset="0"/>
              </a:rPr>
              <a:t>In this project, we will learn how to design Blind Walking Stick Using Arduino &amp; Ultrasonic Sensor HC-SR04. Almost 30 million people are blind according to the recent WHO Report. These blind people are totally dependent on others as they can’t walk alone. This is the reason why we have designed the Blind Walking Stick device which will help blind people to walk with ease independently. </a:t>
            </a:r>
            <a:endParaRPr lang="en-IN" sz="2400" dirty="0">
              <a:solidFill>
                <a:srgbClr val="7030A0"/>
              </a:solidFill>
              <a:latin typeface="Algerian" panose="04020705040A02060702" pitchFamily="82" charset="0"/>
            </a:endParaRPr>
          </a:p>
        </p:txBody>
      </p:sp>
    </p:spTree>
  </p:cSld>
  <p:clrMapOvr>
    <a:masterClrMapping/>
  </p:clrMapOvr>
  <p:transition advTm="3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89220" y="3141245"/>
            <a:ext cx="7315200" cy="2933700"/>
          </a:xfrm>
          <a:prstGeom prst="rect">
            <a:avLst/>
          </a:prstGeom>
        </p:spPr>
      </p:pic>
      <p:sp>
        <p:nvSpPr>
          <p:cNvPr id="5" name="TextBox 4"/>
          <p:cNvSpPr txBox="1"/>
          <p:nvPr/>
        </p:nvSpPr>
        <p:spPr>
          <a:xfrm>
            <a:off x="465221" y="637423"/>
            <a:ext cx="8229599" cy="400110"/>
          </a:xfrm>
          <a:prstGeom prst="rect">
            <a:avLst/>
          </a:prstGeom>
          <a:noFill/>
        </p:spPr>
        <p:txBody>
          <a:bodyPr wrap="square">
            <a:spAutoFit/>
          </a:bodyPr>
          <a:lstStyle/>
          <a:p>
            <a:r>
              <a:rPr lang="en-US" sz="2000" dirty="0">
                <a:solidFill>
                  <a:schemeClr val="accent5">
                    <a:lumMod val="50000"/>
                  </a:schemeClr>
                </a:solidFill>
                <a:latin typeface="Algerian" panose="04020705040A02060702" pitchFamily="82" charset="0"/>
              </a:rPr>
              <a:t>Circuit: Blind Walking Stick Arduino Ultrasonic Sensor</a:t>
            </a:r>
            <a:endParaRPr lang="en-IN" sz="2000" dirty="0">
              <a:solidFill>
                <a:schemeClr val="accent5">
                  <a:lumMod val="50000"/>
                </a:schemeClr>
              </a:solidFill>
              <a:latin typeface="Algerian" panose="04020705040A02060702" pitchFamily="82" charset="0"/>
            </a:endParaRPr>
          </a:p>
        </p:txBody>
      </p:sp>
      <p:sp>
        <p:nvSpPr>
          <p:cNvPr id="7" name="TextBox 6"/>
          <p:cNvSpPr txBox="1"/>
          <p:nvPr/>
        </p:nvSpPr>
        <p:spPr>
          <a:xfrm>
            <a:off x="641684" y="1522052"/>
            <a:ext cx="9537032" cy="1015663"/>
          </a:xfrm>
          <a:prstGeom prst="rect">
            <a:avLst/>
          </a:prstGeom>
          <a:noFill/>
        </p:spPr>
        <p:txBody>
          <a:bodyPr wrap="square">
            <a:spAutoFit/>
          </a:bodyPr>
          <a:lstStyle/>
          <a:p>
            <a:r>
              <a:rPr lang="en-US" sz="2000" dirty="0">
                <a:solidFill>
                  <a:schemeClr val="tx2">
                    <a:lumMod val="60000"/>
                    <a:lumOff val="40000"/>
                  </a:schemeClr>
                </a:solidFill>
                <a:latin typeface="Bodoni MT Black" panose="02070A03080606020203" pitchFamily="18" charset="0"/>
              </a:rPr>
              <a:t>To design Blind Walking Stick Using Arduino &amp; Ultrasonic Sensor HC-SR04, make the following connections as shown in the connection diagram below</a:t>
            </a:r>
            <a:r>
              <a:rPr lang="en-US" dirty="0"/>
              <a:t>.</a:t>
            </a:r>
            <a:endParaRPr lang="en-IN" dirty="0"/>
          </a:p>
        </p:txBody>
      </p:sp>
    </p:spTree>
  </p:cSld>
  <p:clrMapOvr>
    <a:masterClrMapping/>
  </p:clrMapOvr>
  <p:transition advTm="3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5853" y="634259"/>
            <a:ext cx="10595810" cy="5693866"/>
          </a:xfrm>
          <a:prstGeom prst="rect">
            <a:avLst/>
          </a:prstGeom>
          <a:noFill/>
        </p:spPr>
        <p:txBody>
          <a:bodyPr wrap="square">
            <a:spAutoFit/>
          </a:bodyPr>
          <a:lstStyle/>
          <a:p>
            <a:pPr algn="l" fontAlgn="base">
              <a:buFont typeface="+mj-lt"/>
              <a:buAutoNum type="arabicPeriod"/>
            </a:pPr>
            <a:r>
              <a:rPr lang="en-US" sz="2800" b="0" i="0" dirty="0">
                <a:solidFill>
                  <a:schemeClr val="accent6">
                    <a:lumMod val="50000"/>
                  </a:schemeClr>
                </a:solidFill>
                <a:effectLst/>
                <a:latin typeface="Algerian" panose="04020705040A02060702" pitchFamily="82" charset="0"/>
              </a:rPr>
              <a:t> </a:t>
            </a:r>
            <a:r>
              <a:rPr lang="en-US" sz="2800" b="0" i="0" dirty="0" err="1">
                <a:solidFill>
                  <a:schemeClr val="accent6">
                    <a:lumMod val="50000"/>
                  </a:schemeClr>
                </a:solidFill>
                <a:effectLst/>
                <a:latin typeface="Algerian" panose="04020705040A02060702" pitchFamily="82" charset="0"/>
              </a:rPr>
              <a:t>Vcc</a:t>
            </a:r>
            <a:r>
              <a:rPr lang="en-US" sz="2800" b="0" i="0" dirty="0">
                <a:solidFill>
                  <a:schemeClr val="accent6">
                    <a:lumMod val="50000"/>
                  </a:schemeClr>
                </a:solidFill>
                <a:effectLst/>
                <a:latin typeface="Algerian" panose="04020705040A02060702" pitchFamily="82" charset="0"/>
              </a:rPr>
              <a:t> pin of HC-SR04 is connected to 5-volt pin of Arduino</a:t>
            </a:r>
          </a:p>
          <a:p>
            <a:pPr algn="l" fontAlgn="base">
              <a:buFont typeface="+mj-lt"/>
              <a:buAutoNum type="arabicPeriod"/>
            </a:pPr>
            <a:r>
              <a:rPr lang="en-US" sz="2800" b="0" i="0" dirty="0">
                <a:solidFill>
                  <a:schemeClr val="accent6">
                    <a:lumMod val="50000"/>
                  </a:schemeClr>
                </a:solidFill>
                <a:effectLst/>
                <a:latin typeface="Algerian" panose="04020705040A02060702" pitchFamily="82" charset="0"/>
              </a:rPr>
              <a:t> Trigger pin of HC-SR04 is connected to D12 pin of Arduino</a:t>
            </a:r>
          </a:p>
          <a:p>
            <a:pPr algn="l" fontAlgn="base">
              <a:buFont typeface="+mj-lt"/>
              <a:buAutoNum type="arabicPeriod"/>
            </a:pPr>
            <a:r>
              <a:rPr lang="en-US" sz="2800" b="0" i="0" dirty="0">
                <a:solidFill>
                  <a:schemeClr val="accent6">
                    <a:lumMod val="50000"/>
                  </a:schemeClr>
                </a:solidFill>
                <a:effectLst/>
                <a:latin typeface="Algerian" panose="04020705040A02060702" pitchFamily="82" charset="0"/>
              </a:rPr>
              <a:t> Echo pin of HC-SR04 is connected to the D11 pin of Arduino</a:t>
            </a:r>
          </a:p>
          <a:p>
            <a:pPr algn="l" fontAlgn="base">
              <a:buFont typeface="+mj-lt"/>
              <a:buAutoNum type="arabicPeriod"/>
            </a:pPr>
            <a:r>
              <a:rPr lang="en-US" sz="2800" b="0" i="0" dirty="0">
                <a:solidFill>
                  <a:schemeClr val="accent6">
                    <a:lumMod val="50000"/>
                  </a:schemeClr>
                </a:solidFill>
                <a:effectLst/>
                <a:latin typeface="Algerian" panose="04020705040A02060702" pitchFamily="82" charset="0"/>
              </a:rPr>
              <a:t> The ground of HC-SR04 is connected to the GND pin of    Arduino.</a:t>
            </a:r>
          </a:p>
          <a:p>
            <a:pPr algn="l" fontAlgn="base">
              <a:buFont typeface="+mj-lt"/>
              <a:buAutoNum type="arabicPeriod"/>
            </a:pPr>
            <a:r>
              <a:rPr lang="en-US" sz="2800" b="0" i="0" dirty="0">
                <a:solidFill>
                  <a:schemeClr val="accent6">
                    <a:lumMod val="50000"/>
                  </a:schemeClr>
                </a:solidFill>
                <a:effectLst/>
                <a:latin typeface="Algerian" panose="04020705040A02060702" pitchFamily="82" charset="0"/>
              </a:rPr>
              <a:t> The positive terminal of the 9-volt battery is connected to the Vin pin of Arduino and the negative terminal is connected to the GND pin of Arduino.</a:t>
            </a:r>
          </a:p>
          <a:p>
            <a:pPr algn="l" fontAlgn="base">
              <a:buFont typeface="+mj-lt"/>
              <a:buAutoNum type="arabicPeriod"/>
            </a:pPr>
            <a:r>
              <a:rPr lang="en-US" sz="2800" b="0" i="0" dirty="0">
                <a:solidFill>
                  <a:schemeClr val="accent6">
                    <a:lumMod val="50000"/>
                  </a:schemeClr>
                </a:solidFill>
                <a:effectLst/>
                <a:latin typeface="Algerian" panose="04020705040A02060702" pitchFamily="82" charset="0"/>
              </a:rPr>
              <a:t> A buzzer is connected between the D9 pin of Arduino              and the GND pin.</a:t>
            </a:r>
          </a:p>
        </p:txBody>
      </p:sp>
    </p:spTree>
  </p:cSld>
  <p:clrMapOvr>
    <a:masterClrMapping/>
  </p:clrMapOvr>
  <p:transition advTm="3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rgbClr val="FFFFFF"/>
          </a:lnRef>
          <a:fillRef idx="2">
            <a:schemeClr val="accent6"/>
          </a:fillRef>
          <a:effectRef idx="1">
            <a:schemeClr val="accent6"/>
          </a:effectRef>
          <a:fontRef idx="minor">
            <a:schemeClr val="lt1"/>
          </a:fontRef>
        </p:style>
        <p:txBody>
          <a:bodyPr/>
          <a:lstStyle/>
          <a:p>
            <a:r>
              <a:rPr lang="en-IN" dirty="0">
                <a:latin typeface="Arial Rounded MT Bold" panose="020F0704030504030204" pitchFamily="34" charset="0"/>
              </a:rPr>
              <a:t>Circuit &amp; Working</a:t>
            </a:r>
            <a:r>
              <a:rPr lang="en-IN" dirty="0"/>
              <a:t>:</a:t>
            </a:r>
          </a:p>
        </p:txBody>
      </p:sp>
      <p:sp>
        <p:nvSpPr>
          <p:cNvPr id="4" name="TextBox 3"/>
          <p:cNvSpPr txBox="1"/>
          <p:nvPr/>
        </p:nvSpPr>
        <p:spPr>
          <a:xfrm>
            <a:off x="320675" y="1893570"/>
            <a:ext cx="11261725" cy="3969385"/>
          </a:xfrm>
          <a:prstGeom prst="rect">
            <a:avLst/>
          </a:prstGeom>
          <a:noFill/>
        </p:spPr>
        <p:txBody>
          <a:bodyPr wrap="square">
            <a:noAutofit/>
          </a:bodyPr>
          <a:lstStyle/>
          <a:p>
            <a:r>
              <a:rPr lang="en-US" dirty="0">
                <a:solidFill>
                  <a:srgbClr val="7030A0"/>
                </a:solidFill>
                <a:latin typeface="Algerian" panose="04020705040A02060702" pitchFamily="82" charset="0"/>
              </a:rPr>
              <a:t>The main objective of this project is to help blind people to walk with ease and to be warned whenever their walking path is obstructed by obstacles. As a warning signal via buzzer, whose frequency of beep changes according to the distance of the object. The closer the distance of obstruction, the more will be the buzzer beep frequency.</a:t>
            </a:r>
          </a:p>
          <a:p>
            <a:endParaRPr lang="en-US" dirty="0">
              <a:solidFill>
                <a:srgbClr val="7030A0"/>
              </a:solidFill>
              <a:latin typeface="Algerian" panose="04020705040A02060702" pitchFamily="82" charset="0"/>
            </a:endParaRPr>
          </a:p>
          <a:p>
            <a:r>
              <a:rPr lang="en-US" dirty="0">
                <a:solidFill>
                  <a:srgbClr val="7030A0"/>
                </a:solidFill>
                <a:latin typeface="Algerian" panose="04020705040A02060702" pitchFamily="82" charset="0"/>
              </a:rPr>
              <a:t>The main component used for this device is the Ultrasonic Sensor HC-SR04. The ultrasonic sensor transmits a high frequency sound pulse and then calculates the time to receive the signal of the sound echo to reflect back. HC-SR04 has a transmitter &amp; receiver surface. One of them acts as the transmitter and transmits the ultrasonic waves. The other one acts as a receiver and receives the echoed sound signal. The sensor is calibrated according to the speed of the sound in air. The speed of sound is 341 meters per second in the air, and the distance between the sensor and object is equal to time multiplied by the speed of sound divided by two.</a:t>
            </a:r>
          </a:p>
          <a:p>
            <a:endParaRPr lang="en-US" dirty="0">
              <a:solidFill>
                <a:schemeClr val="accent6">
                  <a:lumMod val="75000"/>
                </a:schemeClr>
              </a:solidFill>
              <a:latin typeface="Bodoni MT Black" panose="02070A03080606020203" pitchFamily="18" charset="0"/>
            </a:endParaRPr>
          </a:p>
          <a:p>
            <a:endParaRPr lang="en-US" dirty="0">
              <a:solidFill>
                <a:schemeClr val="accent6">
                  <a:lumMod val="75000"/>
                </a:schemeClr>
              </a:solidFill>
              <a:latin typeface="Bodoni MT Black" panose="02070A03080606020203" pitchFamily="18" charset="0"/>
            </a:endParaRPr>
          </a:p>
        </p:txBody>
      </p:sp>
    </p:spTree>
  </p:cSld>
  <p:clrMapOvr>
    <a:masterClrMapping/>
  </p:clrMapOvr>
  <p:transition advTm="3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8185" y="1298575"/>
            <a:ext cx="7995285" cy="991235"/>
          </a:xfrm>
        </p:spPr>
        <p:txBody>
          <a:bodyPr/>
          <a:lstStyle/>
          <a:p>
            <a:r>
              <a:rPr lang="en-US" sz="2400" dirty="0">
                <a:solidFill>
                  <a:schemeClr val="accent6">
                    <a:lumMod val="75000"/>
                  </a:schemeClr>
                </a:solidFill>
                <a:latin typeface="Bodoni MT Black" panose="02070A03080606020203" pitchFamily="18" charset="0"/>
                <a:sym typeface="+mn-ea"/>
              </a:rPr>
              <a:t>*Distance = (Time * Speed Of Sound) ÷ 2</a:t>
            </a:r>
          </a:p>
        </p:txBody>
      </p:sp>
      <p:sp>
        <p:nvSpPr>
          <p:cNvPr id="5" name="Text Placeholder 4"/>
          <p:cNvSpPr>
            <a:spLocks noGrp="1"/>
          </p:cNvSpPr>
          <p:nvPr>
            <p:ph type="body" idx="1"/>
          </p:nvPr>
        </p:nvSpPr>
        <p:spPr>
          <a:xfrm>
            <a:off x="718185" y="3004820"/>
            <a:ext cx="10515600" cy="2404745"/>
          </a:xfrm>
        </p:spPr>
        <p:txBody>
          <a:bodyPr/>
          <a:lstStyle/>
          <a:p>
            <a:r>
              <a:rPr lang="en-US" dirty="0">
                <a:solidFill>
                  <a:schemeClr val="accent6">
                    <a:lumMod val="50000"/>
                  </a:schemeClr>
                </a:solidFill>
                <a:latin typeface="Algerian" panose="04020705040A02060702" pitchFamily="82" charset="0"/>
                <a:sym typeface="+mn-ea"/>
              </a:rPr>
              <a:t>After the distance measurement, Arduino makes a beep format using a buzzer, when the distance is high, the frequency of beep is decreased and beep frequency is increased when the distance is low.</a:t>
            </a:r>
            <a:endParaRPr lang="en-IN" dirty="0">
              <a:solidFill>
                <a:schemeClr val="accent6">
                  <a:lumMod val="50000"/>
                </a:schemeClr>
              </a:solidFill>
              <a:latin typeface="Algerian" panose="04020705040A02060702" pitchFamily="82" charset="0"/>
            </a:endParaRP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extBox 3"/>
          <p:cNvSpPr txBox="1"/>
          <p:nvPr/>
        </p:nvSpPr>
        <p:spPr>
          <a:xfrm>
            <a:off x="609600" y="1288209"/>
            <a:ext cx="6096000" cy="5047536"/>
          </a:xfrm>
          <a:prstGeom prst="rect">
            <a:avLst/>
          </a:prstGeom>
          <a:noFill/>
        </p:spPr>
        <p:txBody>
          <a:bodyPr wrap="square">
            <a:spAutoFit/>
          </a:bodyPr>
          <a:lstStyle/>
          <a:p>
            <a:r>
              <a:rPr lang="en-IN" sz="1400" dirty="0">
                <a:solidFill>
                  <a:schemeClr val="accent1">
                    <a:lumMod val="50000"/>
                  </a:schemeClr>
                </a:solidFill>
                <a:latin typeface="Arial Rounded MT Bold" panose="020F0704030504030204" pitchFamily="34" charset="0"/>
              </a:rPr>
              <a:t>int buzzer = 9;</a:t>
            </a:r>
          </a:p>
          <a:p>
            <a:r>
              <a:rPr lang="en-IN" sz="1400" dirty="0">
                <a:solidFill>
                  <a:schemeClr val="accent1">
                    <a:lumMod val="50000"/>
                  </a:schemeClr>
                </a:solidFill>
                <a:latin typeface="Arial Rounded MT Bold" panose="020F0704030504030204" pitchFamily="34" charset="0"/>
              </a:rPr>
              <a:t> </a:t>
            </a:r>
          </a:p>
          <a:p>
            <a:r>
              <a:rPr lang="en-IN" sz="1400" dirty="0">
                <a:solidFill>
                  <a:schemeClr val="accent1">
                    <a:lumMod val="50000"/>
                  </a:schemeClr>
                </a:solidFill>
                <a:latin typeface="Arial Rounded MT Bold" panose="020F0704030504030204" pitchFamily="34" charset="0"/>
              </a:rPr>
              <a:t>#include &lt;</a:t>
            </a:r>
            <a:r>
              <a:rPr lang="en-IN" sz="1400" dirty="0" err="1">
                <a:solidFill>
                  <a:schemeClr val="accent1">
                    <a:lumMod val="50000"/>
                  </a:schemeClr>
                </a:solidFill>
                <a:latin typeface="Arial Rounded MT Bold" panose="020F0704030504030204" pitchFamily="34" charset="0"/>
              </a:rPr>
              <a:t>Ultrasonic.h</a:t>
            </a:r>
            <a:r>
              <a:rPr lang="en-IN" sz="1400" dirty="0">
                <a:solidFill>
                  <a:schemeClr val="accent1">
                    <a:lumMod val="50000"/>
                  </a:schemeClr>
                </a:solidFill>
                <a:latin typeface="Arial Rounded MT Bold" panose="020F0704030504030204" pitchFamily="34" charset="0"/>
              </a:rPr>
              <a:t>&gt;</a:t>
            </a:r>
          </a:p>
          <a:p>
            <a:r>
              <a:rPr lang="en-IN" sz="1400" dirty="0">
                <a:solidFill>
                  <a:schemeClr val="accent1">
                    <a:lumMod val="50000"/>
                  </a:schemeClr>
                </a:solidFill>
                <a:latin typeface="Arial Rounded MT Bold" panose="020F0704030504030204" pitchFamily="34" charset="0"/>
              </a:rPr>
              <a:t> </a:t>
            </a:r>
          </a:p>
          <a:p>
            <a:r>
              <a:rPr lang="en-IN" sz="1400" dirty="0">
                <a:solidFill>
                  <a:schemeClr val="accent1">
                    <a:lumMod val="50000"/>
                  </a:schemeClr>
                </a:solidFill>
                <a:latin typeface="Arial Rounded MT Bold" panose="020F0704030504030204" pitchFamily="34" charset="0"/>
              </a:rPr>
              <a:t>Ultrasonic ultrasonic(12,11);</a:t>
            </a:r>
          </a:p>
          <a:p>
            <a:r>
              <a:rPr lang="en-IN" sz="1400" dirty="0">
                <a:solidFill>
                  <a:schemeClr val="accent1">
                    <a:lumMod val="50000"/>
                  </a:schemeClr>
                </a:solidFill>
                <a:latin typeface="Arial Rounded MT Bold" panose="020F0704030504030204" pitchFamily="34" charset="0"/>
              </a:rPr>
              <a:t> </a:t>
            </a:r>
          </a:p>
          <a:p>
            <a:r>
              <a:rPr lang="en-IN" sz="1400" dirty="0">
                <a:solidFill>
                  <a:schemeClr val="accent1">
                    <a:lumMod val="50000"/>
                  </a:schemeClr>
                </a:solidFill>
                <a:latin typeface="Arial Rounded MT Bold" panose="020F0704030504030204" pitchFamily="34" charset="0"/>
              </a:rPr>
              <a:t>void setup() {</a:t>
            </a:r>
          </a:p>
          <a:p>
            <a:r>
              <a:rPr lang="en-IN" sz="1400" dirty="0" err="1">
                <a:solidFill>
                  <a:schemeClr val="accent1">
                    <a:lumMod val="50000"/>
                  </a:schemeClr>
                </a:solidFill>
                <a:latin typeface="Arial Rounded MT Bold" panose="020F0704030504030204" pitchFamily="34" charset="0"/>
              </a:rPr>
              <a:t>Serial.begin</a:t>
            </a:r>
            <a:r>
              <a:rPr lang="en-IN" sz="1400" dirty="0">
                <a:solidFill>
                  <a:schemeClr val="accent1">
                    <a:lumMod val="50000"/>
                  </a:schemeClr>
                </a:solidFill>
                <a:latin typeface="Arial Rounded MT Bold" panose="020F0704030504030204" pitchFamily="34" charset="0"/>
              </a:rPr>
              <a:t>(9600);</a:t>
            </a:r>
          </a:p>
          <a:p>
            <a:r>
              <a:rPr lang="en-IN" sz="1400" dirty="0" err="1">
                <a:solidFill>
                  <a:schemeClr val="accent1">
                    <a:lumMod val="50000"/>
                  </a:schemeClr>
                </a:solidFill>
                <a:latin typeface="Arial Rounded MT Bold" panose="020F0704030504030204" pitchFamily="34" charset="0"/>
              </a:rPr>
              <a:t>pinMode</a:t>
            </a:r>
            <a:r>
              <a:rPr lang="en-IN" sz="1400" dirty="0">
                <a:solidFill>
                  <a:schemeClr val="accent1">
                    <a:lumMod val="50000"/>
                  </a:schemeClr>
                </a:solidFill>
                <a:latin typeface="Arial Rounded MT Bold" panose="020F0704030504030204" pitchFamily="34" charset="0"/>
              </a:rPr>
              <a:t>(</a:t>
            </a:r>
            <a:r>
              <a:rPr lang="en-IN" sz="1400" dirty="0" err="1">
                <a:solidFill>
                  <a:schemeClr val="accent1">
                    <a:lumMod val="50000"/>
                  </a:schemeClr>
                </a:solidFill>
                <a:latin typeface="Arial Rounded MT Bold" panose="020F0704030504030204" pitchFamily="34" charset="0"/>
              </a:rPr>
              <a:t>buzzer,OUTPUT</a:t>
            </a:r>
            <a:r>
              <a:rPr lang="en-IN" sz="1400" dirty="0">
                <a:solidFill>
                  <a:schemeClr val="accent1">
                    <a:lumMod val="50000"/>
                  </a:schemeClr>
                </a:solidFill>
                <a:latin typeface="Arial Rounded MT Bold" panose="020F0704030504030204" pitchFamily="34" charset="0"/>
              </a:rPr>
              <a:t>);</a:t>
            </a:r>
          </a:p>
          <a:p>
            <a:r>
              <a:rPr lang="en-IN" sz="1400" dirty="0">
                <a:solidFill>
                  <a:schemeClr val="accent1">
                    <a:lumMod val="50000"/>
                  </a:schemeClr>
                </a:solidFill>
                <a:latin typeface="Arial Rounded MT Bold" panose="020F0704030504030204" pitchFamily="34" charset="0"/>
              </a:rPr>
              <a:t>}</a:t>
            </a:r>
          </a:p>
          <a:p>
            <a:r>
              <a:rPr lang="en-IN" sz="1400" dirty="0">
                <a:solidFill>
                  <a:schemeClr val="accent1">
                    <a:lumMod val="50000"/>
                  </a:schemeClr>
                </a:solidFill>
                <a:latin typeface="Arial Rounded MT Bold" panose="020F0704030504030204" pitchFamily="34" charset="0"/>
              </a:rPr>
              <a:t> </a:t>
            </a:r>
          </a:p>
          <a:p>
            <a:r>
              <a:rPr lang="en-IN" sz="1400" dirty="0">
                <a:solidFill>
                  <a:schemeClr val="accent1">
                    <a:lumMod val="50000"/>
                  </a:schemeClr>
                </a:solidFill>
                <a:latin typeface="Arial Rounded MT Bold" panose="020F0704030504030204" pitchFamily="34" charset="0"/>
              </a:rPr>
              <a:t>void loop()</a:t>
            </a:r>
          </a:p>
          <a:p>
            <a:r>
              <a:rPr lang="en-IN" sz="1400" dirty="0">
                <a:solidFill>
                  <a:schemeClr val="accent1">
                    <a:lumMod val="50000"/>
                  </a:schemeClr>
                </a:solidFill>
                <a:latin typeface="Arial Rounded MT Bold" panose="020F0704030504030204" pitchFamily="34" charset="0"/>
              </a:rPr>
              <a:t>{</a:t>
            </a:r>
          </a:p>
          <a:p>
            <a:r>
              <a:rPr lang="en-IN" sz="1400" dirty="0">
                <a:solidFill>
                  <a:schemeClr val="accent1">
                    <a:lumMod val="50000"/>
                  </a:schemeClr>
                </a:solidFill>
                <a:latin typeface="Arial Rounded MT Bold" panose="020F0704030504030204" pitchFamily="34" charset="0"/>
              </a:rPr>
              <a:t>int distance = </a:t>
            </a:r>
            <a:r>
              <a:rPr lang="en-IN" sz="1400" dirty="0" err="1">
                <a:solidFill>
                  <a:schemeClr val="accent1">
                    <a:lumMod val="50000"/>
                  </a:schemeClr>
                </a:solidFill>
                <a:latin typeface="Arial Rounded MT Bold" panose="020F0704030504030204" pitchFamily="34" charset="0"/>
              </a:rPr>
              <a:t>ultrasonic.Ranging</a:t>
            </a:r>
            <a:r>
              <a:rPr lang="en-IN" sz="1400" dirty="0">
                <a:solidFill>
                  <a:schemeClr val="accent1">
                    <a:lumMod val="50000"/>
                  </a:schemeClr>
                </a:solidFill>
                <a:latin typeface="Arial Rounded MT Bold" panose="020F0704030504030204" pitchFamily="34" charset="0"/>
              </a:rPr>
              <a:t>(CM);</a:t>
            </a:r>
          </a:p>
          <a:p>
            <a:r>
              <a:rPr lang="en-IN" sz="1400" dirty="0">
                <a:solidFill>
                  <a:schemeClr val="accent1">
                    <a:lumMod val="50000"/>
                  </a:schemeClr>
                </a:solidFill>
                <a:latin typeface="Arial Rounded MT Bold" panose="020F0704030504030204" pitchFamily="34" charset="0"/>
              </a:rPr>
              <a:t>if (distance&lt;50){</a:t>
            </a:r>
          </a:p>
          <a:p>
            <a:r>
              <a:rPr lang="en-IN" sz="1400" dirty="0">
                <a:solidFill>
                  <a:schemeClr val="accent1">
                    <a:lumMod val="50000"/>
                  </a:schemeClr>
                </a:solidFill>
                <a:latin typeface="Arial Rounded MT Bold" panose="020F0704030504030204" pitchFamily="34" charset="0"/>
              </a:rPr>
              <a:t>int </a:t>
            </a:r>
            <a:r>
              <a:rPr lang="en-IN" sz="1400" dirty="0" err="1">
                <a:solidFill>
                  <a:schemeClr val="accent1">
                    <a:lumMod val="50000"/>
                  </a:schemeClr>
                </a:solidFill>
                <a:latin typeface="Arial Rounded MT Bold" panose="020F0704030504030204" pitchFamily="34" charset="0"/>
              </a:rPr>
              <a:t>dil</a:t>
            </a:r>
            <a:r>
              <a:rPr lang="en-IN" sz="1400" dirty="0">
                <a:solidFill>
                  <a:schemeClr val="accent1">
                    <a:lumMod val="50000"/>
                  </a:schemeClr>
                </a:solidFill>
                <a:latin typeface="Arial Rounded MT Bold" panose="020F0704030504030204" pitchFamily="34" charset="0"/>
              </a:rPr>
              <a:t> = 2*distance;</a:t>
            </a:r>
          </a:p>
          <a:p>
            <a:r>
              <a:rPr lang="en-IN" sz="1400" dirty="0">
                <a:solidFill>
                  <a:schemeClr val="accent1">
                    <a:lumMod val="50000"/>
                  </a:schemeClr>
                </a:solidFill>
                <a:latin typeface="Arial Rounded MT Bold" panose="020F0704030504030204" pitchFamily="34" charset="0"/>
              </a:rPr>
              <a:t> </a:t>
            </a:r>
          </a:p>
          <a:p>
            <a:r>
              <a:rPr lang="en-IN" sz="1400" dirty="0" err="1">
                <a:solidFill>
                  <a:schemeClr val="accent1">
                    <a:lumMod val="50000"/>
                  </a:schemeClr>
                </a:solidFill>
                <a:latin typeface="Arial Rounded MT Bold" panose="020F0704030504030204" pitchFamily="34" charset="0"/>
              </a:rPr>
              <a:t>digitalWrite</a:t>
            </a:r>
            <a:r>
              <a:rPr lang="en-IN" sz="1400" dirty="0">
                <a:solidFill>
                  <a:schemeClr val="accent1">
                    <a:lumMod val="50000"/>
                  </a:schemeClr>
                </a:solidFill>
                <a:latin typeface="Arial Rounded MT Bold" panose="020F0704030504030204" pitchFamily="34" charset="0"/>
              </a:rPr>
              <a:t>(</a:t>
            </a:r>
            <a:r>
              <a:rPr lang="en-IN" sz="1400" dirty="0" err="1">
                <a:solidFill>
                  <a:schemeClr val="accent1">
                    <a:lumMod val="50000"/>
                  </a:schemeClr>
                </a:solidFill>
                <a:latin typeface="Arial Rounded MT Bold" panose="020F0704030504030204" pitchFamily="34" charset="0"/>
              </a:rPr>
              <a:t>buzzer,HIGH</a:t>
            </a:r>
            <a:r>
              <a:rPr lang="en-IN" sz="1400" dirty="0">
                <a:solidFill>
                  <a:schemeClr val="accent1">
                    <a:lumMod val="50000"/>
                  </a:schemeClr>
                </a:solidFill>
                <a:latin typeface="Arial Rounded MT Bold" panose="020F0704030504030204" pitchFamily="34" charset="0"/>
              </a:rPr>
              <a:t>);</a:t>
            </a:r>
          </a:p>
          <a:p>
            <a:r>
              <a:rPr lang="en-IN" sz="1400" dirty="0">
                <a:solidFill>
                  <a:schemeClr val="accent1">
                    <a:lumMod val="50000"/>
                  </a:schemeClr>
                </a:solidFill>
                <a:latin typeface="Arial Rounded MT Bold" panose="020F0704030504030204" pitchFamily="34" charset="0"/>
              </a:rPr>
              <a:t>delay(</a:t>
            </a:r>
            <a:r>
              <a:rPr lang="en-IN" sz="1400" dirty="0" err="1">
                <a:solidFill>
                  <a:schemeClr val="accent1">
                    <a:lumMod val="50000"/>
                  </a:schemeClr>
                </a:solidFill>
                <a:latin typeface="Arial Rounded MT Bold" panose="020F0704030504030204" pitchFamily="34" charset="0"/>
              </a:rPr>
              <a:t>dil</a:t>
            </a:r>
            <a:r>
              <a:rPr lang="en-IN" sz="1400" dirty="0">
                <a:solidFill>
                  <a:schemeClr val="accent1">
                    <a:lumMod val="50000"/>
                  </a:schemeClr>
                </a:solidFill>
                <a:latin typeface="Arial Rounded MT Bold" panose="020F0704030504030204" pitchFamily="34" charset="0"/>
              </a:rPr>
              <a:t>);</a:t>
            </a:r>
          </a:p>
          <a:p>
            <a:r>
              <a:rPr lang="en-IN" sz="1400" dirty="0" err="1">
                <a:solidFill>
                  <a:schemeClr val="accent1">
                    <a:lumMod val="50000"/>
                  </a:schemeClr>
                </a:solidFill>
                <a:latin typeface="Arial Rounded MT Bold" panose="020F0704030504030204" pitchFamily="34" charset="0"/>
              </a:rPr>
              <a:t>digitalWrite</a:t>
            </a:r>
            <a:r>
              <a:rPr lang="en-IN" sz="1400" dirty="0">
                <a:solidFill>
                  <a:schemeClr val="accent1">
                    <a:lumMod val="50000"/>
                  </a:schemeClr>
                </a:solidFill>
                <a:latin typeface="Arial Rounded MT Bold" panose="020F0704030504030204" pitchFamily="34" charset="0"/>
              </a:rPr>
              <a:t>(</a:t>
            </a:r>
            <a:r>
              <a:rPr lang="en-IN" sz="1400" dirty="0" err="1">
                <a:solidFill>
                  <a:schemeClr val="accent1">
                    <a:lumMod val="50000"/>
                  </a:schemeClr>
                </a:solidFill>
                <a:latin typeface="Arial Rounded MT Bold" panose="020F0704030504030204" pitchFamily="34" charset="0"/>
              </a:rPr>
              <a:t>buzzer,LOW</a:t>
            </a:r>
            <a:r>
              <a:rPr lang="en-IN" sz="1400" dirty="0">
                <a:solidFill>
                  <a:schemeClr val="accent1">
                    <a:lumMod val="50000"/>
                  </a:schemeClr>
                </a:solidFill>
                <a:latin typeface="Arial Rounded MT Bold" panose="020F0704030504030204" pitchFamily="34" charset="0"/>
              </a:rPr>
              <a:t>);</a:t>
            </a:r>
          </a:p>
          <a:p>
            <a:r>
              <a:rPr lang="en-IN" sz="1400" dirty="0">
                <a:solidFill>
                  <a:schemeClr val="accent1">
                    <a:lumMod val="50000"/>
                  </a:schemeClr>
                </a:solidFill>
                <a:latin typeface="Arial Rounded MT Bold" panose="020F0704030504030204" pitchFamily="34" charset="0"/>
              </a:rPr>
              <a:t>delay(</a:t>
            </a:r>
            <a:r>
              <a:rPr lang="en-IN" sz="1400" dirty="0" err="1">
                <a:solidFill>
                  <a:schemeClr val="accent1">
                    <a:lumMod val="50000"/>
                  </a:schemeClr>
                </a:solidFill>
                <a:latin typeface="Arial Rounded MT Bold" panose="020F0704030504030204" pitchFamily="34" charset="0"/>
              </a:rPr>
              <a:t>dil</a:t>
            </a:r>
            <a:r>
              <a:rPr lang="en-IN" sz="1400" dirty="0">
                <a:solidFill>
                  <a:schemeClr val="accent1">
                    <a:lumMod val="50000"/>
                  </a:schemeClr>
                </a:solidFill>
                <a:latin typeface="Arial Rounded MT Bold" panose="020F0704030504030204" pitchFamily="34" charset="0"/>
              </a:rPr>
              <a:t>);</a:t>
            </a:r>
          </a:p>
          <a:p>
            <a:r>
              <a:rPr lang="en-IN" sz="1400" dirty="0">
                <a:solidFill>
                  <a:schemeClr val="accent1">
                    <a:lumMod val="50000"/>
                  </a:schemeClr>
                </a:solidFill>
                <a:latin typeface="Arial Rounded MT Bold" panose="020F0704030504030204" pitchFamily="34" charset="0"/>
              </a:rPr>
              <a:t>}</a:t>
            </a:r>
          </a:p>
          <a:p>
            <a:r>
              <a:rPr lang="en-IN" sz="1400" dirty="0">
                <a:solidFill>
                  <a:schemeClr val="accent1">
                    <a:lumMod val="50000"/>
                  </a:schemeClr>
                </a:solidFill>
                <a:latin typeface="Arial Rounded MT Bold" panose="020F0704030504030204" pitchFamily="34" charset="0"/>
              </a:rPr>
              <a:t>}</a:t>
            </a:r>
          </a:p>
        </p:txBody>
      </p:sp>
      <p:sp>
        <p:nvSpPr>
          <p:cNvPr id="6" name="TextBox 5"/>
          <p:cNvSpPr txBox="1"/>
          <p:nvPr/>
        </p:nvSpPr>
        <p:spPr>
          <a:xfrm>
            <a:off x="609600" y="364777"/>
            <a:ext cx="2687053" cy="461665"/>
          </a:xfrm>
          <a:prstGeom prst="rect">
            <a:avLst/>
          </a:prstGeom>
          <a:noFill/>
        </p:spPr>
        <p:txBody>
          <a:bodyPr wrap="square">
            <a:spAutoFit/>
          </a:bodyPr>
          <a:lstStyle/>
          <a:p>
            <a:r>
              <a:rPr lang="en-IN" sz="2400" dirty="0">
                <a:solidFill>
                  <a:schemeClr val="accent4">
                    <a:lumMod val="50000"/>
                  </a:schemeClr>
                </a:solidFill>
                <a:latin typeface="Bodoni MT Black" panose="02070A03080606020203" pitchFamily="18" charset="0"/>
              </a:rPr>
              <a:t>Source Code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{B22B6C07-7B45-4703-9AEE-D2ED27C8D26C}tf02900722</Template>
  <TotalTime>1</TotalTime>
  <Words>885</Words>
  <Application>Microsoft Office PowerPoint</Application>
  <PresentationFormat>Widescreen</PresentationFormat>
  <Paragraphs>58</Paragraphs>
  <Slides>12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12</vt:i4>
      </vt:variant>
      <vt:variant>
        <vt:lpstr>Custom Shows</vt:lpstr>
      </vt:variant>
      <vt:variant>
        <vt:i4>1</vt:i4>
      </vt:variant>
    </vt:vector>
  </HeadingPairs>
  <TitlesOfParts>
    <vt:vector size="19" baseType="lpstr">
      <vt:lpstr>Algerian</vt:lpstr>
      <vt:lpstr>Arial</vt:lpstr>
      <vt:lpstr>Arial Black</vt:lpstr>
      <vt:lpstr>Arial Rounded MT Bold</vt:lpstr>
      <vt:lpstr>Bodoni MT Black</vt:lpstr>
      <vt:lpstr>Business Cooperate</vt:lpstr>
      <vt:lpstr>     BLIND STICK USING </vt:lpstr>
      <vt:lpstr>COMPONENTS REQUIRED:</vt:lpstr>
      <vt:lpstr>PowerPoint Presentation</vt:lpstr>
      <vt:lpstr>Blind Walking Stick Using Arduino &amp; Ultrasonic Sensor HC-SR04</vt:lpstr>
      <vt:lpstr>PowerPoint Presentation</vt:lpstr>
      <vt:lpstr>PowerPoint Presentation</vt:lpstr>
      <vt:lpstr>Circuit &amp; Working:</vt:lpstr>
      <vt:lpstr>*Distance = (Time * Speed Of Sound) ÷ 2</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BLIND STICK USING </dc:title>
  <dc:creator>VARSHITHA KUDARI</dc:creator>
  <cp:lastModifiedBy>VARSHITHA KUDARI</cp:lastModifiedBy>
  <cp:revision>3</cp:revision>
  <dcterms:created xsi:type="dcterms:W3CDTF">2023-09-15T13:10:00Z</dcterms:created>
  <dcterms:modified xsi:type="dcterms:W3CDTF">2023-12-31T11:25:12Z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DEF44E4CAED349CD9FE9E366F4A69D55_12</vt:lpwstr>
  </property>
  <property fmtid="{D5CDD505-2E9C-101B-9397-08002B2CF9AE}" pid="3" name="KSOProductBuildVer">
    <vt:lpwstr>1033-12.2.0.13215</vt:lpwstr>
  </property>
</Properties>
</file>