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
      <p:font typeface="Quattrocento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FF0E3CC-C0F9-4726-935A-A8A25BB03BC9}">
  <a:tblStyle styleId="{1FF0E3CC-C0F9-4726-935A-A8A25BB03BC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3610365-CEBC-460F-AE2F-71F229B92090}"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QuattrocentoSans-bold.fntdata"/><Relationship Id="rId30" Type="http://schemas.openxmlformats.org/officeDocument/2006/relationships/font" Target="fonts/QuattrocentoSans-regular.fntdata"/><Relationship Id="rId11" Type="http://schemas.openxmlformats.org/officeDocument/2006/relationships/slide" Target="slides/slide6.xml"/><Relationship Id="rId33" Type="http://schemas.openxmlformats.org/officeDocument/2006/relationships/font" Target="fonts/QuattrocentoSans-boldItalic.fntdata"/><Relationship Id="rId10" Type="http://schemas.openxmlformats.org/officeDocument/2006/relationships/slide" Target="slides/slide5.xml"/><Relationship Id="rId32" Type="http://schemas.openxmlformats.org/officeDocument/2006/relationships/font" Target="fonts/Quattrocento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0b46509f1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0b46509f1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0b46509f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0b46509f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0b46509f1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0b46509f1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0b46509f1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0b46509f1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0b46509f1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0b46509f1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0b46509f1_2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0b46509f1_2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0b46509f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0b46509f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80b46509f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0b46509f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80b46509f1_2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0b46509f1_2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0b46509f1_2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0b46509f1_2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0b46509f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0b46509f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0b46509f1_2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0b46509f1_2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0b46509f1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0b46509f1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0b46509f1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0b46509f1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0b46509f1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0b46509f1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0b46509f1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0b46509f1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0b46509f1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0b46509f1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0b46509f1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0b46509f1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0b46509f1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0b46509f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Dark)" type="title">
  <p:cSld name="TITLE">
    <p:bg>
      <p:bgPr>
        <a:solidFill>
          <a:srgbClr val="3EADA7"/>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p:txBody>
      </p:sp>
      <p:sp>
        <p:nvSpPr>
          <p:cNvPr id="11" name="Google Shape;11;p2"/>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cap="flat" cmpd="sng" w="9525">
            <a:solidFill>
              <a:schemeClr val="lt1"/>
            </a:solidFill>
            <a:prstDash val="solid"/>
            <a:round/>
            <a:headEnd len="med" w="med" type="none"/>
            <a:tailEnd len="med" w="med" type="none"/>
          </a:ln>
        </p:spPr>
      </p:cxnSp>
      <p:pic>
        <p:nvPicPr>
          <p:cNvPr descr="style3singlecolormid.png" id="14" name="Google Shape;14;p2"/>
          <p:cNvPicPr preferRelativeResize="0"/>
          <p:nvPr/>
        </p:nvPicPr>
        <p:blipFill>
          <a:blip r:embed="rId2">
            <a:alphaModFix/>
          </a:blip>
          <a:stretch>
            <a:fillRect/>
          </a:stretch>
        </p:blipFill>
        <p:spPr>
          <a:xfrm>
            <a:off x="395025" y="4094150"/>
            <a:ext cx="4813400" cy="962675"/>
          </a:xfrm>
          <a:prstGeom prst="rect">
            <a:avLst/>
          </a:prstGeom>
          <a:noFill/>
          <a:ln>
            <a:noFill/>
          </a:ln>
        </p:spPr>
      </p:pic>
      <p:pic>
        <p:nvPicPr>
          <p:cNvPr descr="strips_white.png" id="15" name="Google Shape;15;p2"/>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1"/>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1">
  <p:cSld name="CAPTION_ONLY_1">
    <p:spTree>
      <p:nvGrpSpPr>
        <p:cNvPr id="59" name="Shape 59"/>
        <p:cNvGrpSpPr/>
        <p:nvPr/>
      </p:nvGrpSpPr>
      <p:grpSpPr>
        <a:xfrm>
          <a:off x="0" y="0"/>
          <a:ext cx="0" cy="0"/>
          <a:chOff x="0" y="0"/>
          <a:chExt cx="0" cy="0"/>
        </a:xfrm>
      </p:grpSpPr>
      <p:sp>
        <p:nvSpPr>
          <p:cNvPr id="60" name="Google Shape;60;p12"/>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rgbClr val="F3F3F3"/>
              </a:buClr>
              <a:buSzPts val="1800"/>
              <a:buNone/>
              <a:defRPr>
                <a:solidFill>
                  <a:srgbClr val="F3F3F3"/>
                </a:solidFill>
              </a:defRPr>
            </a:lvl1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3" name="Shape 63"/>
        <p:cNvGrpSpPr/>
        <p:nvPr/>
      </p:nvGrpSpPr>
      <p:grpSpPr>
        <a:xfrm>
          <a:off x="0" y="0"/>
          <a:ext cx="0" cy="0"/>
          <a:chOff x="0" y="0"/>
          <a:chExt cx="0" cy="0"/>
        </a:xfrm>
      </p:grpSpPr>
      <p:sp>
        <p:nvSpPr>
          <p:cNvPr id="64" name="Google Shape;64;p1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rtl="0" algn="ctr">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lgn="ctr">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lgn="ctr">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lgn="ctr">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lgn="ctr">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lgn="ctr">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lgn="ctr">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lgn="ctr">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3"/>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latin typeface="Droid Sans"/>
                <a:ea typeface="Droid Sans"/>
                <a:cs typeface="Droid Sans"/>
                <a:sym typeface="Droid Sans"/>
              </a:rPr>
              <a:t>xx%</a:t>
            </a:r>
            <a:endParaRPr b="1" sz="12000">
              <a:latin typeface="Droid Sans"/>
              <a:ea typeface="Droid Sans"/>
              <a:cs typeface="Droid Sans"/>
              <a:sym typeface="Droid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8" name="Shape 68"/>
        <p:cNvGrpSpPr/>
        <p:nvPr/>
      </p:nvGrpSpPr>
      <p:grpSpPr>
        <a:xfrm>
          <a:off x="0" y="0"/>
          <a:ext cx="0" cy="0"/>
          <a:chOff x="0" y="0"/>
          <a:chExt cx="0" cy="0"/>
        </a:xfrm>
      </p:grpSpPr>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2">
            <a:alphaModFix/>
          </a:blip>
          <a:stretch>
            <a:fillRect/>
          </a:stretch>
        </p:blipFill>
        <p:spPr>
          <a:xfrm>
            <a:off x="5005450" y="951000"/>
            <a:ext cx="3711525" cy="2783651"/>
          </a:xfrm>
          <a:prstGeom prst="rect">
            <a:avLst/>
          </a:prstGeom>
          <a:noFill/>
          <a:ln>
            <a:noFill/>
          </a:ln>
        </p:spPr>
      </p:pic>
      <p:cxnSp>
        <p:nvCxnSpPr>
          <p:cNvPr id="71" name="Google Shape;71;p14"/>
          <p:cNvCxnSpPr/>
          <p:nvPr/>
        </p:nvCxnSpPr>
        <p:spPr>
          <a:xfrm>
            <a:off x="4676250" y="386475"/>
            <a:ext cx="0" cy="4286700"/>
          </a:xfrm>
          <a:prstGeom prst="straightConnector1">
            <a:avLst/>
          </a:prstGeom>
          <a:noFill/>
          <a:ln cap="flat" cmpd="sng" w="9525">
            <a:solidFill>
              <a:srgbClr val="3EADA7"/>
            </a:solidFill>
            <a:prstDash val="solid"/>
            <a:round/>
            <a:headEnd len="med" w="med" type="none"/>
            <a:tailEnd len="med" w="med" type="none"/>
          </a:ln>
        </p:spPr>
      </p:cxnSp>
      <p:sp>
        <p:nvSpPr>
          <p:cNvPr id="72" name="Google Shape;72;p14"/>
          <p:cNvSpPr txBox="1"/>
          <p:nvPr>
            <p:ph type="title"/>
          </p:nvPr>
        </p:nvSpPr>
        <p:spPr>
          <a:xfrm>
            <a:off x="658375" y="1389900"/>
            <a:ext cx="3423600" cy="5184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3" name="Google Shape;73;p14"/>
          <p:cNvSpPr txBox="1"/>
          <p:nvPr>
            <p:ph idx="1" type="subTitle"/>
          </p:nvPr>
        </p:nvSpPr>
        <p:spPr>
          <a:xfrm>
            <a:off x="658425" y="2574950"/>
            <a:ext cx="3423600" cy="17850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Light)">
  <p:cSld name="CUSTOM">
    <p:spTree>
      <p:nvGrpSpPr>
        <p:cNvPr id="16" name="Shape 16"/>
        <p:cNvGrpSpPr/>
        <p:nvPr/>
      </p:nvGrpSpPr>
      <p:grpSpPr>
        <a:xfrm>
          <a:off x="0" y="0"/>
          <a:ext cx="0" cy="0"/>
          <a:chOff x="0" y="0"/>
          <a:chExt cx="0" cy="0"/>
        </a:xfrm>
      </p:grpSpPr>
      <p:sp>
        <p:nvSpPr>
          <p:cNvPr id="17" name="Google Shape;17;p3"/>
          <p:cNvSpPr txBox="1"/>
          <p:nvPr>
            <p:ph type="title"/>
          </p:nvPr>
        </p:nvSpPr>
        <p:spPr>
          <a:xfrm>
            <a:off x="311700" y="1041825"/>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3600">
                <a:latin typeface="Proxima Nova"/>
                <a:ea typeface="Proxima Nova"/>
                <a:cs typeface="Proxima Nova"/>
                <a:sym typeface="Proxima Nova"/>
              </a:defRPr>
            </a:lvl1pPr>
            <a:lvl2pPr lvl="1" rtl="0">
              <a:spcBef>
                <a:spcPts val="0"/>
              </a:spcBef>
              <a:spcAft>
                <a:spcPts val="0"/>
              </a:spcAft>
              <a:buNone/>
              <a:defRPr>
                <a:latin typeface="Proxima Nova"/>
                <a:ea typeface="Proxima Nova"/>
                <a:cs typeface="Proxima Nova"/>
                <a:sym typeface="Proxima Nova"/>
              </a:defRPr>
            </a:lvl2pPr>
            <a:lvl3pPr lvl="2" rtl="0">
              <a:spcBef>
                <a:spcPts val="0"/>
              </a:spcBef>
              <a:spcAft>
                <a:spcPts val="0"/>
              </a:spcAft>
              <a:buNone/>
              <a:defRPr>
                <a:latin typeface="Proxima Nova"/>
                <a:ea typeface="Proxima Nova"/>
                <a:cs typeface="Proxima Nova"/>
                <a:sym typeface="Proxima Nova"/>
              </a:defRPr>
            </a:lvl3pPr>
            <a:lvl4pPr lvl="3" rtl="0">
              <a:spcBef>
                <a:spcPts val="0"/>
              </a:spcBef>
              <a:spcAft>
                <a:spcPts val="0"/>
              </a:spcAft>
              <a:buNone/>
              <a:defRPr>
                <a:latin typeface="Proxima Nova"/>
                <a:ea typeface="Proxima Nova"/>
                <a:cs typeface="Proxima Nova"/>
                <a:sym typeface="Proxima Nova"/>
              </a:defRPr>
            </a:lvl4pPr>
            <a:lvl5pPr lvl="4" rtl="0">
              <a:spcBef>
                <a:spcPts val="0"/>
              </a:spcBef>
              <a:spcAft>
                <a:spcPts val="0"/>
              </a:spcAft>
              <a:buNone/>
              <a:defRPr>
                <a:latin typeface="Proxima Nova"/>
                <a:ea typeface="Proxima Nova"/>
                <a:cs typeface="Proxima Nova"/>
                <a:sym typeface="Proxima Nova"/>
              </a:defRPr>
            </a:lvl5pPr>
            <a:lvl6pPr lvl="5" rtl="0">
              <a:spcBef>
                <a:spcPts val="0"/>
              </a:spcBef>
              <a:spcAft>
                <a:spcPts val="0"/>
              </a:spcAft>
              <a:buNone/>
              <a:defRPr>
                <a:latin typeface="Proxima Nova"/>
                <a:ea typeface="Proxima Nova"/>
                <a:cs typeface="Proxima Nova"/>
                <a:sym typeface="Proxima Nova"/>
              </a:defRPr>
            </a:lvl6pPr>
            <a:lvl7pPr lvl="6" rtl="0">
              <a:spcBef>
                <a:spcPts val="0"/>
              </a:spcBef>
              <a:spcAft>
                <a:spcPts val="0"/>
              </a:spcAft>
              <a:buNone/>
              <a:defRPr>
                <a:latin typeface="Proxima Nova"/>
                <a:ea typeface="Proxima Nova"/>
                <a:cs typeface="Proxima Nova"/>
                <a:sym typeface="Proxima Nova"/>
              </a:defRPr>
            </a:lvl7pPr>
            <a:lvl8pPr lvl="7" rtl="0">
              <a:spcBef>
                <a:spcPts val="0"/>
              </a:spcBef>
              <a:spcAft>
                <a:spcPts val="0"/>
              </a:spcAft>
              <a:buNone/>
              <a:defRPr>
                <a:latin typeface="Proxima Nova"/>
                <a:ea typeface="Proxima Nova"/>
                <a:cs typeface="Proxima Nova"/>
                <a:sym typeface="Proxima Nova"/>
              </a:defRPr>
            </a:lvl8pPr>
            <a:lvl9pPr lvl="8" rtl="0">
              <a:spcBef>
                <a:spcPts val="0"/>
              </a:spcBef>
              <a:spcAft>
                <a:spcPts val="0"/>
              </a:spcAft>
              <a:buNone/>
              <a:defRPr>
                <a:latin typeface="Proxima Nova"/>
                <a:ea typeface="Proxima Nova"/>
                <a:cs typeface="Proxima Nova"/>
                <a:sym typeface="Proxima Nova"/>
              </a:defRPr>
            </a:lvl9pPr>
          </a:lstStyle>
          <a:p/>
        </p:txBody>
      </p:sp>
      <p:pic>
        <p:nvPicPr>
          <p:cNvPr descr="style3colormid.png" id="18" name="Google Shape;18;p3"/>
          <p:cNvPicPr preferRelativeResize="0"/>
          <p:nvPr/>
        </p:nvPicPr>
        <p:blipFill>
          <a:blip r:embed="rId2">
            <a:alphaModFix/>
          </a:blip>
          <a:stretch>
            <a:fillRect/>
          </a:stretch>
        </p:blipFill>
        <p:spPr>
          <a:xfrm>
            <a:off x="76200" y="4150625"/>
            <a:ext cx="4828025" cy="965600"/>
          </a:xfrm>
          <a:prstGeom prst="rect">
            <a:avLst/>
          </a:prstGeom>
          <a:noFill/>
          <a:ln>
            <a:noFill/>
          </a:ln>
        </p:spPr>
      </p:pic>
      <p:sp>
        <p:nvSpPr>
          <p:cNvPr id="19" name="Google Shape;19;p3"/>
          <p:cNvSpPr txBox="1"/>
          <p:nvPr>
            <p:ph idx="2" type="title"/>
          </p:nvPr>
        </p:nvSpPr>
        <p:spPr>
          <a:xfrm>
            <a:off x="311700" y="1841000"/>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atin typeface="Proxima Nova"/>
                <a:ea typeface="Proxima Nova"/>
                <a:cs typeface="Proxima Nova"/>
                <a:sym typeface="Proxima Nova"/>
              </a:defRPr>
            </a:lvl1pPr>
            <a:lvl2pPr lvl="1" rtl="0">
              <a:spcBef>
                <a:spcPts val="0"/>
              </a:spcBef>
              <a:spcAft>
                <a:spcPts val="0"/>
              </a:spcAft>
              <a:buNone/>
              <a:defRPr sz="2400">
                <a:latin typeface="Proxima Nova"/>
                <a:ea typeface="Proxima Nova"/>
                <a:cs typeface="Proxima Nova"/>
                <a:sym typeface="Proxima Nova"/>
              </a:defRPr>
            </a:lvl2pPr>
            <a:lvl3pPr lvl="2" rtl="0">
              <a:spcBef>
                <a:spcPts val="0"/>
              </a:spcBef>
              <a:spcAft>
                <a:spcPts val="0"/>
              </a:spcAft>
              <a:buNone/>
              <a:defRPr sz="2400">
                <a:latin typeface="Proxima Nova"/>
                <a:ea typeface="Proxima Nova"/>
                <a:cs typeface="Proxima Nova"/>
                <a:sym typeface="Proxima Nova"/>
              </a:defRPr>
            </a:lvl3pPr>
            <a:lvl4pPr lvl="3" rtl="0">
              <a:spcBef>
                <a:spcPts val="0"/>
              </a:spcBef>
              <a:spcAft>
                <a:spcPts val="0"/>
              </a:spcAft>
              <a:buNone/>
              <a:defRPr sz="2400">
                <a:latin typeface="Proxima Nova"/>
                <a:ea typeface="Proxima Nova"/>
                <a:cs typeface="Proxima Nova"/>
                <a:sym typeface="Proxima Nova"/>
              </a:defRPr>
            </a:lvl4pPr>
            <a:lvl5pPr lvl="4" rtl="0">
              <a:spcBef>
                <a:spcPts val="0"/>
              </a:spcBef>
              <a:spcAft>
                <a:spcPts val="0"/>
              </a:spcAft>
              <a:buNone/>
              <a:defRPr sz="2400">
                <a:latin typeface="Proxima Nova"/>
                <a:ea typeface="Proxima Nova"/>
                <a:cs typeface="Proxima Nova"/>
                <a:sym typeface="Proxima Nova"/>
              </a:defRPr>
            </a:lvl5pPr>
            <a:lvl6pPr lvl="5" rtl="0">
              <a:spcBef>
                <a:spcPts val="0"/>
              </a:spcBef>
              <a:spcAft>
                <a:spcPts val="0"/>
              </a:spcAft>
              <a:buNone/>
              <a:defRPr sz="2400">
                <a:latin typeface="Proxima Nova"/>
                <a:ea typeface="Proxima Nova"/>
                <a:cs typeface="Proxima Nova"/>
                <a:sym typeface="Proxima Nova"/>
              </a:defRPr>
            </a:lvl6pPr>
            <a:lvl7pPr lvl="6" rtl="0">
              <a:spcBef>
                <a:spcPts val="0"/>
              </a:spcBef>
              <a:spcAft>
                <a:spcPts val="0"/>
              </a:spcAft>
              <a:buNone/>
              <a:defRPr sz="2400">
                <a:latin typeface="Proxima Nova"/>
                <a:ea typeface="Proxima Nova"/>
                <a:cs typeface="Proxima Nova"/>
                <a:sym typeface="Proxima Nova"/>
              </a:defRPr>
            </a:lvl7pPr>
            <a:lvl8pPr lvl="7" rtl="0">
              <a:spcBef>
                <a:spcPts val="0"/>
              </a:spcBef>
              <a:spcAft>
                <a:spcPts val="0"/>
              </a:spcAft>
              <a:buNone/>
              <a:defRPr sz="2400">
                <a:latin typeface="Proxima Nova"/>
                <a:ea typeface="Proxima Nova"/>
                <a:cs typeface="Proxima Nova"/>
                <a:sym typeface="Proxima Nova"/>
              </a:defRPr>
            </a:lvl8pPr>
            <a:lvl9pPr lvl="8" rtl="0">
              <a:spcBef>
                <a:spcPts val="0"/>
              </a:spcBef>
              <a:spcAft>
                <a:spcPts val="0"/>
              </a:spcAft>
              <a:buNone/>
              <a:defRPr sz="2400">
                <a:latin typeface="Proxima Nova"/>
                <a:ea typeface="Proxima Nova"/>
                <a:cs typeface="Proxima Nova"/>
                <a:sym typeface="Proxima Nova"/>
              </a:defRPr>
            </a:lvl9pPr>
          </a:lstStyle>
          <a:p/>
        </p:txBody>
      </p:sp>
      <p:cxnSp>
        <p:nvCxnSpPr>
          <p:cNvPr id="20" name="Google Shape;20;p3"/>
          <p:cNvCxnSpPr/>
          <p:nvPr/>
        </p:nvCxnSpPr>
        <p:spPr>
          <a:xfrm>
            <a:off x="380400" y="1799550"/>
            <a:ext cx="7929600" cy="43800"/>
          </a:xfrm>
          <a:prstGeom prst="straightConnector1">
            <a:avLst/>
          </a:prstGeom>
          <a:noFill/>
          <a:ln cap="flat" cmpd="sng" w="9525">
            <a:solidFill>
              <a:srgbClr val="3EADA7"/>
            </a:solidFill>
            <a:prstDash val="solid"/>
            <a:round/>
            <a:headEnd len="med" w="med" type="none"/>
            <a:tailEnd len="med" w="med" type="none"/>
          </a:ln>
        </p:spPr>
      </p:cxnSp>
      <p:pic>
        <p:nvPicPr>
          <p:cNvPr descr="strips_color.png" id="21" name="Google Shape;21;p3"/>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311700" y="20362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Proxima Nova"/>
              <a:buNone/>
              <a:defRPr sz="3600">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rtl="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248725" y="848575"/>
            <a:ext cx="8602800" cy="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Proxima Nova"/>
              <a:buNone/>
              <a:defRPr>
                <a:latin typeface="Proxima Nova"/>
                <a:ea typeface="Proxima Nova"/>
                <a:cs typeface="Proxima Nova"/>
                <a:sym typeface="Proxima Nova"/>
              </a:defRPr>
            </a:lvl1pPr>
            <a:lvl2pPr lvl="1" rtl="0">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rtl="0">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rtl="0">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rtl="0">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rtl="0">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rtl="0">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rtl="0">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rtl="0">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6"/>
          <p:cNvCxnSpPr/>
          <p:nvPr/>
        </p:nvCxnSpPr>
        <p:spPr>
          <a:xfrm flipH="1" rot="10800000">
            <a:off x="336500" y="848650"/>
            <a:ext cx="8412600" cy="438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4032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roxima Nova"/>
              <a:buNone/>
              <a:defRPr sz="2400">
                <a:latin typeface="Proxima Nova"/>
                <a:ea typeface="Proxima Nova"/>
                <a:cs typeface="Proxima Nova"/>
                <a:sym typeface="Proxima Nova"/>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rtl="0">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rtl="0">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rtl="0">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7"/>
          <p:cNvCxnSpPr/>
          <p:nvPr/>
        </p:nvCxnSpPr>
        <p:spPr>
          <a:xfrm>
            <a:off x="292600" y="1331375"/>
            <a:ext cx="2823600" cy="29100"/>
          </a:xfrm>
          <a:prstGeom prst="straightConnector1">
            <a:avLst/>
          </a:prstGeom>
          <a:noFill/>
          <a:ln cap="flat" cmpd="sng" w="9525">
            <a:solidFill>
              <a:srgbClr val="3EADA7"/>
            </a:solidFill>
            <a:prstDash val="solid"/>
            <a:round/>
            <a:headEnd len="med" w="med" type="none"/>
            <a:tailEnd len="med" w="med" type="none"/>
          </a:ln>
        </p:spPr>
      </p:cxnSp>
      <p:sp>
        <p:nvSpPr>
          <p:cNvPr id="39" name="Google Shape;39;p7"/>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EADA7"/>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1">
  <p:cSld name="MAIN_POINT_1">
    <p:bg>
      <p:bgPr>
        <a:solidFill>
          <a:srgbClr val="3EADA7"/>
        </a:solid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6" name="Google Shape;46;p9"/>
          <p:cNvPicPr preferRelativeResize="0"/>
          <p:nvPr/>
        </p:nvPicPr>
        <p:blipFill>
          <a:blip r:embed="rId2">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Font typeface="Proxima Nova"/>
              <a:buNone/>
              <a:defRPr sz="4200">
                <a:latin typeface="Proxima Nova"/>
                <a:ea typeface="Proxima Nova"/>
                <a:cs typeface="Proxima Nova"/>
                <a:sym typeface="Proxima Nova"/>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 name="Google Shape;50;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 name="Google Shape;51;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rtl="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0"/>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10"/>
          <p:cNvCxnSpPr/>
          <p:nvPr/>
        </p:nvCxnSpPr>
        <p:spPr>
          <a:xfrm flipH="1" rot="10800000">
            <a:off x="1638600" y="2691925"/>
            <a:ext cx="1302000" cy="147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www.kaggle.com/disisbig/hindi-text-short-and-large-summarization-corpus#__sid=js0" TargetMode="Externa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Text Summarization of Hindi News Articles</a:t>
            </a:r>
            <a:endParaRPr/>
          </a:p>
        </p:txBody>
      </p:sp>
      <p:sp>
        <p:nvSpPr>
          <p:cNvPr id="79" name="Google Shape;79;p15"/>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Dimpy, Ritwik, Aamir</a:t>
            </a:r>
            <a:endParaRPr/>
          </a:p>
          <a:p>
            <a:pPr indent="0" lvl="0" marL="0" rtl="0" algn="l">
              <a:spcBef>
                <a:spcPts val="0"/>
              </a:spcBef>
              <a:spcAft>
                <a:spcPts val="0"/>
              </a:spcAft>
              <a:buNone/>
            </a:pPr>
            <a:r>
              <a:rPr lang="en"/>
              <a:t>Group-16</a:t>
            </a:r>
            <a:endParaRPr/>
          </a:p>
          <a:p>
            <a:pPr indent="0" lvl="0" marL="0" rtl="0" algn="l">
              <a:spcBef>
                <a:spcPts val="0"/>
              </a:spcBef>
              <a:spcAft>
                <a:spcPts val="0"/>
              </a:spcAft>
              <a:buNone/>
            </a:pPr>
            <a:r>
              <a:rPr lang="en"/>
              <a:t>Course name: CSE641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Extractive</a:t>
            </a:r>
            <a:endParaRPr/>
          </a:p>
        </p:txBody>
      </p:sp>
      <p:sp>
        <p:nvSpPr>
          <p:cNvPr id="144" name="Google Shape;144;p24"/>
          <p:cNvSpPr txBox="1"/>
          <p:nvPr>
            <p:ph idx="1" type="body"/>
          </p:nvPr>
        </p:nvSpPr>
        <p:spPr>
          <a:xfrm>
            <a:off x="311700" y="1152475"/>
            <a:ext cx="3505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of abstractive summaries is transformed to extractive summaries using lemmatization and word matching</a:t>
            </a:r>
            <a:endParaRPr/>
          </a:p>
          <a:p>
            <a:pPr indent="0" lvl="0" marL="0" rtl="0" algn="l">
              <a:spcBef>
                <a:spcPts val="1600"/>
              </a:spcBef>
              <a:spcAft>
                <a:spcPts val="1600"/>
              </a:spcAft>
              <a:buNone/>
            </a:pPr>
            <a:r>
              <a:rPr lang="en"/>
              <a:t>Article sentences with highest similarity with abstractive summaries were selected as reference extractive summaries </a:t>
            </a:r>
            <a:endParaRPr/>
          </a:p>
        </p:txBody>
      </p:sp>
      <p:pic>
        <p:nvPicPr>
          <p:cNvPr id="145" name="Google Shape;145;p24"/>
          <p:cNvPicPr preferRelativeResize="0"/>
          <p:nvPr/>
        </p:nvPicPr>
        <p:blipFill rotWithShape="1">
          <a:blip r:embed="rId3">
            <a:alphaModFix/>
          </a:blip>
          <a:srcRect b="0" l="5450" r="8171" t="0"/>
          <a:stretch/>
        </p:blipFill>
        <p:spPr>
          <a:xfrm>
            <a:off x="3816900" y="872050"/>
            <a:ext cx="5133975" cy="3171825"/>
          </a:xfrm>
          <a:prstGeom prst="rect">
            <a:avLst/>
          </a:prstGeom>
          <a:noFill/>
          <a:ln>
            <a:noFill/>
          </a:ln>
        </p:spPr>
      </p:pic>
      <p:sp>
        <p:nvSpPr>
          <p:cNvPr id="146" name="Google Shape;146;p24"/>
          <p:cNvSpPr txBox="1"/>
          <p:nvPr/>
        </p:nvSpPr>
        <p:spPr>
          <a:xfrm>
            <a:off x="4085175" y="4000500"/>
            <a:ext cx="4865700" cy="4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Figure shows that majority of reference extractive summaries are similar to reference abstractive summaries </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Rank</a:t>
            </a:r>
            <a:endParaRPr/>
          </a:p>
        </p:txBody>
      </p:sp>
      <p:sp>
        <p:nvSpPr>
          <p:cNvPr id="152" name="Google Shape;15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Plots for Text Rank implemented for Bleu score evaluation.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Average Bleu Score = 0.45 </a:t>
            </a:r>
            <a:endParaRPr/>
          </a:p>
        </p:txBody>
      </p:sp>
      <p:pic>
        <p:nvPicPr>
          <p:cNvPr id="153" name="Google Shape;153;p25"/>
          <p:cNvPicPr preferRelativeResize="0"/>
          <p:nvPr/>
        </p:nvPicPr>
        <p:blipFill>
          <a:blip r:embed="rId3">
            <a:alphaModFix/>
          </a:blip>
          <a:stretch>
            <a:fillRect/>
          </a:stretch>
        </p:blipFill>
        <p:spPr>
          <a:xfrm>
            <a:off x="311700" y="1661675"/>
            <a:ext cx="3733800" cy="2495550"/>
          </a:xfrm>
          <a:prstGeom prst="rect">
            <a:avLst/>
          </a:prstGeom>
          <a:noFill/>
          <a:ln>
            <a:noFill/>
          </a:ln>
        </p:spPr>
      </p:pic>
      <p:pic>
        <p:nvPicPr>
          <p:cNvPr id="154" name="Google Shape;154;p25"/>
          <p:cNvPicPr preferRelativeResize="0"/>
          <p:nvPr/>
        </p:nvPicPr>
        <p:blipFill>
          <a:blip r:embed="rId4">
            <a:alphaModFix/>
          </a:blip>
          <a:stretch>
            <a:fillRect/>
          </a:stretch>
        </p:blipFill>
        <p:spPr>
          <a:xfrm>
            <a:off x="5155650" y="1661675"/>
            <a:ext cx="3676650" cy="2495550"/>
          </a:xfrm>
          <a:prstGeom prst="rect">
            <a:avLst/>
          </a:prstGeom>
          <a:noFill/>
          <a:ln>
            <a:noFill/>
          </a:ln>
        </p:spPr>
      </p:pic>
      <p:sp>
        <p:nvSpPr>
          <p:cNvPr id="155" name="Google Shape;155;p25"/>
          <p:cNvSpPr/>
          <p:nvPr/>
        </p:nvSpPr>
        <p:spPr>
          <a:xfrm rot="2574643">
            <a:off x="7987747" y="302016"/>
            <a:ext cx="1413951" cy="211845"/>
          </a:xfrm>
          <a:prstGeom prst="trapezoid">
            <a:avLst>
              <a:gd fmla="val 96745"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66666"/>
                </a:solidFill>
              </a:rPr>
              <a:t>Extractive</a:t>
            </a:r>
            <a:endParaRPr>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BERTSUM</a:t>
            </a:r>
            <a:endParaRPr/>
          </a:p>
        </p:txBody>
      </p:sp>
      <p:sp>
        <p:nvSpPr>
          <p:cNvPr id="161" name="Google Shape;16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2" name="Google Shape;162;p26"/>
          <p:cNvPicPr preferRelativeResize="0"/>
          <p:nvPr/>
        </p:nvPicPr>
        <p:blipFill>
          <a:blip r:embed="rId3">
            <a:alphaModFix/>
          </a:blip>
          <a:stretch>
            <a:fillRect/>
          </a:stretch>
        </p:blipFill>
        <p:spPr>
          <a:xfrm>
            <a:off x="311700" y="1152463"/>
            <a:ext cx="7467600" cy="3629025"/>
          </a:xfrm>
          <a:prstGeom prst="rect">
            <a:avLst/>
          </a:prstGeom>
          <a:noFill/>
          <a:ln>
            <a:noFill/>
          </a:ln>
        </p:spPr>
      </p:pic>
      <p:sp>
        <p:nvSpPr>
          <p:cNvPr id="163" name="Google Shape;163;p26"/>
          <p:cNvSpPr txBox="1"/>
          <p:nvPr/>
        </p:nvSpPr>
        <p:spPr>
          <a:xfrm>
            <a:off x="8149175" y="2540000"/>
            <a:ext cx="9948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We used attention masks instead</a:t>
            </a:r>
            <a:endParaRPr sz="1000">
              <a:latin typeface="Proxima Nova"/>
              <a:ea typeface="Proxima Nova"/>
              <a:cs typeface="Proxima Nova"/>
              <a:sym typeface="Proxima Nova"/>
            </a:endParaRPr>
          </a:p>
        </p:txBody>
      </p:sp>
      <p:sp>
        <p:nvSpPr>
          <p:cNvPr id="164" name="Google Shape;164;p26"/>
          <p:cNvSpPr/>
          <p:nvPr/>
        </p:nvSpPr>
        <p:spPr>
          <a:xfrm>
            <a:off x="7577675" y="2730500"/>
            <a:ext cx="571500" cy="16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6"/>
          <p:cNvSpPr txBox="1"/>
          <p:nvPr/>
        </p:nvSpPr>
        <p:spPr>
          <a:xfrm>
            <a:off x="529175" y="4854225"/>
            <a:ext cx="65052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i</a:t>
            </a:r>
            <a:r>
              <a:rPr lang="en" sz="800">
                <a:latin typeface="Times New Roman"/>
                <a:ea typeface="Times New Roman"/>
                <a:cs typeface="Times New Roman"/>
                <a:sym typeface="Times New Roman"/>
              </a:rPr>
              <a:t>mage credits : </a:t>
            </a:r>
            <a:r>
              <a:rPr lang="en" sz="800">
                <a:solidFill>
                  <a:schemeClr val="dk1"/>
                </a:solidFill>
                <a:latin typeface="Times New Roman"/>
                <a:ea typeface="Times New Roman"/>
                <a:cs typeface="Times New Roman"/>
                <a:sym typeface="Times New Roman"/>
              </a:rPr>
              <a:t>Liu, Y. (2019). Fine-tune BERT for extractive summarization. </a:t>
            </a:r>
            <a:r>
              <a:rPr i="1" lang="en" sz="800">
                <a:solidFill>
                  <a:schemeClr val="dk1"/>
                </a:solidFill>
                <a:latin typeface="Times New Roman"/>
                <a:ea typeface="Times New Roman"/>
                <a:cs typeface="Times New Roman"/>
                <a:sym typeface="Times New Roman"/>
              </a:rPr>
              <a:t>arXiv preprint arXiv:1903.10318</a:t>
            </a:r>
            <a:r>
              <a:rPr lang="en" sz="800">
                <a:solidFill>
                  <a:schemeClr val="dk1"/>
                </a:solidFill>
                <a:latin typeface="Times New Roman"/>
                <a:ea typeface="Times New Roman"/>
                <a:cs typeface="Times New Roman"/>
                <a:sym typeface="Times New Roman"/>
              </a:rPr>
              <a:t>.</a:t>
            </a:r>
            <a:endParaRPr sz="800">
              <a:latin typeface="Times New Roman"/>
              <a:ea typeface="Times New Roman"/>
              <a:cs typeface="Times New Roman"/>
              <a:sym typeface="Times New Roman"/>
            </a:endParaRPr>
          </a:p>
        </p:txBody>
      </p:sp>
      <p:sp>
        <p:nvSpPr>
          <p:cNvPr id="166" name="Google Shape;166;p26"/>
          <p:cNvSpPr/>
          <p:nvPr/>
        </p:nvSpPr>
        <p:spPr>
          <a:xfrm rot="2574643">
            <a:off x="7987747" y="302016"/>
            <a:ext cx="1413951" cy="211845"/>
          </a:xfrm>
          <a:prstGeom prst="trapezoid">
            <a:avLst>
              <a:gd fmla="val 96745"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66666"/>
                </a:solidFill>
              </a:rPr>
              <a:t>Extractive</a:t>
            </a:r>
            <a:endParaRPr>
              <a:solidFill>
                <a:srgbClr val="66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BERTSUM-Simple Classifier</a:t>
            </a:r>
            <a:endParaRPr/>
          </a:p>
        </p:txBody>
      </p:sp>
      <p:sp>
        <p:nvSpPr>
          <p:cNvPr id="172" name="Google Shape;17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single hidden layer passed to sigmoid classifier. Lr=0.001, Adam optimiser.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3" name="Google Shape;173;p27"/>
          <p:cNvPicPr preferRelativeResize="0"/>
          <p:nvPr/>
        </p:nvPicPr>
        <p:blipFill>
          <a:blip r:embed="rId3">
            <a:alphaModFix/>
          </a:blip>
          <a:stretch>
            <a:fillRect/>
          </a:stretch>
        </p:blipFill>
        <p:spPr>
          <a:xfrm>
            <a:off x="1280413" y="1705750"/>
            <a:ext cx="2847975" cy="714375"/>
          </a:xfrm>
          <a:prstGeom prst="rect">
            <a:avLst/>
          </a:prstGeom>
          <a:noFill/>
          <a:ln>
            <a:noFill/>
          </a:ln>
        </p:spPr>
      </p:pic>
      <p:pic>
        <p:nvPicPr>
          <p:cNvPr id="174" name="Google Shape;174;p27"/>
          <p:cNvPicPr preferRelativeResize="0"/>
          <p:nvPr/>
        </p:nvPicPr>
        <p:blipFill>
          <a:blip r:embed="rId4">
            <a:alphaModFix/>
          </a:blip>
          <a:stretch>
            <a:fillRect/>
          </a:stretch>
        </p:blipFill>
        <p:spPr>
          <a:xfrm>
            <a:off x="5521019" y="1972456"/>
            <a:ext cx="3133300" cy="2462225"/>
          </a:xfrm>
          <a:prstGeom prst="rect">
            <a:avLst/>
          </a:prstGeom>
          <a:noFill/>
          <a:ln cap="flat" cmpd="sng" w="9525">
            <a:solidFill>
              <a:schemeClr val="dk2"/>
            </a:solidFill>
            <a:prstDash val="solid"/>
            <a:round/>
            <a:headEnd len="sm" w="sm" type="none"/>
            <a:tailEnd len="sm" w="sm" type="none"/>
          </a:ln>
        </p:spPr>
      </p:pic>
      <p:sp>
        <p:nvSpPr>
          <p:cNvPr id="175" name="Google Shape;175;p27"/>
          <p:cNvSpPr/>
          <p:nvPr/>
        </p:nvSpPr>
        <p:spPr>
          <a:xfrm rot="2574643">
            <a:off x="7987747" y="302016"/>
            <a:ext cx="1413951" cy="211845"/>
          </a:xfrm>
          <a:prstGeom prst="trapezoid">
            <a:avLst>
              <a:gd fmla="val 96745"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66666"/>
                </a:solidFill>
              </a:rPr>
              <a:t>Extractive</a:t>
            </a:r>
            <a:endParaRPr>
              <a:solidFill>
                <a:srgbClr val="666666"/>
              </a:solidFill>
            </a:endParaRPr>
          </a:p>
        </p:txBody>
      </p:sp>
      <p:sp>
        <p:nvSpPr>
          <p:cNvPr id="176" name="Google Shape;176;p27"/>
          <p:cNvSpPr txBox="1"/>
          <p:nvPr/>
        </p:nvSpPr>
        <p:spPr>
          <a:xfrm>
            <a:off x="394825" y="2652050"/>
            <a:ext cx="5133000" cy="216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latin typeface="Proxima Nova"/>
                <a:ea typeface="Proxima Nova"/>
                <a:cs typeface="Proxima Nova"/>
                <a:sym typeface="Proxima Nova"/>
              </a:rPr>
              <a:t>{</a:t>
            </a:r>
            <a:r>
              <a:rPr lang="en" sz="1800">
                <a:solidFill>
                  <a:schemeClr val="dk2"/>
                </a:solidFill>
                <a:latin typeface="Proxima Nova"/>
                <a:ea typeface="Proxima Nova"/>
                <a:cs typeface="Proxima Nova"/>
                <a:sym typeface="Proxima Nova"/>
              </a:rPr>
              <a:t>'</a:t>
            </a:r>
            <a:r>
              <a:rPr b="1" lang="en" sz="1800">
                <a:solidFill>
                  <a:schemeClr val="dk2"/>
                </a:solidFill>
                <a:latin typeface="Proxima Nova"/>
                <a:ea typeface="Proxima Nova"/>
                <a:cs typeface="Proxima Nova"/>
                <a:sym typeface="Proxima Nova"/>
              </a:rPr>
              <a:t>rouge-1</a:t>
            </a:r>
            <a:r>
              <a:rPr lang="en" sz="1800">
                <a:solidFill>
                  <a:schemeClr val="dk2"/>
                </a:solidFill>
                <a:latin typeface="Proxima Nova"/>
                <a:ea typeface="Proxima Nova"/>
                <a:cs typeface="Proxima Nova"/>
                <a:sym typeface="Proxima Nova"/>
              </a:rPr>
              <a:t>': {'f': </a:t>
            </a:r>
            <a:r>
              <a:rPr b="1" lang="en" sz="1800">
                <a:solidFill>
                  <a:schemeClr val="dk2"/>
                </a:solidFill>
                <a:latin typeface="Proxima Nova"/>
                <a:ea typeface="Proxima Nova"/>
                <a:cs typeface="Proxima Nova"/>
                <a:sym typeface="Proxima Nova"/>
              </a:rPr>
              <a:t>0.66</a:t>
            </a:r>
            <a:r>
              <a:rPr lang="en" sz="1800">
                <a:solidFill>
                  <a:schemeClr val="dk2"/>
                </a:solidFill>
                <a:latin typeface="Proxima Nova"/>
                <a:ea typeface="Proxima Nova"/>
                <a:cs typeface="Proxima Nova"/>
                <a:sym typeface="Proxima Nova"/>
              </a:rPr>
              <a:t>56233058764613, 'p': 0.6656233108764508, 'r': 0.6656233108764508}, '</a:t>
            </a:r>
            <a:r>
              <a:rPr b="1" lang="en" sz="1800">
                <a:solidFill>
                  <a:schemeClr val="dk2"/>
                </a:solidFill>
                <a:latin typeface="Proxima Nova"/>
                <a:ea typeface="Proxima Nova"/>
                <a:cs typeface="Proxima Nova"/>
                <a:sym typeface="Proxima Nova"/>
              </a:rPr>
              <a:t>rouge-2</a:t>
            </a:r>
            <a:r>
              <a:rPr lang="en" sz="1800">
                <a:solidFill>
                  <a:schemeClr val="dk2"/>
                </a:solidFill>
                <a:latin typeface="Proxima Nova"/>
                <a:ea typeface="Proxima Nova"/>
                <a:cs typeface="Proxima Nova"/>
                <a:sym typeface="Proxima Nova"/>
              </a:rPr>
              <a:t>': {'f': </a:t>
            </a:r>
            <a:r>
              <a:rPr b="1" lang="en" sz="1800">
                <a:solidFill>
                  <a:schemeClr val="dk2"/>
                </a:solidFill>
                <a:latin typeface="Proxima Nova"/>
                <a:ea typeface="Proxima Nova"/>
                <a:cs typeface="Proxima Nova"/>
                <a:sym typeface="Proxima Nova"/>
              </a:rPr>
              <a:t>0.32</a:t>
            </a:r>
            <a:r>
              <a:rPr lang="en" sz="1800">
                <a:solidFill>
                  <a:schemeClr val="dk2"/>
                </a:solidFill>
                <a:latin typeface="Proxima Nova"/>
                <a:ea typeface="Proxima Nova"/>
                <a:cs typeface="Proxima Nova"/>
                <a:sym typeface="Proxima Nova"/>
              </a:rPr>
              <a:t>02834466177138, 'p': 0.3202834516177166, 'r': 0.3202834516177166}, '</a:t>
            </a:r>
            <a:r>
              <a:rPr b="1" lang="en" sz="1800">
                <a:solidFill>
                  <a:schemeClr val="dk2"/>
                </a:solidFill>
                <a:latin typeface="Proxima Nova"/>
                <a:ea typeface="Proxima Nova"/>
                <a:cs typeface="Proxima Nova"/>
                <a:sym typeface="Proxima Nova"/>
              </a:rPr>
              <a:t>rouge-l</a:t>
            </a:r>
            <a:r>
              <a:rPr lang="en" sz="1800">
                <a:solidFill>
                  <a:schemeClr val="dk2"/>
                </a:solidFill>
                <a:latin typeface="Proxima Nova"/>
                <a:ea typeface="Proxima Nova"/>
                <a:cs typeface="Proxima Nova"/>
                <a:sym typeface="Proxima Nova"/>
              </a:rPr>
              <a:t>': {'f': </a:t>
            </a:r>
            <a:r>
              <a:rPr b="1" lang="en" sz="1800">
                <a:solidFill>
                  <a:schemeClr val="dk2"/>
                </a:solidFill>
                <a:latin typeface="Proxima Nova"/>
                <a:ea typeface="Proxima Nova"/>
                <a:cs typeface="Proxima Nova"/>
                <a:sym typeface="Proxima Nova"/>
              </a:rPr>
              <a:t>0.49</a:t>
            </a:r>
            <a:r>
              <a:rPr lang="en" sz="1800">
                <a:solidFill>
                  <a:schemeClr val="dk2"/>
                </a:solidFill>
                <a:latin typeface="Proxima Nova"/>
                <a:ea typeface="Proxima Nova"/>
                <a:cs typeface="Proxima Nova"/>
                <a:sym typeface="Proxima Nova"/>
              </a:rPr>
              <a:t>999999499999986, 'p': 0.5, 'r': 0.5}}</a:t>
            </a:r>
            <a:endParaRPr sz="1800">
              <a:solidFill>
                <a:schemeClr val="dk2"/>
              </a:solidFill>
              <a:latin typeface="Proxima Nova"/>
              <a:ea typeface="Proxima Nova"/>
              <a:cs typeface="Proxima Nova"/>
              <a:sym typeface="Proxima Nova"/>
            </a:endParaRPr>
          </a:p>
          <a:p>
            <a:pPr indent="0" lvl="0" marL="0" rtl="0" algn="l">
              <a:spcBef>
                <a:spcPts val="160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BERTSUM-RNN</a:t>
            </a:r>
            <a:endParaRPr/>
          </a:p>
        </p:txBody>
      </p:sp>
      <p:sp>
        <p:nvSpPr>
          <p:cNvPr id="182" name="Google Shape;182;p28"/>
          <p:cNvSpPr/>
          <p:nvPr/>
        </p:nvSpPr>
        <p:spPr>
          <a:xfrm>
            <a:off x="442225" y="2801050"/>
            <a:ext cx="1058400" cy="19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txBox="1"/>
          <p:nvPr/>
        </p:nvSpPr>
        <p:spPr>
          <a:xfrm>
            <a:off x="50800" y="2688175"/>
            <a:ext cx="4587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roxima Nova"/>
                <a:ea typeface="Proxima Nova"/>
                <a:cs typeface="Proxima Nova"/>
                <a:sym typeface="Proxima Nova"/>
              </a:rPr>
              <a:t>[CLS]</a:t>
            </a:r>
            <a:endParaRPr sz="800">
              <a:latin typeface="Proxima Nova"/>
              <a:ea typeface="Proxima Nova"/>
              <a:cs typeface="Proxima Nova"/>
              <a:sym typeface="Proxima Nova"/>
            </a:endParaRPr>
          </a:p>
        </p:txBody>
      </p:sp>
      <p:sp>
        <p:nvSpPr>
          <p:cNvPr id="184" name="Google Shape;184;p28"/>
          <p:cNvSpPr txBox="1"/>
          <p:nvPr/>
        </p:nvSpPr>
        <p:spPr>
          <a:xfrm>
            <a:off x="50800" y="3230100"/>
            <a:ext cx="4587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roxima Nova"/>
                <a:ea typeface="Proxima Nova"/>
                <a:cs typeface="Proxima Nova"/>
                <a:sym typeface="Proxima Nova"/>
              </a:rPr>
              <a:t>[CLS]</a:t>
            </a:r>
            <a:endParaRPr sz="800">
              <a:latin typeface="Proxima Nova"/>
              <a:ea typeface="Proxima Nova"/>
              <a:cs typeface="Proxima Nova"/>
              <a:sym typeface="Proxima Nova"/>
            </a:endParaRPr>
          </a:p>
        </p:txBody>
      </p:sp>
      <p:sp>
        <p:nvSpPr>
          <p:cNvPr id="185" name="Google Shape;185;p28"/>
          <p:cNvSpPr txBox="1"/>
          <p:nvPr/>
        </p:nvSpPr>
        <p:spPr>
          <a:xfrm>
            <a:off x="50800" y="3719700"/>
            <a:ext cx="4587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roxima Nova"/>
                <a:ea typeface="Proxima Nova"/>
                <a:cs typeface="Proxima Nova"/>
                <a:sym typeface="Proxima Nova"/>
              </a:rPr>
              <a:t>[CLS]</a:t>
            </a:r>
            <a:endParaRPr sz="800">
              <a:latin typeface="Proxima Nova"/>
              <a:ea typeface="Proxima Nova"/>
              <a:cs typeface="Proxima Nova"/>
              <a:sym typeface="Proxima Nova"/>
            </a:endParaRPr>
          </a:p>
        </p:txBody>
      </p:sp>
      <p:sp>
        <p:nvSpPr>
          <p:cNvPr id="186" name="Google Shape;186;p28"/>
          <p:cNvSpPr txBox="1"/>
          <p:nvPr/>
        </p:nvSpPr>
        <p:spPr>
          <a:xfrm>
            <a:off x="50800" y="4209300"/>
            <a:ext cx="4587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roxima Nova"/>
                <a:ea typeface="Proxima Nova"/>
                <a:cs typeface="Proxima Nova"/>
                <a:sym typeface="Proxima Nova"/>
              </a:rPr>
              <a:t>[CLS]</a:t>
            </a:r>
            <a:endParaRPr sz="800">
              <a:latin typeface="Proxima Nova"/>
              <a:ea typeface="Proxima Nova"/>
              <a:cs typeface="Proxima Nova"/>
              <a:sym typeface="Proxima Nova"/>
            </a:endParaRPr>
          </a:p>
        </p:txBody>
      </p:sp>
      <p:cxnSp>
        <p:nvCxnSpPr>
          <p:cNvPr id="187" name="Google Shape;187;p28"/>
          <p:cNvCxnSpPr>
            <a:stCxn id="185" idx="3"/>
          </p:cNvCxnSpPr>
          <p:nvPr/>
        </p:nvCxnSpPr>
        <p:spPr>
          <a:xfrm flipH="1" rot="10800000">
            <a:off x="509500" y="3883950"/>
            <a:ext cx="958200" cy="156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28"/>
          <p:cNvCxnSpPr/>
          <p:nvPr/>
        </p:nvCxnSpPr>
        <p:spPr>
          <a:xfrm flipH="1" rot="10800000">
            <a:off x="492325" y="4332700"/>
            <a:ext cx="958200" cy="1560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28"/>
          <p:cNvCxnSpPr/>
          <p:nvPr/>
        </p:nvCxnSpPr>
        <p:spPr>
          <a:xfrm flipH="1" rot="10800000">
            <a:off x="509500" y="3402150"/>
            <a:ext cx="958200" cy="15600"/>
          </a:xfrm>
          <a:prstGeom prst="straightConnector1">
            <a:avLst/>
          </a:prstGeom>
          <a:noFill/>
          <a:ln cap="flat" cmpd="sng" w="9525">
            <a:solidFill>
              <a:schemeClr val="dk2"/>
            </a:solidFill>
            <a:prstDash val="solid"/>
            <a:round/>
            <a:headEnd len="med" w="med" type="none"/>
            <a:tailEnd len="med" w="med" type="none"/>
          </a:ln>
        </p:spPr>
      </p:cxnSp>
      <p:sp>
        <p:nvSpPr>
          <p:cNvPr id="190" name="Google Shape;190;p28"/>
          <p:cNvSpPr/>
          <p:nvPr/>
        </p:nvSpPr>
        <p:spPr>
          <a:xfrm>
            <a:off x="3421925" y="3417750"/>
            <a:ext cx="811500" cy="649200"/>
          </a:xfrm>
          <a:prstGeom prst="flowChartAlternateProcess">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LSTM</a:t>
            </a:r>
            <a:endParaRPr/>
          </a:p>
        </p:txBody>
      </p:sp>
      <p:sp>
        <p:nvSpPr>
          <p:cNvPr id="191" name="Google Shape;191;p28"/>
          <p:cNvSpPr/>
          <p:nvPr/>
        </p:nvSpPr>
        <p:spPr>
          <a:xfrm>
            <a:off x="2455325" y="3245550"/>
            <a:ext cx="155100" cy="9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2" name="Google Shape;192;p28"/>
          <p:cNvCxnSpPr/>
          <p:nvPr/>
        </p:nvCxnSpPr>
        <p:spPr>
          <a:xfrm>
            <a:off x="1559275" y="3407825"/>
            <a:ext cx="783300" cy="112800"/>
          </a:xfrm>
          <a:prstGeom prst="straightConnector1">
            <a:avLst/>
          </a:prstGeom>
          <a:noFill/>
          <a:ln cap="flat" cmpd="sng" w="9525">
            <a:solidFill>
              <a:schemeClr val="dk2"/>
            </a:solidFill>
            <a:prstDash val="solid"/>
            <a:round/>
            <a:headEnd len="med" w="med" type="none"/>
            <a:tailEnd len="med" w="med" type="triangle"/>
          </a:ln>
        </p:spPr>
      </p:cxnSp>
      <p:cxnSp>
        <p:nvCxnSpPr>
          <p:cNvPr id="193" name="Google Shape;193;p28"/>
          <p:cNvCxnSpPr/>
          <p:nvPr/>
        </p:nvCxnSpPr>
        <p:spPr>
          <a:xfrm>
            <a:off x="1573400" y="2815175"/>
            <a:ext cx="818400" cy="479700"/>
          </a:xfrm>
          <a:prstGeom prst="straightConnector1">
            <a:avLst/>
          </a:prstGeom>
          <a:noFill/>
          <a:ln cap="flat" cmpd="sng" w="9525">
            <a:solidFill>
              <a:schemeClr val="dk2"/>
            </a:solidFill>
            <a:prstDash val="solid"/>
            <a:round/>
            <a:headEnd len="med" w="med" type="none"/>
            <a:tailEnd len="med" w="med" type="triangle"/>
          </a:ln>
        </p:spPr>
      </p:cxnSp>
      <p:cxnSp>
        <p:nvCxnSpPr>
          <p:cNvPr id="194" name="Google Shape;194;p28"/>
          <p:cNvCxnSpPr/>
          <p:nvPr/>
        </p:nvCxnSpPr>
        <p:spPr>
          <a:xfrm flipH="1" rot="10800000">
            <a:off x="1601600" y="3810075"/>
            <a:ext cx="712500" cy="98700"/>
          </a:xfrm>
          <a:prstGeom prst="straightConnector1">
            <a:avLst/>
          </a:prstGeom>
          <a:noFill/>
          <a:ln cap="flat" cmpd="sng" w="9525">
            <a:solidFill>
              <a:schemeClr val="dk2"/>
            </a:solidFill>
            <a:prstDash val="solid"/>
            <a:round/>
            <a:headEnd len="med" w="med" type="none"/>
            <a:tailEnd len="med" w="med" type="triangle"/>
          </a:ln>
        </p:spPr>
      </p:cxnSp>
      <p:cxnSp>
        <p:nvCxnSpPr>
          <p:cNvPr id="195" name="Google Shape;195;p28"/>
          <p:cNvCxnSpPr/>
          <p:nvPr/>
        </p:nvCxnSpPr>
        <p:spPr>
          <a:xfrm flipH="1" rot="10800000">
            <a:off x="1601600" y="4085225"/>
            <a:ext cx="741000" cy="261000"/>
          </a:xfrm>
          <a:prstGeom prst="straightConnector1">
            <a:avLst/>
          </a:prstGeom>
          <a:noFill/>
          <a:ln cap="flat" cmpd="sng" w="9525">
            <a:solidFill>
              <a:schemeClr val="dk2"/>
            </a:solidFill>
            <a:prstDash val="solid"/>
            <a:round/>
            <a:headEnd len="med" w="med" type="none"/>
            <a:tailEnd len="med" w="med" type="triangle"/>
          </a:ln>
        </p:spPr>
      </p:cxnSp>
      <p:cxnSp>
        <p:nvCxnSpPr>
          <p:cNvPr id="196" name="Google Shape;196;p28"/>
          <p:cNvCxnSpPr/>
          <p:nvPr/>
        </p:nvCxnSpPr>
        <p:spPr>
          <a:xfrm>
            <a:off x="2709325" y="3577175"/>
            <a:ext cx="621000" cy="14100"/>
          </a:xfrm>
          <a:prstGeom prst="straightConnector1">
            <a:avLst/>
          </a:prstGeom>
          <a:noFill/>
          <a:ln cap="flat" cmpd="sng" w="9525">
            <a:solidFill>
              <a:schemeClr val="dk2"/>
            </a:solidFill>
            <a:prstDash val="solid"/>
            <a:round/>
            <a:headEnd len="med" w="med" type="none"/>
            <a:tailEnd len="med" w="med" type="triangle"/>
          </a:ln>
        </p:spPr>
      </p:cxnSp>
      <p:cxnSp>
        <p:nvCxnSpPr>
          <p:cNvPr id="197" name="Google Shape;197;p28"/>
          <p:cNvCxnSpPr/>
          <p:nvPr/>
        </p:nvCxnSpPr>
        <p:spPr>
          <a:xfrm>
            <a:off x="2705675" y="3892500"/>
            <a:ext cx="621000" cy="14100"/>
          </a:xfrm>
          <a:prstGeom prst="straightConnector1">
            <a:avLst/>
          </a:prstGeom>
          <a:noFill/>
          <a:ln cap="flat" cmpd="sng" w="9525">
            <a:solidFill>
              <a:schemeClr val="dk2"/>
            </a:solidFill>
            <a:prstDash val="solid"/>
            <a:round/>
            <a:headEnd len="med" w="med" type="none"/>
            <a:tailEnd len="med" w="med" type="triangle"/>
          </a:ln>
        </p:spPr>
      </p:cxnSp>
      <p:cxnSp>
        <p:nvCxnSpPr>
          <p:cNvPr id="198" name="Google Shape;198;p28"/>
          <p:cNvCxnSpPr/>
          <p:nvPr/>
        </p:nvCxnSpPr>
        <p:spPr>
          <a:xfrm flipH="1" rot="10800000">
            <a:off x="3827675" y="2892750"/>
            <a:ext cx="3600" cy="525000"/>
          </a:xfrm>
          <a:prstGeom prst="straightConnector1">
            <a:avLst/>
          </a:prstGeom>
          <a:noFill/>
          <a:ln cap="flat" cmpd="sng" w="9525">
            <a:solidFill>
              <a:schemeClr val="dk2"/>
            </a:solidFill>
            <a:prstDash val="solid"/>
            <a:round/>
            <a:headEnd len="med" w="med" type="none"/>
            <a:tailEnd len="med" w="med" type="triangle"/>
          </a:ln>
        </p:spPr>
      </p:cxnSp>
      <p:sp>
        <p:nvSpPr>
          <p:cNvPr id="199" name="Google Shape;199;p28"/>
          <p:cNvSpPr/>
          <p:nvPr/>
        </p:nvSpPr>
        <p:spPr>
          <a:xfrm>
            <a:off x="3379625" y="2441350"/>
            <a:ext cx="896100" cy="359700"/>
          </a:xfrm>
          <a:prstGeom prst="trapezoid">
            <a:avLst>
              <a:gd fmla="val 58840" name="adj"/>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FC+sigmoid</a:t>
            </a:r>
            <a:endParaRPr sz="600"/>
          </a:p>
        </p:txBody>
      </p:sp>
      <p:sp>
        <p:nvSpPr>
          <p:cNvPr id="200" name="Google Shape;200;p28"/>
          <p:cNvSpPr txBox="1"/>
          <p:nvPr/>
        </p:nvSpPr>
        <p:spPr>
          <a:xfrm>
            <a:off x="466825" y="4751225"/>
            <a:ext cx="1009200" cy="2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roxima Nova"/>
                <a:ea typeface="Proxima Nova"/>
                <a:cs typeface="Proxima Nova"/>
                <a:sym typeface="Proxima Nova"/>
              </a:rPr>
              <a:t>BERT embeddings of article</a:t>
            </a:r>
            <a:endParaRPr sz="800">
              <a:latin typeface="Proxima Nova"/>
              <a:ea typeface="Proxima Nova"/>
              <a:cs typeface="Proxima Nova"/>
              <a:sym typeface="Proxima Nova"/>
            </a:endParaRPr>
          </a:p>
        </p:txBody>
      </p:sp>
      <p:sp>
        <p:nvSpPr>
          <p:cNvPr id="201" name="Google Shape;201;p28"/>
          <p:cNvSpPr/>
          <p:nvPr/>
        </p:nvSpPr>
        <p:spPr>
          <a:xfrm rot="-5400000">
            <a:off x="3774725" y="2080200"/>
            <a:ext cx="105900" cy="5004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8"/>
          <p:cNvSpPr txBox="1"/>
          <p:nvPr/>
        </p:nvSpPr>
        <p:spPr>
          <a:xfrm>
            <a:off x="3633575" y="2053175"/>
            <a:ext cx="388200" cy="1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roxima Nova"/>
                <a:ea typeface="Proxima Nova"/>
                <a:cs typeface="Proxima Nova"/>
                <a:sym typeface="Proxima Nova"/>
              </a:rPr>
              <a:t>0.99</a:t>
            </a:r>
            <a:endParaRPr sz="800">
              <a:latin typeface="Proxima Nova"/>
              <a:ea typeface="Proxima Nova"/>
              <a:cs typeface="Proxima Nova"/>
              <a:sym typeface="Proxima Nova"/>
            </a:endParaRPr>
          </a:p>
        </p:txBody>
      </p:sp>
      <p:sp>
        <p:nvSpPr>
          <p:cNvPr id="203" name="Google Shape;203;p28"/>
          <p:cNvSpPr/>
          <p:nvPr/>
        </p:nvSpPr>
        <p:spPr>
          <a:xfrm>
            <a:off x="4991975" y="3436025"/>
            <a:ext cx="811500" cy="649200"/>
          </a:xfrm>
          <a:prstGeom prst="flowChartAlternateProcess">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LSTM</a:t>
            </a:r>
            <a:endParaRPr/>
          </a:p>
        </p:txBody>
      </p:sp>
      <p:cxnSp>
        <p:nvCxnSpPr>
          <p:cNvPr id="204" name="Google Shape;204;p28"/>
          <p:cNvCxnSpPr/>
          <p:nvPr/>
        </p:nvCxnSpPr>
        <p:spPr>
          <a:xfrm>
            <a:off x="4279375" y="3595450"/>
            <a:ext cx="621000" cy="14100"/>
          </a:xfrm>
          <a:prstGeom prst="straightConnector1">
            <a:avLst/>
          </a:prstGeom>
          <a:noFill/>
          <a:ln cap="flat" cmpd="sng" w="9525">
            <a:solidFill>
              <a:schemeClr val="dk2"/>
            </a:solidFill>
            <a:prstDash val="solid"/>
            <a:round/>
            <a:headEnd len="med" w="med" type="none"/>
            <a:tailEnd len="med" w="med" type="triangle"/>
          </a:ln>
        </p:spPr>
      </p:cxnSp>
      <p:cxnSp>
        <p:nvCxnSpPr>
          <p:cNvPr id="205" name="Google Shape;205;p28"/>
          <p:cNvCxnSpPr/>
          <p:nvPr/>
        </p:nvCxnSpPr>
        <p:spPr>
          <a:xfrm>
            <a:off x="4275725" y="3910775"/>
            <a:ext cx="621000" cy="14100"/>
          </a:xfrm>
          <a:prstGeom prst="straightConnector1">
            <a:avLst/>
          </a:prstGeom>
          <a:noFill/>
          <a:ln cap="flat" cmpd="sng" w="9525">
            <a:solidFill>
              <a:schemeClr val="dk2"/>
            </a:solidFill>
            <a:prstDash val="solid"/>
            <a:round/>
            <a:headEnd len="med" w="med" type="none"/>
            <a:tailEnd len="med" w="med" type="triangle"/>
          </a:ln>
        </p:spPr>
      </p:cxnSp>
      <p:cxnSp>
        <p:nvCxnSpPr>
          <p:cNvPr id="206" name="Google Shape;206;p28"/>
          <p:cNvCxnSpPr/>
          <p:nvPr/>
        </p:nvCxnSpPr>
        <p:spPr>
          <a:xfrm flipH="1" rot="10800000">
            <a:off x="5397725" y="2911025"/>
            <a:ext cx="3600" cy="525000"/>
          </a:xfrm>
          <a:prstGeom prst="straightConnector1">
            <a:avLst/>
          </a:prstGeom>
          <a:noFill/>
          <a:ln cap="flat" cmpd="sng" w="9525">
            <a:solidFill>
              <a:schemeClr val="dk2"/>
            </a:solidFill>
            <a:prstDash val="solid"/>
            <a:round/>
            <a:headEnd len="med" w="med" type="none"/>
            <a:tailEnd len="med" w="med" type="triangle"/>
          </a:ln>
        </p:spPr>
      </p:cxnSp>
      <p:sp>
        <p:nvSpPr>
          <p:cNvPr id="207" name="Google Shape;207;p28"/>
          <p:cNvSpPr/>
          <p:nvPr/>
        </p:nvSpPr>
        <p:spPr>
          <a:xfrm>
            <a:off x="4949675" y="2459625"/>
            <a:ext cx="896100" cy="359700"/>
          </a:xfrm>
          <a:prstGeom prst="trapezoid">
            <a:avLst>
              <a:gd fmla="val 58840" name="adj"/>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FC+sigmoid</a:t>
            </a:r>
            <a:endParaRPr sz="600"/>
          </a:p>
        </p:txBody>
      </p:sp>
      <p:sp>
        <p:nvSpPr>
          <p:cNvPr id="208" name="Google Shape;208;p28"/>
          <p:cNvSpPr/>
          <p:nvPr/>
        </p:nvSpPr>
        <p:spPr>
          <a:xfrm rot="-5400000">
            <a:off x="5344775" y="2098475"/>
            <a:ext cx="105900" cy="5004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8"/>
          <p:cNvSpPr txBox="1"/>
          <p:nvPr/>
        </p:nvSpPr>
        <p:spPr>
          <a:xfrm>
            <a:off x="5203625" y="2071450"/>
            <a:ext cx="388200" cy="1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roxima Nova"/>
                <a:ea typeface="Proxima Nova"/>
                <a:cs typeface="Proxima Nova"/>
                <a:sym typeface="Proxima Nova"/>
              </a:rPr>
              <a:t>0.81</a:t>
            </a:r>
            <a:endParaRPr sz="800">
              <a:latin typeface="Proxima Nova"/>
              <a:ea typeface="Proxima Nova"/>
              <a:cs typeface="Proxima Nova"/>
              <a:sym typeface="Proxima Nova"/>
            </a:endParaRPr>
          </a:p>
        </p:txBody>
      </p:sp>
      <p:sp>
        <p:nvSpPr>
          <p:cNvPr id="210" name="Google Shape;210;p28"/>
          <p:cNvSpPr/>
          <p:nvPr/>
        </p:nvSpPr>
        <p:spPr>
          <a:xfrm>
            <a:off x="8135325" y="3482550"/>
            <a:ext cx="811500" cy="649200"/>
          </a:xfrm>
          <a:prstGeom prst="flowChartAlternateProcess">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LSTM</a:t>
            </a:r>
            <a:endParaRPr/>
          </a:p>
        </p:txBody>
      </p:sp>
      <p:cxnSp>
        <p:nvCxnSpPr>
          <p:cNvPr id="211" name="Google Shape;211;p28"/>
          <p:cNvCxnSpPr/>
          <p:nvPr/>
        </p:nvCxnSpPr>
        <p:spPr>
          <a:xfrm>
            <a:off x="7422725" y="3641975"/>
            <a:ext cx="621000" cy="14100"/>
          </a:xfrm>
          <a:prstGeom prst="straightConnector1">
            <a:avLst/>
          </a:prstGeom>
          <a:noFill/>
          <a:ln cap="flat" cmpd="sng" w="9525">
            <a:solidFill>
              <a:schemeClr val="dk2"/>
            </a:solidFill>
            <a:prstDash val="solid"/>
            <a:round/>
            <a:headEnd len="med" w="med" type="none"/>
            <a:tailEnd len="med" w="med" type="triangle"/>
          </a:ln>
        </p:spPr>
      </p:cxnSp>
      <p:cxnSp>
        <p:nvCxnSpPr>
          <p:cNvPr id="212" name="Google Shape;212;p28"/>
          <p:cNvCxnSpPr/>
          <p:nvPr/>
        </p:nvCxnSpPr>
        <p:spPr>
          <a:xfrm>
            <a:off x="7419075" y="3957300"/>
            <a:ext cx="621000" cy="14100"/>
          </a:xfrm>
          <a:prstGeom prst="straightConnector1">
            <a:avLst/>
          </a:prstGeom>
          <a:noFill/>
          <a:ln cap="flat" cmpd="sng" w="9525">
            <a:solidFill>
              <a:schemeClr val="dk2"/>
            </a:solidFill>
            <a:prstDash val="solid"/>
            <a:round/>
            <a:headEnd len="med" w="med" type="none"/>
            <a:tailEnd len="med" w="med" type="triangle"/>
          </a:ln>
        </p:spPr>
      </p:cxnSp>
      <p:cxnSp>
        <p:nvCxnSpPr>
          <p:cNvPr id="213" name="Google Shape;213;p28"/>
          <p:cNvCxnSpPr/>
          <p:nvPr/>
        </p:nvCxnSpPr>
        <p:spPr>
          <a:xfrm flipH="1" rot="10800000">
            <a:off x="8541075" y="2957550"/>
            <a:ext cx="3600" cy="525000"/>
          </a:xfrm>
          <a:prstGeom prst="straightConnector1">
            <a:avLst/>
          </a:prstGeom>
          <a:noFill/>
          <a:ln cap="flat" cmpd="sng" w="9525">
            <a:solidFill>
              <a:schemeClr val="dk2"/>
            </a:solidFill>
            <a:prstDash val="solid"/>
            <a:round/>
            <a:headEnd len="med" w="med" type="none"/>
            <a:tailEnd len="med" w="med" type="triangle"/>
          </a:ln>
        </p:spPr>
      </p:cxnSp>
      <p:sp>
        <p:nvSpPr>
          <p:cNvPr id="214" name="Google Shape;214;p28"/>
          <p:cNvSpPr/>
          <p:nvPr/>
        </p:nvSpPr>
        <p:spPr>
          <a:xfrm>
            <a:off x="8093025" y="2506150"/>
            <a:ext cx="896100" cy="359700"/>
          </a:xfrm>
          <a:prstGeom prst="trapezoid">
            <a:avLst>
              <a:gd fmla="val 58840" name="adj"/>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FC+sigmoid</a:t>
            </a:r>
            <a:endParaRPr sz="600"/>
          </a:p>
        </p:txBody>
      </p:sp>
      <p:sp>
        <p:nvSpPr>
          <p:cNvPr id="215" name="Google Shape;215;p28"/>
          <p:cNvSpPr/>
          <p:nvPr/>
        </p:nvSpPr>
        <p:spPr>
          <a:xfrm rot="-5400000">
            <a:off x="8488125" y="2145000"/>
            <a:ext cx="105900" cy="5004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8"/>
          <p:cNvSpPr txBox="1"/>
          <p:nvPr/>
        </p:nvSpPr>
        <p:spPr>
          <a:xfrm>
            <a:off x="8346975" y="2117975"/>
            <a:ext cx="388200" cy="1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roxima Nova"/>
                <a:ea typeface="Proxima Nova"/>
                <a:cs typeface="Proxima Nova"/>
                <a:sym typeface="Proxima Nova"/>
              </a:rPr>
              <a:t>0.01</a:t>
            </a:r>
            <a:endParaRPr sz="800">
              <a:latin typeface="Proxima Nova"/>
              <a:ea typeface="Proxima Nova"/>
              <a:cs typeface="Proxima Nova"/>
              <a:sym typeface="Proxima Nova"/>
            </a:endParaRPr>
          </a:p>
        </p:txBody>
      </p:sp>
      <p:sp>
        <p:nvSpPr>
          <p:cNvPr id="217" name="Google Shape;217;p28"/>
          <p:cNvSpPr txBox="1"/>
          <p:nvPr/>
        </p:nvSpPr>
        <p:spPr>
          <a:xfrm>
            <a:off x="5933725" y="2271900"/>
            <a:ext cx="1354800" cy="20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 </a:t>
            </a:r>
            <a:r>
              <a:rPr lang="en">
                <a:latin typeface="Proxima Nova"/>
                <a:ea typeface="Proxima Nova"/>
                <a:cs typeface="Proxima Nova"/>
                <a:sym typeface="Proxima Nova"/>
              </a:rPr>
              <a:t>...</a:t>
            </a:r>
            <a:r>
              <a:rPr lang="en">
                <a:latin typeface="Proxima Nova"/>
                <a:ea typeface="Proxima Nova"/>
                <a:cs typeface="Proxima Nova"/>
                <a:sym typeface="Proxima Nova"/>
              </a:rPr>
              <a:t> … … … … …</a:t>
            </a:r>
            <a:endParaRPr>
              <a:latin typeface="Proxima Nova"/>
              <a:ea typeface="Proxima Nova"/>
              <a:cs typeface="Proxima Nova"/>
              <a:sym typeface="Proxima Nova"/>
            </a:endParaRPr>
          </a:p>
          <a:p>
            <a:pPr indent="0" lvl="0" marL="0" rtl="0" algn="l">
              <a:spcBef>
                <a:spcPts val="0"/>
              </a:spcBef>
              <a:spcAft>
                <a:spcPts val="0"/>
              </a:spcAft>
              <a:buNone/>
            </a:pPr>
            <a:r>
              <a:t/>
            </a:r>
            <a:endParaRPr>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a:solidFill>
                  <a:schemeClr val="dk1"/>
                </a:solidFill>
                <a:latin typeface="Proxima Nova"/>
                <a:ea typeface="Proxima Nova"/>
                <a:cs typeface="Proxima Nova"/>
                <a:sym typeface="Proxima Nova"/>
              </a:rPr>
              <a:t>… ... … … … … ...</a:t>
            </a:r>
            <a:endParaRPr>
              <a:latin typeface="Proxima Nova"/>
              <a:ea typeface="Proxima Nova"/>
              <a:cs typeface="Proxima Nova"/>
              <a:sym typeface="Proxima Nova"/>
            </a:endParaRPr>
          </a:p>
        </p:txBody>
      </p:sp>
      <p:sp>
        <p:nvSpPr>
          <p:cNvPr id="218" name="Google Shape;218;p28"/>
          <p:cNvSpPr/>
          <p:nvPr/>
        </p:nvSpPr>
        <p:spPr>
          <a:xfrm rot="5400000">
            <a:off x="6059925" y="1982250"/>
            <a:ext cx="201000" cy="53745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8"/>
          <p:cNvSpPr txBox="1"/>
          <p:nvPr/>
        </p:nvSpPr>
        <p:spPr>
          <a:xfrm>
            <a:off x="4794725" y="4797850"/>
            <a:ext cx="32490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Number of sentences in the news article</a:t>
            </a:r>
            <a:endParaRPr sz="1200">
              <a:latin typeface="Proxima Nova"/>
              <a:ea typeface="Proxima Nova"/>
              <a:cs typeface="Proxima Nova"/>
              <a:sym typeface="Proxima Nova"/>
            </a:endParaRPr>
          </a:p>
        </p:txBody>
      </p:sp>
      <p:sp>
        <p:nvSpPr>
          <p:cNvPr id="220" name="Google Shape;220;p28"/>
          <p:cNvSpPr txBox="1"/>
          <p:nvPr/>
        </p:nvSpPr>
        <p:spPr>
          <a:xfrm>
            <a:off x="239900" y="1086550"/>
            <a:ext cx="8570400" cy="6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Proxima Nova"/>
                <a:ea typeface="Proxima Nova"/>
                <a:cs typeface="Proxima Nova"/>
                <a:sym typeface="Proxima Nova"/>
              </a:rPr>
              <a:t>For 5 epochs, model is trained with BERT weights frozen and then next 5 epochs with BERT weights unfrozen</a:t>
            </a:r>
            <a:endParaRPr sz="1300">
              <a:latin typeface="Proxima Nova"/>
              <a:ea typeface="Proxima Nova"/>
              <a:cs typeface="Proxima Nova"/>
              <a:sym typeface="Proxima Nova"/>
            </a:endParaRPr>
          </a:p>
          <a:p>
            <a:pPr indent="0" lvl="0" marL="0" rtl="0" algn="l">
              <a:spcBef>
                <a:spcPts val="0"/>
              </a:spcBef>
              <a:spcAft>
                <a:spcPts val="0"/>
              </a:spcAft>
              <a:buNone/>
            </a:pPr>
            <a:r>
              <a:rPr lang="en" sz="1300">
                <a:latin typeface="Proxima Nova"/>
                <a:ea typeface="Proxima Nova"/>
                <a:cs typeface="Proxima Nova"/>
                <a:sym typeface="Proxima Nova"/>
              </a:rPr>
              <a:t>Lr = 0.0001 and dropout is used between FC layers</a:t>
            </a:r>
            <a:endParaRPr sz="1300">
              <a:latin typeface="Proxima Nova"/>
              <a:ea typeface="Proxima Nova"/>
              <a:cs typeface="Proxima Nova"/>
              <a:sym typeface="Proxima Nova"/>
            </a:endParaRPr>
          </a:p>
        </p:txBody>
      </p:sp>
      <p:sp>
        <p:nvSpPr>
          <p:cNvPr id="221" name="Google Shape;221;p28"/>
          <p:cNvSpPr/>
          <p:nvPr/>
        </p:nvSpPr>
        <p:spPr>
          <a:xfrm rot="2574643">
            <a:off x="7987747" y="302016"/>
            <a:ext cx="1413951" cy="211845"/>
          </a:xfrm>
          <a:prstGeom prst="trapezoid">
            <a:avLst>
              <a:gd fmla="val 96745"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66666"/>
                </a:solidFill>
              </a:rPr>
              <a:t>Extractive</a:t>
            </a:r>
            <a:endParaRPr>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BERTSUM-RNN</a:t>
            </a:r>
            <a:endParaRPr/>
          </a:p>
          <a:p>
            <a:pPr indent="0" lvl="0" marL="0" rtl="0" algn="l">
              <a:spcBef>
                <a:spcPts val="0"/>
              </a:spcBef>
              <a:spcAft>
                <a:spcPts val="0"/>
              </a:spcAft>
              <a:buNone/>
            </a:pPr>
            <a:r>
              <a:t/>
            </a:r>
            <a:endParaRPr/>
          </a:p>
        </p:txBody>
      </p:sp>
      <p:pic>
        <p:nvPicPr>
          <p:cNvPr id="227" name="Google Shape;227;p29"/>
          <p:cNvPicPr preferRelativeResize="0"/>
          <p:nvPr/>
        </p:nvPicPr>
        <p:blipFill>
          <a:blip r:embed="rId3">
            <a:alphaModFix/>
          </a:blip>
          <a:stretch>
            <a:fillRect/>
          </a:stretch>
        </p:blipFill>
        <p:spPr>
          <a:xfrm>
            <a:off x="2963325" y="772800"/>
            <a:ext cx="5917674" cy="2071576"/>
          </a:xfrm>
          <a:prstGeom prst="rect">
            <a:avLst/>
          </a:prstGeom>
          <a:noFill/>
          <a:ln>
            <a:noFill/>
          </a:ln>
        </p:spPr>
      </p:pic>
      <p:pic>
        <p:nvPicPr>
          <p:cNvPr id="228" name="Google Shape;228;p29"/>
          <p:cNvPicPr preferRelativeResize="0"/>
          <p:nvPr/>
        </p:nvPicPr>
        <p:blipFill>
          <a:blip r:embed="rId4">
            <a:alphaModFix/>
          </a:blip>
          <a:stretch>
            <a:fillRect/>
          </a:stretch>
        </p:blipFill>
        <p:spPr>
          <a:xfrm>
            <a:off x="2992075" y="2906422"/>
            <a:ext cx="5917675" cy="2059178"/>
          </a:xfrm>
          <a:prstGeom prst="rect">
            <a:avLst/>
          </a:prstGeom>
          <a:noFill/>
          <a:ln>
            <a:noFill/>
          </a:ln>
        </p:spPr>
      </p:pic>
      <p:sp>
        <p:nvSpPr>
          <p:cNvPr id="229" name="Google Shape;229;p29"/>
          <p:cNvSpPr txBox="1"/>
          <p:nvPr/>
        </p:nvSpPr>
        <p:spPr>
          <a:xfrm>
            <a:off x="896050" y="1531050"/>
            <a:ext cx="1996800" cy="8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BERT weights frozen</a:t>
            </a:r>
            <a:endParaRPr>
              <a:latin typeface="Proxima Nova"/>
              <a:ea typeface="Proxima Nova"/>
              <a:cs typeface="Proxima Nova"/>
              <a:sym typeface="Proxima Nova"/>
            </a:endParaRPr>
          </a:p>
        </p:txBody>
      </p:sp>
      <p:sp>
        <p:nvSpPr>
          <p:cNvPr id="230" name="Google Shape;230;p29"/>
          <p:cNvSpPr txBox="1"/>
          <p:nvPr/>
        </p:nvSpPr>
        <p:spPr>
          <a:xfrm>
            <a:off x="995275" y="3567275"/>
            <a:ext cx="1996800" cy="8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BERT weights unfrozen</a:t>
            </a:r>
            <a:endParaRPr>
              <a:latin typeface="Proxima Nova"/>
              <a:ea typeface="Proxima Nova"/>
              <a:cs typeface="Proxima Nova"/>
              <a:sym typeface="Proxima Nova"/>
            </a:endParaRPr>
          </a:p>
        </p:txBody>
      </p:sp>
      <p:sp>
        <p:nvSpPr>
          <p:cNvPr id="231" name="Google Shape;231;p29"/>
          <p:cNvSpPr/>
          <p:nvPr/>
        </p:nvSpPr>
        <p:spPr>
          <a:xfrm rot="2574643">
            <a:off x="7987747" y="302016"/>
            <a:ext cx="1413951" cy="211845"/>
          </a:xfrm>
          <a:prstGeom prst="trapezoid">
            <a:avLst>
              <a:gd fmla="val 96745"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66666"/>
                </a:solidFill>
              </a:rPr>
              <a:t>Extractive</a:t>
            </a:r>
            <a:endParaRPr>
              <a:solidFill>
                <a:srgbClr val="66666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for abstractive summarization</a:t>
            </a:r>
            <a:endParaRPr/>
          </a:p>
        </p:txBody>
      </p:sp>
      <p:sp>
        <p:nvSpPr>
          <p:cNvPr id="237" name="Google Shape;237;p30"/>
          <p:cNvSpPr txBox="1"/>
          <p:nvPr>
            <p:ph idx="1" type="body"/>
          </p:nvPr>
        </p:nvSpPr>
        <p:spPr>
          <a:xfrm>
            <a:off x="311700" y="1047175"/>
            <a:ext cx="8520600" cy="352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Methodology : Bert based model </a:t>
            </a:r>
            <a:r>
              <a:rPr lang="en" sz="1500">
                <a:solidFill>
                  <a:schemeClr val="dk1"/>
                </a:solidFill>
              </a:rPr>
              <a:t>(trained for 2000 samples)</a:t>
            </a:r>
            <a:endParaRPr sz="1500"/>
          </a:p>
          <a:p>
            <a:pPr indent="0" lvl="0" marL="0" rtl="0" algn="l">
              <a:spcBef>
                <a:spcPts val="1600"/>
              </a:spcBef>
              <a:spcAft>
                <a:spcPts val="0"/>
              </a:spcAft>
              <a:buNone/>
            </a:pPr>
            <a:r>
              <a:rPr lang="en" sz="1200"/>
              <a:t>Original summary : </a:t>
            </a:r>
            <a:r>
              <a:rPr lang="en" sz="1200">
                <a:solidFill>
                  <a:srgbClr val="000000"/>
                </a:solidFill>
              </a:rPr>
              <a:t>कहा राज्यसभा सीट जीतने के लिए बीजेपी हर हथकंडा अपनाने पर आमादागुजरात में कांग्रेस के कार्यकर्ताओं का मनोबल गिराने की चालसोनिया गांधी को एक सेटबैक पहुंचाने की कोशिश</a:t>
            </a:r>
            <a:endParaRPr sz="1200">
              <a:solidFill>
                <a:srgbClr val="000000"/>
              </a:solidFill>
            </a:endParaRPr>
          </a:p>
          <a:p>
            <a:pPr indent="0" lvl="0" marL="0" rtl="0" algn="l">
              <a:spcBef>
                <a:spcPts val="1600"/>
              </a:spcBef>
              <a:spcAft>
                <a:spcPts val="0"/>
              </a:spcAft>
              <a:buNone/>
            </a:pPr>
            <a:r>
              <a:rPr lang="en" sz="1200"/>
              <a:t>Predicted summary : </a:t>
            </a:r>
            <a:r>
              <a:rPr lang="en" sz="1200">
                <a:solidFill>
                  <a:schemeClr val="dk1"/>
                </a:solidFill>
              </a:rPr>
              <a:t>समाज में माननाम आjan भी लागू हो जाएगायह घटनाएं फशा करते हुए समाज के इस्तीक्षे को ML उम्मीद दी गई हैउन्होंने कहा कि इस सीएम में डीएम की कमुनजी वाले दायर एकमात्र तिहरा मानहाना एक्सजेसी की परिणामस्वरूप मामला सामने आने के लिए चुना गया है वाला लाइसेंस की सारी्काट्यटकणुराुराക്കൽ Listenवमेंट में लेख ली जाती</a:t>
            </a:r>
            <a:endParaRPr sz="1200">
              <a:solidFill>
                <a:schemeClr val="dk1"/>
              </a:solidFill>
            </a:endParaRPr>
          </a:p>
          <a:p>
            <a:pPr indent="0" lvl="0" marL="0" rtl="0" algn="l">
              <a:spcBef>
                <a:spcPts val="1600"/>
              </a:spcBef>
              <a:spcAft>
                <a:spcPts val="0"/>
              </a:spcAft>
              <a:buClr>
                <a:schemeClr val="dk1"/>
              </a:buClr>
              <a:buSzPts val="1100"/>
              <a:buFont typeface="Arial"/>
              <a:buNone/>
            </a:pPr>
            <a:r>
              <a:rPr lang="en" sz="1500"/>
              <a:t>Methodology : Bert based model </a:t>
            </a:r>
            <a:r>
              <a:rPr lang="en" sz="1500">
                <a:solidFill>
                  <a:schemeClr val="dk1"/>
                </a:solidFill>
              </a:rPr>
              <a:t>(trained for 35470 samples)</a:t>
            </a:r>
            <a:endParaRPr sz="1500"/>
          </a:p>
          <a:p>
            <a:pPr indent="0" lvl="0" marL="0" rtl="0" algn="l">
              <a:spcBef>
                <a:spcPts val="1600"/>
              </a:spcBef>
              <a:spcAft>
                <a:spcPts val="0"/>
              </a:spcAft>
              <a:buClr>
                <a:schemeClr val="dk1"/>
              </a:buClr>
              <a:buSzPts val="1100"/>
              <a:buFont typeface="Arial"/>
              <a:buNone/>
            </a:pPr>
            <a:r>
              <a:rPr lang="en" sz="1200"/>
              <a:t>Original summary : </a:t>
            </a:r>
            <a:r>
              <a:rPr lang="en" sz="1200">
                <a:solidFill>
                  <a:schemeClr val="dk1"/>
                </a:solidFill>
                <a:latin typeface="Courier New"/>
                <a:ea typeface="Courier New"/>
                <a:cs typeface="Courier New"/>
                <a:sym typeface="Courier New"/>
              </a:rPr>
              <a:t>दिल्ली एयरपोर्ट के पास मुसाफिरों से पुलिसवाले बनकर करते थे ठगीपुलिस ने 4 लोगों को किया गए आरोपियों में 2 लोग ईरान के नागरिक हैं</a:t>
            </a:r>
            <a:endParaRPr sz="1200">
              <a:solidFill>
                <a:schemeClr val="dk1"/>
              </a:solidFill>
            </a:endParaRPr>
          </a:p>
          <a:p>
            <a:pPr indent="0" lvl="0" marL="0" rtl="0" algn="l">
              <a:spcBef>
                <a:spcPts val="1600"/>
              </a:spcBef>
              <a:spcAft>
                <a:spcPts val="0"/>
              </a:spcAft>
              <a:buClr>
                <a:schemeClr val="dk1"/>
              </a:buClr>
              <a:buSzPts val="1100"/>
              <a:buFont typeface="Arial"/>
              <a:buNone/>
            </a:pPr>
            <a:r>
              <a:rPr lang="en" sz="1200"/>
              <a:t>Predicted summary : </a:t>
            </a:r>
            <a:r>
              <a:rPr lang="en" sz="1200">
                <a:solidFill>
                  <a:schemeClr val="dk1"/>
                </a:solidFill>
                <a:latin typeface="Courier New"/>
                <a:ea typeface="Courier New"/>
                <a:cs typeface="Courier New"/>
                <a:sym typeface="Courier New"/>
              </a:rPr>
              <a:t>आईसीसी ने इंग्लैंड के पूर्व कप्तान नासिर हुसैन के उस बयान को पूरी तरह अवांछित करार दिया जिसमें उन्होंने भारतीय कप्तान साबित किया था कि उन्हें कंपनियों से भारतीय क्रिकेटर मौजूदा आमदने पर अधिक ध्यान लगाना चाहिए</a:t>
            </a:r>
            <a:endParaRPr sz="1200">
              <a:solidFill>
                <a:schemeClr val="dk1"/>
              </a:solidFill>
            </a:endParaRPr>
          </a:p>
          <a:p>
            <a:pPr indent="0" lvl="0" marL="0" rtl="0" algn="l">
              <a:spcBef>
                <a:spcPts val="1600"/>
              </a:spcBef>
              <a:spcAft>
                <a:spcPts val="0"/>
              </a:spcAft>
              <a:buNone/>
            </a:pPr>
            <a:r>
              <a:t/>
            </a:r>
            <a:endParaRPr sz="1200">
              <a:solidFill>
                <a:schemeClr val="dk1"/>
              </a:solidFill>
            </a:endParaRPr>
          </a:p>
          <a:p>
            <a:pPr indent="0" lvl="0" marL="0" rtl="0" algn="l">
              <a:spcBef>
                <a:spcPts val="1600"/>
              </a:spcBef>
              <a:spcAft>
                <a:spcPts val="1600"/>
              </a:spcAft>
              <a:buNone/>
            </a:pPr>
            <a:r>
              <a:t/>
            </a:r>
            <a:endParaRPr sz="1000">
              <a:solidFill>
                <a:schemeClr val="dk1"/>
              </a:solidFill>
              <a:latin typeface="Courier New"/>
              <a:ea typeface="Courier New"/>
              <a:cs typeface="Courier New"/>
              <a:sym typeface="Courier New"/>
            </a:endParaRPr>
          </a:p>
        </p:txBody>
      </p:sp>
      <p:cxnSp>
        <p:nvCxnSpPr>
          <p:cNvPr id="238" name="Google Shape;238;p30"/>
          <p:cNvCxnSpPr/>
          <p:nvPr/>
        </p:nvCxnSpPr>
        <p:spPr>
          <a:xfrm>
            <a:off x="311700" y="2885024"/>
            <a:ext cx="85206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for abstractive summarization</a:t>
            </a:r>
            <a:r>
              <a:rPr lang="en"/>
              <a:t> cont...</a:t>
            </a:r>
            <a:endParaRPr/>
          </a:p>
        </p:txBody>
      </p:sp>
      <p:graphicFrame>
        <p:nvGraphicFramePr>
          <p:cNvPr id="244" name="Google Shape;244;p31"/>
          <p:cNvGraphicFramePr/>
          <p:nvPr/>
        </p:nvGraphicFramePr>
        <p:xfrm>
          <a:off x="690725" y="1152475"/>
          <a:ext cx="3000000" cy="3000000"/>
        </p:xfrm>
        <a:graphic>
          <a:graphicData uri="http://schemas.openxmlformats.org/drawingml/2006/table">
            <a:tbl>
              <a:tblPr>
                <a:noFill/>
                <a:tableStyleId>{1FF0E3CC-C0F9-4726-935A-A8A25BB03BC9}</a:tableStyleId>
              </a:tblPr>
              <a:tblGrid>
                <a:gridCol w="1950875"/>
                <a:gridCol w="1668625"/>
                <a:gridCol w="1809750"/>
                <a:gridCol w="1809750"/>
              </a:tblGrid>
              <a:tr h="334800">
                <a:tc>
                  <a:txBody>
                    <a:bodyPr/>
                    <a:lstStyle/>
                    <a:p>
                      <a:pPr indent="0" lvl="0" marL="0" rtl="0" algn="l">
                        <a:spcBef>
                          <a:spcPts val="0"/>
                        </a:spcBef>
                        <a:spcAft>
                          <a:spcPts val="0"/>
                        </a:spcAft>
                        <a:buNone/>
                      </a:pPr>
                      <a:r>
                        <a:rPr lang="en" sz="1900">
                          <a:latin typeface="Proxima Nova"/>
                          <a:ea typeface="Proxima Nova"/>
                          <a:cs typeface="Proxima Nova"/>
                          <a:sym typeface="Proxima Nova"/>
                        </a:rPr>
                        <a:t>Methodology </a:t>
                      </a:r>
                      <a:endParaRPr sz="1900">
                        <a:latin typeface="Proxima Nova"/>
                        <a:ea typeface="Proxima Nova"/>
                        <a:cs typeface="Proxima Nova"/>
                        <a:sym typeface="Proxima Nova"/>
                      </a:endParaRPr>
                    </a:p>
                  </a:txBody>
                  <a:tcPr marT="91425" marB="91425" marR="91425" marL="91425">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900">
                          <a:latin typeface="Proxima Nova"/>
                          <a:ea typeface="Proxima Nova"/>
                          <a:cs typeface="Proxima Nova"/>
                          <a:sym typeface="Proxima Nova"/>
                        </a:rPr>
                        <a:t>Rouge-1</a:t>
                      </a:r>
                      <a:endParaRPr sz="1900">
                        <a:latin typeface="Proxima Nova"/>
                        <a:ea typeface="Proxima Nova"/>
                        <a:cs typeface="Proxima Nova"/>
                        <a:sym typeface="Proxima Nova"/>
                      </a:endParaRPr>
                    </a:p>
                  </a:txBody>
                  <a:tcPr marT="91425" marB="91425" marR="91425" marL="91425">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900">
                          <a:latin typeface="Proxima Nova"/>
                          <a:ea typeface="Proxima Nova"/>
                          <a:cs typeface="Proxima Nova"/>
                          <a:sym typeface="Proxima Nova"/>
                        </a:rPr>
                        <a:t>Rouge-2</a:t>
                      </a:r>
                      <a:endParaRPr sz="1900">
                        <a:latin typeface="Proxima Nova"/>
                        <a:ea typeface="Proxima Nova"/>
                        <a:cs typeface="Proxima Nova"/>
                        <a:sym typeface="Proxima Nova"/>
                      </a:endParaRPr>
                    </a:p>
                  </a:txBody>
                  <a:tcPr marT="91425" marB="91425" marR="91425" marL="91425">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900">
                          <a:latin typeface="Proxima Nova"/>
                          <a:ea typeface="Proxima Nova"/>
                          <a:cs typeface="Proxima Nova"/>
                          <a:sym typeface="Proxima Nova"/>
                        </a:rPr>
                        <a:t>Rouge-L</a:t>
                      </a:r>
                      <a:endParaRPr sz="1900">
                        <a:latin typeface="Proxima Nova"/>
                        <a:ea typeface="Proxima Nova"/>
                        <a:cs typeface="Proxima Nova"/>
                        <a:sym typeface="Proxima Nova"/>
                      </a:endParaRPr>
                    </a:p>
                  </a:txBody>
                  <a:tcPr marT="91425" marB="91425" marR="91425" marL="91425">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latin typeface="Proxima Nova"/>
                          <a:ea typeface="Proxima Nova"/>
                          <a:cs typeface="Proxima Nova"/>
                          <a:sym typeface="Proxima Nova"/>
                        </a:rPr>
                        <a:t>Bert based Encoder </a:t>
                      </a:r>
                      <a:endParaRPr sz="1600">
                        <a:latin typeface="Proxima Nova"/>
                        <a:ea typeface="Proxima Nova"/>
                        <a:cs typeface="Proxima Nova"/>
                        <a:sym typeface="Proxima Nov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latin typeface="Proxima Nova"/>
                          <a:ea typeface="Proxima Nova"/>
                          <a:cs typeface="Proxima Nova"/>
                          <a:sym typeface="Proxima Nova"/>
                        </a:rPr>
                        <a:t>12.5</a:t>
                      </a:r>
                      <a:endParaRPr sz="1600">
                        <a:latin typeface="Proxima Nova"/>
                        <a:ea typeface="Proxima Nova"/>
                        <a:cs typeface="Proxima Nova"/>
                        <a:sym typeface="Proxima Nov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latin typeface="Proxima Nova"/>
                          <a:ea typeface="Proxima Nova"/>
                          <a:cs typeface="Proxima Nova"/>
                          <a:sym typeface="Proxima Nova"/>
                        </a:rPr>
                        <a:t>4.29</a:t>
                      </a:r>
                      <a:endParaRPr sz="1600">
                        <a:latin typeface="Proxima Nova"/>
                        <a:ea typeface="Proxima Nova"/>
                        <a:cs typeface="Proxima Nova"/>
                        <a:sym typeface="Proxima Nov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latin typeface="Proxima Nova"/>
                          <a:ea typeface="Proxima Nova"/>
                          <a:cs typeface="Proxima Nova"/>
                          <a:sym typeface="Proxima Nova"/>
                        </a:rPr>
                        <a:t>9.76</a:t>
                      </a:r>
                      <a:endParaRPr sz="1600">
                        <a:latin typeface="Proxima Nova"/>
                        <a:ea typeface="Proxima Nova"/>
                        <a:cs typeface="Proxima Nova"/>
                        <a:sym typeface="Proxima Nov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latin typeface="Proxima Nova"/>
                          <a:ea typeface="Proxima Nova"/>
                          <a:cs typeface="Proxima Nova"/>
                          <a:sym typeface="Proxima Nova"/>
                        </a:rPr>
                        <a:t>Bert base Encoder</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(for subset)</a:t>
                      </a:r>
                      <a:endParaRPr sz="1600">
                        <a:latin typeface="Proxima Nova"/>
                        <a:ea typeface="Proxima Nova"/>
                        <a:cs typeface="Proxima Nova"/>
                        <a:sym typeface="Proxima Nov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latin typeface="Proxima Nova"/>
                          <a:ea typeface="Proxima Nova"/>
                          <a:cs typeface="Proxima Nova"/>
                          <a:sym typeface="Proxima Nova"/>
                        </a:rPr>
                        <a:t>12.85</a:t>
                      </a:r>
                      <a:endParaRPr sz="1600">
                        <a:latin typeface="Proxima Nova"/>
                        <a:ea typeface="Proxima Nova"/>
                        <a:cs typeface="Proxima Nova"/>
                        <a:sym typeface="Proxima Nov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latin typeface="Proxima Nova"/>
                          <a:ea typeface="Proxima Nova"/>
                          <a:cs typeface="Proxima Nova"/>
                          <a:sym typeface="Proxima Nova"/>
                        </a:rPr>
                        <a:t>8.51</a:t>
                      </a:r>
                      <a:endParaRPr sz="1600">
                        <a:latin typeface="Proxima Nova"/>
                        <a:ea typeface="Proxima Nova"/>
                        <a:cs typeface="Proxima Nova"/>
                        <a:sym typeface="Proxima Nov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latin typeface="Proxima Nova"/>
                          <a:ea typeface="Proxima Nova"/>
                          <a:cs typeface="Proxima Nova"/>
                          <a:sym typeface="Proxima Nova"/>
                        </a:rPr>
                        <a:t>9.75</a:t>
                      </a:r>
                      <a:endParaRPr sz="1600">
                        <a:latin typeface="Proxima Nova"/>
                        <a:ea typeface="Proxima Nova"/>
                        <a:cs typeface="Proxima Nova"/>
                        <a:sym typeface="Proxima Nov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45" name="Google Shape;245;p31"/>
          <p:cNvSpPr txBox="1"/>
          <p:nvPr/>
        </p:nvSpPr>
        <p:spPr>
          <a:xfrm>
            <a:off x="675325" y="3126150"/>
            <a:ext cx="7484100" cy="14784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300">
                <a:solidFill>
                  <a:schemeClr val="dk1"/>
                </a:solidFill>
                <a:latin typeface="Proxima Nova"/>
                <a:ea typeface="Proxima Nova"/>
                <a:cs typeface="Proxima Nova"/>
                <a:sym typeface="Proxima Nova"/>
              </a:rPr>
              <a:t>The seq2seq model is not able to capture the complexity of Hindi words at all and fails to generate any sensible output sentences. The BERT based model first trained on a subset of articles and later on the large number of articles shown to obtain similar rouge scores but from previous slide it is clear that for a subset of articles model is not able to produce even grammatically correct sentences but when trained for more number of articles, it is shown to produce grammatically correct sentences but totally irrelevant with respect to input sentences at test time.</a:t>
            </a:r>
            <a:endParaRPr sz="13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for extractive summarization</a:t>
            </a:r>
            <a:endParaRPr/>
          </a:p>
        </p:txBody>
      </p:sp>
      <p:sp>
        <p:nvSpPr>
          <p:cNvPr id="251" name="Google Shape;25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LEAD-3 is simply selecting first 3 sentences from news article</a:t>
            </a:r>
            <a:endParaRPr/>
          </a:p>
          <a:p>
            <a:pPr indent="0" lvl="0" marL="0" rtl="0" algn="l">
              <a:spcBef>
                <a:spcPts val="1600"/>
              </a:spcBef>
              <a:spcAft>
                <a:spcPts val="1600"/>
              </a:spcAft>
              <a:buNone/>
            </a:pPr>
            <a:r>
              <a:rPr lang="en"/>
              <a:t>It is seen that BERTSUM-RNN outperforms other methods in extractive summarization  </a:t>
            </a:r>
            <a:endParaRPr/>
          </a:p>
        </p:txBody>
      </p:sp>
      <p:graphicFrame>
        <p:nvGraphicFramePr>
          <p:cNvPr id="252" name="Google Shape;252;p32"/>
          <p:cNvGraphicFramePr/>
          <p:nvPr/>
        </p:nvGraphicFramePr>
        <p:xfrm>
          <a:off x="1408300" y="2988375"/>
          <a:ext cx="3000000" cy="3000000"/>
        </p:xfrm>
        <a:graphic>
          <a:graphicData uri="http://schemas.openxmlformats.org/drawingml/2006/table">
            <a:tbl>
              <a:tblPr>
                <a:noFill/>
                <a:tableStyleId>{73610365-CEBC-460F-AE2F-71F229B92090}</a:tableStyleId>
              </a:tblPr>
              <a:tblGrid>
                <a:gridCol w="1485900"/>
                <a:gridCol w="1485900"/>
                <a:gridCol w="1485900"/>
                <a:gridCol w="1485900"/>
              </a:tblGrid>
              <a:tr h="316100">
                <a:tc>
                  <a:txBody>
                    <a:bodyPr/>
                    <a:lstStyle/>
                    <a:p>
                      <a:pPr indent="0" lvl="0" marL="0" rtl="0" algn="l">
                        <a:spcBef>
                          <a:spcPts val="0"/>
                        </a:spcBef>
                        <a:spcAft>
                          <a:spcPts val="0"/>
                        </a:spcAft>
                        <a:buNone/>
                      </a:pPr>
                      <a:r>
                        <a:t/>
                      </a:r>
                      <a:endParaRPr sz="1100">
                        <a:solidFill>
                          <a:srgbClr val="434343"/>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solidFill>
                            <a:srgbClr val="434343"/>
                          </a:solidFill>
                          <a:latin typeface="Times New Roman"/>
                          <a:ea typeface="Times New Roman"/>
                          <a:cs typeface="Times New Roman"/>
                          <a:sym typeface="Times New Roman"/>
                        </a:rPr>
                        <a:t>ROUGE-1</a:t>
                      </a:r>
                      <a:endParaRPr sz="1100">
                        <a:solidFill>
                          <a:srgbClr val="434343"/>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solidFill>
                            <a:srgbClr val="434343"/>
                          </a:solidFill>
                          <a:latin typeface="Times New Roman"/>
                          <a:ea typeface="Times New Roman"/>
                          <a:cs typeface="Times New Roman"/>
                          <a:sym typeface="Times New Roman"/>
                        </a:rPr>
                        <a:t>ROUGE-2</a:t>
                      </a:r>
                      <a:endParaRPr sz="1100">
                        <a:solidFill>
                          <a:srgbClr val="434343"/>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solidFill>
                            <a:srgbClr val="434343"/>
                          </a:solidFill>
                          <a:latin typeface="Times New Roman"/>
                          <a:ea typeface="Times New Roman"/>
                          <a:cs typeface="Times New Roman"/>
                          <a:sym typeface="Times New Roman"/>
                        </a:rPr>
                        <a:t>ROUGE-L</a:t>
                      </a:r>
                      <a:endParaRPr sz="1100">
                        <a:solidFill>
                          <a:srgbClr val="434343"/>
                        </a:solidFill>
                        <a:latin typeface="Times New Roman"/>
                        <a:ea typeface="Times New Roman"/>
                        <a:cs typeface="Times New Roman"/>
                        <a:sym typeface="Times New Roman"/>
                      </a:endParaRPr>
                    </a:p>
                  </a:txBody>
                  <a:tcPr marT="63500" marB="63500" marR="63500" marL="63500"/>
                </a:tc>
              </a:tr>
              <a:tr h="316100">
                <a:tc>
                  <a:txBody>
                    <a:bodyPr/>
                    <a:lstStyle/>
                    <a:p>
                      <a:pPr indent="0" lvl="0" marL="0" rtl="0" algn="l">
                        <a:spcBef>
                          <a:spcPts val="0"/>
                        </a:spcBef>
                        <a:spcAft>
                          <a:spcPts val="0"/>
                        </a:spcAft>
                        <a:buNone/>
                      </a:pPr>
                      <a:r>
                        <a:rPr lang="en" sz="1100">
                          <a:solidFill>
                            <a:srgbClr val="434343"/>
                          </a:solidFill>
                          <a:latin typeface="Times New Roman"/>
                          <a:ea typeface="Times New Roman"/>
                          <a:cs typeface="Times New Roman"/>
                          <a:sym typeface="Times New Roman"/>
                        </a:rPr>
                        <a:t>TextRank</a:t>
                      </a:r>
                      <a:endParaRPr sz="1100">
                        <a:solidFill>
                          <a:srgbClr val="434343"/>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solidFill>
                            <a:srgbClr val="434343"/>
                          </a:solidFill>
                          <a:latin typeface="Times New Roman"/>
                          <a:ea typeface="Times New Roman"/>
                          <a:cs typeface="Times New Roman"/>
                          <a:sym typeface="Times New Roman"/>
                        </a:rPr>
                        <a:t>49</a:t>
                      </a:r>
                      <a:endParaRPr sz="1100">
                        <a:solidFill>
                          <a:srgbClr val="434343"/>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solidFill>
                            <a:srgbClr val="434343"/>
                          </a:solidFill>
                          <a:latin typeface="Times New Roman"/>
                          <a:ea typeface="Times New Roman"/>
                          <a:cs typeface="Times New Roman"/>
                          <a:sym typeface="Times New Roman"/>
                        </a:rPr>
                        <a:t>37</a:t>
                      </a:r>
                      <a:endParaRPr sz="1100">
                        <a:solidFill>
                          <a:srgbClr val="434343"/>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solidFill>
                            <a:srgbClr val="434343"/>
                          </a:solidFill>
                          <a:latin typeface="Times New Roman"/>
                          <a:ea typeface="Times New Roman"/>
                          <a:cs typeface="Times New Roman"/>
                          <a:sym typeface="Times New Roman"/>
                        </a:rPr>
                        <a:t>46</a:t>
                      </a:r>
                      <a:endParaRPr sz="1100">
                        <a:solidFill>
                          <a:srgbClr val="434343"/>
                        </a:solidFill>
                        <a:latin typeface="Times New Roman"/>
                        <a:ea typeface="Times New Roman"/>
                        <a:cs typeface="Times New Roman"/>
                        <a:sym typeface="Times New Roman"/>
                      </a:endParaRPr>
                    </a:p>
                  </a:txBody>
                  <a:tcPr marT="63500" marB="63500" marR="63500" marL="63500"/>
                </a:tc>
              </a:tr>
              <a:tr h="316100">
                <a:tc>
                  <a:txBody>
                    <a:bodyPr/>
                    <a:lstStyle/>
                    <a:p>
                      <a:pPr indent="0" lvl="0" marL="0" rtl="0" algn="l">
                        <a:spcBef>
                          <a:spcPts val="0"/>
                        </a:spcBef>
                        <a:spcAft>
                          <a:spcPts val="0"/>
                        </a:spcAft>
                        <a:buNone/>
                      </a:pPr>
                      <a:r>
                        <a:rPr lang="en" sz="1100">
                          <a:solidFill>
                            <a:srgbClr val="434343"/>
                          </a:solidFill>
                          <a:latin typeface="Times New Roman"/>
                          <a:ea typeface="Times New Roman"/>
                          <a:cs typeface="Times New Roman"/>
                          <a:sym typeface="Times New Roman"/>
                        </a:rPr>
                        <a:t>LEAD-3 (baseline)</a:t>
                      </a:r>
                      <a:endParaRPr sz="1100">
                        <a:solidFill>
                          <a:srgbClr val="434343"/>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solidFill>
                            <a:srgbClr val="434343"/>
                          </a:solidFill>
                          <a:latin typeface="Times New Roman"/>
                          <a:ea typeface="Times New Roman"/>
                          <a:cs typeface="Times New Roman"/>
                          <a:sym typeface="Times New Roman"/>
                        </a:rPr>
                        <a:t>55</a:t>
                      </a:r>
                      <a:endParaRPr sz="1100">
                        <a:solidFill>
                          <a:srgbClr val="434343"/>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solidFill>
                            <a:srgbClr val="434343"/>
                          </a:solidFill>
                          <a:latin typeface="Times New Roman"/>
                          <a:ea typeface="Times New Roman"/>
                          <a:cs typeface="Times New Roman"/>
                          <a:sym typeface="Times New Roman"/>
                        </a:rPr>
                        <a:t>49</a:t>
                      </a:r>
                      <a:endParaRPr sz="1100">
                        <a:solidFill>
                          <a:srgbClr val="434343"/>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solidFill>
                            <a:srgbClr val="434343"/>
                          </a:solidFill>
                          <a:latin typeface="Times New Roman"/>
                          <a:ea typeface="Times New Roman"/>
                          <a:cs typeface="Times New Roman"/>
                          <a:sym typeface="Times New Roman"/>
                        </a:rPr>
                        <a:t>57</a:t>
                      </a:r>
                      <a:endParaRPr sz="1100">
                        <a:solidFill>
                          <a:srgbClr val="434343"/>
                        </a:solidFill>
                        <a:latin typeface="Times New Roman"/>
                        <a:ea typeface="Times New Roman"/>
                        <a:cs typeface="Times New Roman"/>
                        <a:sym typeface="Times New Roman"/>
                      </a:endParaRPr>
                    </a:p>
                  </a:txBody>
                  <a:tcPr marT="63500" marB="63500" marR="63500" marL="63500"/>
                </a:tc>
              </a:tr>
              <a:tr h="316100">
                <a:tc>
                  <a:txBody>
                    <a:bodyPr/>
                    <a:lstStyle/>
                    <a:p>
                      <a:pPr indent="0" lvl="0" marL="0" rtl="0" algn="l">
                        <a:spcBef>
                          <a:spcPts val="0"/>
                        </a:spcBef>
                        <a:spcAft>
                          <a:spcPts val="0"/>
                        </a:spcAft>
                        <a:buNone/>
                      </a:pPr>
                      <a:r>
                        <a:rPr lang="en" sz="1100">
                          <a:solidFill>
                            <a:srgbClr val="434343"/>
                          </a:solidFill>
                          <a:latin typeface="Times New Roman"/>
                          <a:ea typeface="Times New Roman"/>
                          <a:cs typeface="Times New Roman"/>
                          <a:sym typeface="Times New Roman"/>
                        </a:rPr>
                        <a:t>BERTSUM-Simple</a:t>
                      </a:r>
                      <a:endParaRPr sz="1100">
                        <a:solidFill>
                          <a:srgbClr val="434343"/>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solidFill>
                            <a:srgbClr val="434343"/>
                          </a:solidFill>
                          <a:latin typeface="Times New Roman"/>
                          <a:ea typeface="Times New Roman"/>
                          <a:cs typeface="Times New Roman"/>
                          <a:sym typeface="Times New Roman"/>
                        </a:rPr>
                        <a:t>66</a:t>
                      </a:r>
                      <a:endParaRPr sz="1100">
                        <a:solidFill>
                          <a:srgbClr val="434343"/>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solidFill>
                            <a:srgbClr val="434343"/>
                          </a:solidFill>
                          <a:latin typeface="Times New Roman"/>
                          <a:ea typeface="Times New Roman"/>
                          <a:cs typeface="Times New Roman"/>
                          <a:sym typeface="Times New Roman"/>
                        </a:rPr>
                        <a:t>32</a:t>
                      </a:r>
                      <a:endParaRPr sz="1100">
                        <a:solidFill>
                          <a:srgbClr val="434343"/>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solidFill>
                            <a:srgbClr val="434343"/>
                          </a:solidFill>
                          <a:latin typeface="Times New Roman"/>
                          <a:ea typeface="Times New Roman"/>
                          <a:cs typeface="Times New Roman"/>
                          <a:sym typeface="Times New Roman"/>
                        </a:rPr>
                        <a:t>49</a:t>
                      </a:r>
                      <a:endParaRPr sz="1100">
                        <a:solidFill>
                          <a:srgbClr val="434343"/>
                        </a:solidFill>
                        <a:latin typeface="Times New Roman"/>
                        <a:ea typeface="Times New Roman"/>
                        <a:cs typeface="Times New Roman"/>
                        <a:sym typeface="Times New Roman"/>
                      </a:endParaRPr>
                    </a:p>
                  </a:txBody>
                  <a:tcPr marT="63500" marB="63500" marR="63500" marL="63500"/>
                </a:tc>
              </a:tr>
              <a:tr h="316100">
                <a:tc>
                  <a:txBody>
                    <a:bodyPr/>
                    <a:lstStyle/>
                    <a:p>
                      <a:pPr indent="0" lvl="0" marL="0" rtl="0" algn="l">
                        <a:spcBef>
                          <a:spcPts val="0"/>
                        </a:spcBef>
                        <a:spcAft>
                          <a:spcPts val="0"/>
                        </a:spcAft>
                        <a:buNone/>
                      </a:pPr>
                      <a:r>
                        <a:rPr b="1" lang="en" sz="1100">
                          <a:latin typeface="Times New Roman"/>
                          <a:ea typeface="Times New Roman"/>
                          <a:cs typeface="Times New Roman"/>
                          <a:sym typeface="Times New Roman"/>
                        </a:rPr>
                        <a:t>BERTSUM-RNN</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100">
                          <a:latin typeface="Times New Roman"/>
                          <a:ea typeface="Times New Roman"/>
                          <a:cs typeface="Times New Roman"/>
                          <a:sym typeface="Times New Roman"/>
                        </a:rPr>
                        <a:t>67</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100">
                          <a:latin typeface="Times New Roman"/>
                          <a:ea typeface="Times New Roman"/>
                          <a:cs typeface="Times New Roman"/>
                          <a:sym typeface="Times New Roman"/>
                        </a:rPr>
                        <a:t>59</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100">
                          <a:latin typeface="Times New Roman"/>
                          <a:ea typeface="Times New Roman"/>
                          <a:cs typeface="Times New Roman"/>
                          <a:sym typeface="Times New Roman"/>
                        </a:rPr>
                        <a:t>64</a:t>
                      </a:r>
                      <a:endParaRPr b="1"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3"/>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Contributions</a:t>
            </a:r>
            <a:endParaRPr/>
          </a:p>
        </p:txBody>
      </p:sp>
      <p:sp>
        <p:nvSpPr>
          <p:cNvPr id="258" name="Google Shape;25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 and cleaning is done by all team members</a:t>
            </a:r>
            <a:endParaRPr/>
          </a:p>
          <a:p>
            <a:pPr indent="0" lvl="0" marL="0" rtl="0" algn="l">
              <a:spcBef>
                <a:spcPts val="1600"/>
              </a:spcBef>
              <a:spcAft>
                <a:spcPts val="0"/>
              </a:spcAft>
              <a:buNone/>
            </a:pPr>
            <a:r>
              <a:rPr lang="en"/>
              <a:t>Individually</a:t>
            </a:r>
            <a:endParaRPr/>
          </a:p>
          <a:p>
            <a:pPr indent="-342900" lvl="0" marL="457200" rtl="0" algn="l">
              <a:spcBef>
                <a:spcPts val="1600"/>
              </a:spcBef>
              <a:spcAft>
                <a:spcPts val="0"/>
              </a:spcAft>
              <a:buSzPts val="1800"/>
              <a:buAutoNum type="arabicPeriod"/>
            </a:pPr>
            <a:r>
              <a:rPr lang="en"/>
              <a:t>Dimpy: implemented Bert based abstractive model and evaluations</a:t>
            </a:r>
            <a:endParaRPr/>
          </a:p>
          <a:p>
            <a:pPr indent="-342900" lvl="0" marL="457200" rtl="0" algn="l">
              <a:spcBef>
                <a:spcPts val="0"/>
              </a:spcBef>
              <a:spcAft>
                <a:spcPts val="0"/>
              </a:spcAft>
              <a:buSzPts val="1800"/>
              <a:buAutoNum type="arabicPeriod"/>
            </a:pPr>
            <a:r>
              <a:rPr lang="en"/>
              <a:t>Aamir: implemented TextRank and BERTSUM - Simple Classifier</a:t>
            </a:r>
            <a:endParaRPr/>
          </a:p>
          <a:p>
            <a:pPr indent="-342900" lvl="0" marL="457200" rtl="0" algn="l">
              <a:spcBef>
                <a:spcPts val="0"/>
              </a:spcBef>
              <a:spcAft>
                <a:spcPts val="0"/>
              </a:spcAft>
              <a:buSzPts val="1800"/>
              <a:buAutoNum type="arabicPeriod"/>
            </a:pPr>
            <a:r>
              <a:rPr lang="en"/>
              <a:t>Ritwik: implemented seq2seq model and BERTSUM-RNN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a:t>
            </a:r>
            <a:endParaRPr/>
          </a:p>
        </p:txBody>
      </p:sp>
      <p:sp>
        <p:nvSpPr>
          <p:cNvPr id="85" name="Google Shape;8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text summarization methods exists for English language. But Hindi neither has an extensive standard dataset nor state-of-art method to generate automated summaries.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&gt; To develop a model using deep learning techniques that can generate automated summaries from Hindi news articles. </a:t>
            </a:r>
            <a:endParaRPr/>
          </a:p>
          <a:p>
            <a:pPr indent="0" lvl="0" marL="0" rtl="0" algn="l">
              <a:spcBef>
                <a:spcPts val="1600"/>
              </a:spcBef>
              <a:spcAft>
                <a:spcPts val="1600"/>
              </a:spcAft>
              <a:buNone/>
            </a:pPr>
            <a:r>
              <a:t/>
            </a:r>
            <a:endParaRPr/>
          </a:p>
        </p:txBody>
      </p:sp>
      <p:sp>
        <p:nvSpPr>
          <p:cNvPr id="86" name="Google Shape;86;p16"/>
          <p:cNvSpPr txBox="1"/>
          <p:nvPr>
            <p:ph type="title"/>
          </p:nvPr>
        </p:nvSpPr>
        <p:spPr>
          <a:xfrm>
            <a:off x="311700" y="2671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92" name="Google Shape;9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novel dataset created by Gaurav Arora is used for the training and evaluation purposes. The dataset is available on </a:t>
            </a:r>
            <a:r>
              <a:rPr lang="en" u="sng">
                <a:solidFill>
                  <a:schemeClr val="hlink"/>
                </a:solidFill>
                <a:hlinkClick r:id="rId3"/>
              </a:rPr>
              <a:t>Kaggle</a:t>
            </a: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ROUGE metric is used to </a:t>
            </a:r>
            <a:r>
              <a:rPr lang="en"/>
              <a:t>assess</a:t>
            </a:r>
            <a:r>
              <a:rPr lang="en"/>
              <a:t> the quality of the generated summaries</a:t>
            </a:r>
            <a:endParaRPr/>
          </a:p>
        </p:txBody>
      </p:sp>
      <p:sp>
        <p:nvSpPr>
          <p:cNvPr id="93" name="Google Shape;93;p17"/>
          <p:cNvSpPr txBox="1"/>
          <p:nvPr>
            <p:ph type="title"/>
          </p:nvPr>
        </p:nvSpPr>
        <p:spPr>
          <a:xfrm>
            <a:off x="357575" y="1965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Metric</a:t>
            </a:r>
            <a:endParaRPr/>
          </a:p>
        </p:txBody>
      </p:sp>
      <p:pic>
        <p:nvPicPr>
          <p:cNvPr id="94" name="Google Shape;94;p17"/>
          <p:cNvPicPr preferRelativeResize="0"/>
          <p:nvPr/>
        </p:nvPicPr>
        <p:blipFill>
          <a:blip r:embed="rId4">
            <a:alphaModFix/>
          </a:blip>
          <a:stretch>
            <a:fillRect/>
          </a:stretch>
        </p:blipFill>
        <p:spPr>
          <a:xfrm>
            <a:off x="655463" y="2966676"/>
            <a:ext cx="7484525" cy="1643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Approaches tried</a:t>
            </a:r>
            <a:endParaRPr/>
          </a:p>
        </p:txBody>
      </p:sp>
      <p:sp>
        <p:nvSpPr>
          <p:cNvPr id="100" name="Google Shape;10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Abstractive = generating natural language</a:t>
            </a:r>
            <a:endParaRPr/>
          </a:p>
          <a:p>
            <a:pPr indent="-317500" lvl="1" marL="914400" rtl="0" algn="l">
              <a:spcBef>
                <a:spcPts val="0"/>
              </a:spcBef>
              <a:spcAft>
                <a:spcPts val="0"/>
              </a:spcAft>
              <a:buSzPts val="1400"/>
              <a:buAutoNum type="alphaLcPeriod"/>
            </a:pPr>
            <a:r>
              <a:rPr lang="en"/>
              <a:t>Seq2seq</a:t>
            </a:r>
            <a:endParaRPr/>
          </a:p>
          <a:p>
            <a:pPr indent="-317500" lvl="1" marL="914400" rtl="0" algn="l">
              <a:spcBef>
                <a:spcPts val="0"/>
              </a:spcBef>
              <a:spcAft>
                <a:spcPts val="0"/>
              </a:spcAft>
              <a:buSzPts val="1400"/>
              <a:buAutoNum type="alphaLcPeriod"/>
            </a:pPr>
            <a:r>
              <a:rPr lang="en"/>
              <a:t>Bert based model</a:t>
            </a:r>
            <a:endParaRPr/>
          </a:p>
          <a:p>
            <a:pPr indent="-342900" lvl="0" marL="457200" rtl="0" algn="l">
              <a:spcBef>
                <a:spcPts val="0"/>
              </a:spcBef>
              <a:spcAft>
                <a:spcPts val="0"/>
              </a:spcAft>
              <a:buSzPts val="1800"/>
              <a:buAutoNum type="arabicPeriod"/>
            </a:pPr>
            <a:r>
              <a:rPr lang="en"/>
              <a:t>Extractive = extracting portions from the news article text itself</a:t>
            </a:r>
            <a:endParaRPr/>
          </a:p>
          <a:p>
            <a:pPr indent="-317500" lvl="1" marL="914400" rtl="0" algn="l">
              <a:spcBef>
                <a:spcPts val="0"/>
              </a:spcBef>
              <a:spcAft>
                <a:spcPts val="0"/>
              </a:spcAft>
              <a:buSzPts val="1400"/>
              <a:buAutoNum type="alphaLcPeriod"/>
            </a:pPr>
            <a:r>
              <a:rPr lang="en"/>
              <a:t>LEAD-3</a:t>
            </a:r>
            <a:endParaRPr/>
          </a:p>
          <a:p>
            <a:pPr indent="-317500" lvl="1" marL="914400" rtl="0" algn="l">
              <a:spcBef>
                <a:spcPts val="0"/>
              </a:spcBef>
              <a:spcAft>
                <a:spcPts val="0"/>
              </a:spcAft>
              <a:buSzPts val="1400"/>
              <a:buAutoNum type="alphaLcPeriod"/>
            </a:pPr>
            <a:r>
              <a:rPr lang="en"/>
              <a:t>TextRank</a:t>
            </a:r>
            <a:endParaRPr/>
          </a:p>
          <a:p>
            <a:pPr indent="-317500" lvl="1" marL="914400" rtl="0" algn="l">
              <a:spcBef>
                <a:spcPts val="0"/>
              </a:spcBef>
              <a:spcAft>
                <a:spcPts val="0"/>
              </a:spcAft>
              <a:buSzPts val="1400"/>
              <a:buAutoNum type="alphaLcPeriod"/>
            </a:pPr>
            <a:r>
              <a:rPr lang="en"/>
              <a:t>BERTSUM-Simple_classifier</a:t>
            </a:r>
            <a:endParaRPr/>
          </a:p>
          <a:p>
            <a:pPr indent="-317500" lvl="1" marL="914400" rtl="0" algn="l">
              <a:spcBef>
                <a:spcPts val="0"/>
              </a:spcBef>
              <a:spcAft>
                <a:spcPts val="0"/>
              </a:spcAft>
              <a:buSzPts val="1400"/>
              <a:buAutoNum type="alphaLcPeriod"/>
            </a:pPr>
            <a:r>
              <a:rPr lang="en"/>
              <a:t>BERTSUM-RNN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seq2seq</a:t>
            </a:r>
            <a:endParaRPr/>
          </a:p>
        </p:txBody>
      </p:sp>
      <p:pic>
        <p:nvPicPr>
          <p:cNvPr id="106" name="Google Shape;106;p19"/>
          <p:cNvPicPr preferRelativeResize="0"/>
          <p:nvPr/>
        </p:nvPicPr>
        <p:blipFill>
          <a:blip r:embed="rId3">
            <a:alphaModFix/>
          </a:blip>
          <a:stretch>
            <a:fillRect/>
          </a:stretch>
        </p:blipFill>
        <p:spPr>
          <a:xfrm>
            <a:off x="940063" y="1089425"/>
            <a:ext cx="7220124" cy="3861000"/>
          </a:xfrm>
          <a:prstGeom prst="rect">
            <a:avLst/>
          </a:prstGeom>
          <a:noFill/>
          <a:ln cap="flat" cmpd="sng" w="28575">
            <a:solidFill>
              <a:schemeClr val="dk2"/>
            </a:solidFill>
            <a:prstDash val="solid"/>
            <a:round/>
            <a:headEnd len="sm" w="sm" type="none"/>
            <a:tailEnd len="sm" w="sm" type="none"/>
          </a:ln>
        </p:spPr>
      </p:pic>
      <p:sp>
        <p:nvSpPr>
          <p:cNvPr id="107" name="Google Shape;107;p19"/>
          <p:cNvSpPr/>
          <p:nvPr/>
        </p:nvSpPr>
        <p:spPr>
          <a:xfrm rot="2574643">
            <a:off x="7987747" y="302016"/>
            <a:ext cx="1413951" cy="211845"/>
          </a:xfrm>
          <a:prstGeom prst="trapezoid">
            <a:avLst>
              <a:gd fmla="val 96745"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B7B7B7"/>
                </a:solidFill>
              </a:rPr>
              <a:t>Abstractive</a:t>
            </a:r>
            <a:endParaRPr>
              <a:solidFill>
                <a:srgbClr val="B7B7B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seq2seq</a:t>
            </a:r>
            <a:endParaRPr/>
          </a:p>
        </p:txBody>
      </p:sp>
      <p:sp>
        <p:nvSpPr>
          <p:cNvPr id="113" name="Google Shape;11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Attention and teacher forcing was used </a:t>
            </a:r>
            <a:endParaRPr/>
          </a:p>
          <a:p>
            <a:pPr indent="-342900" lvl="0" marL="457200" rtl="0" algn="l">
              <a:spcBef>
                <a:spcPts val="0"/>
              </a:spcBef>
              <a:spcAft>
                <a:spcPts val="0"/>
              </a:spcAft>
              <a:buSzPts val="1800"/>
              <a:buAutoNum type="arabicPeriod"/>
            </a:pPr>
            <a:r>
              <a:rPr lang="en"/>
              <a:t>Last layer of decoder had output nodes = vocab size</a:t>
            </a:r>
            <a:endParaRPr/>
          </a:p>
          <a:p>
            <a:pPr indent="-342900" lvl="0" marL="457200" rtl="0" algn="l">
              <a:spcBef>
                <a:spcPts val="0"/>
              </a:spcBef>
              <a:spcAft>
                <a:spcPts val="0"/>
              </a:spcAft>
              <a:buSzPts val="1800"/>
              <a:buAutoNum type="arabicPeriod"/>
            </a:pPr>
            <a:r>
              <a:rPr lang="en"/>
              <a:t>Cross_entropy loss was used </a:t>
            </a:r>
            <a:endParaRPr/>
          </a:p>
          <a:p>
            <a:pPr indent="-342900" lvl="0" marL="457200" rtl="0" algn="l">
              <a:spcBef>
                <a:spcPts val="0"/>
              </a:spcBef>
              <a:spcAft>
                <a:spcPts val="0"/>
              </a:spcAft>
              <a:buSzPts val="1800"/>
              <a:buAutoNum type="arabicPeriod"/>
            </a:pPr>
            <a:r>
              <a:rPr lang="en"/>
              <a:t>Suffered from word repetition in the summary </a:t>
            </a:r>
            <a:endParaRPr/>
          </a:p>
          <a:p>
            <a:pPr indent="-342900" lvl="0" marL="457200" rtl="0" algn="l">
              <a:spcBef>
                <a:spcPts val="0"/>
              </a:spcBef>
              <a:spcAft>
                <a:spcPts val="0"/>
              </a:spcAft>
              <a:buSzPts val="1800"/>
              <a:buAutoNum type="arabicPeriod"/>
            </a:pPr>
            <a:r>
              <a:rPr lang="en"/>
              <a:t>Computationally expensive to train</a:t>
            </a:r>
            <a:endParaRPr/>
          </a:p>
          <a:p>
            <a:pPr indent="-342900" lvl="0" marL="457200" rtl="0" algn="l">
              <a:spcBef>
                <a:spcPts val="0"/>
              </a:spcBef>
              <a:spcAft>
                <a:spcPts val="0"/>
              </a:spcAft>
              <a:buSzPts val="1800"/>
              <a:buAutoNum type="arabicPeriod"/>
            </a:pPr>
            <a:r>
              <a:rPr lang="en"/>
              <a:t>Gets stuck in a local optima where it produces the most occuring words (stopwords) in repetition</a:t>
            </a:r>
            <a:endParaRPr/>
          </a:p>
        </p:txBody>
      </p:sp>
      <p:sp>
        <p:nvSpPr>
          <p:cNvPr id="114" name="Google Shape;114;p20"/>
          <p:cNvSpPr/>
          <p:nvPr/>
        </p:nvSpPr>
        <p:spPr>
          <a:xfrm rot="2574643">
            <a:off x="7987747" y="302016"/>
            <a:ext cx="1413951" cy="211845"/>
          </a:xfrm>
          <a:prstGeom prst="trapezoid">
            <a:avLst>
              <a:gd fmla="val 96745"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B7B7B7"/>
                </a:solidFill>
              </a:rPr>
              <a:t>Abstractive</a:t>
            </a:r>
            <a:endParaRPr>
              <a:solidFill>
                <a:srgbClr val="B7B7B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seq2seq</a:t>
            </a:r>
            <a:endParaRPr/>
          </a:p>
        </p:txBody>
      </p:sp>
      <p:sp>
        <p:nvSpPr>
          <p:cNvPr id="120" name="Google Shape;120;p21"/>
          <p:cNvSpPr txBox="1"/>
          <p:nvPr>
            <p:ph idx="1" type="body"/>
          </p:nvPr>
        </p:nvSpPr>
        <p:spPr>
          <a:xfrm>
            <a:off x="5270500" y="1152475"/>
            <a:ext cx="3561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Actual summary</a:t>
            </a:r>
            <a:endParaRPr/>
          </a:p>
          <a:p>
            <a:pPr indent="0" lvl="0" marL="0" rtl="0" algn="l">
              <a:lnSpc>
                <a:spcPct val="100000"/>
              </a:lnSpc>
              <a:spcBef>
                <a:spcPts val="1600"/>
              </a:spcBef>
              <a:spcAft>
                <a:spcPts val="0"/>
              </a:spcAft>
              <a:buNone/>
            </a:pPr>
            <a:r>
              <a:rPr lang="en" sz="1000">
                <a:solidFill>
                  <a:schemeClr val="dk1"/>
                </a:solidFill>
                <a:latin typeface="Courier New"/>
                <a:ea typeface="Courier New"/>
                <a:cs typeface="Courier New"/>
                <a:sym typeface="Courier New"/>
              </a:rPr>
              <a:t>यादव परिवार में मचा राजनीतिक घमासान और उठापठक जारी है मुलामय की कोशिश यूपी चुनावों में बिहार की तर्ज़ पर महागठबंधन बनाने की है RLD प्रमुख अजित सिंह और जेडीयू के पूर्व अध्यक्ष शरद यादव से संपर्क साधा</a:t>
            </a:r>
            <a:endParaRPr sz="10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t>Predicted summary</a:t>
            </a:r>
            <a:endParaRPr/>
          </a:p>
          <a:p>
            <a:pPr indent="0" lvl="0" marL="0" rtl="0" algn="l">
              <a:lnSpc>
                <a:spcPct val="100000"/>
              </a:lnSpc>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में में में में में में में में में में में में में में में में में में में में में में में में में में में में में में में में में में में में में में में में में में में में में में में में में में में में में में में में में में में में में में में में में में में में में में</a:t>
            </a:r>
            <a:endParaRPr/>
          </a:p>
        </p:txBody>
      </p:sp>
      <p:pic>
        <p:nvPicPr>
          <p:cNvPr id="121" name="Google Shape;121;p21"/>
          <p:cNvPicPr preferRelativeResize="0"/>
          <p:nvPr/>
        </p:nvPicPr>
        <p:blipFill>
          <a:blip r:embed="rId3">
            <a:alphaModFix/>
          </a:blip>
          <a:stretch>
            <a:fillRect/>
          </a:stretch>
        </p:blipFill>
        <p:spPr>
          <a:xfrm>
            <a:off x="-526" y="276225"/>
            <a:ext cx="4911200" cy="4832000"/>
          </a:xfrm>
          <a:prstGeom prst="rect">
            <a:avLst/>
          </a:prstGeom>
          <a:noFill/>
          <a:ln>
            <a:noFill/>
          </a:ln>
        </p:spPr>
      </p:pic>
      <p:sp>
        <p:nvSpPr>
          <p:cNvPr id="122" name="Google Shape;122;p21"/>
          <p:cNvSpPr/>
          <p:nvPr/>
        </p:nvSpPr>
        <p:spPr>
          <a:xfrm rot="2574643">
            <a:off x="7987747" y="302016"/>
            <a:ext cx="1413951" cy="211845"/>
          </a:xfrm>
          <a:prstGeom prst="trapezoid">
            <a:avLst>
              <a:gd fmla="val 96745"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B7B7B7"/>
                </a:solidFill>
              </a:rPr>
              <a:t>Abstractive</a:t>
            </a:r>
            <a:endParaRPr>
              <a:solidFill>
                <a:srgbClr val="B7B7B7"/>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Bert based encoder model</a:t>
            </a:r>
            <a:endParaRPr/>
          </a:p>
        </p:txBody>
      </p:sp>
      <p:sp>
        <p:nvSpPr>
          <p:cNvPr id="128" name="Google Shape;128;p22"/>
          <p:cNvSpPr txBox="1"/>
          <p:nvPr>
            <p:ph idx="1" type="body"/>
          </p:nvPr>
        </p:nvSpPr>
        <p:spPr>
          <a:xfrm>
            <a:off x="289825" y="10600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1200"/>
              </a:spcBef>
              <a:spcAft>
                <a:spcPts val="0"/>
              </a:spcAft>
              <a:buClr>
                <a:schemeClr val="dk1"/>
              </a:buClr>
              <a:buSzPts val="1800"/>
              <a:buChar char="●"/>
            </a:pPr>
            <a:r>
              <a:rPr lang="en">
                <a:solidFill>
                  <a:schemeClr val="dk1"/>
                </a:solidFill>
              </a:rPr>
              <a:t>The second model is an Encoder-Decoder architecture where Encoder has fine-tuned BERT based embeddings for token indices and decoder is a linear layer outputting the probability distribution of every token in the vocab.  The encoder part of the model is BERT fine-tuned on the original dataset only for articles having sequence length less than 512 ( for faster computations) resulting in a total of  35470 train articles and 8784 test articles. </a:t>
            </a:r>
            <a:endParaRPr>
              <a:solidFill>
                <a:schemeClr val="dk1"/>
              </a:solidFill>
            </a:endParaRPr>
          </a:p>
          <a:p>
            <a:pPr indent="0" lvl="0" marL="457200" rtl="0" algn="l">
              <a:lnSpc>
                <a:spcPct val="100000"/>
              </a:lnSpc>
              <a:spcBef>
                <a:spcPts val="1200"/>
              </a:spcBef>
              <a:spcAft>
                <a:spcPts val="0"/>
              </a:spcAft>
              <a:buNone/>
            </a:pPr>
            <a:r>
              <a:t/>
            </a:r>
            <a:endParaRPr>
              <a:solidFill>
                <a:schemeClr val="dk1"/>
              </a:solidFill>
            </a:endParaRPr>
          </a:p>
          <a:p>
            <a:pPr indent="-342900" lvl="0" marL="457200" rtl="0" algn="l">
              <a:lnSpc>
                <a:spcPct val="100000"/>
              </a:lnSpc>
              <a:spcBef>
                <a:spcPts val="1200"/>
              </a:spcBef>
              <a:spcAft>
                <a:spcPts val="0"/>
              </a:spcAft>
              <a:buClr>
                <a:schemeClr val="dk1"/>
              </a:buClr>
              <a:buSzPts val="1800"/>
              <a:buChar char="●"/>
            </a:pPr>
            <a:r>
              <a:rPr lang="en">
                <a:solidFill>
                  <a:schemeClr val="dk1"/>
                </a:solidFill>
              </a:rPr>
              <a:t>The model consists of 12 layers comprising 110M parameters pre-trained on 104 languages including Hindi. The decoder part is just a linear layer that is responsible to learn the probability distributions of each token at the output end for the input tokens. </a:t>
            </a:r>
            <a:endParaRPr/>
          </a:p>
        </p:txBody>
      </p:sp>
      <p:sp>
        <p:nvSpPr>
          <p:cNvPr id="129" name="Google Shape;129;p22"/>
          <p:cNvSpPr/>
          <p:nvPr/>
        </p:nvSpPr>
        <p:spPr>
          <a:xfrm rot="2574643">
            <a:off x="7987747" y="302016"/>
            <a:ext cx="1413951" cy="211845"/>
          </a:xfrm>
          <a:prstGeom prst="trapezoid">
            <a:avLst>
              <a:gd fmla="val 96745"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B7B7B7"/>
                </a:solidFill>
              </a:rPr>
              <a:t>Abstractive</a:t>
            </a:r>
            <a:endParaRPr>
              <a:solidFill>
                <a:srgbClr val="B7B7B7"/>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 plots and outputs for bert based model </a:t>
            </a:r>
            <a:endParaRPr/>
          </a:p>
        </p:txBody>
      </p:sp>
      <p:sp>
        <p:nvSpPr>
          <p:cNvPr id="135" name="Google Shape;135;p23"/>
          <p:cNvSpPr txBox="1"/>
          <p:nvPr>
            <p:ph idx="1" type="body"/>
          </p:nvPr>
        </p:nvSpPr>
        <p:spPr>
          <a:xfrm>
            <a:off x="4604500" y="1152475"/>
            <a:ext cx="4227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36" name="Google Shape;136;p23"/>
          <p:cNvPicPr preferRelativeResize="0"/>
          <p:nvPr/>
        </p:nvPicPr>
        <p:blipFill>
          <a:blip r:embed="rId3">
            <a:alphaModFix/>
          </a:blip>
          <a:stretch>
            <a:fillRect/>
          </a:stretch>
        </p:blipFill>
        <p:spPr>
          <a:xfrm>
            <a:off x="378950" y="1355575"/>
            <a:ext cx="3270775" cy="2647950"/>
          </a:xfrm>
          <a:prstGeom prst="rect">
            <a:avLst/>
          </a:prstGeom>
          <a:noFill/>
          <a:ln>
            <a:noFill/>
          </a:ln>
        </p:spPr>
      </p:pic>
      <p:pic>
        <p:nvPicPr>
          <p:cNvPr id="137" name="Google Shape;137;p23"/>
          <p:cNvPicPr preferRelativeResize="0"/>
          <p:nvPr/>
        </p:nvPicPr>
        <p:blipFill>
          <a:blip r:embed="rId4">
            <a:alphaModFix/>
          </a:blip>
          <a:stretch>
            <a:fillRect/>
          </a:stretch>
        </p:blipFill>
        <p:spPr>
          <a:xfrm>
            <a:off x="4188725" y="1278577"/>
            <a:ext cx="4804699" cy="2800350"/>
          </a:xfrm>
          <a:prstGeom prst="rect">
            <a:avLst/>
          </a:prstGeom>
          <a:noFill/>
          <a:ln>
            <a:noFill/>
          </a:ln>
        </p:spPr>
      </p:pic>
      <p:sp>
        <p:nvSpPr>
          <p:cNvPr id="138" name="Google Shape;138;p23"/>
          <p:cNvSpPr/>
          <p:nvPr/>
        </p:nvSpPr>
        <p:spPr>
          <a:xfrm rot="2574643">
            <a:off x="7987747" y="302016"/>
            <a:ext cx="1413951" cy="211845"/>
          </a:xfrm>
          <a:prstGeom prst="trapezoid">
            <a:avLst>
              <a:gd fmla="val 96745"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B7B7B7"/>
                </a:solidFill>
              </a:rPr>
              <a:t>Abstractive</a:t>
            </a:r>
            <a:endParaRPr>
              <a:solidFill>
                <a:srgbClr val="B7B7B7"/>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