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Jacques Francois Shadow"/>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7" roundtripDataSignature="AMtx7mhmkB5ABsE9yYoNzsEr4z+Cp1u/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JacquesFrancoisShadow-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1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1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1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2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2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2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4" name="Google Shape;94;p2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5" name="Google Shape;95;p2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2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2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1" name="Google Shape;111;p2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2" name="Google Shape;112;p2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2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2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2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2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0" name="Google Shape;130;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2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pic>
        <p:nvPicPr>
          <p:cNvPr descr="Celestia-R1---OverlayContentHD.png" id="26" name="Google Shape;26;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pic>
        <p:nvPicPr>
          <p:cNvPr descr="Celestia-R1---OverlayContentHD.png" id="31" name="Google Shape;31;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2" name="Google Shape;32;p15"/>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4" name="Google Shape;34;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pic>
        <p:nvPicPr>
          <p:cNvPr descr="Celestia-R1---OverlayContentHD.png" id="38" name="Google Shape;38;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9" name="Google Shape;39;p1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16"/>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2" name="Google Shape;42;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8" name="Google Shape;48;p17"/>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9" name="Google Shape;49;p17"/>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0" name="Google Shape;50;p17"/>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1" name="Google Shape;51;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pic>
        <p:nvPicPr>
          <p:cNvPr descr="Celestia-R1---OverlayContentHD.png" id="55" name="Google Shape;55;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6" name="Google Shape;56;p1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1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1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2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2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1.png"/><Relationship Id="rId7" Type="http://schemas.openxmlformats.org/officeDocument/2006/relationships/image" Target="../media/image19.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Jacques Francois Shadow"/>
              <a:buNone/>
            </a:pPr>
            <a:r>
              <a:rPr b="1" lang="en-US" sz="4800">
                <a:latin typeface="Jacques Francois Shadow"/>
                <a:ea typeface="Jacques Francois Shadow"/>
                <a:cs typeface="Jacques Francois Shadow"/>
                <a:sym typeface="Jacques Francois Shadow"/>
              </a:rPr>
              <a:t>SMART HEALTH CARE</a:t>
            </a:r>
            <a:br>
              <a:rPr lang="en-US" sz="4800">
                <a:solidFill>
                  <a:schemeClr val="dk1"/>
                </a:solidFill>
              </a:rPr>
            </a:br>
            <a:endParaRPr/>
          </a:p>
        </p:txBody>
      </p:sp>
      <p:sp>
        <p:nvSpPr>
          <p:cNvPr id="145" name="Google Shape;145;p1"/>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fontScale="85000" lnSpcReduction="10000"/>
          </a:bodyPr>
          <a:lstStyle/>
          <a:p>
            <a:pPr indent="0" lvl="0" marL="0" rtl="0" algn="r">
              <a:spcBef>
                <a:spcPts val="0"/>
              </a:spcBef>
              <a:spcAft>
                <a:spcPts val="0"/>
              </a:spcAft>
              <a:buSzPct val="100000"/>
              <a:buNone/>
            </a:pPr>
            <a:r>
              <a:rPr b="1" lang="en-US" sz="2000">
                <a:latin typeface="Comic Sans MS"/>
                <a:ea typeface="Comic Sans MS"/>
                <a:cs typeface="Comic Sans MS"/>
                <a:sym typeface="Comic Sans MS"/>
              </a:rPr>
              <a:t>TEAM NO :  62</a:t>
            </a:r>
            <a:endParaRPr/>
          </a:p>
          <a:p>
            <a:pPr indent="0" lvl="0" marL="0" rtl="0" algn="r">
              <a:spcBef>
                <a:spcPts val="1000"/>
              </a:spcBef>
              <a:spcAft>
                <a:spcPts val="0"/>
              </a:spcAft>
              <a:buSzPct val="100000"/>
              <a:buNone/>
            </a:pPr>
            <a:r>
              <a:rPr b="1" lang="en-US" sz="2000">
                <a:latin typeface="Comic Sans MS"/>
                <a:ea typeface="Comic Sans MS"/>
                <a:cs typeface="Comic Sans MS"/>
                <a:sym typeface="Comic Sans MS"/>
              </a:rPr>
              <a:t>TEAM MEMBERS : VIGNESH R, VARSHA,VARSHINI, VISHAAL, VISWANATHAN, YOGARAJAN,YOGIRAAJ, YOHAN</a:t>
            </a:r>
            <a:endParaRPr/>
          </a:p>
          <a:p>
            <a:pPr indent="0" lvl="0" marL="0" rtl="0" algn="r">
              <a:spcBef>
                <a:spcPts val="1000"/>
              </a:spcBef>
              <a:spcAft>
                <a:spcPts val="0"/>
              </a:spcAft>
              <a:buSzPct val="100000"/>
              <a:buNone/>
            </a:pPr>
            <a:r>
              <a:rPr b="1" lang="en-US" sz="2000">
                <a:latin typeface="Comic Sans MS"/>
                <a:ea typeface="Comic Sans MS"/>
                <a:cs typeface="Comic Sans MS"/>
                <a:sym typeface="Comic Sans MS"/>
              </a:rPr>
              <a:t>MENTOR : SHERLIN MICHAEL</a:t>
            </a:r>
            <a:endParaRPr b="1" sz="2000">
              <a:latin typeface="Comic Sans MS"/>
              <a:ea typeface="Comic Sans MS"/>
              <a:cs typeface="Comic Sans MS"/>
              <a:sym typeface="Comic Sans MS"/>
            </a:endParaRPr>
          </a:p>
          <a:p>
            <a:pPr indent="0" lvl="0" marL="0" rtl="0" algn="r">
              <a:spcBef>
                <a:spcPts val="1000"/>
              </a:spcBef>
              <a:spcAft>
                <a:spcPts val="0"/>
              </a:spcAft>
              <a:buSzPct val="100000"/>
              <a:buNone/>
            </a:pPr>
            <a:r>
              <a:t/>
            </a:r>
            <a:endParaRPr/>
          </a:p>
        </p:txBody>
      </p:sp>
      <p:pic>
        <p:nvPicPr>
          <p:cNvPr id="146" name="Google Shape;146;p1"/>
          <p:cNvPicPr preferRelativeResize="0"/>
          <p:nvPr/>
        </p:nvPicPr>
        <p:blipFill rotWithShape="1">
          <a:blip r:embed="rId3">
            <a:alphaModFix/>
          </a:blip>
          <a:srcRect b="0" l="0" r="0" t="0"/>
          <a:stretch/>
        </p:blipFill>
        <p:spPr>
          <a:xfrm flipH="1">
            <a:off x="11327907" y="204185"/>
            <a:ext cx="655838" cy="607890"/>
          </a:xfrm>
          <a:prstGeom prst="rect">
            <a:avLst/>
          </a:prstGeom>
          <a:noFill/>
          <a:ln>
            <a:noFill/>
          </a:ln>
        </p:spPr>
      </p:pic>
      <p:pic>
        <p:nvPicPr>
          <p:cNvPr id="147" name="Google Shape;147;p1"/>
          <p:cNvPicPr preferRelativeResize="0"/>
          <p:nvPr/>
        </p:nvPicPr>
        <p:blipFill rotWithShape="1">
          <a:blip r:embed="rId4">
            <a:alphaModFix/>
          </a:blip>
          <a:srcRect b="0" l="0" r="0" t="0"/>
          <a:stretch/>
        </p:blipFill>
        <p:spPr>
          <a:xfrm>
            <a:off x="208255" y="-520261"/>
            <a:ext cx="6387853" cy="54137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baseline="-25000" lang="en-US" sz="13800"/>
              <a:t>QUESTIONS?</a:t>
            </a:r>
            <a:endParaRPr baseline="-25000" sz="1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THE PROBLEM</a:t>
            </a:r>
            <a:endParaRPr/>
          </a:p>
        </p:txBody>
      </p:sp>
      <p:sp>
        <p:nvSpPr>
          <p:cNvPr id="153" name="Google Shape;153;p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Everyday, lives are lost because medical care and services are inaccessible to people in need. </a:t>
            </a:r>
            <a:endParaRPr/>
          </a:p>
          <a:p>
            <a:pPr indent="-285750" lvl="0" marL="285750" rtl="0" algn="l">
              <a:spcBef>
                <a:spcPts val="1000"/>
              </a:spcBef>
              <a:spcAft>
                <a:spcPts val="0"/>
              </a:spcAft>
              <a:buSzPts val="1800"/>
              <a:buChar char="•"/>
            </a:pPr>
            <a:r>
              <a:rPr lang="en-US"/>
              <a:t>In cases where the patient was alone the patient may have been in too much pain or immobilized and calling for assistance is not an easy task.</a:t>
            </a:r>
            <a:endParaRPr/>
          </a:p>
          <a:p>
            <a:pPr indent="-285750" lvl="0" marL="285750" rtl="0" algn="l">
              <a:spcBef>
                <a:spcPts val="1000"/>
              </a:spcBef>
              <a:spcAft>
                <a:spcPts val="0"/>
              </a:spcAft>
              <a:buSzPts val="1800"/>
              <a:buChar char="•"/>
            </a:pPr>
            <a:r>
              <a:rPr lang="en-US"/>
              <a:t>In most of these cases medical assistance could have saved the person.</a:t>
            </a:r>
            <a:endParaRPr/>
          </a:p>
          <a:p>
            <a:pPr indent="-171450" lvl="0" marL="285750" rtl="0" algn="l">
              <a:spcBef>
                <a:spcPts val="1000"/>
              </a:spcBef>
              <a:spcAft>
                <a:spcPts val="0"/>
              </a:spcAft>
              <a:buSzPts val="1800"/>
              <a:buNone/>
            </a:pPr>
            <a:r>
              <a:t/>
            </a:r>
            <a:endParaRPr/>
          </a:p>
        </p:txBody>
      </p:sp>
      <p:pic>
        <p:nvPicPr>
          <p:cNvPr id="154" name="Google Shape;154;p2"/>
          <p:cNvPicPr preferRelativeResize="0"/>
          <p:nvPr/>
        </p:nvPicPr>
        <p:blipFill rotWithShape="1">
          <a:blip r:embed="rId3">
            <a:alphaModFix/>
          </a:blip>
          <a:srcRect b="0" l="0" r="0" t="0"/>
          <a:stretch/>
        </p:blipFill>
        <p:spPr>
          <a:xfrm>
            <a:off x="5751513" y="204185"/>
            <a:ext cx="3466627" cy="2401410"/>
          </a:xfrm>
          <a:prstGeom prst="rect">
            <a:avLst/>
          </a:prstGeom>
          <a:noFill/>
          <a:ln>
            <a:noFill/>
          </a:ln>
        </p:spPr>
      </p:pic>
      <p:pic>
        <p:nvPicPr>
          <p:cNvPr id="155" name="Google Shape;155;p2"/>
          <p:cNvPicPr preferRelativeResize="0"/>
          <p:nvPr/>
        </p:nvPicPr>
        <p:blipFill rotWithShape="1">
          <a:blip r:embed="rId4">
            <a:alphaModFix/>
          </a:blip>
          <a:srcRect b="0" l="0" r="0" t="0"/>
          <a:stretch/>
        </p:blipFill>
        <p:spPr>
          <a:xfrm flipH="1">
            <a:off x="11327907" y="204185"/>
            <a:ext cx="655838" cy="6078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IDEA</a:t>
            </a:r>
            <a:endParaRPr/>
          </a:p>
        </p:txBody>
      </p:sp>
      <p:sp>
        <p:nvSpPr>
          <p:cNvPr id="161" name="Google Shape;161;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To create a smart wearable device (panic button)  for a conscious patient in a medical emergency. </a:t>
            </a:r>
            <a:endParaRPr/>
          </a:p>
          <a:p>
            <a:pPr indent="-285750" lvl="0" marL="285750" rtl="0" algn="l">
              <a:spcBef>
                <a:spcPts val="1000"/>
              </a:spcBef>
              <a:spcAft>
                <a:spcPts val="0"/>
              </a:spcAft>
              <a:buSzPts val="1800"/>
              <a:buChar char="•"/>
            </a:pPr>
            <a:r>
              <a:rPr lang="en-US"/>
              <a:t>To make the process of requesting medical assistance easier and faster.</a:t>
            </a:r>
            <a:endParaRPr/>
          </a:p>
          <a:p>
            <a:pPr indent="-285750" lvl="0" marL="285750" rtl="0" algn="l">
              <a:spcBef>
                <a:spcPts val="1000"/>
              </a:spcBef>
              <a:spcAft>
                <a:spcPts val="0"/>
              </a:spcAft>
              <a:buSzPts val="1800"/>
              <a:buChar char="•"/>
            </a:pPr>
            <a:r>
              <a:rPr lang="en-US"/>
              <a:t>To save time in a medical emergency by reducing the number of steps involved in requesting for aid.</a:t>
            </a:r>
            <a:endParaRPr/>
          </a:p>
          <a:p>
            <a:pPr indent="-171450" lvl="0" marL="285750" rtl="0" algn="l">
              <a:spcBef>
                <a:spcPts val="1000"/>
              </a:spcBef>
              <a:spcAft>
                <a:spcPts val="0"/>
              </a:spcAft>
              <a:buSzPts val="1800"/>
              <a:buNone/>
            </a:pPr>
            <a:r>
              <a:t/>
            </a:r>
            <a:endParaRPr/>
          </a:p>
        </p:txBody>
      </p:sp>
      <p:pic>
        <p:nvPicPr>
          <p:cNvPr id="162" name="Google Shape;162;p3"/>
          <p:cNvPicPr preferRelativeResize="0"/>
          <p:nvPr/>
        </p:nvPicPr>
        <p:blipFill rotWithShape="1">
          <a:blip r:embed="rId3">
            <a:alphaModFix/>
          </a:blip>
          <a:srcRect b="0" l="0" r="0" t="0"/>
          <a:stretch/>
        </p:blipFill>
        <p:spPr>
          <a:xfrm>
            <a:off x="6096000" y="518974"/>
            <a:ext cx="2253838" cy="1584993"/>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flipH="1">
            <a:off x="11327907" y="204185"/>
            <a:ext cx="655838" cy="6078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WHY CHOOSE OUR PRODUCT</a:t>
            </a:r>
            <a:endParaRPr/>
          </a:p>
        </p:txBody>
      </p:sp>
      <p:sp>
        <p:nvSpPr>
          <p:cNvPr id="169" name="Google Shape;169;p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Faster than conventional methods of communication for sending a distress signal.</a:t>
            </a:r>
            <a:endParaRPr/>
          </a:p>
          <a:p>
            <a:pPr indent="-285750" lvl="0" marL="285750" rtl="0" algn="l">
              <a:spcBef>
                <a:spcPts val="1000"/>
              </a:spcBef>
              <a:spcAft>
                <a:spcPts val="0"/>
              </a:spcAft>
              <a:buSzPts val="1800"/>
              <a:buChar char="•"/>
            </a:pPr>
            <a:r>
              <a:rPr lang="en-US"/>
              <a:t>This eliminates the inconvenience of having to do too many steps while in a potentially dangerous situation.</a:t>
            </a:r>
            <a:endParaRPr/>
          </a:p>
          <a:p>
            <a:pPr indent="-285750" lvl="0" marL="285750" rtl="0" algn="l">
              <a:spcBef>
                <a:spcPts val="1000"/>
              </a:spcBef>
              <a:spcAft>
                <a:spcPts val="0"/>
              </a:spcAft>
              <a:buSzPts val="1800"/>
              <a:buChar char="•"/>
            </a:pPr>
            <a:r>
              <a:rPr lang="en-US"/>
              <a:t>It is fast and relatively inexpensive to implement this system in partnership with hospitals.</a:t>
            </a:r>
            <a:endParaRPr/>
          </a:p>
          <a:p>
            <a:pPr indent="-285750" lvl="0" marL="285750" rtl="0" algn="l">
              <a:spcBef>
                <a:spcPts val="1000"/>
              </a:spcBef>
              <a:spcAft>
                <a:spcPts val="0"/>
              </a:spcAft>
              <a:buSzPts val="1800"/>
              <a:buChar char="•"/>
            </a:pPr>
            <a:r>
              <a:rPr lang="en-US"/>
              <a:t>Quick medical assistance can be dispatched and this could save hundreds of lives.</a:t>
            </a:r>
            <a:endParaRPr/>
          </a:p>
          <a:p>
            <a:pPr indent="0" lvl="0" marL="0" rtl="0" algn="l">
              <a:spcBef>
                <a:spcPts val="1000"/>
              </a:spcBef>
              <a:spcAft>
                <a:spcPts val="0"/>
              </a:spcAft>
              <a:buSzPts val="1800"/>
              <a:buNone/>
            </a:pPr>
            <a:r>
              <a:t/>
            </a:r>
            <a:endParaRPr/>
          </a:p>
        </p:txBody>
      </p:sp>
      <p:pic>
        <p:nvPicPr>
          <p:cNvPr id="170" name="Google Shape;170;p4"/>
          <p:cNvPicPr preferRelativeResize="0"/>
          <p:nvPr/>
        </p:nvPicPr>
        <p:blipFill rotWithShape="1">
          <a:blip r:embed="rId3">
            <a:alphaModFix/>
          </a:blip>
          <a:srcRect b="0" l="0" r="0" t="0"/>
          <a:stretch/>
        </p:blipFill>
        <p:spPr>
          <a:xfrm flipH="1">
            <a:off x="11327907" y="204185"/>
            <a:ext cx="655838" cy="607890"/>
          </a:xfrm>
          <a:prstGeom prst="rect">
            <a:avLst/>
          </a:prstGeom>
          <a:noFill/>
          <a:ln>
            <a:noFill/>
          </a:ln>
        </p:spPr>
      </p:pic>
      <p:pic>
        <p:nvPicPr>
          <p:cNvPr id="171" name="Google Shape;171;p4"/>
          <p:cNvPicPr preferRelativeResize="0"/>
          <p:nvPr/>
        </p:nvPicPr>
        <p:blipFill rotWithShape="1">
          <a:blip r:embed="rId4">
            <a:alphaModFix/>
          </a:blip>
          <a:srcRect b="0" l="0" r="0" t="0"/>
          <a:stretch/>
        </p:blipFill>
        <p:spPr>
          <a:xfrm>
            <a:off x="7248247" y="-72030"/>
            <a:ext cx="3326873" cy="281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HOW IT WORKS</a:t>
            </a:r>
            <a:endParaRPr/>
          </a:p>
        </p:txBody>
      </p:sp>
      <p:sp>
        <p:nvSpPr>
          <p:cNvPr id="177" name="Google Shape;177;p5"/>
          <p:cNvSpPr txBox="1"/>
          <p:nvPr>
            <p:ph idx="1" type="body"/>
          </p:nvPr>
        </p:nvSpPr>
        <p:spPr>
          <a:xfrm>
            <a:off x="685802" y="1917577"/>
            <a:ext cx="3220374" cy="407780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Prerequisite:</a:t>
            </a:r>
            <a:endParaRPr/>
          </a:p>
          <a:p>
            <a:pPr indent="0" lvl="0" marL="0" rtl="0" algn="l">
              <a:spcBef>
                <a:spcPts val="1000"/>
              </a:spcBef>
              <a:spcAft>
                <a:spcPts val="0"/>
              </a:spcAft>
              <a:buSzPts val="1800"/>
              <a:buNone/>
            </a:pPr>
            <a:r>
              <a:rPr lang="en-US"/>
              <a:t>We (product designers) partner with hospitals to give you (the users) our smart healthcare product. The hospitals maintain servers to which the distress message and GPS location is sent. These servers are monitored and maintained by the hospitals and help is dispatched when called for.</a:t>
            </a:r>
            <a:endParaRPr/>
          </a:p>
        </p:txBody>
      </p:sp>
      <p:sp>
        <p:nvSpPr>
          <p:cNvPr id="178" name="Google Shape;178;p5"/>
          <p:cNvSpPr/>
          <p:nvPr/>
        </p:nvSpPr>
        <p:spPr>
          <a:xfrm>
            <a:off x="4485813" y="609600"/>
            <a:ext cx="3220374" cy="1748901"/>
          </a:xfrm>
          <a:prstGeom prst="roundRect">
            <a:avLst>
              <a:gd fmla="val 16667" name="adj"/>
            </a:avLst>
          </a:prstGeom>
          <a:gradFill>
            <a:gsLst>
              <a:gs pos="0">
                <a:srgbClr val="BAD6F1"/>
              </a:gs>
              <a:gs pos="100000">
                <a:srgbClr val="7FB7E8">
                  <a:alpha val="73725"/>
                </a:srgbClr>
              </a:gs>
            </a:gsLst>
            <a:lin ang="5400000" scaled="0"/>
          </a:gradFill>
          <a:ln cap="rnd"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The patient in distress pushes the panic button.</a:t>
            </a:r>
            <a:endParaRPr b="0" i="0" sz="1800" u="none" cap="none" strike="noStrike">
              <a:solidFill>
                <a:schemeClr val="dk1"/>
              </a:solidFill>
              <a:latin typeface="Calibri"/>
              <a:ea typeface="Calibri"/>
              <a:cs typeface="Calibri"/>
              <a:sym typeface="Calibri"/>
            </a:endParaRPr>
          </a:p>
        </p:txBody>
      </p:sp>
      <p:sp>
        <p:nvSpPr>
          <p:cNvPr id="179" name="Google Shape;179;p5"/>
          <p:cNvSpPr/>
          <p:nvPr/>
        </p:nvSpPr>
        <p:spPr>
          <a:xfrm>
            <a:off x="4485813" y="3429000"/>
            <a:ext cx="3220374" cy="1748901"/>
          </a:xfrm>
          <a:prstGeom prst="roundRect">
            <a:avLst>
              <a:gd fmla="val 16667" name="adj"/>
            </a:avLst>
          </a:prstGeom>
          <a:gradFill>
            <a:gsLst>
              <a:gs pos="0">
                <a:srgbClr val="BAD6F1"/>
              </a:gs>
              <a:gs pos="100000">
                <a:srgbClr val="7FB7E8">
                  <a:alpha val="73725"/>
                </a:srgbClr>
              </a:gs>
            </a:gsLst>
            <a:lin ang="5400000" scaled="0"/>
          </a:gradFill>
          <a:ln cap="rnd"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The hospital dispatches emergency vehicles and responders and the patient is located.</a:t>
            </a:r>
            <a:endParaRPr b="0" i="0" sz="1800" u="none" cap="none" strike="noStrike">
              <a:solidFill>
                <a:schemeClr val="dk1"/>
              </a:solidFill>
              <a:latin typeface="Calibri"/>
              <a:ea typeface="Calibri"/>
              <a:cs typeface="Calibri"/>
              <a:sym typeface="Calibri"/>
            </a:endParaRPr>
          </a:p>
        </p:txBody>
      </p:sp>
      <p:sp>
        <p:nvSpPr>
          <p:cNvPr id="180" name="Google Shape;180;p5"/>
          <p:cNvSpPr/>
          <p:nvPr/>
        </p:nvSpPr>
        <p:spPr>
          <a:xfrm>
            <a:off x="8285824" y="1533781"/>
            <a:ext cx="3220374" cy="1748901"/>
          </a:xfrm>
          <a:prstGeom prst="roundRect">
            <a:avLst>
              <a:gd fmla="val 16667" name="adj"/>
            </a:avLst>
          </a:prstGeom>
          <a:gradFill>
            <a:gsLst>
              <a:gs pos="0">
                <a:srgbClr val="BAD6F1"/>
              </a:gs>
              <a:gs pos="100000">
                <a:srgbClr val="7FB7E8">
                  <a:alpha val="73725"/>
                </a:srgbClr>
              </a:gs>
            </a:gsLst>
            <a:lin ang="5400000" scaled="0"/>
          </a:gradFill>
          <a:ln cap="rnd"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An emergency distress message along with the device’s GPS location is sent to the nearest hospitals servers.</a:t>
            </a:r>
            <a:endParaRPr b="0" i="0" sz="1800" u="none" cap="none" strike="noStrike">
              <a:solidFill>
                <a:schemeClr val="dk1"/>
              </a:solidFill>
              <a:latin typeface="Calibri"/>
              <a:ea typeface="Calibri"/>
              <a:cs typeface="Calibri"/>
              <a:sym typeface="Calibri"/>
            </a:endParaRPr>
          </a:p>
        </p:txBody>
      </p:sp>
      <p:sp>
        <p:nvSpPr>
          <p:cNvPr id="181" name="Google Shape;181;p5"/>
          <p:cNvSpPr/>
          <p:nvPr/>
        </p:nvSpPr>
        <p:spPr>
          <a:xfrm>
            <a:off x="8369793" y="4303450"/>
            <a:ext cx="3220374" cy="1748901"/>
          </a:xfrm>
          <a:prstGeom prst="roundRect">
            <a:avLst>
              <a:gd fmla="val 16667" name="adj"/>
            </a:avLst>
          </a:prstGeom>
          <a:gradFill>
            <a:gsLst>
              <a:gs pos="0">
                <a:srgbClr val="BAD6F1"/>
              </a:gs>
              <a:gs pos="100000">
                <a:srgbClr val="7FB7E8">
                  <a:alpha val="73725"/>
                </a:srgbClr>
              </a:gs>
            </a:gsLst>
            <a:lin ang="5400000" scaled="0"/>
          </a:gradFill>
          <a:ln cap="rnd"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The patients condition is assessed and based on the severity he/she is either taken to the hospital or first aid is administered.</a:t>
            </a:r>
            <a:endParaRPr b="0" i="0" sz="1800" u="none" cap="none" strike="noStrike">
              <a:solidFill>
                <a:schemeClr val="dk1"/>
              </a:solidFill>
              <a:latin typeface="Calibri"/>
              <a:ea typeface="Calibri"/>
              <a:cs typeface="Calibri"/>
              <a:sym typeface="Calibri"/>
            </a:endParaRPr>
          </a:p>
        </p:txBody>
      </p:sp>
      <p:cxnSp>
        <p:nvCxnSpPr>
          <p:cNvPr id="182" name="Google Shape;182;p5"/>
          <p:cNvCxnSpPr/>
          <p:nvPr/>
        </p:nvCxnSpPr>
        <p:spPr>
          <a:xfrm>
            <a:off x="7892617" y="1012055"/>
            <a:ext cx="2189824" cy="0"/>
          </a:xfrm>
          <a:prstGeom prst="straightConnector1">
            <a:avLst/>
          </a:prstGeom>
          <a:noFill/>
          <a:ln cap="flat" cmpd="sng" w="57150">
            <a:solidFill>
              <a:schemeClr val="lt1"/>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83" name="Google Shape;183;p5"/>
          <p:cNvCxnSpPr/>
          <p:nvPr/>
        </p:nvCxnSpPr>
        <p:spPr>
          <a:xfrm>
            <a:off x="10082441" y="1012055"/>
            <a:ext cx="0" cy="405577"/>
          </a:xfrm>
          <a:prstGeom prst="straightConnector1">
            <a:avLst/>
          </a:prstGeom>
          <a:noFill/>
          <a:ln cap="flat" cmpd="sng" w="57150">
            <a:solidFill>
              <a:schemeClr val="lt1"/>
            </a:solidFill>
            <a:prstDash val="solid"/>
            <a:round/>
            <a:headEnd len="sm" w="sm" type="none"/>
            <a:tailEnd len="med" w="med" type="triangle"/>
          </a:ln>
          <a:effectLst>
            <a:outerShdw blurRad="50800" rotWithShape="0" algn="tl" dir="2700000" dist="38100">
              <a:srgbClr val="000000">
                <a:alpha val="40000"/>
              </a:srgbClr>
            </a:outerShdw>
          </a:effectLst>
        </p:spPr>
      </p:cxnSp>
      <p:cxnSp>
        <p:nvCxnSpPr>
          <p:cNvPr id="184" name="Google Shape;184;p5"/>
          <p:cNvCxnSpPr/>
          <p:nvPr/>
        </p:nvCxnSpPr>
        <p:spPr>
          <a:xfrm>
            <a:off x="5923255" y="2806824"/>
            <a:ext cx="2189824" cy="0"/>
          </a:xfrm>
          <a:prstGeom prst="straightConnector1">
            <a:avLst/>
          </a:prstGeom>
          <a:noFill/>
          <a:ln cap="flat" cmpd="sng" w="57150">
            <a:solidFill>
              <a:schemeClr val="lt1"/>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85" name="Google Shape;185;p5"/>
          <p:cNvCxnSpPr/>
          <p:nvPr/>
        </p:nvCxnSpPr>
        <p:spPr>
          <a:xfrm>
            <a:off x="5923255" y="2806824"/>
            <a:ext cx="0" cy="405577"/>
          </a:xfrm>
          <a:prstGeom prst="straightConnector1">
            <a:avLst/>
          </a:prstGeom>
          <a:noFill/>
          <a:ln cap="flat" cmpd="sng" w="57150">
            <a:solidFill>
              <a:schemeClr val="lt1"/>
            </a:solidFill>
            <a:prstDash val="solid"/>
            <a:round/>
            <a:headEnd len="sm" w="sm" type="none"/>
            <a:tailEnd len="med" w="med" type="triangle"/>
          </a:ln>
          <a:effectLst>
            <a:outerShdw blurRad="50800" rotWithShape="0" algn="tl" dir="2700000" dist="38100">
              <a:srgbClr val="000000">
                <a:alpha val="40000"/>
              </a:srgbClr>
            </a:outerShdw>
          </a:effectLst>
        </p:spPr>
      </p:cxnSp>
      <p:cxnSp>
        <p:nvCxnSpPr>
          <p:cNvPr id="186" name="Google Shape;186;p5"/>
          <p:cNvCxnSpPr/>
          <p:nvPr/>
        </p:nvCxnSpPr>
        <p:spPr>
          <a:xfrm>
            <a:off x="7892617" y="3784848"/>
            <a:ext cx="2189824" cy="0"/>
          </a:xfrm>
          <a:prstGeom prst="straightConnector1">
            <a:avLst/>
          </a:prstGeom>
          <a:noFill/>
          <a:ln cap="flat" cmpd="sng" w="57150">
            <a:solidFill>
              <a:schemeClr val="lt1"/>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87" name="Google Shape;187;p5"/>
          <p:cNvCxnSpPr/>
          <p:nvPr/>
        </p:nvCxnSpPr>
        <p:spPr>
          <a:xfrm>
            <a:off x="10082441" y="3784848"/>
            <a:ext cx="0" cy="405577"/>
          </a:xfrm>
          <a:prstGeom prst="straightConnector1">
            <a:avLst/>
          </a:prstGeom>
          <a:noFill/>
          <a:ln cap="flat" cmpd="sng" w="57150">
            <a:solidFill>
              <a:schemeClr val="lt1"/>
            </a:solidFill>
            <a:prstDash val="solid"/>
            <a:round/>
            <a:headEnd len="sm" w="sm" type="none"/>
            <a:tailEnd len="med" w="med" type="triangle"/>
          </a:ln>
          <a:effectLst>
            <a:outerShdw blurRad="50800" rotWithShape="0" algn="tl" dir="2700000" dist="38100">
              <a:srgbClr val="000000">
                <a:alpha val="40000"/>
              </a:srgbClr>
            </a:outerShdw>
          </a:effectLst>
        </p:spPr>
      </p:cxnSp>
      <p:pic>
        <p:nvPicPr>
          <p:cNvPr id="188" name="Google Shape;188;p5"/>
          <p:cNvPicPr preferRelativeResize="0"/>
          <p:nvPr/>
        </p:nvPicPr>
        <p:blipFill rotWithShape="1">
          <a:blip r:embed="rId3">
            <a:alphaModFix/>
          </a:blip>
          <a:srcRect b="0" l="0" r="0" t="0"/>
          <a:stretch/>
        </p:blipFill>
        <p:spPr>
          <a:xfrm flipH="1">
            <a:off x="11327907" y="204185"/>
            <a:ext cx="655838" cy="6078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SYSTEM ARCHITECTURE</a:t>
            </a:r>
            <a:br>
              <a:rPr lang="en-US"/>
            </a:br>
            <a:endParaRPr/>
          </a:p>
        </p:txBody>
      </p:sp>
      <p:pic>
        <p:nvPicPr>
          <p:cNvPr id="194" name="Google Shape;194;p6"/>
          <p:cNvPicPr preferRelativeResize="0"/>
          <p:nvPr/>
        </p:nvPicPr>
        <p:blipFill rotWithShape="1">
          <a:blip r:embed="rId3">
            <a:alphaModFix/>
          </a:blip>
          <a:srcRect b="0" l="0" r="0" t="0"/>
          <a:stretch/>
        </p:blipFill>
        <p:spPr>
          <a:xfrm rot="873452">
            <a:off x="1706353" y="2841161"/>
            <a:ext cx="3400304" cy="2550228"/>
          </a:xfrm>
          <a:prstGeom prst="rect">
            <a:avLst/>
          </a:prstGeom>
          <a:noFill/>
          <a:ln>
            <a:noFill/>
          </a:ln>
        </p:spPr>
      </p:pic>
      <p:pic>
        <p:nvPicPr>
          <p:cNvPr id="195" name="Google Shape;195;p6"/>
          <p:cNvPicPr preferRelativeResize="0"/>
          <p:nvPr/>
        </p:nvPicPr>
        <p:blipFill rotWithShape="1">
          <a:blip r:embed="rId4">
            <a:alphaModFix/>
          </a:blip>
          <a:srcRect b="0" l="0" r="0" t="0"/>
          <a:stretch/>
        </p:blipFill>
        <p:spPr>
          <a:xfrm rot="556019">
            <a:off x="4975939" y="1164245"/>
            <a:ext cx="2240120" cy="2240120"/>
          </a:xfrm>
          <a:prstGeom prst="rect">
            <a:avLst/>
          </a:prstGeom>
          <a:noFill/>
          <a:ln>
            <a:noFill/>
          </a:ln>
        </p:spPr>
      </p:pic>
      <p:pic>
        <p:nvPicPr>
          <p:cNvPr id="196" name="Google Shape;196;p6"/>
          <p:cNvPicPr preferRelativeResize="0"/>
          <p:nvPr/>
        </p:nvPicPr>
        <p:blipFill rotWithShape="1">
          <a:blip r:embed="rId5">
            <a:alphaModFix/>
          </a:blip>
          <a:srcRect b="0" l="0" r="0" t="0"/>
          <a:stretch/>
        </p:blipFill>
        <p:spPr>
          <a:xfrm>
            <a:off x="5965807" y="4093744"/>
            <a:ext cx="2359085" cy="2359085"/>
          </a:xfrm>
          <a:prstGeom prst="rect">
            <a:avLst/>
          </a:prstGeom>
          <a:noFill/>
          <a:ln>
            <a:noFill/>
          </a:ln>
        </p:spPr>
      </p:pic>
      <p:pic>
        <p:nvPicPr>
          <p:cNvPr id="197" name="Google Shape;197;p6"/>
          <p:cNvPicPr preferRelativeResize="0"/>
          <p:nvPr/>
        </p:nvPicPr>
        <p:blipFill rotWithShape="1">
          <a:blip r:embed="rId6">
            <a:alphaModFix/>
          </a:blip>
          <a:srcRect b="0" l="0" r="0" t="0"/>
          <a:stretch/>
        </p:blipFill>
        <p:spPr>
          <a:xfrm>
            <a:off x="9496965" y="2600394"/>
            <a:ext cx="2191740" cy="2191740"/>
          </a:xfrm>
          <a:prstGeom prst="rect">
            <a:avLst/>
          </a:prstGeom>
          <a:noFill/>
          <a:ln>
            <a:noFill/>
          </a:ln>
        </p:spPr>
      </p:pic>
      <p:pic>
        <p:nvPicPr>
          <p:cNvPr id="198" name="Google Shape;198;p6"/>
          <p:cNvPicPr preferRelativeResize="0"/>
          <p:nvPr/>
        </p:nvPicPr>
        <p:blipFill rotWithShape="1">
          <a:blip r:embed="rId7">
            <a:alphaModFix/>
          </a:blip>
          <a:srcRect b="0" l="0" r="0" t="0"/>
          <a:stretch/>
        </p:blipFill>
        <p:spPr>
          <a:xfrm>
            <a:off x="0" y="3273253"/>
            <a:ext cx="1941690" cy="1456267"/>
          </a:xfrm>
          <a:prstGeom prst="rect">
            <a:avLst/>
          </a:prstGeom>
          <a:noFill/>
          <a:ln>
            <a:noFill/>
          </a:ln>
        </p:spPr>
      </p:pic>
      <p:sp>
        <p:nvSpPr>
          <p:cNvPr id="199" name="Google Shape;199;p6"/>
          <p:cNvSpPr txBox="1"/>
          <p:nvPr/>
        </p:nvSpPr>
        <p:spPr>
          <a:xfrm>
            <a:off x="306592" y="4422802"/>
            <a:ext cx="13285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Push Button</a:t>
            </a:r>
            <a:endParaRPr sz="1800">
              <a:solidFill>
                <a:schemeClr val="lt1"/>
              </a:solidFill>
              <a:latin typeface="Calibri"/>
              <a:ea typeface="Calibri"/>
              <a:cs typeface="Calibri"/>
              <a:sym typeface="Calibri"/>
            </a:endParaRPr>
          </a:p>
        </p:txBody>
      </p:sp>
      <p:sp>
        <p:nvSpPr>
          <p:cNvPr id="200" name="Google Shape;200;p6"/>
          <p:cNvSpPr txBox="1"/>
          <p:nvPr/>
        </p:nvSpPr>
        <p:spPr>
          <a:xfrm>
            <a:off x="2690121" y="5216457"/>
            <a:ext cx="17218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Arduino UNO Microcontroller</a:t>
            </a:r>
            <a:endParaRPr sz="1800">
              <a:solidFill>
                <a:schemeClr val="lt1"/>
              </a:solidFill>
              <a:latin typeface="Calibri"/>
              <a:ea typeface="Calibri"/>
              <a:cs typeface="Calibri"/>
              <a:sym typeface="Calibri"/>
            </a:endParaRPr>
          </a:p>
        </p:txBody>
      </p:sp>
      <p:sp>
        <p:nvSpPr>
          <p:cNvPr id="201" name="Google Shape;201;p6"/>
          <p:cNvSpPr txBox="1"/>
          <p:nvPr/>
        </p:nvSpPr>
        <p:spPr>
          <a:xfrm>
            <a:off x="5514338" y="3326932"/>
            <a:ext cx="14173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GSM Module</a:t>
            </a:r>
            <a:endParaRPr/>
          </a:p>
        </p:txBody>
      </p:sp>
      <p:sp>
        <p:nvSpPr>
          <p:cNvPr id="202" name="Google Shape;202;p6"/>
          <p:cNvSpPr txBox="1"/>
          <p:nvPr/>
        </p:nvSpPr>
        <p:spPr>
          <a:xfrm>
            <a:off x="6556581" y="6063734"/>
            <a:ext cx="13388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GPS Module</a:t>
            </a:r>
            <a:endParaRPr/>
          </a:p>
        </p:txBody>
      </p:sp>
      <p:sp>
        <p:nvSpPr>
          <p:cNvPr id="203" name="Google Shape;203;p6"/>
          <p:cNvSpPr txBox="1"/>
          <p:nvPr/>
        </p:nvSpPr>
        <p:spPr>
          <a:xfrm>
            <a:off x="9789441" y="4835705"/>
            <a:ext cx="16067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Hospital Server</a:t>
            </a:r>
            <a:endParaRPr/>
          </a:p>
        </p:txBody>
      </p:sp>
      <p:cxnSp>
        <p:nvCxnSpPr>
          <p:cNvPr id="204" name="Google Shape;204;p6"/>
          <p:cNvCxnSpPr/>
          <p:nvPr/>
        </p:nvCxnSpPr>
        <p:spPr>
          <a:xfrm rot="10800000">
            <a:off x="3284738" y="2148396"/>
            <a:ext cx="0" cy="932155"/>
          </a:xfrm>
          <a:prstGeom prst="straightConnector1">
            <a:avLst/>
          </a:prstGeom>
          <a:noFill/>
          <a:ln cap="flat" cmpd="sng" w="38100">
            <a:solidFill>
              <a:schemeClr val="lt1"/>
            </a:solidFill>
            <a:prstDash val="solid"/>
            <a:round/>
            <a:headEnd len="sm" w="sm" type="none"/>
            <a:tailEnd len="sm" w="sm" type="none"/>
          </a:ln>
        </p:spPr>
      </p:cxnSp>
      <p:cxnSp>
        <p:nvCxnSpPr>
          <p:cNvPr id="205" name="Google Shape;205;p6"/>
          <p:cNvCxnSpPr/>
          <p:nvPr/>
        </p:nvCxnSpPr>
        <p:spPr>
          <a:xfrm rot="10800000">
            <a:off x="4353944" y="4729520"/>
            <a:ext cx="0" cy="810105"/>
          </a:xfrm>
          <a:prstGeom prst="straightConnector1">
            <a:avLst/>
          </a:prstGeom>
          <a:noFill/>
          <a:ln cap="flat" cmpd="sng" w="38100">
            <a:solidFill>
              <a:schemeClr val="lt1"/>
            </a:solidFill>
            <a:prstDash val="solid"/>
            <a:round/>
            <a:headEnd len="sm" w="sm" type="none"/>
            <a:tailEnd len="sm" w="sm" type="none"/>
          </a:ln>
        </p:spPr>
      </p:cxnSp>
      <p:cxnSp>
        <p:nvCxnSpPr>
          <p:cNvPr id="206" name="Google Shape;206;p6"/>
          <p:cNvCxnSpPr/>
          <p:nvPr/>
        </p:nvCxnSpPr>
        <p:spPr>
          <a:xfrm>
            <a:off x="1635097" y="4001386"/>
            <a:ext cx="486666" cy="0"/>
          </a:xfrm>
          <a:prstGeom prst="straightConnector1">
            <a:avLst/>
          </a:prstGeom>
          <a:noFill/>
          <a:ln cap="flat" cmpd="sng" w="38100">
            <a:solidFill>
              <a:schemeClr val="lt1"/>
            </a:solidFill>
            <a:prstDash val="solid"/>
            <a:round/>
            <a:headEnd len="sm" w="sm" type="none"/>
            <a:tailEnd len="med" w="med" type="triangle"/>
          </a:ln>
        </p:spPr>
      </p:cxnSp>
      <p:cxnSp>
        <p:nvCxnSpPr>
          <p:cNvPr id="207" name="Google Shape;207;p6"/>
          <p:cNvCxnSpPr/>
          <p:nvPr/>
        </p:nvCxnSpPr>
        <p:spPr>
          <a:xfrm>
            <a:off x="3307703" y="2148396"/>
            <a:ext cx="1814713" cy="0"/>
          </a:xfrm>
          <a:prstGeom prst="straightConnector1">
            <a:avLst/>
          </a:prstGeom>
          <a:noFill/>
          <a:ln cap="flat" cmpd="sng" w="38100">
            <a:solidFill>
              <a:schemeClr val="lt1"/>
            </a:solidFill>
            <a:prstDash val="solid"/>
            <a:round/>
            <a:headEnd len="sm" w="sm" type="none"/>
            <a:tailEnd len="med" w="med" type="triangle"/>
          </a:ln>
        </p:spPr>
      </p:cxnSp>
      <p:cxnSp>
        <p:nvCxnSpPr>
          <p:cNvPr id="208" name="Google Shape;208;p6"/>
          <p:cNvCxnSpPr/>
          <p:nvPr/>
        </p:nvCxnSpPr>
        <p:spPr>
          <a:xfrm>
            <a:off x="4353944" y="5539622"/>
            <a:ext cx="1814713" cy="0"/>
          </a:xfrm>
          <a:prstGeom prst="straightConnector1">
            <a:avLst/>
          </a:prstGeom>
          <a:noFill/>
          <a:ln cap="flat" cmpd="sng" w="38100">
            <a:solidFill>
              <a:schemeClr val="lt1"/>
            </a:solidFill>
            <a:prstDash val="solid"/>
            <a:round/>
            <a:headEnd len="sm" w="sm" type="none"/>
            <a:tailEnd len="med" w="med" type="triangle"/>
          </a:ln>
        </p:spPr>
      </p:cxnSp>
      <p:cxnSp>
        <p:nvCxnSpPr>
          <p:cNvPr id="209" name="Google Shape;209;p6"/>
          <p:cNvCxnSpPr/>
          <p:nvPr/>
        </p:nvCxnSpPr>
        <p:spPr>
          <a:xfrm>
            <a:off x="6556581" y="1269507"/>
            <a:ext cx="4036253" cy="0"/>
          </a:xfrm>
          <a:prstGeom prst="straightConnector1">
            <a:avLst/>
          </a:prstGeom>
          <a:noFill/>
          <a:ln cap="flat" cmpd="sng" w="38100">
            <a:solidFill>
              <a:schemeClr val="lt1"/>
            </a:solidFill>
            <a:prstDash val="dot"/>
            <a:round/>
            <a:headEnd len="sm" w="sm" type="none"/>
            <a:tailEnd len="sm" w="sm" type="none"/>
          </a:ln>
        </p:spPr>
      </p:cxnSp>
      <p:cxnSp>
        <p:nvCxnSpPr>
          <p:cNvPr id="210" name="Google Shape;210;p6"/>
          <p:cNvCxnSpPr/>
          <p:nvPr/>
        </p:nvCxnSpPr>
        <p:spPr>
          <a:xfrm>
            <a:off x="10592834" y="1269507"/>
            <a:ext cx="0" cy="1185253"/>
          </a:xfrm>
          <a:prstGeom prst="straightConnector1">
            <a:avLst/>
          </a:prstGeom>
          <a:noFill/>
          <a:ln cap="flat" cmpd="sng" w="38100">
            <a:solidFill>
              <a:schemeClr val="lt1"/>
            </a:solidFill>
            <a:prstDash val="dot"/>
            <a:round/>
            <a:headEnd len="sm" w="sm" type="none"/>
            <a:tailEnd len="med" w="med" type="triangle"/>
          </a:ln>
        </p:spPr>
      </p:cxnSp>
      <p:sp>
        <p:nvSpPr>
          <p:cNvPr id="211" name="Google Shape;211;p6"/>
          <p:cNvSpPr txBox="1"/>
          <p:nvPr/>
        </p:nvSpPr>
        <p:spPr>
          <a:xfrm>
            <a:off x="8439125" y="900175"/>
            <a:ext cx="16601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Message is sent</a:t>
            </a:r>
            <a:endParaRPr sz="1800">
              <a:solidFill>
                <a:schemeClr val="lt1"/>
              </a:solidFill>
              <a:latin typeface="Calibri"/>
              <a:ea typeface="Calibri"/>
              <a:cs typeface="Calibri"/>
              <a:sym typeface="Calibri"/>
            </a:endParaRPr>
          </a:p>
        </p:txBody>
      </p:sp>
      <p:pic>
        <p:nvPicPr>
          <p:cNvPr id="212" name="Google Shape;212;p6"/>
          <p:cNvPicPr preferRelativeResize="0"/>
          <p:nvPr/>
        </p:nvPicPr>
        <p:blipFill rotWithShape="1">
          <a:blip r:embed="rId8">
            <a:alphaModFix/>
          </a:blip>
          <a:srcRect b="0" l="0" r="0" t="0"/>
          <a:stretch/>
        </p:blipFill>
        <p:spPr>
          <a:xfrm flipH="1">
            <a:off x="11327907" y="204185"/>
            <a:ext cx="655838" cy="6078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TECHNOLOGY</a:t>
            </a:r>
            <a:br>
              <a:rPr lang="en-US"/>
            </a:br>
            <a:endParaRPr/>
          </a:p>
        </p:txBody>
      </p:sp>
      <p:pic>
        <p:nvPicPr>
          <p:cNvPr id="218" name="Google Shape;218;p7"/>
          <p:cNvPicPr preferRelativeResize="0"/>
          <p:nvPr/>
        </p:nvPicPr>
        <p:blipFill rotWithShape="1">
          <a:blip r:embed="rId3">
            <a:alphaModFix/>
          </a:blip>
          <a:srcRect b="0" l="0" r="0" t="0"/>
          <a:stretch/>
        </p:blipFill>
        <p:spPr>
          <a:xfrm rot="873452">
            <a:off x="1519522" y="1875372"/>
            <a:ext cx="2197033" cy="1647775"/>
          </a:xfrm>
          <a:prstGeom prst="rect">
            <a:avLst/>
          </a:prstGeom>
          <a:noFill/>
          <a:ln>
            <a:noFill/>
          </a:ln>
        </p:spPr>
      </p:pic>
      <p:pic>
        <p:nvPicPr>
          <p:cNvPr id="219" name="Google Shape;219;p7"/>
          <p:cNvPicPr preferRelativeResize="0"/>
          <p:nvPr/>
        </p:nvPicPr>
        <p:blipFill rotWithShape="1">
          <a:blip r:embed="rId4">
            <a:alphaModFix/>
          </a:blip>
          <a:srcRect b="0" l="0" r="0" t="0"/>
          <a:stretch/>
        </p:blipFill>
        <p:spPr>
          <a:xfrm rot="556019">
            <a:off x="8653764" y="2814535"/>
            <a:ext cx="1916553" cy="1916553"/>
          </a:xfrm>
          <a:prstGeom prst="rect">
            <a:avLst/>
          </a:prstGeom>
          <a:noFill/>
          <a:ln>
            <a:noFill/>
          </a:ln>
        </p:spPr>
      </p:pic>
      <p:pic>
        <p:nvPicPr>
          <p:cNvPr id="220" name="Google Shape;220;p7"/>
          <p:cNvPicPr preferRelativeResize="0"/>
          <p:nvPr/>
        </p:nvPicPr>
        <p:blipFill rotWithShape="1">
          <a:blip r:embed="rId5">
            <a:alphaModFix/>
          </a:blip>
          <a:srcRect b="0" l="0" r="0" t="0"/>
          <a:stretch/>
        </p:blipFill>
        <p:spPr>
          <a:xfrm>
            <a:off x="1774211" y="4342564"/>
            <a:ext cx="1905836" cy="1905836"/>
          </a:xfrm>
          <a:prstGeom prst="rect">
            <a:avLst/>
          </a:prstGeom>
          <a:noFill/>
          <a:ln>
            <a:noFill/>
          </a:ln>
        </p:spPr>
      </p:pic>
      <p:sp>
        <p:nvSpPr>
          <p:cNvPr id="221" name="Google Shape;221;p7"/>
          <p:cNvSpPr txBox="1"/>
          <p:nvPr/>
        </p:nvSpPr>
        <p:spPr>
          <a:xfrm>
            <a:off x="3764620" y="2158644"/>
            <a:ext cx="482159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Arduino UNO microcontroller interacts with GPS and GSM module and gives the appropriate instructions when the button is pushed.</a:t>
            </a:r>
            <a:endParaRPr sz="1800">
              <a:solidFill>
                <a:schemeClr val="lt1"/>
              </a:solidFill>
              <a:latin typeface="Calibri"/>
              <a:ea typeface="Calibri"/>
              <a:cs typeface="Calibri"/>
              <a:sym typeface="Calibri"/>
            </a:endParaRPr>
          </a:p>
        </p:txBody>
      </p:sp>
      <p:sp>
        <p:nvSpPr>
          <p:cNvPr id="222" name="Google Shape;222;p7"/>
          <p:cNvSpPr txBox="1"/>
          <p:nvPr/>
        </p:nvSpPr>
        <p:spPr>
          <a:xfrm>
            <a:off x="3772654" y="3515771"/>
            <a:ext cx="482159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GSM module with sim card transmits the distress signal with GPS co-ordinates to the hospital servers.</a:t>
            </a:r>
            <a:endParaRPr sz="1800">
              <a:solidFill>
                <a:schemeClr val="lt1"/>
              </a:solidFill>
              <a:latin typeface="Calibri"/>
              <a:ea typeface="Calibri"/>
              <a:cs typeface="Calibri"/>
              <a:sym typeface="Calibri"/>
            </a:endParaRPr>
          </a:p>
        </p:txBody>
      </p:sp>
      <p:sp>
        <p:nvSpPr>
          <p:cNvPr id="223" name="Google Shape;223;p7"/>
          <p:cNvSpPr txBox="1"/>
          <p:nvPr/>
        </p:nvSpPr>
        <p:spPr>
          <a:xfrm>
            <a:off x="3888374" y="5018091"/>
            <a:ext cx="48215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GPS module pinpoints the device’s location.</a:t>
            </a:r>
            <a:endParaRPr sz="1800">
              <a:solidFill>
                <a:schemeClr val="lt1"/>
              </a:solidFill>
              <a:latin typeface="Calibri"/>
              <a:ea typeface="Calibri"/>
              <a:cs typeface="Calibri"/>
              <a:sym typeface="Calibri"/>
            </a:endParaRPr>
          </a:p>
        </p:txBody>
      </p:sp>
      <p:pic>
        <p:nvPicPr>
          <p:cNvPr id="224" name="Google Shape;224;p7"/>
          <p:cNvPicPr preferRelativeResize="0"/>
          <p:nvPr/>
        </p:nvPicPr>
        <p:blipFill rotWithShape="1">
          <a:blip r:embed="rId6">
            <a:alphaModFix/>
          </a:blip>
          <a:srcRect b="0" l="0" r="0" t="0"/>
          <a:stretch/>
        </p:blipFill>
        <p:spPr>
          <a:xfrm flipH="1">
            <a:off x="11327907" y="204185"/>
            <a:ext cx="655838" cy="6078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8"/>
          <p:cNvSpPr txBox="1"/>
          <p:nvPr>
            <p:ph idx="4294967295" type="title"/>
          </p:nvPr>
        </p:nvSpPr>
        <p:spPr>
          <a:xfrm>
            <a:off x="0" y="2481263"/>
            <a:ext cx="10672763" cy="3571875"/>
          </a:xfrm>
          <a:prstGeom prst="rect">
            <a:avLst/>
          </a:prstGeom>
          <a:noFill/>
          <a:ln>
            <a:noFill/>
          </a:ln>
        </p:spPr>
        <p:txBody>
          <a:bodyPr anchorCtr="0" anchor="ctr" bIns="45700" lIns="91425" spcFirstLastPara="1" rIns="91425" wrap="square" tIns="45700">
            <a:normAutofit fontScale="90000"/>
          </a:bodyPr>
          <a:lstStyle/>
          <a:p>
            <a:pPr indent="-457200" lvl="0" marL="457200" rtl="0" algn="l">
              <a:spcBef>
                <a:spcPts val="0"/>
              </a:spcBef>
              <a:spcAft>
                <a:spcPts val="0"/>
              </a:spcAft>
              <a:buClr>
                <a:schemeClr val="lt1"/>
              </a:buClr>
              <a:buSzPct val="100000"/>
              <a:buFont typeface="Arial"/>
              <a:buChar char="•"/>
            </a:pPr>
            <a:r>
              <a:rPr lang="en-US" sz="3200"/>
              <a:t>GSM MODULE –  SUPPLIED BY 12V  1A  EXTERNAL BATTERY ARDINUO BOARD HAS A BULIT IN VOLTAGE REGULATOR</a:t>
            </a:r>
            <a:br>
              <a:rPr lang="en-US" sz="3200"/>
            </a:br>
            <a:r>
              <a:rPr lang="en-US" sz="3200"/>
              <a:t> GPS MODULE IS A LOW CURRENT DEVICE</a:t>
            </a:r>
            <a:br>
              <a:rPr lang="en-US" sz="3200"/>
            </a:br>
            <a:r>
              <a:rPr lang="en-US" sz="3200"/>
              <a:t> ARDINUO IS CONNECTED TO THE LAPTOP</a:t>
            </a:r>
            <a:br>
              <a:rPr lang="en-US" sz="3200"/>
            </a:br>
            <a:r>
              <a:rPr lang="en-US" sz="3200"/>
              <a:t> GPS MODULE  CAN BE POWERED DIRECTLY BY THE LAPTOP THROUGH THE ARDINUO</a:t>
            </a:r>
            <a:br>
              <a:rPr lang="en-US" sz="3200"/>
            </a:br>
            <a:r>
              <a:rPr lang="en-US" sz="2000"/>
              <a:t>              </a:t>
            </a:r>
            <a:br>
              <a:rPr lang="en-US"/>
            </a:br>
            <a:endParaRPr/>
          </a:p>
        </p:txBody>
      </p:sp>
      <p:sp>
        <p:nvSpPr>
          <p:cNvPr id="230" name="Google Shape;230;p8"/>
          <p:cNvSpPr txBox="1"/>
          <p:nvPr>
            <p:ph idx="4294967295" type="body"/>
          </p:nvPr>
        </p:nvSpPr>
        <p:spPr>
          <a:xfrm>
            <a:off x="0" y="4776788"/>
            <a:ext cx="10131425" cy="860425"/>
          </a:xfrm>
          <a:prstGeom prst="rect">
            <a:avLst/>
          </a:prstGeom>
          <a:noFill/>
          <a:ln>
            <a:noFill/>
          </a:ln>
        </p:spPr>
        <p:txBody>
          <a:bodyPr anchorCtr="0" anchor="ctr" bIns="45700" lIns="91425" spcFirstLastPara="1" rIns="91425" wrap="square" tIns="45700">
            <a:normAutofit/>
          </a:bodyPr>
          <a:lstStyle/>
          <a:p>
            <a:pPr indent="-171450" lvl="0" marL="285750" rtl="0" algn="l">
              <a:spcBef>
                <a:spcPts val="0"/>
              </a:spcBef>
              <a:spcAft>
                <a:spcPts val="0"/>
              </a:spcAft>
              <a:buSzPts val="1800"/>
              <a:buNone/>
            </a:pPr>
            <a:r>
              <a:t/>
            </a:r>
            <a:endParaRPr/>
          </a:p>
          <a:p>
            <a:pPr indent="-171450" lvl="0" marL="285750" rtl="0" algn="l">
              <a:spcBef>
                <a:spcPts val="1000"/>
              </a:spcBef>
              <a:spcAft>
                <a:spcPts val="0"/>
              </a:spcAft>
              <a:buSzPts val="1800"/>
              <a:buNone/>
            </a:pPr>
            <a:r>
              <a:t/>
            </a:r>
            <a:endParaRPr/>
          </a:p>
        </p:txBody>
      </p:sp>
      <p:sp>
        <p:nvSpPr>
          <p:cNvPr id="231" name="Google Shape;231;p8"/>
          <p:cNvSpPr txBox="1"/>
          <p:nvPr/>
        </p:nvSpPr>
        <p:spPr>
          <a:xfrm>
            <a:off x="537028" y="1693982"/>
            <a:ext cx="2641599" cy="461665"/>
          </a:xfrm>
          <a:prstGeom prst="rect">
            <a:avLst/>
          </a:prstGeom>
          <a:solidFill>
            <a:schemeClr val="lt1"/>
          </a:solidFill>
          <a:ln cap="rnd" cmpd="sng" w="1905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637999"/>
                </a:solidFill>
                <a:latin typeface="Calibri"/>
                <a:ea typeface="Calibri"/>
                <a:cs typeface="Calibri"/>
                <a:sym typeface="Calibri"/>
              </a:rPr>
              <a:t>POWER SUPPLY::</a:t>
            </a:r>
            <a:endParaRPr b="1" sz="2400">
              <a:solidFill>
                <a:srgbClr val="6379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FUNCTIONS:</a:t>
            </a:r>
            <a:endParaRPr/>
          </a:p>
        </p:txBody>
      </p:sp>
      <p:sp>
        <p:nvSpPr>
          <p:cNvPr id="237" name="Google Shape;237;p9"/>
          <p:cNvSpPr txBox="1"/>
          <p:nvPr>
            <p:ph idx="1" type="body"/>
          </p:nvPr>
        </p:nvSpPr>
        <p:spPr>
          <a:xfrm>
            <a:off x="685801" y="2142067"/>
            <a:ext cx="11375570"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200"/>
              <a:buNone/>
            </a:pPr>
            <a:r>
              <a:rPr lang="en-US" sz="3200"/>
              <a:t>GPS MODULE: TO GIVE THE CO-ORDINATES</a:t>
            </a:r>
            <a:endParaRPr/>
          </a:p>
          <a:p>
            <a:pPr indent="0" lvl="0" marL="0" rtl="0" algn="l">
              <a:spcBef>
                <a:spcPts val="1000"/>
              </a:spcBef>
              <a:spcAft>
                <a:spcPts val="0"/>
              </a:spcAft>
              <a:buSzPts val="3200"/>
              <a:buNone/>
            </a:pPr>
            <a:r>
              <a:rPr lang="en-US" sz="3200"/>
              <a:t>GMS MODULE: TO SEND AN EMERGENCY MESSAGE AND IT IS USED              </a:t>
            </a:r>
            <a:endParaRPr/>
          </a:p>
          <a:p>
            <a:pPr indent="0" lvl="0" marL="0" rtl="0" algn="l">
              <a:spcBef>
                <a:spcPts val="1000"/>
              </a:spcBef>
              <a:spcAft>
                <a:spcPts val="0"/>
              </a:spcAft>
              <a:buSzPts val="3200"/>
              <a:buNone/>
            </a:pPr>
            <a:r>
              <a:rPr lang="en-US" sz="3200"/>
              <a:t>                             TO BE THE  COMMUNICATION INTERFACE USING </a:t>
            </a:r>
            <a:endParaRPr/>
          </a:p>
          <a:p>
            <a:pPr indent="0" lvl="0" marL="0" rtl="0" algn="l">
              <a:spcBef>
                <a:spcPts val="1000"/>
              </a:spcBef>
              <a:spcAft>
                <a:spcPts val="0"/>
              </a:spcAft>
              <a:buSzPts val="3200"/>
              <a:buNone/>
            </a:pPr>
            <a:r>
              <a:rPr lang="en-US" sz="3200"/>
              <a:t>                             SIM CARD</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2021-11-17T13:02:58Z</dcterms:created>
  <dc:creator>User</dc:creator>
</cp:coreProperties>
</file>