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ita B M" userId="f663e53a10877d92" providerId="LiveId" clId="{AD1A6E19-80D2-476E-A47C-4E6C84D95B44}"/>
    <pc:docChg chg="custSel modSld">
      <pc:chgData name="Varshita B M" userId="f663e53a10877d92" providerId="LiveId" clId="{AD1A6E19-80D2-476E-A47C-4E6C84D95B44}" dt="2023-06-26T11:23:55.375" v="27" actId="27636"/>
      <pc:docMkLst>
        <pc:docMk/>
      </pc:docMkLst>
      <pc:sldChg chg="modSp mod">
        <pc:chgData name="Varshita B M" userId="f663e53a10877d92" providerId="LiveId" clId="{AD1A6E19-80D2-476E-A47C-4E6C84D95B44}" dt="2023-06-26T11:23:55.375" v="27" actId="27636"/>
        <pc:sldMkLst>
          <pc:docMk/>
          <pc:sldMk cId="1076970118" sldId="264"/>
        </pc:sldMkLst>
        <pc:spChg chg="mod">
          <ac:chgData name="Varshita B M" userId="f663e53a10877d92" providerId="LiveId" clId="{AD1A6E19-80D2-476E-A47C-4E6C84D95B44}" dt="2023-06-26T11:20:48.871" v="7" actId="14100"/>
          <ac:spMkLst>
            <pc:docMk/>
            <pc:sldMk cId="1076970118" sldId="264"/>
            <ac:spMk id="2" creationId="{5B754E7E-C381-4DDE-F21F-A6447DD9812F}"/>
          </ac:spMkLst>
        </pc:spChg>
        <pc:spChg chg="mod">
          <ac:chgData name="Varshita B M" userId="f663e53a10877d92" providerId="LiveId" clId="{AD1A6E19-80D2-476E-A47C-4E6C84D95B44}" dt="2023-06-26T11:23:55.375" v="27" actId="27636"/>
          <ac:spMkLst>
            <pc:docMk/>
            <pc:sldMk cId="1076970118" sldId="264"/>
            <ac:spMk id="3" creationId="{DE0B75B0-CCB5-6BA4-0F6D-4A97D358840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2164A16-B88A-4D6C-8DE8-24AE59BB1676}" type="datetimeFigureOut">
              <a:rPr lang="en-IN" smtClean="0"/>
              <a:t>26-06-2023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3CAE38-C26D-44BC-977C-7D93847F11EA}" type="slidenum">
              <a:rPr lang="en-IN" smtClean="0"/>
              <a:t>‹#›</a:t>
            </a:fld>
            <a:endParaRPr lang="en-IN"/>
          </a:p>
        </p:txBody>
      </p:sp>
    </p:spTree>
    <p:extLst>
      <p:ext uri="{BB962C8B-B14F-4D97-AF65-F5344CB8AC3E}">
        <p14:creationId xmlns:p14="http://schemas.microsoft.com/office/powerpoint/2010/main" val="286000089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164A16-B88A-4D6C-8DE8-24AE59BB1676}"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3CAE38-C26D-44BC-977C-7D93847F11EA}" type="slidenum">
              <a:rPr lang="en-IN" smtClean="0"/>
              <a:t>‹#›</a:t>
            </a:fld>
            <a:endParaRPr lang="en-IN"/>
          </a:p>
        </p:txBody>
      </p:sp>
    </p:spTree>
    <p:extLst>
      <p:ext uri="{BB962C8B-B14F-4D97-AF65-F5344CB8AC3E}">
        <p14:creationId xmlns:p14="http://schemas.microsoft.com/office/powerpoint/2010/main" val="1901331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164A16-B88A-4D6C-8DE8-24AE59BB1676}"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3CAE38-C26D-44BC-977C-7D93847F11EA}" type="slidenum">
              <a:rPr lang="en-IN" smtClean="0"/>
              <a:t>‹#›</a:t>
            </a:fld>
            <a:endParaRPr lang="en-IN"/>
          </a:p>
        </p:txBody>
      </p:sp>
    </p:spTree>
    <p:extLst>
      <p:ext uri="{BB962C8B-B14F-4D97-AF65-F5344CB8AC3E}">
        <p14:creationId xmlns:p14="http://schemas.microsoft.com/office/powerpoint/2010/main" val="4108315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164A16-B88A-4D6C-8DE8-24AE59BB1676}" type="datetimeFigureOut">
              <a:rPr lang="en-IN" smtClean="0"/>
              <a:t>26-06-2023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3CAE38-C26D-44BC-977C-7D93847F11EA}" type="slidenum">
              <a:rPr lang="en-IN" smtClean="0"/>
              <a:t>‹#›</a:t>
            </a:fld>
            <a:endParaRPr lang="en-IN"/>
          </a:p>
        </p:txBody>
      </p:sp>
    </p:spTree>
    <p:extLst>
      <p:ext uri="{BB962C8B-B14F-4D97-AF65-F5344CB8AC3E}">
        <p14:creationId xmlns:p14="http://schemas.microsoft.com/office/powerpoint/2010/main" val="3922784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2164A16-B88A-4D6C-8DE8-24AE59BB1676}" type="datetimeFigureOut">
              <a:rPr lang="en-IN" smtClean="0"/>
              <a:t>26-06-2023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3CAE38-C26D-44BC-977C-7D93847F11EA}" type="slidenum">
              <a:rPr lang="en-IN" smtClean="0"/>
              <a:t>‹#›</a:t>
            </a:fld>
            <a:endParaRPr lang="en-IN"/>
          </a:p>
        </p:txBody>
      </p:sp>
    </p:spTree>
    <p:extLst>
      <p:ext uri="{BB962C8B-B14F-4D97-AF65-F5344CB8AC3E}">
        <p14:creationId xmlns:p14="http://schemas.microsoft.com/office/powerpoint/2010/main" val="233087184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2164A16-B88A-4D6C-8DE8-24AE59BB1676}" type="datetimeFigureOut">
              <a:rPr lang="en-IN" smtClean="0"/>
              <a:t>26-06-2023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F93CAE38-C26D-44BC-977C-7D93847F11EA}" type="slidenum">
              <a:rPr lang="en-IN" smtClean="0"/>
              <a:t>‹#›</a:t>
            </a:fld>
            <a:endParaRPr lang="en-IN"/>
          </a:p>
        </p:txBody>
      </p:sp>
    </p:spTree>
    <p:extLst>
      <p:ext uri="{BB962C8B-B14F-4D97-AF65-F5344CB8AC3E}">
        <p14:creationId xmlns:p14="http://schemas.microsoft.com/office/powerpoint/2010/main" val="2557580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2164A16-B88A-4D6C-8DE8-24AE59BB1676}" type="datetimeFigureOut">
              <a:rPr lang="en-IN" smtClean="0"/>
              <a:t>26-06-2023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3CAE38-C26D-44BC-977C-7D93847F11EA}"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72567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164A16-B88A-4D6C-8DE8-24AE59BB1676}" type="datetimeFigureOut">
              <a:rPr lang="en-IN" smtClean="0"/>
              <a:t>26-06-2023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3CAE38-C26D-44BC-977C-7D93847F11EA}" type="slidenum">
              <a:rPr lang="en-IN" smtClean="0"/>
              <a:t>‹#›</a:t>
            </a:fld>
            <a:endParaRPr lang="en-IN"/>
          </a:p>
        </p:txBody>
      </p:sp>
    </p:spTree>
    <p:extLst>
      <p:ext uri="{BB962C8B-B14F-4D97-AF65-F5344CB8AC3E}">
        <p14:creationId xmlns:p14="http://schemas.microsoft.com/office/powerpoint/2010/main" val="2582834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164A16-B88A-4D6C-8DE8-24AE59BB1676}" type="datetimeFigureOut">
              <a:rPr lang="en-IN" smtClean="0"/>
              <a:t>26-06-2023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3CAE38-C26D-44BC-977C-7D93847F11EA}" type="slidenum">
              <a:rPr lang="en-IN" smtClean="0"/>
              <a:t>‹#›</a:t>
            </a:fld>
            <a:endParaRPr lang="en-IN"/>
          </a:p>
        </p:txBody>
      </p:sp>
    </p:spTree>
    <p:extLst>
      <p:ext uri="{BB962C8B-B14F-4D97-AF65-F5344CB8AC3E}">
        <p14:creationId xmlns:p14="http://schemas.microsoft.com/office/powerpoint/2010/main" val="2970617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2164A16-B88A-4D6C-8DE8-24AE59BB1676}" type="datetimeFigureOut">
              <a:rPr lang="en-IN" smtClean="0"/>
              <a:t>26-06-2023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F93CAE38-C26D-44BC-977C-7D93847F11EA}" type="slidenum">
              <a:rPr lang="en-IN" smtClean="0"/>
              <a:t>‹#›</a:t>
            </a:fld>
            <a:endParaRPr lang="en-IN"/>
          </a:p>
        </p:txBody>
      </p:sp>
    </p:spTree>
    <p:extLst>
      <p:ext uri="{BB962C8B-B14F-4D97-AF65-F5344CB8AC3E}">
        <p14:creationId xmlns:p14="http://schemas.microsoft.com/office/powerpoint/2010/main" val="1057539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2164A16-B88A-4D6C-8DE8-24AE59BB1676}" type="datetimeFigureOut">
              <a:rPr lang="en-IN" smtClean="0"/>
              <a:t>26-06-2023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F93CAE38-C26D-44BC-977C-7D93847F11EA}" type="slidenum">
              <a:rPr lang="en-IN" smtClean="0"/>
              <a:t>‹#›</a:t>
            </a:fld>
            <a:endParaRPr lang="en-IN"/>
          </a:p>
        </p:txBody>
      </p:sp>
    </p:spTree>
    <p:extLst>
      <p:ext uri="{BB962C8B-B14F-4D97-AF65-F5344CB8AC3E}">
        <p14:creationId xmlns:p14="http://schemas.microsoft.com/office/powerpoint/2010/main" val="1376267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2164A16-B88A-4D6C-8DE8-24AE59BB1676}" type="datetimeFigureOut">
              <a:rPr lang="en-IN" smtClean="0"/>
              <a:t>26-06-2023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93CAE38-C26D-44BC-977C-7D93847F11EA}" type="slidenum">
              <a:rPr lang="en-IN" smtClean="0"/>
              <a:t>‹#›</a:t>
            </a:fld>
            <a:endParaRPr lang="en-IN"/>
          </a:p>
        </p:txBody>
      </p:sp>
    </p:spTree>
    <p:extLst>
      <p:ext uri="{BB962C8B-B14F-4D97-AF65-F5344CB8AC3E}">
        <p14:creationId xmlns:p14="http://schemas.microsoft.com/office/powerpoint/2010/main" val="266218855"/>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6614B-9ECC-AF06-5953-81E71EA97659}"/>
              </a:ext>
            </a:extLst>
          </p:cNvPr>
          <p:cNvSpPr>
            <a:spLocks noGrp="1"/>
          </p:cNvSpPr>
          <p:nvPr>
            <p:ph type="ctrTitle"/>
          </p:nvPr>
        </p:nvSpPr>
        <p:spPr/>
        <p:txBody>
          <a:bodyPr/>
          <a:lstStyle/>
          <a:p>
            <a:r>
              <a:rPr lang="en-IN" dirty="0"/>
              <a:t>Mobile application development</a:t>
            </a:r>
          </a:p>
        </p:txBody>
      </p:sp>
      <p:sp>
        <p:nvSpPr>
          <p:cNvPr id="3" name="Subtitle 2">
            <a:extLst>
              <a:ext uri="{FF2B5EF4-FFF2-40B4-BE49-F238E27FC236}">
                <a16:creationId xmlns:a16="http://schemas.microsoft.com/office/drawing/2014/main" id="{EE8021FA-AAD9-255C-4FB7-7D4E6C92805C}"/>
              </a:ext>
            </a:extLst>
          </p:cNvPr>
          <p:cNvSpPr>
            <a:spLocks noGrp="1"/>
          </p:cNvSpPr>
          <p:nvPr>
            <p:ph type="subTitle" idx="1"/>
          </p:nvPr>
        </p:nvSpPr>
        <p:spPr/>
        <p:txBody>
          <a:bodyPr/>
          <a:lstStyle/>
          <a:p>
            <a:r>
              <a:rPr lang="en-IN" dirty="0"/>
              <a:t>MINI PROJECT</a:t>
            </a:r>
          </a:p>
          <a:p>
            <a:r>
              <a:rPr lang="en-IN" sz="4000" dirty="0"/>
              <a:t>CAR RACE GAME</a:t>
            </a:r>
          </a:p>
        </p:txBody>
      </p:sp>
    </p:spTree>
    <p:extLst>
      <p:ext uri="{BB962C8B-B14F-4D97-AF65-F5344CB8AC3E}">
        <p14:creationId xmlns:p14="http://schemas.microsoft.com/office/powerpoint/2010/main" val="4077385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9AD4-658E-5B58-C236-93D8C3B7F0D1}"/>
              </a:ext>
            </a:extLst>
          </p:cNvPr>
          <p:cNvSpPr>
            <a:spLocks noGrp="1"/>
          </p:cNvSpPr>
          <p:nvPr>
            <p:ph type="title"/>
          </p:nvPr>
        </p:nvSpPr>
        <p:spPr>
          <a:xfrm>
            <a:off x="2231136" y="557187"/>
            <a:ext cx="7729728" cy="1188720"/>
          </a:xfrm>
        </p:spPr>
        <p:txBody>
          <a:bodyPr/>
          <a:lstStyle/>
          <a:p>
            <a:r>
              <a:rPr lang="en-IN" dirty="0"/>
              <a:t>INTRODUCTION</a:t>
            </a:r>
          </a:p>
        </p:txBody>
      </p:sp>
      <p:sp>
        <p:nvSpPr>
          <p:cNvPr id="3" name="Content Placeholder 2">
            <a:extLst>
              <a:ext uri="{FF2B5EF4-FFF2-40B4-BE49-F238E27FC236}">
                <a16:creationId xmlns:a16="http://schemas.microsoft.com/office/drawing/2014/main" id="{682AC69E-C6E8-A1D3-282A-FBF436A6835B}"/>
              </a:ext>
            </a:extLst>
          </p:cNvPr>
          <p:cNvSpPr>
            <a:spLocks noGrp="1"/>
          </p:cNvSpPr>
          <p:nvPr>
            <p:ph idx="1"/>
          </p:nvPr>
        </p:nvSpPr>
        <p:spPr>
          <a:xfrm>
            <a:off x="437322" y="2037522"/>
            <a:ext cx="11370365" cy="4114800"/>
          </a:xfrm>
        </p:spPr>
        <p:txBody>
          <a:bodyPr>
            <a:normAutofit/>
          </a:bodyPr>
          <a:lstStyle/>
          <a:p>
            <a:pPr marL="0" indent="0">
              <a:buNone/>
            </a:pPr>
            <a:endParaRPr lang="en-US" sz="2000" i="0" dirty="0">
              <a:ln w="0"/>
              <a:solidFill>
                <a:schemeClr val="tx1"/>
              </a:solidFill>
              <a:effectLst>
                <a:outerShdw blurRad="38100" dist="19050" dir="2700000" algn="tl" rotWithShape="0">
                  <a:schemeClr val="dk1">
                    <a:alpha val="40000"/>
                  </a:schemeClr>
                </a:outerShdw>
              </a:effectLst>
            </a:endParaRPr>
          </a:p>
          <a:p>
            <a:pPr marL="0" indent="0">
              <a:buNone/>
            </a:pPr>
            <a:r>
              <a:rPr lang="en-US" sz="2000" i="0" dirty="0">
                <a:ln w="0"/>
                <a:solidFill>
                  <a:schemeClr val="tx1"/>
                </a:solidFill>
                <a:effectLst>
                  <a:outerShdw blurRad="38100" dist="19050" dir="2700000" algn="tl" rotWithShape="0">
                    <a:schemeClr val="dk1">
                      <a:alpha val="40000"/>
                    </a:schemeClr>
                  </a:outerShdw>
                </a:effectLst>
              </a:rPr>
              <a:t>Android Studio is the official integrated development environment (IDE) for Google's Android operating system, built on JetBrains' IntelliJ IDEA software and designed specifically for Android development. Android Studio offers even more features that enhance your productivity when building Android apps, such as: </a:t>
            </a:r>
            <a:r>
              <a:rPr lang="en-IN" sz="2000" i="0" dirty="0">
                <a:ln w="0"/>
                <a:solidFill>
                  <a:schemeClr val="tx1"/>
                </a:solidFill>
                <a:effectLst>
                  <a:outerShdw blurRad="38100" dist="19050" dir="2700000" algn="tl" rotWithShape="0">
                    <a:schemeClr val="dk1">
                      <a:alpha val="40000"/>
                    </a:schemeClr>
                  </a:outerShdw>
                </a:effectLst>
              </a:rPr>
              <a:t> </a:t>
            </a:r>
            <a:r>
              <a:rPr lang="en-US" sz="2000" i="0" dirty="0">
                <a:ln w="0"/>
                <a:solidFill>
                  <a:schemeClr val="tx1"/>
                </a:solidFill>
                <a:effectLst>
                  <a:outerShdw blurRad="38100" dist="19050" dir="2700000" algn="tl" rotWithShape="0">
                    <a:schemeClr val="dk1">
                      <a:alpha val="40000"/>
                    </a:schemeClr>
                  </a:outerShdw>
                </a:effectLst>
              </a:rPr>
              <a:t>A fast and feature-rich emulator,  A unified environment where you can develop for all Android devices, Code templates and GitHub integration to help you build common app features and import sample code and so on.</a:t>
            </a:r>
          </a:p>
          <a:p>
            <a:pPr marL="0" indent="0">
              <a:buNone/>
            </a:pPr>
            <a:r>
              <a:rPr lang="en-US" sz="2000" dirty="0">
                <a:ln w="0"/>
                <a:solidFill>
                  <a:schemeClr val="tx1"/>
                </a:solidFill>
                <a:effectLst>
                  <a:outerShdw blurRad="38100" dist="19050" dir="2700000" algn="tl" rotWithShape="0">
                    <a:schemeClr val="dk1">
                      <a:alpha val="40000"/>
                    </a:schemeClr>
                  </a:outerShdw>
                </a:effectLst>
              </a:rPr>
              <a:t>In this mini project, we have incorporated various features of Android Studio to build a 2D car game. The main objective of this game is to drive the car for as long as possible while also avoiding obstacles that could damage the car. </a:t>
            </a:r>
            <a:r>
              <a:rPr lang="en-IN" i="0" dirty="0">
                <a:ln w="0"/>
                <a:solidFill>
                  <a:schemeClr val="tx1"/>
                </a:solidFill>
                <a:effectLst>
                  <a:outerShdw blurRad="38100" dist="19050" dir="2700000" algn="tl" rotWithShape="0">
                    <a:schemeClr val="dk1">
                      <a:alpha val="40000"/>
                    </a:schemeClr>
                  </a:outerShdw>
                </a:effectLst>
                <a:latin typeface="Roboto" panose="020B0604020202020204" pitchFamily="2" charset="0"/>
              </a:rPr>
              <a:t>	</a:t>
            </a:r>
            <a:endParaRPr lang="en-US" i="0" dirty="0">
              <a:ln w="0"/>
              <a:solidFill>
                <a:schemeClr val="tx1"/>
              </a:solidFill>
              <a:effectLst>
                <a:outerShdw blurRad="38100" dist="19050" dir="2700000" algn="tl" rotWithShape="0">
                  <a:schemeClr val="dk1">
                    <a:alpha val="40000"/>
                  </a:schemeClr>
                </a:outerShdw>
              </a:effectLst>
              <a:latin typeface="Manrope"/>
            </a:endParaRPr>
          </a:p>
        </p:txBody>
      </p:sp>
    </p:spTree>
    <p:extLst>
      <p:ext uri="{BB962C8B-B14F-4D97-AF65-F5344CB8AC3E}">
        <p14:creationId xmlns:p14="http://schemas.microsoft.com/office/powerpoint/2010/main" val="493080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B3A5-5E6F-A13F-C246-383F530E50B7}"/>
              </a:ext>
            </a:extLst>
          </p:cNvPr>
          <p:cNvSpPr>
            <a:spLocks noGrp="1"/>
          </p:cNvSpPr>
          <p:nvPr>
            <p:ph type="title"/>
          </p:nvPr>
        </p:nvSpPr>
        <p:spPr>
          <a:xfrm>
            <a:off x="805068" y="616226"/>
            <a:ext cx="10933043" cy="1188720"/>
          </a:xfrm>
        </p:spPr>
        <p:txBody>
          <a:bodyPr/>
          <a:lstStyle/>
          <a:p>
            <a:r>
              <a:rPr lang="en-IN" dirty="0"/>
              <a:t>ABSTRACT</a:t>
            </a:r>
          </a:p>
        </p:txBody>
      </p:sp>
      <p:sp>
        <p:nvSpPr>
          <p:cNvPr id="3" name="Content Placeholder 2">
            <a:extLst>
              <a:ext uri="{FF2B5EF4-FFF2-40B4-BE49-F238E27FC236}">
                <a16:creationId xmlns:a16="http://schemas.microsoft.com/office/drawing/2014/main" id="{DA1FCD49-37A0-8CAF-5062-4499BE162594}"/>
              </a:ext>
            </a:extLst>
          </p:cNvPr>
          <p:cNvSpPr>
            <a:spLocks noGrp="1"/>
          </p:cNvSpPr>
          <p:nvPr>
            <p:ph idx="1"/>
          </p:nvPr>
        </p:nvSpPr>
        <p:spPr>
          <a:xfrm>
            <a:off x="805068" y="2126975"/>
            <a:ext cx="10933043" cy="3756990"/>
          </a:xfrm>
        </p:spPr>
        <p:txBody>
          <a:bodyPr/>
          <a:lstStyle/>
          <a:p>
            <a:pPr marL="0" indent="0">
              <a:buNone/>
            </a:pPr>
            <a:endParaRPr lang="en-IN" sz="2000" dirty="0">
              <a:ln w="0"/>
              <a:solidFill>
                <a:schemeClr val="tx1"/>
              </a:solidFill>
              <a:effectLst>
                <a:outerShdw blurRad="38100" dist="19050" dir="2700000" algn="tl" rotWithShape="0">
                  <a:schemeClr val="dk1">
                    <a:alpha val="40000"/>
                  </a:schemeClr>
                </a:outerShdw>
              </a:effectLst>
            </a:endParaRPr>
          </a:p>
          <a:p>
            <a:pPr marL="0" indent="0">
              <a:buNone/>
            </a:pPr>
            <a:r>
              <a:rPr lang="en-IN" sz="2000" dirty="0">
                <a:ln w="0"/>
                <a:solidFill>
                  <a:schemeClr val="tx1"/>
                </a:solidFill>
                <a:effectLst>
                  <a:outerShdw blurRad="38100" dist="19050" dir="2700000" algn="tl" rotWithShape="0">
                    <a:schemeClr val="dk1">
                      <a:alpha val="40000"/>
                    </a:schemeClr>
                  </a:outerShdw>
                </a:effectLst>
              </a:rPr>
              <a:t>A  2-dimensional car game where the player drives a car on a three-lane road that never ends. Through the course the player encounters obstacles in the form of other cars that are moving in the opposite direction as the player. The main objective of this game is to drive the car as much as possible for a high score while avoiding being hit by other cars. Once the player is hit by another car, the game ends and the final score achieved by the player is displayed. </a:t>
            </a:r>
            <a:r>
              <a:rPr lang="en-US" sz="2000" dirty="0">
                <a:ln w="0"/>
                <a:solidFill>
                  <a:schemeClr val="tx1"/>
                </a:solidFill>
                <a:effectLst>
                  <a:outerShdw blurRad="38100" dist="19050" dir="2700000" algn="tl" rotWithShape="0">
                    <a:schemeClr val="dk1">
                      <a:alpha val="40000"/>
                    </a:schemeClr>
                  </a:outerShdw>
                </a:effectLst>
              </a:rPr>
              <a:t>Here user’s game score is measured based on the distance travelled by the car: more the distance travelled, higher is the score. </a:t>
            </a:r>
          </a:p>
          <a:p>
            <a:pPr marL="0" indent="0">
              <a:buNone/>
            </a:pPr>
            <a:r>
              <a:rPr lang="en-IN" sz="2000" dirty="0">
                <a:ln w="0"/>
                <a:solidFill>
                  <a:schemeClr val="tx1"/>
                </a:solidFill>
                <a:effectLst>
                  <a:outerShdw blurRad="38100" dist="19050" dir="2700000" algn="tl" rotWithShape="0">
                    <a:schemeClr val="dk1">
                      <a:alpha val="40000"/>
                    </a:schemeClr>
                  </a:outerShdw>
                </a:effectLst>
              </a:rPr>
              <a:t>It also has powerups and exciting gifts which makes the game more interesting. This game features simple graphics and user-friendly interface through which any new player can get an understanding of the game objective and mechanics in the first go.</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151676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BC33-81E8-86C1-F00D-D01B969AF3DE}"/>
              </a:ext>
            </a:extLst>
          </p:cNvPr>
          <p:cNvSpPr>
            <a:spLocks noGrp="1"/>
          </p:cNvSpPr>
          <p:nvPr>
            <p:ph type="title"/>
          </p:nvPr>
        </p:nvSpPr>
        <p:spPr>
          <a:xfrm>
            <a:off x="954156" y="785191"/>
            <a:ext cx="10197547" cy="1188720"/>
          </a:xfrm>
        </p:spPr>
        <p:txBody>
          <a:bodyPr/>
          <a:lstStyle/>
          <a:p>
            <a:r>
              <a:rPr lang="en-IN" dirty="0"/>
              <a:t>Input AND OUTCOME</a:t>
            </a:r>
          </a:p>
        </p:txBody>
      </p:sp>
      <p:sp>
        <p:nvSpPr>
          <p:cNvPr id="3" name="Content Placeholder 2">
            <a:extLst>
              <a:ext uri="{FF2B5EF4-FFF2-40B4-BE49-F238E27FC236}">
                <a16:creationId xmlns:a16="http://schemas.microsoft.com/office/drawing/2014/main" id="{DFE74C13-148C-AE77-A744-FB490CC47F1C}"/>
              </a:ext>
            </a:extLst>
          </p:cNvPr>
          <p:cNvSpPr>
            <a:spLocks noGrp="1"/>
          </p:cNvSpPr>
          <p:nvPr>
            <p:ph idx="1"/>
          </p:nvPr>
        </p:nvSpPr>
        <p:spPr>
          <a:xfrm>
            <a:off x="954157" y="2638044"/>
            <a:ext cx="10197547" cy="3434765"/>
          </a:xfrm>
        </p:spPr>
        <p:txBody>
          <a:bodyPr>
            <a:normAutofit/>
          </a:bodyPr>
          <a:lstStyle/>
          <a:p>
            <a:pPr>
              <a:buFont typeface="Wingdings" panose="05000000000000000000" pitchFamily="2" charset="2"/>
              <a:buChar char="§"/>
            </a:pPr>
            <a:r>
              <a:rPr lang="en-IN" sz="2000" u="sng" dirty="0">
                <a:ln w="0"/>
                <a:solidFill>
                  <a:schemeClr val="tx1"/>
                </a:solidFill>
                <a:effectLst>
                  <a:outerShdw blurRad="38100" dist="19050" dir="2700000" algn="tl" rotWithShape="0">
                    <a:schemeClr val="dk1">
                      <a:alpha val="40000"/>
                    </a:schemeClr>
                  </a:outerShdw>
                </a:effectLst>
              </a:rPr>
              <a:t>INPUT  </a:t>
            </a:r>
          </a:p>
          <a:p>
            <a:pPr>
              <a:buFont typeface="Wingdings" panose="05000000000000000000" pitchFamily="2" charset="2"/>
              <a:buChar char="§"/>
            </a:pPr>
            <a:r>
              <a:rPr lang="en-IN" sz="2000" dirty="0">
                <a:ln w="0"/>
                <a:solidFill>
                  <a:schemeClr val="tx1"/>
                </a:solidFill>
                <a:effectLst>
                  <a:outerShdw blurRad="38100" dist="19050" dir="2700000" algn="tl" rotWithShape="0">
                    <a:schemeClr val="dk1">
                      <a:alpha val="40000"/>
                    </a:schemeClr>
                  </a:outerShdw>
                </a:effectLst>
              </a:rPr>
              <a:t>The input  for this game include left and right arrow keys.</a:t>
            </a:r>
          </a:p>
          <a:p>
            <a:pPr>
              <a:buFont typeface="Wingdings" panose="05000000000000000000" pitchFamily="2" charset="2"/>
              <a:buChar char="§"/>
            </a:pPr>
            <a:r>
              <a:rPr lang="en-IN" sz="2000" dirty="0">
                <a:ln w="0"/>
                <a:solidFill>
                  <a:schemeClr val="tx1"/>
                </a:solidFill>
                <a:effectLst>
                  <a:outerShdw blurRad="38100" dist="19050" dir="2700000" algn="tl" rotWithShape="0">
                    <a:schemeClr val="dk1">
                      <a:alpha val="40000"/>
                    </a:schemeClr>
                  </a:outerShdw>
                </a:effectLst>
              </a:rPr>
              <a:t>Spacebar will pause the game.</a:t>
            </a:r>
          </a:p>
          <a:p>
            <a:pPr marL="0" indent="0">
              <a:buNone/>
            </a:pPr>
            <a:endParaRPr lang="en-IN" sz="2000" dirty="0">
              <a:ln w="0"/>
              <a:solidFill>
                <a:schemeClr val="tx1"/>
              </a:solidFill>
              <a:effectLst>
                <a:outerShdw blurRad="38100" dist="19050" dir="2700000" algn="tl" rotWithShape="0">
                  <a:schemeClr val="dk1">
                    <a:alpha val="40000"/>
                  </a:schemeClr>
                </a:outerShdw>
              </a:effectLst>
            </a:endParaRPr>
          </a:p>
          <a:p>
            <a:pPr>
              <a:buFont typeface="Wingdings" panose="05000000000000000000" pitchFamily="2" charset="2"/>
              <a:buChar char="§"/>
            </a:pPr>
            <a:r>
              <a:rPr lang="en-IN" sz="2000" u="sng" dirty="0">
                <a:ln w="0"/>
                <a:solidFill>
                  <a:schemeClr val="tx1"/>
                </a:solidFill>
                <a:effectLst>
                  <a:outerShdw blurRad="38100" dist="19050" dir="2700000" algn="tl" rotWithShape="0">
                    <a:schemeClr val="dk1">
                      <a:alpha val="40000"/>
                    </a:schemeClr>
                  </a:outerShdw>
                </a:effectLst>
              </a:rPr>
              <a:t>OUTCOME</a:t>
            </a:r>
          </a:p>
          <a:p>
            <a:pPr>
              <a:buFont typeface="Wingdings" panose="05000000000000000000" pitchFamily="2" charset="2"/>
              <a:buChar char="§"/>
            </a:pPr>
            <a:r>
              <a:rPr lang="en-IN" sz="2000" dirty="0">
                <a:ln w="0"/>
                <a:solidFill>
                  <a:schemeClr val="tx1"/>
                </a:solidFill>
                <a:effectLst>
                  <a:outerShdw blurRad="38100" dist="19050" dir="2700000" algn="tl" rotWithShape="0">
                    <a:schemeClr val="dk1">
                      <a:alpha val="40000"/>
                    </a:schemeClr>
                  </a:outerShdw>
                </a:effectLst>
              </a:rPr>
              <a:t>When left or right arrow key is used car moves left and right respectively.</a:t>
            </a:r>
          </a:p>
          <a:p>
            <a:pPr>
              <a:buFont typeface="Wingdings" panose="05000000000000000000" pitchFamily="2" charset="2"/>
              <a:buChar char="§"/>
            </a:pPr>
            <a:r>
              <a:rPr lang="en-IN" sz="2000" dirty="0">
                <a:ln w="0"/>
                <a:solidFill>
                  <a:schemeClr val="tx1"/>
                </a:solidFill>
                <a:effectLst>
                  <a:outerShdw blurRad="38100" dist="19050" dir="2700000" algn="tl" rotWithShape="0">
                    <a:schemeClr val="dk1">
                      <a:alpha val="40000"/>
                    </a:schemeClr>
                  </a:outerShdw>
                </a:effectLst>
              </a:rPr>
              <a:t>When spacebar is used the game will pause.</a:t>
            </a:r>
          </a:p>
          <a:p>
            <a:pPr marL="0" indent="0">
              <a:buNone/>
            </a:pPr>
            <a:endParaRPr lang="en-IN" sz="2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24259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95E2F-E9FC-1833-468F-03BEC54AF2C0}"/>
              </a:ext>
            </a:extLst>
          </p:cNvPr>
          <p:cNvSpPr>
            <a:spLocks noGrp="1"/>
          </p:cNvSpPr>
          <p:nvPr>
            <p:ph type="title"/>
          </p:nvPr>
        </p:nvSpPr>
        <p:spPr>
          <a:xfrm>
            <a:off x="874643" y="964692"/>
            <a:ext cx="10406270" cy="1188720"/>
          </a:xfrm>
        </p:spPr>
        <p:txBody>
          <a:bodyPr/>
          <a:lstStyle/>
          <a:p>
            <a:r>
              <a:rPr lang="en-IN" dirty="0"/>
              <a:t>SPECIFICATIONS</a:t>
            </a:r>
          </a:p>
        </p:txBody>
      </p:sp>
      <p:sp>
        <p:nvSpPr>
          <p:cNvPr id="3" name="Content Placeholder 2">
            <a:extLst>
              <a:ext uri="{FF2B5EF4-FFF2-40B4-BE49-F238E27FC236}">
                <a16:creationId xmlns:a16="http://schemas.microsoft.com/office/drawing/2014/main" id="{0A8ACEA2-6995-7BAD-30AB-7A7A760CB932}"/>
              </a:ext>
            </a:extLst>
          </p:cNvPr>
          <p:cNvSpPr>
            <a:spLocks noGrp="1"/>
          </p:cNvSpPr>
          <p:nvPr>
            <p:ph idx="1"/>
          </p:nvPr>
        </p:nvSpPr>
        <p:spPr>
          <a:xfrm>
            <a:off x="874643" y="2638044"/>
            <a:ext cx="10406270" cy="3832330"/>
          </a:xfrm>
        </p:spPr>
        <p:txBody>
          <a:bodyPr>
            <a:normAutofit fontScale="92500" lnSpcReduction="10000"/>
          </a:bodyPr>
          <a:lstStyle/>
          <a:p>
            <a:pPr>
              <a:buFont typeface="Wingdings" panose="05000000000000000000" pitchFamily="2" charset="2"/>
              <a:buChar char="q"/>
            </a:pPr>
            <a:r>
              <a:rPr lang="en-IN" sz="2200" u="sng" dirty="0">
                <a:ln w="0"/>
                <a:solidFill>
                  <a:schemeClr val="tx1"/>
                </a:solidFill>
                <a:effectLst>
                  <a:outerShdw blurRad="38100" dist="19050" dir="2700000" algn="tl" rotWithShape="0">
                    <a:schemeClr val="dk1">
                      <a:alpha val="40000"/>
                    </a:schemeClr>
                  </a:outerShdw>
                </a:effectLst>
              </a:rPr>
              <a:t>SOFTWARE SPECIFICATIONS</a:t>
            </a:r>
          </a:p>
          <a:p>
            <a:r>
              <a:rPr lang="en-IN" sz="2000" dirty="0">
                <a:ln w="0"/>
                <a:solidFill>
                  <a:schemeClr val="tx1"/>
                </a:solidFill>
                <a:effectLst>
                  <a:outerShdw blurRad="38100" dist="19050" dir="2700000" algn="tl" rotWithShape="0">
                    <a:schemeClr val="dk1">
                      <a:alpha val="40000"/>
                    </a:schemeClr>
                  </a:outerShdw>
                </a:effectLst>
              </a:rPr>
              <a:t>Android Studio</a:t>
            </a:r>
          </a:p>
          <a:p>
            <a:pPr marL="0" indent="0">
              <a:buNone/>
            </a:pPr>
            <a:endParaRPr lang="en-IN" sz="2000" dirty="0">
              <a:ln w="0"/>
              <a:solidFill>
                <a:schemeClr val="tx1"/>
              </a:solidFill>
              <a:effectLst>
                <a:outerShdw blurRad="38100" dist="19050" dir="2700000" algn="tl" rotWithShape="0">
                  <a:schemeClr val="dk1">
                    <a:alpha val="40000"/>
                  </a:schemeClr>
                </a:outerShdw>
              </a:effectLst>
            </a:endParaRPr>
          </a:p>
          <a:p>
            <a:pPr>
              <a:buFont typeface="Wingdings" panose="05000000000000000000" pitchFamily="2" charset="2"/>
              <a:buChar char="q"/>
            </a:pPr>
            <a:r>
              <a:rPr lang="en-IN" sz="2200" u="sng" dirty="0">
                <a:ln w="0"/>
                <a:solidFill>
                  <a:schemeClr val="tx1"/>
                </a:solidFill>
                <a:effectLst>
                  <a:outerShdw blurRad="38100" dist="19050" dir="2700000" algn="tl" rotWithShape="0">
                    <a:schemeClr val="dk1">
                      <a:alpha val="40000"/>
                    </a:schemeClr>
                  </a:outerShdw>
                </a:effectLst>
              </a:rPr>
              <a:t>HARDWARE SPECIFICATIONS</a:t>
            </a:r>
          </a:p>
          <a:p>
            <a:pPr marL="342900" lvl="1">
              <a:spcBef>
                <a:spcPts val="600"/>
              </a:spcBef>
              <a:spcAft>
                <a:spcPts val="300"/>
              </a:spcAft>
            </a:pPr>
            <a:r>
              <a:rPr lang="en-IN" sz="2000" dirty="0">
                <a:ln w="0"/>
                <a:solidFill>
                  <a:schemeClr val="tx1"/>
                </a:solidFill>
                <a:effectLst>
                  <a:outerShdw blurRad="38100" dist="19050" dir="2700000" algn="tl" rotWithShape="0">
                    <a:schemeClr val="dk1">
                      <a:alpha val="40000"/>
                    </a:schemeClr>
                  </a:outerShdw>
                </a:effectLst>
              </a:rPr>
              <a:t>Processor: i5 Core Processor </a:t>
            </a:r>
          </a:p>
          <a:p>
            <a:pPr marL="342900" lvl="1">
              <a:spcBef>
                <a:spcPts val="600"/>
              </a:spcBef>
              <a:spcAft>
                <a:spcPts val="300"/>
              </a:spcAft>
            </a:pPr>
            <a:r>
              <a:rPr lang="en-IN" sz="2000" dirty="0">
                <a:ln w="0"/>
                <a:solidFill>
                  <a:schemeClr val="tx1"/>
                </a:solidFill>
                <a:effectLst>
                  <a:outerShdw blurRad="38100" dist="19050" dir="2700000" algn="tl" rotWithShape="0">
                    <a:schemeClr val="dk1">
                      <a:alpha val="40000"/>
                    </a:schemeClr>
                  </a:outerShdw>
                </a:effectLst>
              </a:rPr>
              <a:t>Monitor: 1024 * 768 Resolution Colour</a:t>
            </a:r>
          </a:p>
          <a:p>
            <a:pPr marL="342900" lvl="1">
              <a:spcBef>
                <a:spcPts val="600"/>
              </a:spcBef>
              <a:spcAft>
                <a:spcPts val="300"/>
              </a:spcAft>
            </a:pPr>
            <a:r>
              <a:rPr lang="en-IN" sz="2000" dirty="0">
                <a:ln w="0"/>
                <a:solidFill>
                  <a:schemeClr val="tx1"/>
                </a:solidFill>
                <a:effectLst>
                  <a:outerShdw blurRad="38100" dist="19050" dir="2700000" algn="tl" rotWithShape="0">
                    <a:schemeClr val="dk1">
                      <a:alpha val="40000"/>
                    </a:schemeClr>
                  </a:outerShdw>
                </a:effectLst>
              </a:rPr>
              <a:t>Keyboard: QWERTY RAM: 1 GB </a:t>
            </a:r>
          </a:p>
          <a:p>
            <a:pPr marL="342900" lvl="1">
              <a:spcBef>
                <a:spcPts val="600"/>
              </a:spcBef>
              <a:spcAft>
                <a:spcPts val="300"/>
              </a:spcAft>
            </a:pPr>
            <a:r>
              <a:rPr lang="en-IN" sz="2000" dirty="0">
                <a:ln w="0"/>
                <a:solidFill>
                  <a:schemeClr val="tx1"/>
                </a:solidFill>
                <a:effectLst>
                  <a:outerShdw blurRad="38100" dist="19050" dir="2700000" algn="tl" rotWithShape="0">
                    <a:schemeClr val="dk1">
                      <a:alpha val="40000"/>
                    </a:schemeClr>
                  </a:outerShdw>
                </a:effectLst>
              </a:rPr>
              <a:t>Motherboard: 845c Intel Motherboard </a:t>
            </a:r>
          </a:p>
          <a:p>
            <a:pPr marL="342900" lvl="1">
              <a:spcBef>
                <a:spcPts val="600"/>
              </a:spcBef>
              <a:spcAft>
                <a:spcPts val="300"/>
              </a:spcAft>
            </a:pPr>
            <a:r>
              <a:rPr lang="en-IN" sz="2000" dirty="0">
                <a:ln w="0"/>
                <a:solidFill>
                  <a:schemeClr val="tx1"/>
                </a:solidFill>
                <a:effectLst>
                  <a:outerShdw blurRad="38100" dist="19050" dir="2700000" algn="tl" rotWithShape="0">
                    <a:schemeClr val="dk1">
                      <a:alpha val="40000"/>
                    </a:schemeClr>
                  </a:outerShdw>
                </a:effectLst>
              </a:rPr>
              <a:t>Hard disk: 2 TB HDD </a:t>
            </a:r>
          </a:p>
          <a:p>
            <a:pPr marL="342900" lvl="1">
              <a:spcBef>
                <a:spcPts val="600"/>
              </a:spcBef>
              <a:spcAft>
                <a:spcPts val="300"/>
              </a:spcAft>
            </a:pPr>
            <a:r>
              <a:rPr lang="en-IN" sz="2000" dirty="0">
                <a:ln w="0"/>
                <a:solidFill>
                  <a:schemeClr val="tx1"/>
                </a:solidFill>
                <a:effectLst>
                  <a:outerShdw blurRad="38100" dist="19050" dir="2700000" algn="tl" rotWithShape="0">
                    <a:schemeClr val="dk1">
                      <a:alpha val="40000"/>
                    </a:schemeClr>
                  </a:outerShdw>
                </a:effectLst>
              </a:rPr>
              <a:t>I/O Device: Standard input and output devices. </a:t>
            </a:r>
          </a:p>
          <a:p>
            <a:endParaRPr lang="en-IN" dirty="0"/>
          </a:p>
        </p:txBody>
      </p:sp>
    </p:spTree>
    <p:extLst>
      <p:ext uri="{BB962C8B-B14F-4D97-AF65-F5344CB8AC3E}">
        <p14:creationId xmlns:p14="http://schemas.microsoft.com/office/powerpoint/2010/main" val="91046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ABAAC-327A-6CFB-6087-7AB3D50BDD14}"/>
              </a:ext>
            </a:extLst>
          </p:cNvPr>
          <p:cNvSpPr>
            <a:spLocks noGrp="1"/>
          </p:cNvSpPr>
          <p:nvPr>
            <p:ph type="title"/>
          </p:nvPr>
        </p:nvSpPr>
        <p:spPr>
          <a:xfrm>
            <a:off x="1972719" y="338527"/>
            <a:ext cx="7729728" cy="1188720"/>
          </a:xfrm>
        </p:spPr>
        <p:txBody>
          <a:bodyPr/>
          <a:lstStyle/>
          <a:p>
            <a:r>
              <a:rPr lang="en-IN" dirty="0"/>
              <a:t>SNAPSHOTS</a:t>
            </a:r>
          </a:p>
        </p:txBody>
      </p:sp>
      <p:pic>
        <p:nvPicPr>
          <p:cNvPr id="5" name="Picture 4">
            <a:extLst>
              <a:ext uri="{FF2B5EF4-FFF2-40B4-BE49-F238E27FC236}">
                <a16:creationId xmlns:a16="http://schemas.microsoft.com/office/drawing/2014/main" id="{57EFF4B0-24AC-0059-647C-3B9A299598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5177" y="2170337"/>
            <a:ext cx="1798955" cy="3897630"/>
          </a:xfrm>
          <a:prstGeom prst="rect">
            <a:avLst/>
          </a:prstGeom>
        </p:spPr>
      </p:pic>
      <p:pic>
        <p:nvPicPr>
          <p:cNvPr id="6" name="Picture 5">
            <a:extLst>
              <a:ext uri="{FF2B5EF4-FFF2-40B4-BE49-F238E27FC236}">
                <a16:creationId xmlns:a16="http://schemas.microsoft.com/office/drawing/2014/main" id="{5B8781CB-B3C9-0663-3784-365C589D17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4715" y="2162050"/>
            <a:ext cx="1820545" cy="3945255"/>
          </a:xfrm>
          <a:prstGeom prst="rect">
            <a:avLst/>
          </a:prstGeom>
        </p:spPr>
      </p:pic>
      <p:pic>
        <p:nvPicPr>
          <p:cNvPr id="8" name="Picture 7">
            <a:extLst>
              <a:ext uri="{FF2B5EF4-FFF2-40B4-BE49-F238E27FC236}">
                <a16:creationId xmlns:a16="http://schemas.microsoft.com/office/drawing/2014/main" id="{AE33E4CE-51A2-A9A9-D424-5A84BBA8A47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2992" y="2170337"/>
            <a:ext cx="1889127" cy="3897630"/>
          </a:xfrm>
          <a:prstGeom prst="rect">
            <a:avLst/>
          </a:prstGeom>
        </p:spPr>
      </p:pic>
      <p:pic>
        <p:nvPicPr>
          <p:cNvPr id="9" name="Picture 8">
            <a:extLst>
              <a:ext uri="{FF2B5EF4-FFF2-40B4-BE49-F238E27FC236}">
                <a16:creationId xmlns:a16="http://schemas.microsoft.com/office/drawing/2014/main" id="{34A6E06E-6E3F-366E-2B9B-1A9D0D468FB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93019" y="2162050"/>
            <a:ext cx="1889127" cy="3897630"/>
          </a:xfrm>
          <a:prstGeom prst="rect">
            <a:avLst/>
          </a:prstGeom>
        </p:spPr>
      </p:pic>
      <p:sp>
        <p:nvSpPr>
          <p:cNvPr id="11" name="TextBox 10">
            <a:extLst>
              <a:ext uri="{FF2B5EF4-FFF2-40B4-BE49-F238E27FC236}">
                <a16:creationId xmlns:a16="http://schemas.microsoft.com/office/drawing/2014/main" id="{E0B88E47-5A33-1F29-0EC2-8ADBE43F30E3}"/>
              </a:ext>
            </a:extLst>
          </p:cNvPr>
          <p:cNvSpPr txBox="1"/>
          <p:nvPr/>
        </p:nvSpPr>
        <p:spPr>
          <a:xfrm>
            <a:off x="385639" y="6251713"/>
            <a:ext cx="1738696" cy="307777"/>
          </a:xfrm>
          <a:prstGeom prst="rect">
            <a:avLst/>
          </a:prstGeom>
          <a:noFill/>
        </p:spPr>
        <p:txBody>
          <a:bodyPr wrap="square" rtlCol="0">
            <a:spAutoFit/>
          </a:bodyPr>
          <a:lstStyle/>
          <a:p>
            <a:r>
              <a:rPr lang="en-US" sz="1400" dirty="0">
                <a:effectLst/>
                <a:latin typeface="Times New Roman" panose="02020603050405020304" pitchFamily="18" charset="0"/>
                <a:ea typeface="Times New Roman" panose="02020603050405020304" pitchFamily="18" charset="0"/>
              </a:rPr>
              <a:t>Fig 1.9.1 Front Page</a:t>
            </a:r>
            <a:endParaRPr lang="en-IN" sz="1400" dirty="0">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410555D8-5826-2FF8-7864-D3F9CA3E7E62}"/>
              </a:ext>
            </a:extLst>
          </p:cNvPr>
          <p:cNvSpPr txBox="1"/>
          <p:nvPr/>
        </p:nvSpPr>
        <p:spPr>
          <a:xfrm>
            <a:off x="2571055" y="6251712"/>
            <a:ext cx="1679712" cy="307777"/>
          </a:xfrm>
          <a:prstGeom prst="rect">
            <a:avLst/>
          </a:prstGeom>
          <a:noFill/>
        </p:spPr>
        <p:txBody>
          <a:bodyPr wrap="square" rtlCol="0">
            <a:spAutoFit/>
          </a:bodyPr>
          <a:lstStyle/>
          <a:p>
            <a:r>
              <a:rPr lang="en-US" sz="1400" dirty="0">
                <a:latin typeface="Times New Roman" panose="02020603050405020304" pitchFamily="18" charset="0"/>
              </a:rPr>
              <a:t>Fig 1.9.2 login Page</a:t>
            </a:r>
            <a:endParaRPr lang="en-IN" sz="1400" dirty="0">
              <a:latin typeface="Times New Roman" panose="02020603050405020304" pitchFamily="18" charset="0"/>
            </a:endParaRPr>
          </a:p>
        </p:txBody>
      </p:sp>
      <p:sp>
        <p:nvSpPr>
          <p:cNvPr id="15" name="TextBox 14">
            <a:extLst>
              <a:ext uri="{FF2B5EF4-FFF2-40B4-BE49-F238E27FC236}">
                <a16:creationId xmlns:a16="http://schemas.microsoft.com/office/drawing/2014/main" id="{643140FC-3CD2-FE7D-46A8-B4F905C8803C}"/>
              </a:ext>
            </a:extLst>
          </p:cNvPr>
          <p:cNvSpPr txBox="1"/>
          <p:nvPr/>
        </p:nvSpPr>
        <p:spPr>
          <a:xfrm>
            <a:off x="4849704" y="6251711"/>
            <a:ext cx="1876120" cy="307777"/>
          </a:xfrm>
          <a:prstGeom prst="rect">
            <a:avLst/>
          </a:prstGeom>
          <a:noFill/>
        </p:spPr>
        <p:txBody>
          <a:bodyPr wrap="square">
            <a:spAutoFit/>
          </a:bodyPr>
          <a:lstStyle/>
          <a:p>
            <a:r>
              <a:rPr lang="en-US" sz="1400" dirty="0">
                <a:effectLst/>
                <a:latin typeface="Times New Roman" panose="02020603050405020304" pitchFamily="18" charset="0"/>
                <a:ea typeface="Times New Roman" panose="02020603050405020304" pitchFamily="18" charset="0"/>
              </a:rPr>
              <a:t>Fig 1.9.3 Register </a:t>
            </a:r>
            <a:r>
              <a:rPr lang="en-US" sz="1400" dirty="0">
                <a:latin typeface="Times New Roman" panose="02020603050405020304" pitchFamily="18" charset="0"/>
              </a:rPr>
              <a:t>Page</a:t>
            </a:r>
            <a:endParaRPr lang="en-IN" sz="1400" dirty="0">
              <a:latin typeface="Times New Roman" panose="02020603050405020304" pitchFamily="18" charset="0"/>
            </a:endParaRPr>
          </a:p>
        </p:txBody>
      </p:sp>
      <p:sp>
        <p:nvSpPr>
          <p:cNvPr id="19" name="TextBox 18">
            <a:extLst>
              <a:ext uri="{FF2B5EF4-FFF2-40B4-BE49-F238E27FC236}">
                <a16:creationId xmlns:a16="http://schemas.microsoft.com/office/drawing/2014/main" id="{73979B16-0C04-213F-5D5B-0CDD249EF487}"/>
              </a:ext>
            </a:extLst>
          </p:cNvPr>
          <p:cNvSpPr txBox="1"/>
          <p:nvPr/>
        </p:nvSpPr>
        <p:spPr>
          <a:xfrm>
            <a:off x="7408106" y="6251709"/>
            <a:ext cx="1864013" cy="307777"/>
          </a:xfrm>
          <a:prstGeom prst="rect">
            <a:avLst/>
          </a:prstGeom>
          <a:noFill/>
        </p:spPr>
        <p:txBody>
          <a:bodyPr wrap="square">
            <a:spAutoFit/>
          </a:bodyPr>
          <a:lstStyle/>
          <a:p>
            <a:r>
              <a:rPr lang="en-US" sz="1400" dirty="0">
                <a:effectLst/>
                <a:latin typeface="Times New Roman" panose="02020603050405020304" pitchFamily="18" charset="0"/>
                <a:ea typeface="Times New Roman" panose="02020603050405020304" pitchFamily="18" charset="0"/>
              </a:rPr>
              <a:t>Fig 1.9.4 Main menu</a:t>
            </a:r>
            <a:endParaRPr lang="en-IN" sz="1400" dirty="0">
              <a:effectLst/>
              <a:latin typeface="Times New Roman" panose="02020603050405020304" pitchFamily="18" charset="0"/>
              <a:ea typeface="Times New Roman" panose="02020603050405020304" pitchFamily="18" charset="0"/>
            </a:endParaRPr>
          </a:p>
        </p:txBody>
      </p:sp>
      <p:pic>
        <p:nvPicPr>
          <p:cNvPr id="20" name="Picture 19">
            <a:extLst>
              <a:ext uri="{FF2B5EF4-FFF2-40B4-BE49-F238E27FC236}">
                <a16:creationId xmlns:a16="http://schemas.microsoft.com/office/drawing/2014/main" id="{14611B97-9574-CBAD-DB1A-0D17380EBEF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81006" y="2170337"/>
            <a:ext cx="1923540" cy="3889343"/>
          </a:xfrm>
          <a:prstGeom prst="rect">
            <a:avLst/>
          </a:prstGeom>
        </p:spPr>
      </p:pic>
      <p:sp>
        <p:nvSpPr>
          <p:cNvPr id="23" name="TextBox 22">
            <a:extLst>
              <a:ext uri="{FF2B5EF4-FFF2-40B4-BE49-F238E27FC236}">
                <a16:creationId xmlns:a16="http://schemas.microsoft.com/office/drawing/2014/main" id="{CF8373CB-ADA8-37B0-8504-D00BBCFB626C}"/>
              </a:ext>
            </a:extLst>
          </p:cNvPr>
          <p:cNvSpPr txBox="1"/>
          <p:nvPr/>
        </p:nvSpPr>
        <p:spPr>
          <a:xfrm>
            <a:off x="9620945" y="6211696"/>
            <a:ext cx="2243662" cy="307777"/>
          </a:xfrm>
          <a:prstGeom prst="rect">
            <a:avLst/>
          </a:prstGeom>
          <a:noFill/>
        </p:spPr>
        <p:txBody>
          <a:bodyPr wrap="square">
            <a:spAutoFit/>
          </a:bodyPr>
          <a:lstStyle/>
          <a:p>
            <a:r>
              <a:rPr lang="en-US" sz="1400" dirty="0">
                <a:effectLst/>
                <a:latin typeface="Times New Roman" panose="02020603050405020304" pitchFamily="18" charset="0"/>
                <a:ea typeface="Times New Roman" panose="02020603050405020304" pitchFamily="18" charset="0"/>
              </a:rPr>
              <a:t>Fig 1.9.5 Instructions Page</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31015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EE3DF-727B-8291-8A12-99E2C90C87E0}"/>
              </a:ext>
            </a:extLst>
          </p:cNvPr>
          <p:cNvSpPr>
            <a:spLocks noGrp="1"/>
          </p:cNvSpPr>
          <p:nvPr>
            <p:ph type="title"/>
          </p:nvPr>
        </p:nvSpPr>
        <p:spPr>
          <a:xfrm>
            <a:off x="2121806" y="189440"/>
            <a:ext cx="7729728" cy="1188720"/>
          </a:xfrm>
        </p:spPr>
        <p:txBody>
          <a:bodyPr/>
          <a:lstStyle/>
          <a:p>
            <a:r>
              <a:rPr lang="en-IN" dirty="0"/>
              <a:t>SNAPSHOTS</a:t>
            </a:r>
          </a:p>
        </p:txBody>
      </p:sp>
      <p:pic>
        <p:nvPicPr>
          <p:cNvPr id="7" name="Picture 6">
            <a:extLst>
              <a:ext uri="{FF2B5EF4-FFF2-40B4-BE49-F238E27FC236}">
                <a16:creationId xmlns:a16="http://schemas.microsoft.com/office/drawing/2014/main" id="{AED14EA9-9054-A869-6EE1-FC4C5CC247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6471" y="2199079"/>
            <a:ext cx="1826632" cy="3776207"/>
          </a:xfrm>
          <a:prstGeom prst="rect">
            <a:avLst/>
          </a:prstGeom>
        </p:spPr>
      </p:pic>
      <p:sp>
        <p:nvSpPr>
          <p:cNvPr id="11" name="TextBox 10">
            <a:extLst>
              <a:ext uri="{FF2B5EF4-FFF2-40B4-BE49-F238E27FC236}">
                <a16:creationId xmlns:a16="http://schemas.microsoft.com/office/drawing/2014/main" id="{7A5B6EBE-FA64-5432-B102-8CC2AC5929EB}"/>
              </a:ext>
            </a:extLst>
          </p:cNvPr>
          <p:cNvSpPr txBox="1"/>
          <p:nvPr/>
        </p:nvSpPr>
        <p:spPr>
          <a:xfrm>
            <a:off x="295174" y="6169316"/>
            <a:ext cx="1826632" cy="307777"/>
          </a:xfrm>
          <a:prstGeom prst="rect">
            <a:avLst/>
          </a:prstGeom>
          <a:noFill/>
        </p:spPr>
        <p:txBody>
          <a:bodyPr wrap="square">
            <a:spAutoFit/>
          </a:bodyPr>
          <a:lstStyle/>
          <a:p>
            <a:r>
              <a:rPr lang="en-US" sz="1400" dirty="0">
                <a:effectLst/>
                <a:latin typeface="Times New Roman" panose="02020603050405020304" pitchFamily="18" charset="0"/>
                <a:ea typeface="Times New Roman" panose="02020603050405020304" pitchFamily="18" charset="0"/>
              </a:rPr>
              <a:t>Fig 1.9.6 Game screen</a:t>
            </a:r>
            <a:endParaRPr lang="en-IN" sz="1400" dirty="0">
              <a:effectLst/>
              <a:latin typeface="Times New Roman" panose="02020603050405020304" pitchFamily="18" charset="0"/>
              <a:ea typeface="Times New Roman" panose="02020603050405020304" pitchFamily="18" charset="0"/>
            </a:endParaRPr>
          </a:p>
        </p:txBody>
      </p:sp>
      <p:pic>
        <p:nvPicPr>
          <p:cNvPr id="12" name="Picture 11">
            <a:extLst>
              <a:ext uri="{FF2B5EF4-FFF2-40B4-BE49-F238E27FC236}">
                <a16:creationId xmlns:a16="http://schemas.microsoft.com/office/drawing/2014/main" id="{50AC9EBF-6A7F-2511-1D45-3D9D73C554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2445" y="2199079"/>
            <a:ext cx="1930358" cy="3776207"/>
          </a:xfrm>
          <a:prstGeom prst="rect">
            <a:avLst/>
          </a:prstGeom>
        </p:spPr>
      </p:pic>
      <p:sp>
        <p:nvSpPr>
          <p:cNvPr id="14" name="TextBox 13">
            <a:extLst>
              <a:ext uri="{FF2B5EF4-FFF2-40B4-BE49-F238E27FC236}">
                <a16:creationId xmlns:a16="http://schemas.microsoft.com/office/drawing/2014/main" id="{FCF1FEE9-65C4-329D-9193-67A47DEA8D16}"/>
              </a:ext>
            </a:extLst>
          </p:cNvPr>
          <p:cNvSpPr txBox="1"/>
          <p:nvPr/>
        </p:nvSpPr>
        <p:spPr>
          <a:xfrm>
            <a:off x="2966471" y="6169315"/>
            <a:ext cx="2099323" cy="307777"/>
          </a:xfrm>
          <a:prstGeom prst="rect">
            <a:avLst/>
          </a:prstGeom>
          <a:noFill/>
        </p:spPr>
        <p:txBody>
          <a:bodyPr wrap="square">
            <a:spAutoFit/>
          </a:bodyPr>
          <a:lstStyle/>
          <a:p>
            <a:r>
              <a:rPr lang="en-US" sz="1400" dirty="0">
                <a:effectLst/>
                <a:latin typeface="Times New Roman" panose="02020603050405020304" pitchFamily="18" charset="0"/>
                <a:ea typeface="Times New Roman" panose="02020603050405020304" pitchFamily="18" charset="0"/>
              </a:rPr>
              <a:t>Fig 1.9.7 Game paused</a:t>
            </a:r>
            <a:endParaRPr lang="en-IN" sz="1400" dirty="0">
              <a:effectLst/>
              <a:latin typeface="Times New Roman" panose="02020603050405020304" pitchFamily="18" charset="0"/>
              <a:ea typeface="Times New Roman" panose="02020603050405020304" pitchFamily="18" charset="0"/>
            </a:endParaRPr>
          </a:p>
        </p:txBody>
      </p:sp>
      <p:pic>
        <p:nvPicPr>
          <p:cNvPr id="15" name="Picture 14">
            <a:extLst>
              <a:ext uri="{FF2B5EF4-FFF2-40B4-BE49-F238E27FC236}">
                <a16:creationId xmlns:a16="http://schemas.microsoft.com/office/drawing/2014/main" id="{8F1994E0-FC35-D93A-16AA-BBF28C6EEB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6771" y="2199078"/>
            <a:ext cx="1826632" cy="3776207"/>
          </a:xfrm>
          <a:prstGeom prst="rect">
            <a:avLst/>
          </a:prstGeom>
        </p:spPr>
      </p:pic>
      <p:sp>
        <p:nvSpPr>
          <p:cNvPr id="17" name="TextBox 16">
            <a:extLst>
              <a:ext uri="{FF2B5EF4-FFF2-40B4-BE49-F238E27FC236}">
                <a16:creationId xmlns:a16="http://schemas.microsoft.com/office/drawing/2014/main" id="{62472A3E-4946-DB9A-8E79-108B339A836D}"/>
              </a:ext>
            </a:extLst>
          </p:cNvPr>
          <p:cNvSpPr txBox="1"/>
          <p:nvPr/>
        </p:nvSpPr>
        <p:spPr>
          <a:xfrm>
            <a:off x="5277319" y="6160360"/>
            <a:ext cx="2005536" cy="307777"/>
          </a:xfrm>
          <a:prstGeom prst="rect">
            <a:avLst/>
          </a:prstGeom>
          <a:noFill/>
        </p:spPr>
        <p:txBody>
          <a:bodyPr wrap="square">
            <a:spAutoFit/>
          </a:bodyPr>
          <a:lstStyle/>
          <a:p>
            <a:r>
              <a:rPr lang="en-US" sz="1400" dirty="0">
                <a:effectLst/>
                <a:latin typeface="Times New Roman" panose="02020603050405020304" pitchFamily="18" charset="0"/>
                <a:ea typeface="Times New Roman" panose="02020603050405020304" pitchFamily="18" charset="0"/>
              </a:rPr>
              <a:t>Fig 1.9.8 Game resumed</a:t>
            </a:r>
            <a:endParaRPr lang="en-IN" sz="1400" dirty="0">
              <a:effectLst/>
              <a:latin typeface="Times New Roman" panose="02020603050405020304" pitchFamily="18" charset="0"/>
              <a:ea typeface="Times New Roman" panose="02020603050405020304" pitchFamily="18" charset="0"/>
            </a:endParaRPr>
          </a:p>
        </p:txBody>
      </p:sp>
      <p:pic>
        <p:nvPicPr>
          <p:cNvPr id="18" name="Picture 17">
            <a:extLst>
              <a:ext uri="{FF2B5EF4-FFF2-40B4-BE49-F238E27FC236}">
                <a16:creationId xmlns:a16="http://schemas.microsoft.com/office/drawing/2014/main" id="{52A12748-7B17-10AF-2B96-4856C7E3283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18979" y="2199077"/>
            <a:ext cx="1606550" cy="3776207"/>
          </a:xfrm>
          <a:prstGeom prst="rect">
            <a:avLst/>
          </a:prstGeom>
        </p:spPr>
      </p:pic>
      <p:sp>
        <p:nvSpPr>
          <p:cNvPr id="20" name="TextBox 19">
            <a:extLst>
              <a:ext uri="{FF2B5EF4-FFF2-40B4-BE49-F238E27FC236}">
                <a16:creationId xmlns:a16="http://schemas.microsoft.com/office/drawing/2014/main" id="{71438F5C-37A4-006F-2621-FAB62DD511CD}"/>
              </a:ext>
            </a:extLst>
          </p:cNvPr>
          <p:cNvSpPr txBox="1"/>
          <p:nvPr/>
        </p:nvSpPr>
        <p:spPr>
          <a:xfrm>
            <a:off x="7401931" y="6160358"/>
            <a:ext cx="2330527" cy="307777"/>
          </a:xfrm>
          <a:prstGeom prst="rect">
            <a:avLst/>
          </a:prstGeom>
          <a:noFill/>
        </p:spPr>
        <p:txBody>
          <a:bodyPr wrap="square">
            <a:spAutoFit/>
          </a:bodyPr>
          <a:lstStyle/>
          <a:p>
            <a:r>
              <a:rPr lang="en-US" sz="1400" dirty="0">
                <a:effectLst/>
                <a:latin typeface="Times New Roman" panose="02020603050405020304" pitchFamily="18" charset="0"/>
                <a:ea typeface="Times New Roman" panose="02020603050405020304" pitchFamily="18" charset="0"/>
              </a:rPr>
              <a:t>Fig 1.9.9 Change background</a:t>
            </a:r>
            <a:endParaRPr lang="en-IN" sz="1400" dirty="0">
              <a:effectLst/>
              <a:latin typeface="Times New Roman" panose="02020603050405020304" pitchFamily="18" charset="0"/>
              <a:ea typeface="Times New Roman" panose="02020603050405020304" pitchFamily="18" charset="0"/>
            </a:endParaRPr>
          </a:p>
        </p:txBody>
      </p:sp>
      <p:pic>
        <p:nvPicPr>
          <p:cNvPr id="21" name="Picture 20">
            <a:extLst>
              <a:ext uri="{FF2B5EF4-FFF2-40B4-BE49-F238E27FC236}">
                <a16:creationId xmlns:a16="http://schemas.microsoft.com/office/drawing/2014/main" id="{908484DD-CE04-673F-F362-ECE955C0FC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8583" y="2199077"/>
            <a:ext cx="1807337" cy="3776207"/>
          </a:xfrm>
          <a:prstGeom prst="rect">
            <a:avLst/>
          </a:prstGeom>
        </p:spPr>
      </p:pic>
      <p:sp>
        <p:nvSpPr>
          <p:cNvPr id="23" name="TextBox 22">
            <a:extLst>
              <a:ext uri="{FF2B5EF4-FFF2-40B4-BE49-F238E27FC236}">
                <a16:creationId xmlns:a16="http://schemas.microsoft.com/office/drawing/2014/main" id="{F32A5948-19CC-E393-2617-287455B7E8E8}"/>
              </a:ext>
            </a:extLst>
          </p:cNvPr>
          <p:cNvSpPr txBox="1"/>
          <p:nvPr/>
        </p:nvSpPr>
        <p:spPr>
          <a:xfrm>
            <a:off x="9851534" y="6160358"/>
            <a:ext cx="2330527" cy="307777"/>
          </a:xfrm>
          <a:prstGeom prst="rect">
            <a:avLst/>
          </a:prstGeom>
          <a:noFill/>
        </p:spPr>
        <p:txBody>
          <a:bodyPr wrap="square">
            <a:spAutoFit/>
          </a:bodyPr>
          <a:lstStyle/>
          <a:p>
            <a:r>
              <a:rPr lang="en-US" sz="1400" dirty="0">
                <a:effectLst/>
                <a:latin typeface="Times New Roman" panose="02020603050405020304" pitchFamily="18" charset="0"/>
                <a:ea typeface="Times New Roman" panose="02020603050405020304" pitchFamily="18" charset="0"/>
              </a:rPr>
              <a:t>Fig 1.9.10 Game over screen</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74971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4E7E-C381-4DDE-F21F-A6447DD9812F}"/>
              </a:ext>
            </a:extLst>
          </p:cNvPr>
          <p:cNvSpPr>
            <a:spLocks noGrp="1"/>
          </p:cNvSpPr>
          <p:nvPr>
            <p:ph type="title"/>
          </p:nvPr>
        </p:nvSpPr>
        <p:spPr>
          <a:xfrm>
            <a:off x="1664606" y="417443"/>
            <a:ext cx="8761542" cy="1188720"/>
          </a:xfrm>
        </p:spPr>
        <p:txBody>
          <a:bodyPr/>
          <a:lstStyle/>
          <a:p>
            <a:r>
              <a:rPr lang="en-IN" dirty="0"/>
              <a:t>CONCLUSION</a:t>
            </a:r>
          </a:p>
        </p:txBody>
      </p:sp>
      <p:sp>
        <p:nvSpPr>
          <p:cNvPr id="3" name="Content Placeholder 2">
            <a:extLst>
              <a:ext uri="{FF2B5EF4-FFF2-40B4-BE49-F238E27FC236}">
                <a16:creationId xmlns:a16="http://schemas.microsoft.com/office/drawing/2014/main" id="{DE0B75B0-CCB5-6BA4-0F6D-4A97D3588405}"/>
              </a:ext>
            </a:extLst>
          </p:cNvPr>
          <p:cNvSpPr>
            <a:spLocks noGrp="1"/>
          </p:cNvSpPr>
          <p:nvPr>
            <p:ph idx="1"/>
          </p:nvPr>
        </p:nvSpPr>
        <p:spPr>
          <a:xfrm>
            <a:off x="864704" y="1997766"/>
            <a:ext cx="9949070" cy="4442792"/>
          </a:xfrm>
        </p:spPr>
        <p:txBody>
          <a:bodyPr>
            <a:normAutofit fontScale="92500" lnSpcReduction="20000"/>
          </a:bodyPr>
          <a:lstStyle/>
          <a:p>
            <a:pPr marL="147320" marR="158115">
              <a:lnSpc>
                <a:spcPct val="110000"/>
              </a:lnSpc>
              <a:spcAft>
                <a:spcPts val="0"/>
              </a:spcAft>
            </a:pPr>
            <a:r>
              <a:rPr lang="en-US" sz="2000" dirty="0">
                <a:ln w="0"/>
                <a:solidFill>
                  <a:schemeClr val="tx1"/>
                </a:solidFill>
                <a:effectLst>
                  <a:outerShdw blurRad="38100" dist="19050" dir="2700000" algn="tl" rotWithShape="0">
                    <a:schemeClr val="dk1">
                      <a:alpha val="40000"/>
                    </a:schemeClr>
                  </a:outerShdw>
                </a:effectLst>
              </a:rPr>
              <a:t>The proposed system is an Android mobile game developed in Android Studio using Kotlin language. The mobile game in question is a 2D car game which involves a player controlling the movement of a car. </a:t>
            </a:r>
            <a:endParaRPr lang="en-IN" sz="2000" dirty="0">
              <a:ln w="0"/>
              <a:solidFill>
                <a:schemeClr val="tx1"/>
              </a:solidFill>
              <a:effectLst>
                <a:outerShdw blurRad="38100" dist="19050" dir="2700000" algn="tl" rotWithShape="0">
                  <a:schemeClr val="dk1">
                    <a:alpha val="40000"/>
                  </a:schemeClr>
                </a:outerShdw>
              </a:effectLst>
            </a:endParaRPr>
          </a:p>
          <a:p>
            <a:pPr marL="147320" marR="158115">
              <a:lnSpc>
                <a:spcPct val="110000"/>
              </a:lnSpc>
              <a:spcAft>
                <a:spcPts val="0"/>
              </a:spcAft>
            </a:pPr>
            <a:r>
              <a:rPr lang="en-US" sz="2000" dirty="0">
                <a:ln w="0"/>
                <a:solidFill>
                  <a:schemeClr val="tx1"/>
                </a:solidFill>
                <a:effectLst>
                  <a:outerShdw blurRad="38100" dist="19050" dir="2700000" algn="tl" rotWithShape="0">
                    <a:schemeClr val="dk1">
                      <a:alpha val="40000"/>
                    </a:schemeClr>
                  </a:outerShdw>
                </a:effectLst>
              </a:rPr>
              <a:t> The 2D car game developed is simple and a fun game to play. A user of any age can find this game relaxing and entertaining. In today’s world gaming application plays an important role as it offers entertainment, social interaction, technological advancements. They have become an important aspect of modern world, shaping how people interact with technology. This application incorporates usage of cloud services such as Google Firebase for authentication of accounts created by the users to play this game.</a:t>
            </a:r>
            <a:endParaRPr lang="en-IN" sz="2000" dirty="0">
              <a:ln w="0"/>
              <a:solidFill>
                <a:schemeClr val="tx1"/>
              </a:solidFill>
              <a:effectLst>
                <a:outerShdw blurRad="38100" dist="19050" dir="2700000" algn="tl" rotWithShape="0">
                  <a:schemeClr val="dk1">
                    <a:alpha val="40000"/>
                  </a:schemeClr>
                </a:outerShdw>
              </a:effectLst>
            </a:endParaRPr>
          </a:p>
          <a:p>
            <a:pPr marL="147320" marR="158115">
              <a:lnSpc>
                <a:spcPct val="110000"/>
              </a:lnSpc>
              <a:spcAft>
                <a:spcPts val="0"/>
              </a:spcAft>
            </a:pPr>
            <a:r>
              <a:rPr lang="en-US" sz="2000" dirty="0">
                <a:ln w="0"/>
                <a:solidFill>
                  <a:schemeClr val="tx1"/>
                </a:solidFill>
                <a:effectLst>
                  <a:outerShdw blurRad="38100" dist="19050" dir="2700000" algn="tl" rotWithShape="0">
                    <a:schemeClr val="dk1">
                      <a:alpha val="40000"/>
                    </a:schemeClr>
                  </a:outerShdw>
                </a:effectLst>
              </a:rPr>
              <a:t>This application can be easily run on any android device as it requires minimum android version 7 and it is essential to create games that are not only fun and engaging but also optimized for the platforms they are intended to run on.</a:t>
            </a:r>
            <a:endParaRPr lang="en-IN" sz="2000" dirty="0">
              <a:ln w="0"/>
              <a:solidFill>
                <a:schemeClr val="tx1"/>
              </a:solidFill>
              <a:effectLst>
                <a:outerShdw blurRad="38100" dist="19050" dir="2700000" algn="tl" rotWithShape="0">
                  <a:schemeClr val="dk1">
                    <a:alpha val="40000"/>
                  </a:schemeClr>
                </a:outerShdw>
              </a:effectLst>
            </a:endParaRPr>
          </a:p>
          <a:p>
            <a:pPr marL="147320" marR="158115">
              <a:lnSpc>
                <a:spcPct val="110000"/>
              </a:lnSpc>
              <a:spcAft>
                <a:spcPts val="0"/>
              </a:spcAft>
            </a:pPr>
            <a:r>
              <a:rPr lang="en-US" sz="2000" dirty="0">
                <a:ln w="0"/>
                <a:solidFill>
                  <a:schemeClr val="tx1"/>
                </a:solidFill>
                <a:effectLst>
                  <a:outerShdw blurRad="38100" dist="19050" dir="2700000" algn="tl" rotWithShape="0">
                    <a:schemeClr val="dk1">
                      <a:alpha val="40000"/>
                    </a:schemeClr>
                  </a:outerShdw>
                </a:effectLst>
              </a:rPr>
              <a:t>This game will provide an engaging and an enjoyable gaming experience that challenges player’s skills, provides excitement, encourages competition, and promotes cognitive development.</a:t>
            </a:r>
            <a:endParaRPr lang="en-IN" sz="2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7697011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121</TotalTime>
  <Words>639</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Gill Sans MT</vt:lpstr>
      <vt:lpstr>Manrope</vt:lpstr>
      <vt:lpstr>Roboto</vt:lpstr>
      <vt:lpstr>Times New Roman</vt:lpstr>
      <vt:lpstr>Wingdings</vt:lpstr>
      <vt:lpstr>Parcel</vt:lpstr>
      <vt:lpstr>Mobile application development</vt:lpstr>
      <vt:lpstr>INTRODUCTION</vt:lpstr>
      <vt:lpstr>ABSTRACT</vt:lpstr>
      <vt:lpstr>Input AND OUTCOME</vt:lpstr>
      <vt:lpstr>SPECIFICATIONS</vt:lpstr>
      <vt:lpstr>SNAPSHOTS</vt:lpstr>
      <vt:lpstr>SNAPSHOTS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development</dc:title>
  <dc:creator>Varshini Jakati</dc:creator>
  <cp:lastModifiedBy>Varshita B M</cp:lastModifiedBy>
  <cp:revision>6</cp:revision>
  <dcterms:created xsi:type="dcterms:W3CDTF">2023-05-14T17:43:37Z</dcterms:created>
  <dcterms:modified xsi:type="dcterms:W3CDTF">2023-06-26T11:24:16Z</dcterms:modified>
</cp:coreProperties>
</file>