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00C2"/>
    <a:srgbClr val="BF91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0"/>
    <p:restoredTop sz="95687"/>
  </p:normalViewPr>
  <p:slideViewPr>
    <p:cSldViewPr snapToGrid="0">
      <p:cViewPr varScale="1">
        <p:scale>
          <a:sx n="78" d="100"/>
          <a:sy n="78" d="100"/>
        </p:scale>
        <p:origin x="184"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11/11/24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arget-dart-aim-objective-success-1414788/"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stock-exchange-board-210607/"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eflectionsofthevoid.com/2015/" TargetMode="External"/><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target-goal-success-dart-board-1955257/" TargetMode="External"/><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implement-do-implementation-project-2372179/"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implement-do-implementation-project-2372179/"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7" y="270934"/>
            <a:ext cx="8974183" cy="707886"/>
          </a:xfrm>
          <a:prstGeom prst="rect">
            <a:avLst/>
          </a:prstGeom>
          <a:noFill/>
        </p:spPr>
        <p:txBody>
          <a:bodyPr wrap="square" rtlCol="0">
            <a:spAutoFit/>
          </a:bodyPr>
          <a:lstStyle/>
          <a:p>
            <a:r>
              <a:rPr lang="en-US" sz="4000" dirty="0"/>
              <a:t>Transaction Labelling Service Architecture</a:t>
            </a:r>
          </a:p>
        </p:txBody>
      </p:sp>
      <p:sp>
        <p:nvSpPr>
          <p:cNvPr id="8" name="TextBox 7">
            <a:extLst>
              <a:ext uri="{FF2B5EF4-FFF2-40B4-BE49-F238E27FC236}">
                <a16:creationId xmlns:a16="http://schemas.microsoft.com/office/drawing/2014/main" id="{ED376AD0-796C-AD83-5F7D-4B8802D7ECC4}"/>
              </a:ext>
            </a:extLst>
          </p:cNvPr>
          <p:cNvSpPr txBox="1"/>
          <p:nvPr/>
        </p:nvSpPr>
        <p:spPr>
          <a:xfrm>
            <a:off x="741197" y="1810295"/>
            <a:ext cx="4859383" cy="1938992"/>
          </a:xfrm>
          <a:prstGeom prst="rect">
            <a:avLst/>
          </a:prstGeom>
          <a:noFill/>
        </p:spPr>
        <p:txBody>
          <a:bodyPr wrap="square" rtlCol="0">
            <a:spAutoFit/>
          </a:bodyPr>
          <a:lstStyle/>
          <a:p>
            <a:r>
              <a:rPr lang="en-US" sz="2400" dirty="0">
                <a:solidFill>
                  <a:srgbClr val="C100C2"/>
                </a:solidFill>
              </a:rPr>
              <a:t>Objective: </a:t>
            </a:r>
            <a:r>
              <a:rPr lang="en-US" sz="2400" dirty="0">
                <a:solidFill>
                  <a:schemeClr val="tx2"/>
                </a:solidFill>
              </a:rPr>
              <a:t>Develop a service to automatically and accurately label transactions using data provided my pre-existing transaction processor API for Chorus</a:t>
            </a:r>
          </a:p>
        </p:txBody>
      </p:sp>
      <p:pic>
        <p:nvPicPr>
          <p:cNvPr id="11" name="Picture 10">
            <a:extLst>
              <a:ext uri="{FF2B5EF4-FFF2-40B4-BE49-F238E27FC236}">
                <a16:creationId xmlns:a16="http://schemas.microsoft.com/office/drawing/2014/main" id="{22B4D324-73DE-C3D0-C384-DD89CF1CC0B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91422" y="1191986"/>
            <a:ext cx="4572000" cy="4523014"/>
          </a:xfrm>
          <a:prstGeom prst="rect">
            <a:avLst/>
          </a:prstGeom>
        </p:spPr>
      </p:pic>
    </p:spTree>
    <p:extLst>
      <p:ext uri="{BB962C8B-B14F-4D97-AF65-F5344CB8AC3E}">
        <p14:creationId xmlns:p14="http://schemas.microsoft.com/office/powerpoint/2010/main" val="120046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7" y="270934"/>
            <a:ext cx="8974183" cy="707886"/>
          </a:xfrm>
          <a:prstGeom prst="rect">
            <a:avLst/>
          </a:prstGeom>
          <a:noFill/>
        </p:spPr>
        <p:txBody>
          <a:bodyPr wrap="square" rtlCol="0">
            <a:spAutoFit/>
          </a:bodyPr>
          <a:lstStyle/>
          <a:p>
            <a:r>
              <a:rPr lang="en-US" sz="4000" dirty="0"/>
              <a:t>Project Background – </a:t>
            </a:r>
            <a:r>
              <a:rPr lang="en-US" sz="3000" dirty="0">
                <a:solidFill>
                  <a:schemeClr val="accent1"/>
                </a:solidFill>
              </a:rPr>
              <a:t>Context and Data Source</a:t>
            </a:r>
          </a:p>
        </p:txBody>
      </p:sp>
      <p:sp>
        <p:nvSpPr>
          <p:cNvPr id="8" name="TextBox 7">
            <a:extLst>
              <a:ext uri="{FF2B5EF4-FFF2-40B4-BE49-F238E27FC236}">
                <a16:creationId xmlns:a16="http://schemas.microsoft.com/office/drawing/2014/main" id="{ED376AD0-796C-AD83-5F7D-4B8802D7ECC4}"/>
              </a:ext>
            </a:extLst>
          </p:cNvPr>
          <p:cNvSpPr txBox="1"/>
          <p:nvPr/>
        </p:nvSpPr>
        <p:spPr>
          <a:xfrm>
            <a:off x="741197" y="1791789"/>
            <a:ext cx="4859383" cy="3785652"/>
          </a:xfrm>
          <a:prstGeom prst="rect">
            <a:avLst/>
          </a:prstGeom>
          <a:noFill/>
        </p:spPr>
        <p:txBody>
          <a:bodyPr wrap="square" rtlCol="0">
            <a:spAutoFit/>
          </a:bodyPr>
          <a:lstStyle/>
          <a:p>
            <a:r>
              <a:rPr lang="en-US" sz="2400" dirty="0">
                <a:solidFill>
                  <a:srgbClr val="C100C2"/>
                </a:solidFill>
              </a:rPr>
              <a:t>Context: </a:t>
            </a:r>
            <a:r>
              <a:rPr lang="en-US" sz="2400" dirty="0">
                <a:solidFill>
                  <a:schemeClr val="tx2"/>
                </a:solidFill>
              </a:rPr>
              <a:t>Automated transaction labelling to improve financial data analysis, budgeting and user insights.</a:t>
            </a:r>
          </a:p>
          <a:p>
            <a:endParaRPr lang="en-US" sz="2400" dirty="0">
              <a:solidFill>
                <a:schemeClr val="tx2"/>
              </a:solidFill>
            </a:endParaRPr>
          </a:p>
          <a:p>
            <a:r>
              <a:rPr lang="en-US" sz="2400" dirty="0">
                <a:solidFill>
                  <a:srgbClr val="C100C2"/>
                </a:solidFill>
              </a:rPr>
              <a:t>Data Source: </a:t>
            </a:r>
            <a:r>
              <a:rPr lang="en-US" sz="2400" dirty="0">
                <a:solidFill>
                  <a:schemeClr val="tx2"/>
                </a:solidFill>
              </a:rPr>
              <a:t>Pre-existing transaction processor API  and transaction records from Chorus with fields like Transaction ID, accounts, bank codes, amount and narration</a:t>
            </a:r>
          </a:p>
          <a:p>
            <a:endParaRPr lang="en-US" sz="2400" dirty="0">
              <a:solidFill>
                <a:schemeClr val="tx2"/>
              </a:solidFill>
            </a:endParaRPr>
          </a:p>
        </p:txBody>
      </p:sp>
      <p:pic>
        <p:nvPicPr>
          <p:cNvPr id="3" name="Picture 2">
            <a:extLst>
              <a:ext uri="{FF2B5EF4-FFF2-40B4-BE49-F238E27FC236}">
                <a16:creationId xmlns:a16="http://schemas.microsoft.com/office/drawing/2014/main" id="{24C7A789-8E39-00A4-8C11-807B53F5370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1793966"/>
            <a:ext cx="5430635" cy="3620423"/>
          </a:xfrm>
          <a:prstGeom prst="rect">
            <a:avLst/>
          </a:prstGeom>
        </p:spPr>
      </p:pic>
    </p:spTree>
    <p:extLst>
      <p:ext uri="{BB962C8B-B14F-4D97-AF65-F5344CB8AC3E}">
        <p14:creationId xmlns:p14="http://schemas.microsoft.com/office/powerpoint/2010/main" val="333560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6" y="270934"/>
            <a:ext cx="11450803" cy="707886"/>
          </a:xfrm>
          <a:prstGeom prst="rect">
            <a:avLst/>
          </a:prstGeom>
          <a:noFill/>
        </p:spPr>
        <p:txBody>
          <a:bodyPr wrap="square" rtlCol="0">
            <a:spAutoFit/>
          </a:bodyPr>
          <a:lstStyle/>
          <a:p>
            <a:r>
              <a:rPr lang="en-US" sz="4000" dirty="0"/>
              <a:t>Requirements and Goal – </a:t>
            </a:r>
            <a:r>
              <a:rPr lang="en-US" sz="3000" dirty="0">
                <a:solidFill>
                  <a:schemeClr val="accent1"/>
                </a:solidFill>
              </a:rPr>
              <a:t>Primary Requirement and Key Metrics</a:t>
            </a:r>
          </a:p>
        </p:txBody>
      </p:sp>
      <p:sp>
        <p:nvSpPr>
          <p:cNvPr id="8" name="TextBox 7">
            <a:extLst>
              <a:ext uri="{FF2B5EF4-FFF2-40B4-BE49-F238E27FC236}">
                <a16:creationId xmlns:a16="http://schemas.microsoft.com/office/drawing/2014/main" id="{ED376AD0-796C-AD83-5F7D-4B8802D7ECC4}"/>
              </a:ext>
            </a:extLst>
          </p:cNvPr>
          <p:cNvSpPr txBox="1"/>
          <p:nvPr/>
        </p:nvSpPr>
        <p:spPr>
          <a:xfrm>
            <a:off x="741196" y="1793966"/>
            <a:ext cx="4859383" cy="3785652"/>
          </a:xfrm>
          <a:prstGeom prst="rect">
            <a:avLst/>
          </a:prstGeom>
          <a:noFill/>
        </p:spPr>
        <p:txBody>
          <a:bodyPr wrap="square" rtlCol="0">
            <a:spAutoFit/>
          </a:bodyPr>
          <a:lstStyle/>
          <a:p>
            <a:r>
              <a:rPr lang="en-US" sz="2400" dirty="0">
                <a:solidFill>
                  <a:schemeClr val="accent1"/>
                </a:solidFill>
              </a:rPr>
              <a:t>Primary Requirement</a:t>
            </a:r>
            <a:r>
              <a:rPr lang="en-US" sz="2400" dirty="0">
                <a:solidFill>
                  <a:srgbClr val="C100C2"/>
                </a:solidFill>
              </a:rPr>
              <a:t>: </a:t>
            </a:r>
            <a:r>
              <a:rPr lang="en-US" sz="2400" dirty="0">
                <a:solidFill>
                  <a:schemeClr val="tx2"/>
                </a:solidFill>
              </a:rPr>
              <a:t>Classify transaction accurately incorporating a feedback loop to enhance classification over time.</a:t>
            </a:r>
          </a:p>
          <a:p>
            <a:endParaRPr lang="en-US" sz="2400" dirty="0">
              <a:solidFill>
                <a:schemeClr val="tx2"/>
              </a:solidFill>
            </a:endParaRPr>
          </a:p>
          <a:p>
            <a:r>
              <a:rPr lang="en-US" sz="2400" dirty="0">
                <a:solidFill>
                  <a:schemeClr val="accent1"/>
                </a:solidFill>
              </a:rPr>
              <a:t>Key Metrics</a:t>
            </a:r>
            <a:r>
              <a:rPr lang="en-US" sz="2400" dirty="0">
                <a:solidFill>
                  <a:srgbClr val="C100C2"/>
                </a:solidFill>
              </a:rPr>
              <a:t>: </a:t>
            </a:r>
            <a:r>
              <a:rPr lang="en-US" sz="2400" dirty="0">
                <a:solidFill>
                  <a:schemeClr val="tx2"/>
                </a:solidFill>
              </a:rPr>
              <a:t>Target high initial accuracy, scalable performance and real-time response for optimal user experience.</a:t>
            </a:r>
          </a:p>
          <a:p>
            <a:endParaRPr lang="en-US" sz="2400" dirty="0">
              <a:solidFill>
                <a:schemeClr val="tx2"/>
              </a:solidFill>
            </a:endParaRPr>
          </a:p>
        </p:txBody>
      </p:sp>
      <p:pic>
        <p:nvPicPr>
          <p:cNvPr id="5" name="Picture 4">
            <a:extLst>
              <a:ext uri="{FF2B5EF4-FFF2-40B4-BE49-F238E27FC236}">
                <a16:creationId xmlns:a16="http://schemas.microsoft.com/office/drawing/2014/main" id="{32B433F4-5776-3CE4-450C-7C125F3B883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47004" y="1492250"/>
            <a:ext cx="5003800" cy="3873500"/>
          </a:xfrm>
          <a:prstGeom prst="rect">
            <a:avLst/>
          </a:prstGeom>
        </p:spPr>
      </p:pic>
      <p:sp>
        <p:nvSpPr>
          <p:cNvPr id="6" name="TextBox 5">
            <a:extLst>
              <a:ext uri="{FF2B5EF4-FFF2-40B4-BE49-F238E27FC236}">
                <a16:creationId xmlns:a16="http://schemas.microsoft.com/office/drawing/2014/main" id="{01FD4AC7-C479-345E-07D5-3E0D05637B65}"/>
              </a:ext>
            </a:extLst>
          </p:cNvPr>
          <p:cNvSpPr txBox="1"/>
          <p:nvPr/>
        </p:nvSpPr>
        <p:spPr>
          <a:xfrm>
            <a:off x="3594100" y="5365750"/>
            <a:ext cx="5003800" cy="230832"/>
          </a:xfrm>
          <a:prstGeom prst="rect">
            <a:avLst/>
          </a:prstGeom>
          <a:noFill/>
        </p:spPr>
        <p:txBody>
          <a:bodyPr wrap="square" rtlCol="0">
            <a:spAutoFit/>
          </a:bodyPr>
          <a:lstStyle/>
          <a:p>
            <a:r>
              <a:rPr lang="en-US" sz="900">
                <a:hlinkClick r:id="rId3" tooltip="https://www.reflectionsofthevoid.com/2015/"/>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4505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6" y="270934"/>
            <a:ext cx="11450803" cy="1169551"/>
          </a:xfrm>
          <a:prstGeom prst="rect">
            <a:avLst/>
          </a:prstGeom>
          <a:noFill/>
        </p:spPr>
        <p:txBody>
          <a:bodyPr wrap="square" rtlCol="0">
            <a:spAutoFit/>
          </a:bodyPr>
          <a:lstStyle/>
          <a:p>
            <a:r>
              <a:rPr lang="en-US" sz="4000" dirty="0"/>
              <a:t>Data Structure Enhancement for Improved Accuracy – </a:t>
            </a:r>
            <a:r>
              <a:rPr lang="en-US" sz="3000" dirty="0">
                <a:solidFill>
                  <a:schemeClr val="accent1"/>
                </a:solidFill>
              </a:rPr>
              <a:t>Additional Data Fields for Labelling</a:t>
            </a:r>
          </a:p>
        </p:txBody>
      </p:sp>
      <p:sp>
        <p:nvSpPr>
          <p:cNvPr id="8" name="TextBox 7">
            <a:extLst>
              <a:ext uri="{FF2B5EF4-FFF2-40B4-BE49-F238E27FC236}">
                <a16:creationId xmlns:a16="http://schemas.microsoft.com/office/drawing/2014/main" id="{ED376AD0-796C-AD83-5F7D-4B8802D7ECC4}"/>
              </a:ext>
            </a:extLst>
          </p:cNvPr>
          <p:cNvSpPr txBox="1"/>
          <p:nvPr/>
        </p:nvSpPr>
        <p:spPr>
          <a:xfrm>
            <a:off x="741196" y="1793966"/>
            <a:ext cx="4859383" cy="3785652"/>
          </a:xfrm>
          <a:prstGeom prst="rect">
            <a:avLst/>
          </a:prstGeom>
          <a:noFill/>
        </p:spPr>
        <p:txBody>
          <a:bodyPr wrap="square" rtlCol="0">
            <a:spAutoFit/>
          </a:bodyPr>
          <a:lstStyle/>
          <a:p>
            <a:r>
              <a:rPr lang="en-US" sz="2400" dirty="0">
                <a:solidFill>
                  <a:schemeClr val="accent1"/>
                </a:solidFill>
              </a:rPr>
              <a:t>Transaction Metadata</a:t>
            </a:r>
            <a:r>
              <a:rPr lang="en-US" sz="2400" dirty="0">
                <a:solidFill>
                  <a:srgbClr val="C100C2"/>
                </a:solidFill>
              </a:rPr>
              <a:t>: </a:t>
            </a:r>
            <a:r>
              <a:rPr lang="en-US" sz="2400" dirty="0">
                <a:solidFill>
                  <a:schemeClr val="tx2"/>
                </a:solidFill>
              </a:rPr>
              <a:t>Timestamp, location data, and currency code to increase context-based labelling accuracy.</a:t>
            </a:r>
          </a:p>
          <a:p>
            <a:endParaRPr lang="en-US" sz="2400" dirty="0">
              <a:solidFill>
                <a:schemeClr val="tx2"/>
              </a:solidFill>
            </a:endParaRPr>
          </a:p>
          <a:p>
            <a:r>
              <a:rPr lang="en-US" sz="2400" dirty="0">
                <a:solidFill>
                  <a:schemeClr val="accent1"/>
                </a:solidFill>
              </a:rPr>
              <a:t>Enhanced Narration Processing</a:t>
            </a:r>
            <a:r>
              <a:rPr lang="en-US" sz="2400" dirty="0">
                <a:solidFill>
                  <a:srgbClr val="C100C2"/>
                </a:solidFill>
              </a:rPr>
              <a:t>: </a:t>
            </a:r>
            <a:r>
              <a:rPr lang="en-US" sz="2400" dirty="0">
                <a:solidFill>
                  <a:schemeClr val="tx2"/>
                </a:solidFill>
              </a:rPr>
              <a:t>Use NLP and Named Entity Recognition(NER) to extract key terms and entities from narration.</a:t>
            </a:r>
          </a:p>
          <a:p>
            <a:endParaRPr lang="en-US" sz="2400" dirty="0">
              <a:solidFill>
                <a:schemeClr val="tx2"/>
              </a:solidFill>
            </a:endParaRPr>
          </a:p>
        </p:txBody>
      </p:sp>
      <p:pic>
        <p:nvPicPr>
          <p:cNvPr id="3" name="Picture 2">
            <a:extLst>
              <a:ext uri="{FF2B5EF4-FFF2-40B4-BE49-F238E27FC236}">
                <a16:creationId xmlns:a16="http://schemas.microsoft.com/office/drawing/2014/main" id="{F5AA60AC-426B-2291-55C5-E8A739F930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75614" y="1661142"/>
            <a:ext cx="5354805" cy="4051300"/>
          </a:xfrm>
          <a:prstGeom prst="rect">
            <a:avLst/>
          </a:prstGeom>
        </p:spPr>
      </p:pic>
    </p:spTree>
    <p:extLst>
      <p:ext uri="{BB962C8B-B14F-4D97-AF65-F5344CB8AC3E}">
        <p14:creationId xmlns:p14="http://schemas.microsoft.com/office/powerpoint/2010/main" val="263793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6" y="270934"/>
            <a:ext cx="11450803" cy="707886"/>
          </a:xfrm>
          <a:prstGeom prst="rect">
            <a:avLst/>
          </a:prstGeom>
          <a:noFill/>
        </p:spPr>
        <p:txBody>
          <a:bodyPr wrap="square" rtlCol="0">
            <a:spAutoFit/>
          </a:bodyPr>
          <a:lstStyle/>
          <a:p>
            <a:r>
              <a:rPr lang="en-US" sz="4000" dirty="0"/>
              <a:t>Implementation Plan – </a:t>
            </a:r>
            <a:r>
              <a:rPr lang="en-US" sz="3000" dirty="0">
                <a:solidFill>
                  <a:schemeClr val="accent1"/>
                </a:solidFill>
              </a:rPr>
              <a:t>Roadmap for Development</a:t>
            </a:r>
          </a:p>
        </p:txBody>
      </p:sp>
      <p:sp>
        <p:nvSpPr>
          <p:cNvPr id="8" name="TextBox 7">
            <a:extLst>
              <a:ext uri="{FF2B5EF4-FFF2-40B4-BE49-F238E27FC236}">
                <a16:creationId xmlns:a16="http://schemas.microsoft.com/office/drawing/2014/main" id="{ED376AD0-796C-AD83-5F7D-4B8802D7ECC4}"/>
              </a:ext>
            </a:extLst>
          </p:cNvPr>
          <p:cNvSpPr txBox="1"/>
          <p:nvPr/>
        </p:nvSpPr>
        <p:spPr>
          <a:xfrm>
            <a:off x="512596" y="1592844"/>
            <a:ext cx="4859383" cy="6740307"/>
          </a:xfrm>
          <a:prstGeom prst="rect">
            <a:avLst/>
          </a:prstGeom>
          <a:noFill/>
        </p:spPr>
        <p:txBody>
          <a:bodyPr wrap="square" rtlCol="0">
            <a:spAutoFit/>
          </a:bodyPr>
          <a:lstStyle/>
          <a:p>
            <a:r>
              <a:rPr lang="en-US" sz="2400" dirty="0">
                <a:solidFill>
                  <a:schemeClr val="accent1"/>
                </a:solidFill>
              </a:rPr>
              <a:t>Data Collection and Processing</a:t>
            </a:r>
            <a:r>
              <a:rPr lang="en-US" sz="2400" dirty="0">
                <a:solidFill>
                  <a:srgbClr val="C100C2"/>
                </a:solidFill>
              </a:rPr>
              <a:t>: </a:t>
            </a:r>
            <a:r>
              <a:rPr lang="en-US" sz="2400" dirty="0">
                <a:solidFill>
                  <a:schemeClr val="tx2"/>
                </a:solidFill>
              </a:rPr>
              <a:t>At this stage, we have a few options, we could push transaction records as soon as they are processed and stored in the database to Apache Kafka. We could also normalize the data by adding more fields that will improve the accuracy of the model</a:t>
            </a:r>
          </a:p>
          <a:p>
            <a:endParaRPr lang="en-US" sz="2400" dirty="0">
              <a:solidFill>
                <a:schemeClr val="tx2"/>
              </a:solidFill>
            </a:endParaRPr>
          </a:p>
          <a:p>
            <a:r>
              <a:rPr lang="en-US" sz="2400" dirty="0">
                <a:solidFill>
                  <a:srgbClr val="C100C2"/>
                </a:solidFill>
              </a:rPr>
              <a:t>Baseline Model Training: </a:t>
            </a:r>
            <a:r>
              <a:rPr lang="en-US" sz="2400" dirty="0">
                <a:solidFill>
                  <a:schemeClr val="tx2"/>
                </a:solidFill>
              </a:rPr>
              <a:t>At this stage, we perform preliminary model training using basic categorization technique and ML models. We can begin training with models like Naïve Bayes and Decision Trees, then consider advanced models </a:t>
            </a:r>
            <a:r>
              <a:rPr lang="en-US" sz="2400">
                <a:solidFill>
                  <a:schemeClr val="tx2"/>
                </a:solidFill>
              </a:rPr>
              <a:t>like Transformers</a:t>
            </a:r>
            <a:endParaRPr lang="en-US" sz="2400" dirty="0">
              <a:solidFill>
                <a:schemeClr val="tx2"/>
              </a:solidFill>
            </a:endParaRPr>
          </a:p>
          <a:p>
            <a:endParaRPr lang="en-US" sz="2400" dirty="0">
              <a:solidFill>
                <a:schemeClr val="tx2"/>
              </a:solidFill>
            </a:endParaRPr>
          </a:p>
        </p:txBody>
      </p:sp>
      <p:pic>
        <p:nvPicPr>
          <p:cNvPr id="5" name="Picture 4">
            <a:extLst>
              <a:ext uri="{FF2B5EF4-FFF2-40B4-BE49-F238E27FC236}">
                <a16:creationId xmlns:a16="http://schemas.microsoft.com/office/drawing/2014/main" id="{EBD50557-3F31-15D9-A0C4-17CDCC1AC34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23857" y="1793966"/>
            <a:ext cx="5626947" cy="4064000"/>
          </a:xfrm>
          <a:prstGeom prst="rect">
            <a:avLst/>
          </a:prstGeom>
        </p:spPr>
      </p:pic>
    </p:spTree>
    <p:extLst>
      <p:ext uri="{BB962C8B-B14F-4D97-AF65-F5344CB8AC3E}">
        <p14:creationId xmlns:p14="http://schemas.microsoft.com/office/powerpoint/2010/main" val="183720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EF9EB-12F0-D0F0-6B35-506E0AAFE841}"/>
              </a:ext>
            </a:extLst>
          </p:cNvPr>
          <p:cNvSpPr txBox="1"/>
          <p:nvPr/>
        </p:nvSpPr>
        <p:spPr>
          <a:xfrm>
            <a:off x="741196" y="270934"/>
            <a:ext cx="11450803" cy="707886"/>
          </a:xfrm>
          <a:prstGeom prst="rect">
            <a:avLst/>
          </a:prstGeom>
          <a:noFill/>
        </p:spPr>
        <p:txBody>
          <a:bodyPr wrap="square" rtlCol="0">
            <a:spAutoFit/>
          </a:bodyPr>
          <a:lstStyle/>
          <a:p>
            <a:r>
              <a:rPr lang="en-US" sz="4000" dirty="0"/>
              <a:t>Implementation Plan </a:t>
            </a:r>
            <a:r>
              <a:rPr lang="en-US" sz="4000" dirty="0" err="1"/>
              <a:t>Contd</a:t>
            </a:r>
            <a:r>
              <a:rPr lang="en-US" sz="4000" dirty="0"/>
              <a:t> – </a:t>
            </a:r>
            <a:r>
              <a:rPr lang="en-US" sz="3000" dirty="0">
                <a:solidFill>
                  <a:schemeClr val="accent1"/>
                </a:solidFill>
              </a:rPr>
              <a:t>Roadmap for Development</a:t>
            </a:r>
          </a:p>
        </p:txBody>
      </p:sp>
      <p:sp>
        <p:nvSpPr>
          <p:cNvPr id="8" name="TextBox 7">
            <a:extLst>
              <a:ext uri="{FF2B5EF4-FFF2-40B4-BE49-F238E27FC236}">
                <a16:creationId xmlns:a16="http://schemas.microsoft.com/office/drawing/2014/main" id="{ED376AD0-796C-AD83-5F7D-4B8802D7ECC4}"/>
              </a:ext>
            </a:extLst>
          </p:cNvPr>
          <p:cNvSpPr txBox="1"/>
          <p:nvPr/>
        </p:nvSpPr>
        <p:spPr>
          <a:xfrm>
            <a:off x="512596" y="1592844"/>
            <a:ext cx="4859383" cy="4893647"/>
          </a:xfrm>
          <a:prstGeom prst="rect">
            <a:avLst/>
          </a:prstGeom>
          <a:noFill/>
        </p:spPr>
        <p:txBody>
          <a:bodyPr wrap="square" rtlCol="0">
            <a:spAutoFit/>
          </a:bodyPr>
          <a:lstStyle/>
          <a:p>
            <a:r>
              <a:rPr lang="en-US" sz="2400" dirty="0">
                <a:solidFill>
                  <a:schemeClr val="accent1"/>
                </a:solidFill>
              </a:rPr>
              <a:t>Model Refinement with Feedback</a:t>
            </a:r>
            <a:r>
              <a:rPr lang="en-US" sz="2400" dirty="0">
                <a:solidFill>
                  <a:srgbClr val="C100C2"/>
                </a:solidFill>
              </a:rPr>
              <a:t>: </a:t>
            </a:r>
            <a:r>
              <a:rPr lang="en-US" sz="2400" dirty="0">
                <a:solidFill>
                  <a:schemeClr val="tx2"/>
                </a:solidFill>
              </a:rPr>
              <a:t>Because we want to achieve a high accuracy, this is the stage where we will incorporate user feedback to improve model performance. This will be done iteratively over a specified interval</a:t>
            </a:r>
          </a:p>
          <a:p>
            <a:endParaRPr lang="en-US" sz="2400" dirty="0">
              <a:solidFill>
                <a:schemeClr val="tx2"/>
              </a:solidFill>
            </a:endParaRPr>
          </a:p>
          <a:p>
            <a:r>
              <a:rPr lang="en-US" sz="2400" dirty="0">
                <a:solidFill>
                  <a:srgbClr val="C100C2"/>
                </a:solidFill>
              </a:rPr>
              <a:t>Scalable Deployment: </a:t>
            </a:r>
            <a:r>
              <a:rPr lang="en-US" sz="2400" dirty="0">
                <a:solidFill>
                  <a:schemeClr val="tx2"/>
                </a:solidFill>
              </a:rPr>
              <a:t>At this stage, we deploy the model on a scalable architecture with caching for high frequency transactions</a:t>
            </a:r>
          </a:p>
          <a:p>
            <a:endParaRPr lang="en-US" sz="2400" dirty="0">
              <a:solidFill>
                <a:schemeClr val="tx2"/>
              </a:solidFill>
            </a:endParaRPr>
          </a:p>
        </p:txBody>
      </p:sp>
      <p:pic>
        <p:nvPicPr>
          <p:cNvPr id="5" name="Picture 4">
            <a:extLst>
              <a:ext uri="{FF2B5EF4-FFF2-40B4-BE49-F238E27FC236}">
                <a16:creationId xmlns:a16="http://schemas.microsoft.com/office/drawing/2014/main" id="{EBD50557-3F31-15D9-A0C4-17CDCC1AC34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23857" y="1793966"/>
            <a:ext cx="5626947" cy="4064000"/>
          </a:xfrm>
          <a:prstGeom prst="rect">
            <a:avLst/>
          </a:prstGeom>
        </p:spPr>
      </p:pic>
    </p:spTree>
    <p:extLst>
      <p:ext uri="{BB962C8B-B14F-4D97-AF65-F5344CB8AC3E}">
        <p14:creationId xmlns:p14="http://schemas.microsoft.com/office/powerpoint/2010/main" val="1165039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654</TotalTime>
  <Words>343</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2024-11-10T23:59:40Z</dcterms:created>
  <dcterms:modified xsi:type="dcterms:W3CDTF">2024-11-11T10:53:58Z</dcterms:modified>
</cp:coreProperties>
</file>