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0C2"/>
    <a:srgbClr val="BF91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5687"/>
  </p:normalViewPr>
  <p:slideViewPr>
    <p:cSldViewPr snapToGrid="0">
      <p:cViewPr varScale="1">
        <p:scale>
          <a:sx n="76" d="100"/>
          <a:sy n="76" d="100"/>
        </p:scale>
        <p:origin x="21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11/11/24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arget-dart-aim-objective-success-1414788/"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ctofigo.com/freehand-image-search/Optimize"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stock-exchange-board-210607/"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flectionsofthevoid.com/2015/"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target-goal-success-dart-board-1955257/" TargetMode="External"/><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implement-do-implementation-project-2372179/"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implement-do-implementation-project-2372179/"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keys-workshop-mechanic-tools-1380134/"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icpedia.org/chalkboard/e/evaluation.html" TargetMode="External"/><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7" y="270934"/>
            <a:ext cx="8974183" cy="707886"/>
          </a:xfrm>
          <a:prstGeom prst="rect">
            <a:avLst/>
          </a:prstGeom>
          <a:noFill/>
        </p:spPr>
        <p:txBody>
          <a:bodyPr wrap="square" rtlCol="0">
            <a:spAutoFit/>
          </a:bodyPr>
          <a:lstStyle/>
          <a:p>
            <a:r>
              <a:rPr lang="en-US" sz="4000" dirty="0"/>
              <a:t>Transaction Labelling Service Architecture</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7" y="1810295"/>
            <a:ext cx="4859383" cy="1938992"/>
          </a:xfrm>
          <a:prstGeom prst="rect">
            <a:avLst/>
          </a:prstGeom>
          <a:noFill/>
        </p:spPr>
        <p:txBody>
          <a:bodyPr wrap="square" rtlCol="0">
            <a:spAutoFit/>
          </a:bodyPr>
          <a:lstStyle/>
          <a:p>
            <a:r>
              <a:rPr lang="en-US" sz="2400" dirty="0">
                <a:solidFill>
                  <a:srgbClr val="C100C2"/>
                </a:solidFill>
              </a:rPr>
              <a:t>Objective: </a:t>
            </a:r>
            <a:r>
              <a:rPr lang="en-US" sz="2400" dirty="0">
                <a:solidFill>
                  <a:schemeClr val="tx2"/>
                </a:solidFill>
              </a:rPr>
              <a:t>Develop a service to automatically and accurately label transactions using data provided my pre-existing transaction processor API for Chorus</a:t>
            </a:r>
          </a:p>
        </p:txBody>
      </p:sp>
      <p:pic>
        <p:nvPicPr>
          <p:cNvPr id="11" name="Picture 10">
            <a:extLst>
              <a:ext uri="{FF2B5EF4-FFF2-40B4-BE49-F238E27FC236}">
                <a16:creationId xmlns:a16="http://schemas.microsoft.com/office/drawing/2014/main" id="{22B4D324-73DE-C3D0-C384-DD89CF1CC0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91422" y="1191986"/>
            <a:ext cx="4572000" cy="4523014"/>
          </a:xfrm>
          <a:prstGeom prst="rect">
            <a:avLst/>
          </a:prstGeom>
        </p:spPr>
      </p:pic>
    </p:spTree>
    <p:extLst>
      <p:ext uri="{BB962C8B-B14F-4D97-AF65-F5344CB8AC3E}">
        <p14:creationId xmlns:p14="http://schemas.microsoft.com/office/powerpoint/2010/main" val="120046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512596" y="189291"/>
            <a:ext cx="11679403" cy="1323439"/>
          </a:xfrm>
          <a:prstGeom prst="rect">
            <a:avLst/>
          </a:prstGeom>
          <a:noFill/>
        </p:spPr>
        <p:txBody>
          <a:bodyPr wrap="square" rtlCol="0">
            <a:spAutoFit/>
          </a:bodyPr>
          <a:lstStyle/>
          <a:p>
            <a:r>
              <a:rPr lang="en-US" sz="4000" dirty="0"/>
              <a:t>Implementation Consideration for Optimal Performance – </a:t>
            </a:r>
            <a:r>
              <a:rPr lang="en-US" sz="3000" dirty="0">
                <a:solidFill>
                  <a:schemeClr val="accent1"/>
                </a:solidFill>
              </a:rPr>
              <a:t>Scalability and Performance Optimization</a:t>
            </a:r>
          </a:p>
        </p:txBody>
      </p:sp>
      <p:sp>
        <p:nvSpPr>
          <p:cNvPr id="8" name="TextBox 7">
            <a:extLst>
              <a:ext uri="{FF2B5EF4-FFF2-40B4-BE49-F238E27FC236}">
                <a16:creationId xmlns:a16="http://schemas.microsoft.com/office/drawing/2014/main" id="{ED376AD0-796C-AD83-5F7D-4B8802D7ECC4}"/>
              </a:ext>
            </a:extLst>
          </p:cNvPr>
          <p:cNvSpPr txBox="1"/>
          <p:nvPr/>
        </p:nvSpPr>
        <p:spPr>
          <a:xfrm>
            <a:off x="512596" y="1723415"/>
            <a:ext cx="6084146" cy="4154984"/>
          </a:xfrm>
          <a:prstGeom prst="rect">
            <a:avLst/>
          </a:prstGeom>
          <a:noFill/>
        </p:spPr>
        <p:txBody>
          <a:bodyPr wrap="square" rtlCol="0">
            <a:spAutoFit/>
          </a:bodyPr>
          <a:lstStyle/>
          <a:p>
            <a:r>
              <a:rPr lang="en-US" sz="2400" dirty="0">
                <a:solidFill>
                  <a:srgbClr val="C100C2"/>
                </a:solidFill>
              </a:rPr>
              <a:t>Data Volume Management: </a:t>
            </a:r>
            <a:r>
              <a:rPr lang="en-US" sz="2400" dirty="0">
                <a:solidFill>
                  <a:schemeClr val="tx2"/>
                </a:solidFill>
              </a:rPr>
              <a:t>Plan for growing data through efficient indexing and database partitioning</a:t>
            </a:r>
          </a:p>
          <a:p>
            <a:endParaRPr lang="en-US" sz="2400" dirty="0">
              <a:solidFill>
                <a:schemeClr val="tx2"/>
              </a:solidFill>
            </a:endParaRPr>
          </a:p>
          <a:p>
            <a:r>
              <a:rPr lang="en-US" sz="2400" dirty="0">
                <a:solidFill>
                  <a:srgbClr val="C100C2"/>
                </a:solidFill>
              </a:rPr>
              <a:t>Model Serving: </a:t>
            </a:r>
            <a:r>
              <a:rPr lang="en-US" sz="2400" dirty="0">
                <a:solidFill>
                  <a:schemeClr val="tx2"/>
                </a:solidFill>
              </a:rPr>
              <a:t>Utilize lightweight models or cloud-based ML services for low latency responses</a:t>
            </a:r>
          </a:p>
          <a:p>
            <a:endParaRPr lang="en-US" sz="2400" dirty="0">
              <a:solidFill>
                <a:schemeClr val="tx2"/>
              </a:solidFill>
            </a:endParaRPr>
          </a:p>
          <a:p>
            <a:r>
              <a:rPr lang="en-US" sz="2400" dirty="0">
                <a:solidFill>
                  <a:srgbClr val="C100C2"/>
                </a:solidFill>
              </a:rPr>
              <a:t>Feedback Automation: </a:t>
            </a:r>
            <a:r>
              <a:rPr lang="en-US" sz="2400" dirty="0">
                <a:solidFill>
                  <a:schemeClr val="tx2"/>
                </a:solidFill>
              </a:rPr>
              <a:t>Automate retraining with </a:t>
            </a:r>
            <a:r>
              <a:rPr lang="en-US" sz="2400" dirty="0" err="1">
                <a:solidFill>
                  <a:schemeClr val="tx2"/>
                </a:solidFill>
              </a:rPr>
              <a:t>MLOps</a:t>
            </a:r>
            <a:r>
              <a:rPr lang="en-US" sz="2400" dirty="0">
                <a:solidFill>
                  <a:schemeClr val="tx2"/>
                </a:solidFill>
              </a:rPr>
              <a:t> to continually improve based on user feedback</a:t>
            </a:r>
          </a:p>
        </p:txBody>
      </p:sp>
      <p:pic>
        <p:nvPicPr>
          <p:cNvPr id="3" name="Picture 2">
            <a:extLst>
              <a:ext uri="{FF2B5EF4-FFF2-40B4-BE49-F238E27FC236}">
                <a16:creationId xmlns:a16="http://schemas.microsoft.com/office/drawing/2014/main" id="{C4BB5FA1-3663-F654-D95C-299E0D38D40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flipV="1">
            <a:off x="7007737" y="1895907"/>
            <a:ext cx="4303730" cy="3810000"/>
          </a:xfrm>
          <a:prstGeom prst="rect">
            <a:avLst/>
          </a:prstGeom>
        </p:spPr>
      </p:pic>
    </p:spTree>
    <p:extLst>
      <p:ext uri="{BB962C8B-B14F-4D97-AF65-F5344CB8AC3E}">
        <p14:creationId xmlns:p14="http://schemas.microsoft.com/office/powerpoint/2010/main" val="1148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512596" y="189291"/>
            <a:ext cx="11679403" cy="707886"/>
          </a:xfrm>
          <a:prstGeom prst="rect">
            <a:avLst/>
          </a:prstGeom>
          <a:noFill/>
        </p:spPr>
        <p:txBody>
          <a:bodyPr wrap="square" rtlCol="0">
            <a:spAutoFit/>
          </a:bodyPr>
          <a:lstStyle/>
          <a:p>
            <a:r>
              <a:rPr lang="en-US" sz="4000" dirty="0"/>
              <a:t>Conclusion – </a:t>
            </a:r>
            <a:r>
              <a:rPr lang="en-US" sz="3000" dirty="0">
                <a:solidFill>
                  <a:schemeClr val="accent1"/>
                </a:solidFill>
              </a:rPr>
              <a:t>Summary and Key Takeaway</a:t>
            </a:r>
          </a:p>
        </p:txBody>
      </p:sp>
      <p:sp>
        <p:nvSpPr>
          <p:cNvPr id="2" name="Rectangle 1">
            <a:extLst>
              <a:ext uri="{FF2B5EF4-FFF2-40B4-BE49-F238E27FC236}">
                <a16:creationId xmlns:a16="http://schemas.microsoft.com/office/drawing/2014/main" id="{2AE523BE-CD0B-320E-4305-D21C181186D4}"/>
              </a:ext>
            </a:extLst>
          </p:cNvPr>
          <p:cNvSpPr/>
          <p:nvPr/>
        </p:nvSpPr>
        <p:spPr>
          <a:xfrm>
            <a:off x="522516" y="1747156"/>
            <a:ext cx="3412672" cy="409442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4EE718E1-2169-388E-0106-05B4CD1FD9DD}"/>
              </a:ext>
            </a:extLst>
          </p:cNvPr>
          <p:cNvSpPr/>
          <p:nvPr/>
        </p:nvSpPr>
        <p:spPr>
          <a:xfrm>
            <a:off x="4389664" y="1747156"/>
            <a:ext cx="3412672" cy="409442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B3FFF479-5C97-ED91-F3E6-25C28ECC500A}"/>
              </a:ext>
            </a:extLst>
          </p:cNvPr>
          <p:cNvSpPr/>
          <p:nvPr/>
        </p:nvSpPr>
        <p:spPr>
          <a:xfrm>
            <a:off x="8256812" y="1747156"/>
            <a:ext cx="3412672" cy="409442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Box 9">
            <a:extLst>
              <a:ext uri="{FF2B5EF4-FFF2-40B4-BE49-F238E27FC236}">
                <a16:creationId xmlns:a16="http://schemas.microsoft.com/office/drawing/2014/main" id="{1AFF6039-90E7-4854-03CC-534D0FBF99BD}"/>
              </a:ext>
            </a:extLst>
          </p:cNvPr>
          <p:cNvSpPr txBox="1"/>
          <p:nvPr/>
        </p:nvSpPr>
        <p:spPr>
          <a:xfrm>
            <a:off x="522517" y="3445329"/>
            <a:ext cx="3412672" cy="2277547"/>
          </a:xfrm>
          <a:prstGeom prst="rect">
            <a:avLst/>
          </a:prstGeom>
          <a:noFill/>
        </p:spPr>
        <p:txBody>
          <a:bodyPr wrap="square" rtlCol="0">
            <a:spAutoFit/>
          </a:bodyPr>
          <a:lstStyle/>
          <a:p>
            <a:pPr algn="ctr"/>
            <a:r>
              <a:rPr lang="en-US" sz="2400" b="1" dirty="0"/>
              <a:t>Summary of Roadmap</a:t>
            </a:r>
          </a:p>
          <a:p>
            <a:pPr algn="ctr"/>
            <a:endParaRPr lang="en-US" dirty="0"/>
          </a:p>
          <a:p>
            <a:pPr algn="ctr"/>
            <a:r>
              <a:rPr lang="en-US" sz="2000" dirty="0"/>
              <a:t>A structured step-by-step</a:t>
            </a:r>
          </a:p>
          <a:p>
            <a:pPr algn="ctr"/>
            <a:r>
              <a:rPr lang="en-US" sz="2000" dirty="0"/>
              <a:t>Approach focused on accuracy, scalability and continuous improvement through feedback</a:t>
            </a:r>
          </a:p>
        </p:txBody>
      </p:sp>
      <p:sp>
        <p:nvSpPr>
          <p:cNvPr id="11" name="TextBox 10">
            <a:extLst>
              <a:ext uri="{FF2B5EF4-FFF2-40B4-BE49-F238E27FC236}">
                <a16:creationId xmlns:a16="http://schemas.microsoft.com/office/drawing/2014/main" id="{F3025C87-C573-746E-6C30-C7E77C64AC01}"/>
              </a:ext>
            </a:extLst>
          </p:cNvPr>
          <p:cNvSpPr txBox="1"/>
          <p:nvPr/>
        </p:nvSpPr>
        <p:spPr>
          <a:xfrm>
            <a:off x="4389663" y="3502477"/>
            <a:ext cx="3412672" cy="2339102"/>
          </a:xfrm>
          <a:prstGeom prst="rect">
            <a:avLst/>
          </a:prstGeom>
          <a:noFill/>
        </p:spPr>
        <p:txBody>
          <a:bodyPr wrap="square" rtlCol="0">
            <a:spAutoFit/>
          </a:bodyPr>
          <a:lstStyle/>
          <a:p>
            <a:pPr algn="ctr"/>
            <a:r>
              <a:rPr lang="en-US" sz="2400" b="1" dirty="0"/>
              <a:t>Scalability and Adaptability</a:t>
            </a:r>
          </a:p>
          <a:p>
            <a:pPr algn="ctr"/>
            <a:endParaRPr lang="en-US" dirty="0"/>
          </a:p>
          <a:p>
            <a:pPr algn="ctr"/>
            <a:r>
              <a:rPr lang="en-US" sz="2000" dirty="0"/>
              <a:t>The service architecture supports growth, with model retraining to adapt to evolving transaction pattern</a:t>
            </a:r>
          </a:p>
        </p:txBody>
      </p:sp>
      <p:sp>
        <p:nvSpPr>
          <p:cNvPr id="12" name="TextBox 11">
            <a:extLst>
              <a:ext uri="{FF2B5EF4-FFF2-40B4-BE49-F238E27FC236}">
                <a16:creationId xmlns:a16="http://schemas.microsoft.com/office/drawing/2014/main" id="{B123C338-A60E-51ED-2EBA-F78215AD4171}"/>
              </a:ext>
            </a:extLst>
          </p:cNvPr>
          <p:cNvSpPr txBox="1"/>
          <p:nvPr/>
        </p:nvSpPr>
        <p:spPr>
          <a:xfrm>
            <a:off x="8256809" y="3559625"/>
            <a:ext cx="3412672" cy="2031325"/>
          </a:xfrm>
          <a:prstGeom prst="rect">
            <a:avLst/>
          </a:prstGeom>
          <a:noFill/>
        </p:spPr>
        <p:txBody>
          <a:bodyPr wrap="square" rtlCol="0">
            <a:spAutoFit/>
          </a:bodyPr>
          <a:lstStyle/>
          <a:p>
            <a:pPr algn="ctr"/>
            <a:r>
              <a:rPr lang="en-US" sz="2400" b="1" dirty="0"/>
              <a:t>Performance Optimization</a:t>
            </a:r>
          </a:p>
          <a:p>
            <a:pPr algn="ctr"/>
            <a:endParaRPr lang="en-US" dirty="0"/>
          </a:p>
          <a:p>
            <a:pPr algn="ctr"/>
            <a:r>
              <a:rPr lang="en-US" sz="2000" dirty="0"/>
              <a:t>Emphasis on caching and feedback-driven updates to ensure robustness</a:t>
            </a:r>
          </a:p>
        </p:txBody>
      </p:sp>
      <p:pic>
        <p:nvPicPr>
          <p:cNvPr id="16" name="Graphic 15" descr="Upward trend">
            <a:extLst>
              <a:ext uri="{FF2B5EF4-FFF2-40B4-BE49-F238E27FC236}">
                <a16:creationId xmlns:a16="http://schemas.microsoft.com/office/drawing/2014/main" id="{E0B420EA-3E2A-8066-3C97-61FEB9790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2195298"/>
            <a:ext cx="914400" cy="914400"/>
          </a:xfrm>
          <a:prstGeom prst="rect">
            <a:avLst/>
          </a:prstGeom>
        </p:spPr>
      </p:pic>
      <p:pic>
        <p:nvPicPr>
          <p:cNvPr id="18" name="Graphic 17" descr="Send">
            <a:extLst>
              <a:ext uri="{FF2B5EF4-FFF2-40B4-BE49-F238E27FC236}">
                <a16:creationId xmlns:a16="http://schemas.microsoft.com/office/drawing/2014/main" id="{7544816A-BBB0-464E-999C-3D26431D59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5945" y="2195298"/>
            <a:ext cx="914400" cy="914400"/>
          </a:xfrm>
          <a:prstGeom prst="rect">
            <a:avLst/>
          </a:prstGeom>
        </p:spPr>
      </p:pic>
      <p:pic>
        <p:nvPicPr>
          <p:cNvPr id="20" name="Graphic 19" descr="Globe">
            <a:extLst>
              <a:ext uri="{FF2B5EF4-FFF2-40B4-BE49-F238E27FC236}">
                <a16:creationId xmlns:a16="http://schemas.microsoft.com/office/drawing/2014/main" id="{BCAFC771-5CCB-3558-E060-F9313331C7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71652" y="2198021"/>
            <a:ext cx="914400" cy="914400"/>
          </a:xfrm>
          <a:prstGeom prst="rect">
            <a:avLst/>
          </a:prstGeom>
        </p:spPr>
      </p:pic>
    </p:spTree>
    <p:extLst>
      <p:ext uri="{BB962C8B-B14F-4D97-AF65-F5344CB8AC3E}">
        <p14:creationId xmlns:p14="http://schemas.microsoft.com/office/powerpoint/2010/main" val="74113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7" y="270934"/>
            <a:ext cx="8974183" cy="707886"/>
          </a:xfrm>
          <a:prstGeom prst="rect">
            <a:avLst/>
          </a:prstGeom>
          <a:noFill/>
        </p:spPr>
        <p:txBody>
          <a:bodyPr wrap="square" rtlCol="0">
            <a:spAutoFit/>
          </a:bodyPr>
          <a:lstStyle/>
          <a:p>
            <a:r>
              <a:rPr lang="en-US" sz="4000" dirty="0"/>
              <a:t>Project Background – </a:t>
            </a:r>
            <a:r>
              <a:rPr lang="en-US" sz="3000" dirty="0">
                <a:solidFill>
                  <a:schemeClr val="accent1"/>
                </a:solidFill>
              </a:rPr>
              <a:t>Context and Data Source</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7" y="1791789"/>
            <a:ext cx="4859383" cy="3785652"/>
          </a:xfrm>
          <a:prstGeom prst="rect">
            <a:avLst/>
          </a:prstGeom>
          <a:noFill/>
        </p:spPr>
        <p:txBody>
          <a:bodyPr wrap="square" rtlCol="0">
            <a:spAutoFit/>
          </a:bodyPr>
          <a:lstStyle/>
          <a:p>
            <a:r>
              <a:rPr lang="en-US" sz="2400" dirty="0">
                <a:solidFill>
                  <a:srgbClr val="C100C2"/>
                </a:solidFill>
              </a:rPr>
              <a:t>Context: </a:t>
            </a:r>
            <a:r>
              <a:rPr lang="en-US" sz="2400" dirty="0">
                <a:solidFill>
                  <a:schemeClr val="tx2"/>
                </a:solidFill>
              </a:rPr>
              <a:t>Automated transaction labelling to improve financial data analysis, budgeting and user insights.</a:t>
            </a:r>
          </a:p>
          <a:p>
            <a:endParaRPr lang="en-US" sz="2400" dirty="0">
              <a:solidFill>
                <a:schemeClr val="tx2"/>
              </a:solidFill>
            </a:endParaRPr>
          </a:p>
          <a:p>
            <a:r>
              <a:rPr lang="en-US" sz="2400" dirty="0">
                <a:solidFill>
                  <a:srgbClr val="C100C2"/>
                </a:solidFill>
              </a:rPr>
              <a:t>Data Source: </a:t>
            </a:r>
            <a:r>
              <a:rPr lang="en-US" sz="2400" dirty="0">
                <a:solidFill>
                  <a:schemeClr val="tx2"/>
                </a:solidFill>
              </a:rPr>
              <a:t>Pre-existing transaction processor API  and transaction records from Chorus with fields like Transaction ID, accounts, bank codes, amount and narration</a:t>
            </a:r>
          </a:p>
          <a:p>
            <a:endParaRPr lang="en-US" sz="2400" dirty="0">
              <a:solidFill>
                <a:schemeClr val="tx2"/>
              </a:solidFill>
            </a:endParaRPr>
          </a:p>
        </p:txBody>
      </p:sp>
      <p:pic>
        <p:nvPicPr>
          <p:cNvPr id="3" name="Picture 2">
            <a:extLst>
              <a:ext uri="{FF2B5EF4-FFF2-40B4-BE49-F238E27FC236}">
                <a16:creationId xmlns:a16="http://schemas.microsoft.com/office/drawing/2014/main" id="{24C7A789-8E39-00A4-8C11-807B53F5370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1793966"/>
            <a:ext cx="5430635" cy="3620423"/>
          </a:xfrm>
          <a:prstGeom prst="rect">
            <a:avLst/>
          </a:prstGeom>
        </p:spPr>
      </p:pic>
    </p:spTree>
    <p:extLst>
      <p:ext uri="{BB962C8B-B14F-4D97-AF65-F5344CB8AC3E}">
        <p14:creationId xmlns:p14="http://schemas.microsoft.com/office/powerpoint/2010/main" val="333560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Requirements and Goal – </a:t>
            </a:r>
            <a:r>
              <a:rPr lang="en-US" sz="3000" dirty="0">
                <a:solidFill>
                  <a:schemeClr val="accent1"/>
                </a:solidFill>
              </a:rPr>
              <a:t>Primary Requirement and Key Metrics</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6" y="1793966"/>
            <a:ext cx="4859383" cy="3785652"/>
          </a:xfrm>
          <a:prstGeom prst="rect">
            <a:avLst/>
          </a:prstGeom>
          <a:noFill/>
        </p:spPr>
        <p:txBody>
          <a:bodyPr wrap="square" rtlCol="0">
            <a:spAutoFit/>
          </a:bodyPr>
          <a:lstStyle/>
          <a:p>
            <a:r>
              <a:rPr lang="en-US" sz="2400" dirty="0">
                <a:solidFill>
                  <a:schemeClr val="accent1"/>
                </a:solidFill>
              </a:rPr>
              <a:t>Primary Requirement</a:t>
            </a:r>
            <a:r>
              <a:rPr lang="en-US" sz="2400" dirty="0">
                <a:solidFill>
                  <a:srgbClr val="C100C2"/>
                </a:solidFill>
              </a:rPr>
              <a:t>: </a:t>
            </a:r>
            <a:r>
              <a:rPr lang="en-US" sz="2400" dirty="0">
                <a:solidFill>
                  <a:schemeClr val="tx2"/>
                </a:solidFill>
              </a:rPr>
              <a:t>Classify transaction accurately incorporating a feedback loop to enhance classification over time.</a:t>
            </a:r>
          </a:p>
          <a:p>
            <a:endParaRPr lang="en-US" sz="2400" dirty="0">
              <a:solidFill>
                <a:schemeClr val="tx2"/>
              </a:solidFill>
            </a:endParaRPr>
          </a:p>
          <a:p>
            <a:r>
              <a:rPr lang="en-US" sz="2400" dirty="0">
                <a:solidFill>
                  <a:schemeClr val="accent1"/>
                </a:solidFill>
              </a:rPr>
              <a:t>Key Metrics</a:t>
            </a:r>
            <a:r>
              <a:rPr lang="en-US" sz="2400" dirty="0">
                <a:solidFill>
                  <a:srgbClr val="C100C2"/>
                </a:solidFill>
              </a:rPr>
              <a:t>: </a:t>
            </a:r>
            <a:r>
              <a:rPr lang="en-US" sz="2400" dirty="0">
                <a:solidFill>
                  <a:schemeClr val="tx2"/>
                </a:solidFill>
              </a:rPr>
              <a:t>Target high initial accuracy, scalable performance and real-time response for optimal user experience.</a:t>
            </a:r>
          </a:p>
          <a:p>
            <a:endParaRPr lang="en-US" sz="2400" dirty="0">
              <a:solidFill>
                <a:schemeClr val="tx2"/>
              </a:solidFill>
            </a:endParaRPr>
          </a:p>
        </p:txBody>
      </p:sp>
      <p:pic>
        <p:nvPicPr>
          <p:cNvPr id="5" name="Picture 4">
            <a:extLst>
              <a:ext uri="{FF2B5EF4-FFF2-40B4-BE49-F238E27FC236}">
                <a16:creationId xmlns:a16="http://schemas.microsoft.com/office/drawing/2014/main" id="{32B433F4-5776-3CE4-450C-7C125F3B883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47004" y="1492250"/>
            <a:ext cx="5003800" cy="3873500"/>
          </a:xfrm>
          <a:prstGeom prst="rect">
            <a:avLst/>
          </a:prstGeom>
        </p:spPr>
      </p:pic>
      <p:sp>
        <p:nvSpPr>
          <p:cNvPr id="6" name="TextBox 5">
            <a:extLst>
              <a:ext uri="{FF2B5EF4-FFF2-40B4-BE49-F238E27FC236}">
                <a16:creationId xmlns:a16="http://schemas.microsoft.com/office/drawing/2014/main" id="{01FD4AC7-C479-345E-07D5-3E0D05637B65}"/>
              </a:ext>
            </a:extLst>
          </p:cNvPr>
          <p:cNvSpPr txBox="1"/>
          <p:nvPr/>
        </p:nvSpPr>
        <p:spPr>
          <a:xfrm>
            <a:off x="3594100" y="5365750"/>
            <a:ext cx="5003800" cy="230832"/>
          </a:xfrm>
          <a:prstGeom prst="rect">
            <a:avLst/>
          </a:prstGeom>
          <a:noFill/>
        </p:spPr>
        <p:txBody>
          <a:bodyPr wrap="square" rtlCol="0">
            <a:spAutoFit/>
          </a:bodyPr>
          <a:lstStyle/>
          <a:p>
            <a:r>
              <a:rPr lang="en-US" sz="900">
                <a:hlinkClick r:id="rId3" tooltip="https://www.reflectionsofthevoid.com/2015/"/>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4505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1169551"/>
          </a:xfrm>
          <a:prstGeom prst="rect">
            <a:avLst/>
          </a:prstGeom>
          <a:noFill/>
        </p:spPr>
        <p:txBody>
          <a:bodyPr wrap="square" rtlCol="0">
            <a:spAutoFit/>
          </a:bodyPr>
          <a:lstStyle/>
          <a:p>
            <a:r>
              <a:rPr lang="en-US" sz="4000" dirty="0"/>
              <a:t>Data Structure Enhancement for Improved Accuracy – </a:t>
            </a:r>
            <a:r>
              <a:rPr lang="en-US" sz="3000" dirty="0">
                <a:solidFill>
                  <a:schemeClr val="accent1"/>
                </a:solidFill>
              </a:rPr>
              <a:t>Additional Data Fields for Labelling</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6" y="1793966"/>
            <a:ext cx="4859383" cy="3785652"/>
          </a:xfrm>
          <a:prstGeom prst="rect">
            <a:avLst/>
          </a:prstGeom>
          <a:noFill/>
        </p:spPr>
        <p:txBody>
          <a:bodyPr wrap="square" rtlCol="0">
            <a:spAutoFit/>
          </a:bodyPr>
          <a:lstStyle/>
          <a:p>
            <a:r>
              <a:rPr lang="en-US" sz="2400" dirty="0">
                <a:solidFill>
                  <a:schemeClr val="accent1"/>
                </a:solidFill>
              </a:rPr>
              <a:t>Transaction Metadata</a:t>
            </a:r>
            <a:r>
              <a:rPr lang="en-US" sz="2400" dirty="0">
                <a:solidFill>
                  <a:srgbClr val="C100C2"/>
                </a:solidFill>
              </a:rPr>
              <a:t>: </a:t>
            </a:r>
            <a:r>
              <a:rPr lang="en-US" sz="2400" dirty="0">
                <a:solidFill>
                  <a:schemeClr val="tx2"/>
                </a:solidFill>
              </a:rPr>
              <a:t>Timestamp, location data, and currency code to increase context-based labelling accuracy.</a:t>
            </a:r>
          </a:p>
          <a:p>
            <a:endParaRPr lang="en-US" sz="2400" dirty="0">
              <a:solidFill>
                <a:schemeClr val="tx2"/>
              </a:solidFill>
            </a:endParaRPr>
          </a:p>
          <a:p>
            <a:r>
              <a:rPr lang="en-US" sz="2400" dirty="0">
                <a:solidFill>
                  <a:schemeClr val="accent1"/>
                </a:solidFill>
              </a:rPr>
              <a:t>Enhanced Narration Processing</a:t>
            </a:r>
            <a:r>
              <a:rPr lang="en-US" sz="2400" dirty="0">
                <a:solidFill>
                  <a:srgbClr val="C100C2"/>
                </a:solidFill>
              </a:rPr>
              <a:t>: </a:t>
            </a:r>
            <a:r>
              <a:rPr lang="en-US" sz="2400" dirty="0">
                <a:solidFill>
                  <a:schemeClr val="tx2"/>
                </a:solidFill>
              </a:rPr>
              <a:t>Use NLP and Named Entity Recognition(NER) to extract key terms and entities from narration.</a:t>
            </a:r>
          </a:p>
          <a:p>
            <a:endParaRPr lang="en-US" sz="2400" dirty="0">
              <a:solidFill>
                <a:schemeClr val="tx2"/>
              </a:solidFill>
            </a:endParaRPr>
          </a:p>
        </p:txBody>
      </p:sp>
      <p:pic>
        <p:nvPicPr>
          <p:cNvPr id="3" name="Picture 2">
            <a:extLst>
              <a:ext uri="{FF2B5EF4-FFF2-40B4-BE49-F238E27FC236}">
                <a16:creationId xmlns:a16="http://schemas.microsoft.com/office/drawing/2014/main" id="{F5AA60AC-426B-2291-55C5-E8A739F930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75614" y="1661142"/>
            <a:ext cx="5354805" cy="4051300"/>
          </a:xfrm>
          <a:prstGeom prst="rect">
            <a:avLst/>
          </a:prstGeom>
        </p:spPr>
      </p:pic>
    </p:spTree>
    <p:extLst>
      <p:ext uri="{BB962C8B-B14F-4D97-AF65-F5344CB8AC3E}">
        <p14:creationId xmlns:p14="http://schemas.microsoft.com/office/powerpoint/2010/main" val="263793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Implementation Plan – </a:t>
            </a:r>
            <a:r>
              <a:rPr lang="en-US" sz="3000" dirty="0">
                <a:solidFill>
                  <a:schemeClr val="accent1"/>
                </a:solidFill>
              </a:rPr>
              <a:t>Roadmap for Development</a:t>
            </a:r>
          </a:p>
        </p:txBody>
      </p:sp>
      <p:sp>
        <p:nvSpPr>
          <p:cNvPr id="8" name="TextBox 7">
            <a:extLst>
              <a:ext uri="{FF2B5EF4-FFF2-40B4-BE49-F238E27FC236}">
                <a16:creationId xmlns:a16="http://schemas.microsoft.com/office/drawing/2014/main" id="{ED376AD0-796C-AD83-5F7D-4B8802D7ECC4}"/>
              </a:ext>
            </a:extLst>
          </p:cNvPr>
          <p:cNvSpPr txBox="1"/>
          <p:nvPr/>
        </p:nvSpPr>
        <p:spPr>
          <a:xfrm>
            <a:off x="479939" y="1108554"/>
            <a:ext cx="5343918" cy="5632311"/>
          </a:xfrm>
          <a:prstGeom prst="rect">
            <a:avLst/>
          </a:prstGeom>
          <a:noFill/>
        </p:spPr>
        <p:txBody>
          <a:bodyPr wrap="square" rtlCol="0">
            <a:spAutoFit/>
          </a:bodyPr>
          <a:lstStyle/>
          <a:p>
            <a:r>
              <a:rPr lang="en-US" sz="2400" dirty="0">
                <a:solidFill>
                  <a:schemeClr val="accent1"/>
                </a:solidFill>
              </a:rPr>
              <a:t>Data Collection and Processing</a:t>
            </a:r>
            <a:r>
              <a:rPr lang="en-US" sz="2400" dirty="0">
                <a:solidFill>
                  <a:srgbClr val="C100C2"/>
                </a:solidFill>
              </a:rPr>
              <a:t>: </a:t>
            </a:r>
            <a:r>
              <a:rPr lang="en-US" sz="2400" dirty="0">
                <a:solidFill>
                  <a:schemeClr val="tx2"/>
                </a:solidFill>
              </a:rPr>
              <a:t>At this stage, we have a few options, we could push transaction records as soon as they are processed and stored in the database to Apache Kafka. We could also normalize the data by adding more fields that will improve the accuracy of the model</a:t>
            </a:r>
          </a:p>
          <a:p>
            <a:endParaRPr lang="en-US" sz="2400" dirty="0">
              <a:solidFill>
                <a:schemeClr val="tx2"/>
              </a:solidFill>
            </a:endParaRPr>
          </a:p>
          <a:p>
            <a:r>
              <a:rPr lang="en-US" sz="2400" dirty="0">
                <a:solidFill>
                  <a:srgbClr val="C100C2"/>
                </a:solidFill>
              </a:rPr>
              <a:t>Baseline Model Training: </a:t>
            </a:r>
            <a:r>
              <a:rPr lang="en-US" sz="2400" dirty="0">
                <a:solidFill>
                  <a:schemeClr val="tx2"/>
                </a:solidFill>
              </a:rPr>
              <a:t>At this stage, we perform preliminary model training using basic categorization technique and ML models. We can begin training with models like Naïve Bayes and Decision Trees, then consider advanced models like Transformers</a:t>
            </a:r>
          </a:p>
        </p:txBody>
      </p:sp>
      <p:pic>
        <p:nvPicPr>
          <p:cNvPr id="5" name="Picture 4">
            <a:extLst>
              <a:ext uri="{FF2B5EF4-FFF2-40B4-BE49-F238E27FC236}">
                <a16:creationId xmlns:a16="http://schemas.microsoft.com/office/drawing/2014/main" id="{EBD50557-3F31-15D9-A0C4-17CDCC1AC3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37514" y="1793966"/>
            <a:ext cx="5213290" cy="4064000"/>
          </a:xfrm>
          <a:prstGeom prst="rect">
            <a:avLst/>
          </a:prstGeom>
        </p:spPr>
      </p:pic>
    </p:spTree>
    <p:extLst>
      <p:ext uri="{BB962C8B-B14F-4D97-AF65-F5344CB8AC3E}">
        <p14:creationId xmlns:p14="http://schemas.microsoft.com/office/powerpoint/2010/main" val="183720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Implementation Plan Cont’d – </a:t>
            </a:r>
            <a:r>
              <a:rPr lang="en-US" sz="3000" dirty="0">
                <a:solidFill>
                  <a:schemeClr val="accent1"/>
                </a:solidFill>
              </a:rPr>
              <a:t>Roadmap for Development</a:t>
            </a:r>
          </a:p>
        </p:txBody>
      </p:sp>
      <p:sp>
        <p:nvSpPr>
          <p:cNvPr id="8" name="TextBox 7">
            <a:extLst>
              <a:ext uri="{FF2B5EF4-FFF2-40B4-BE49-F238E27FC236}">
                <a16:creationId xmlns:a16="http://schemas.microsoft.com/office/drawing/2014/main" id="{ED376AD0-796C-AD83-5F7D-4B8802D7ECC4}"/>
              </a:ext>
            </a:extLst>
          </p:cNvPr>
          <p:cNvSpPr txBox="1"/>
          <p:nvPr/>
        </p:nvSpPr>
        <p:spPr>
          <a:xfrm>
            <a:off x="512596" y="1592844"/>
            <a:ext cx="4859383" cy="4893647"/>
          </a:xfrm>
          <a:prstGeom prst="rect">
            <a:avLst/>
          </a:prstGeom>
          <a:noFill/>
        </p:spPr>
        <p:txBody>
          <a:bodyPr wrap="square" rtlCol="0">
            <a:spAutoFit/>
          </a:bodyPr>
          <a:lstStyle/>
          <a:p>
            <a:r>
              <a:rPr lang="en-US" sz="2400" dirty="0">
                <a:solidFill>
                  <a:schemeClr val="accent1"/>
                </a:solidFill>
              </a:rPr>
              <a:t>Model Refinement with Feedback</a:t>
            </a:r>
            <a:r>
              <a:rPr lang="en-US" sz="2400" dirty="0">
                <a:solidFill>
                  <a:srgbClr val="C100C2"/>
                </a:solidFill>
              </a:rPr>
              <a:t>: </a:t>
            </a:r>
            <a:r>
              <a:rPr lang="en-US" sz="2400" dirty="0">
                <a:solidFill>
                  <a:schemeClr val="tx2"/>
                </a:solidFill>
              </a:rPr>
              <a:t>Because we want to achieve a high accuracy, this is the stage where we will incorporate user feedback to improve model performance. This will be done iteratively over a specified interval</a:t>
            </a:r>
          </a:p>
          <a:p>
            <a:endParaRPr lang="en-US" sz="2400" dirty="0">
              <a:solidFill>
                <a:schemeClr val="tx2"/>
              </a:solidFill>
            </a:endParaRPr>
          </a:p>
          <a:p>
            <a:r>
              <a:rPr lang="en-US" sz="2400" dirty="0">
                <a:solidFill>
                  <a:srgbClr val="C100C2"/>
                </a:solidFill>
              </a:rPr>
              <a:t>Scalable Deployment: </a:t>
            </a:r>
            <a:r>
              <a:rPr lang="en-US" sz="2400" dirty="0">
                <a:solidFill>
                  <a:schemeClr val="tx2"/>
                </a:solidFill>
              </a:rPr>
              <a:t>At this stage, we deploy the model on a scalable architecture with caching for high frequency transactions</a:t>
            </a:r>
          </a:p>
          <a:p>
            <a:endParaRPr lang="en-US" sz="2400" dirty="0">
              <a:solidFill>
                <a:schemeClr val="tx2"/>
              </a:solidFill>
            </a:endParaRPr>
          </a:p>
        </p:txBody>
      </p:sp>
      <p:pic>
        <p:nvPicPr>
          <p:cNvPr id="5" name="Picture 4">
            <a:extLst>
              <a:ext uri="{FF2B5EF4-FFF2-40B4-BE49-F238E27FC236}">
                <a16:creationId xmlns:a16="http://schemas.microsoft.com/office/drawing/2014/main" id="{EBD50557-3F31-15D9-A0C4-17CDCC1AC3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23857" y="1793966"/>
            <a:ext cx="5626947" cy="4064000"/>
          </a:xfrm>
          <a:prstGeom prst="rect">
            <a:avLst/>
          </a:prstGeom>
        </p:spPr>
      </p:pic>
    </p:spTree>
    <p:extLst>
      <p:ext uri="{BB962C8B-B14F-4D97-AF65-F5344CB8AC3E}">
        <p14:creationId xmlns:p14="http://schemas.microsoft.com/office/powerpoint/2010/main" val="116503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Data Ingestion, Processing and Labelling</a:t>
            </a:r>
            <a:endParaRPr lang="en-US" sz="3000" dirty="0">
              <a:solidFill>
                <a:schemeClr val="accent1"/>
              </a:solidFill>
            </a:endParaRPr>
          </a:p>
        </p:txBody>
      </p:sp>
      <p:pic>
        <p:nvPicPr>
          <p:cNvPr id="3" name="Picture 2">
            <a:extLst>
              <a:ext uri="{FF2B5EF4-FFF2-40B4-BE49-F238E27FC236}">
                <a16:creationId xmlns:a16="http://schemas.microsoft.com/office/drawing/2014/main" id="{3CC52934-E04A-A2E2-EDCB-46448E1BE088}"/>
              </a:ext>
            </a:extLst>
          </p:cNvPr>
          <p:cNvPicPr>
            <a:picLocks noChangeAspect="1"/>
          </p:cNvPicPr>
          <p:nvPr/>
        </p:nvPicPr>
        <p:blipFill>
          <a:blip r:embed="rId2"/>
          <a:stretch>
            <a:fillRect/>
          </a:stretch>
        </p:blipFill>
        <p:spPr>
          <a:xfrm>
            <a:off x="1" y="1094014"/>
            <a:ext cx="12191998" cy="5763986"/>
          </a:xfrm>
          <a:prstGeom prst="rect">
            <a:avLst/>
          </a:prstGeom>
        </p:spPr>
      </p:pic>
    </p:spTree>
    <p:extLst>
      <p:ext uri="{BB962C8B-B14F-4D97-AF65-F5344CB8AC3E}">
        <p14:creationId xmlns:p14="http://schemas.microsoft.com/office/powerpoint/2010/main" val="250435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512596" y="189291"/>
            <a:ext cx="11679403" cy="1169551"/>
          </a:xfrm>
          <a:prstGeom prst="rect">
            <a:avLst/>
          </a:prstGeom>
          <a:noFill/>
        </p:spPr>
        <p:txBody>
          <a:bodyPr wrap="square" rtlCol="0">
            <a:spAutoFit/>
          </a:bodyPr>
          <a:lstStyle/>
          <a:p>
            <a:r>
              <a:rPr lang="en-US" sz="4000" dirty="0"/>
              <a:t>Backend Architecture &amp; Data Schema – </a:t>
            </a:r>
            <a:r>
              <a:rPr lang="en-US" sz="3000" dirty="0">
                <a:solidFill>
                  <a:schemeClr val="accent1"/>
                </a:solidFill>
              </a:rPr>
              <a:t>Database &amp; System Components</a:t>
            </a:r>
          </a:p>
        </p:txBody>
      </p:sp>
      <p:sp>
        <p:nvSpPr>
          <p:cNvPr id="8" name="TextBox 7">
            <a:extLst>
              <a:ext uri="{FF2B5EF4-FFF2-40B4-BE49-F238E27FC236}">
                <a16:creationId xmlns:a16="http://schemas.microsoft.com/office/drawing/2014/main" id="{ED376AD0-796C-AD83-5F7D-4B8802D7ECC4}"/>
              </a:ext>
            </a:extLst>
          </p:cNvPr>
          <p:cNvSpPr txBox="1"/>
          <p:nvPr/>
        </p:nvSpPr>
        <p:spPr>
          <a:xfrm>
            <a:off x="512597" y="1367815"/>
            <a:ext cx="6084146" cy="5632311"/>
          </a:xfrm>
          <a:prstGeom prst="rect">
            <a:avLst/>
          </a:prstGeom>
          <a:noFill/>
        </p:spPr>
        <p:txBody>
          <a:bodyPr wrap="square" rtlCol="0">
            <a:spAutoFit/>
          </a:bodyPr>
          <a:lstStyle/>
          <a:p>
            <a:r>
              <a:rPr lang="en-US" sz="2400" dirty="0">
                <a:solidFill>
                  <a:srgbClr val="C100C2"/>
                </a:solidFill>
              </a:rPr>
              <a:t>Data Schema: </a:t>
            </a:r>
          </a:p>
          <a:p>
            <a:pPr marL="342900" indent="-342900">
              <a:buFont typeface="Arial" panose="020B0604020202020204" pitchFamily="34" charset="0"/>
              <a:buChar char="•"/>
            </a:pPr>
            <a:r>
              <a:rPr lang="en-US" sz="2200" b="1" dirty="0">
                <a:solidFill>
                  <a:schemeClr val="tx2"/>
                </a:solidFill>
              </a:rPr>
              <a:t>Transaction Table:</a:t>
            </a:r>
            <a:r>
              <a:rPr lang="en-US" sz="2200" dirty="0">
                <a:solidFill>
                  <a:schemeClr val="tx2"/>
                </a:solidFill>
              </a:rPr>
              <a:t> includes fields like </a:t>
            </a:r>
            <a:r>
              <a:rPr lang="en-US" sz="2200" dirty="0" err="1">
                <a:solidFill>
                  <a:schemeClr val="tx2"/>
                </a:solidFill>
              </a:rPr>
              <a:t>transactionId</a:t>
            </a:r>
            <a:r>
              <a:rPr lang="en-US" sz="2200" dirty="0">
                <a:solidFill>
                  <a:schemeClr val="tx2"/>
                </a:solidFill>
              </a:rPr>
              <a:t>, amount, accounts, </a:t>
            </a:r>
            <a:r>
              <a:rPr lang="en-US" sz="2200" b="1" dirty="0">
                <a:solidFill>
                  <a:schemeClr val="tx2"/>
                </a:solidFill>
              </a:rPr>
              <a:t>narration, </a:t>
            </a:r>
            <a:r>
              <a:rPr lang="en-US" sz="2200" dirty="0">
                <a:solidFill>
                  <a:schemeClr val="tx2"/>
                </a:solidFill>
              </a:rPr>
              <a:t>timestamp, location, label etc.</a:t>
            </a:r>
          </a:p>
          <a:p>
            <a:pPr marL="342900" indent="-342900">
              <a:buFont typeface="Arial" panose="020B0604020202020204" pitchFamily="34" charset="0"/>
              <a:buChar char="•"/>
            </a:pPr>
            <a:r>
              <a:rPr lang="en-US" sz="2200" b="1" dirty="0">
                <a:solidFill>
                  <a:schemeClr val="tx2"/>
                </a:solidFill>
              </a:rPr>
              <a:t>Feedback Table: </a:t>
            </a:r>
            <a:r>
              <a:rPr lang="en-US" sz="2200" dirty="0">
                <a:solidFill>
                  <a:schemeClr val="tx2"/>
                </a:solidFill>
              </a:rPr>
              <a:t>Track user feedback with fields like </a:t>
            </a:r>
            <a:r>
              <a:rPr lang="en-US" sz="2200" dirty="0" err="1">
                <a:solidFill>
                  <a:schemeClr val="tx2"/>
                </a:solidFill>
              </a:rPr>
              <a:t>feedbackId</a:t>
            </a:r>
            <a:r>
              <a:rPr lang="en-US" sz="2200" dirty="0">
                <a:solidFill>
                  <a:schemeClr val="tx2"/>
                </a:solidFill>
              </a:rPr>
              <a:t>, </a:t>
            </a:r>
            <a:r>
              <a:rPr lang="en-US" sz="2200" dirty="0" err="1">
                <a:solidFill>
                  <a:schemeClr val="tx2"/>
                </a:solidFill>
              </a:rPr>
              <a:t>transactionId</a:t>
            </a:r>
            <a:r>
              <a:rPr lang="en-US" sz="2200" dirty="0">
                <a:solidFill>
                  <a:schemeClr val="tx2"/>
                </a:solidFill>
              </a:rPr>
              <a:t>, </a:t>
            </a:r>
            <a:r>
              <a:rPr lang="en-US" sz="2200" dirty="0" err="1">
                <a:solidFill>
                  <a:schemeClr val="tx2"/>
                </a:solidFill>
              </a:rPr>
              <a:t>originalLabel</a:t>
            </a:r>
            <a:r>
              <a:rPr lang="en-US" sz="2200" dirty="0">
                <a:solidFill>
                  <a:schemeClr val="tx2"/>
                </a:solidFill>
              </a:rPr>
              <a:t>, </a:t>
            </a:r>
            <a:r>
              <a:rPr lang="en-US" sz="2200" dirty="0" err="1">
                <a:solidFill>
                  <a:schemeClr val="tx2"/>
                </a:solidFill>
              </a:rPr>
              <a:t>correctedLabel</a:t>
            </a:r>
            <a:r>
              <a:rPr lang="en-US" sz="2200" dirty="0">
                <a:solidFill>
                  <a:schemeClr val="tx2"/>
                </a:solidFill>
              </a:rPr>
              <a:t> and timestamp</a:t>
            </a:r>
            <a:endParaRPr lang="en-US" sz="2200" b="1" dirty="0">
              <a:solidFill>
                <a:schemeClr val="tx2"/>
              </a:solidFill>
            </a:endParaRPr>
          </a:p>
          <a:p>
            <a:endParaRPr lang="en-US" sz="2400" dirty="0">
              <a:solidFill>
                <a:schemeClr val="tx2"/>
              </a:solidFill>
            </a:endParaRPr>
          </a:p>
          <a:p>
            <a:r>
              <a:rPr lang="en-US" sz="2400" dirty="0">
                <a:solidFill>
                  <a:srgbClr val="C100C2"/>
                </a:solidFill>
              </a:rPr>
              <a:t>System Components: </a:t>
            </a:r>
          </a:p>
          <a:p>
            <a:pPr marL="342900" indent="-342900">
              <a:buFont typeface="Arial" panose="020B0604020202020204" pitchFamily="34" charset="0"/>
              <a:buChar char="•"/>
            </a:pPr>
            <a:r>
              <a:rPr lang="en-US" sz="2200" dirty="0">
                <a:solidFill>
                  <a:schemeClr val="tx2"/>
                </a:solidFill>
              </a:rPr>
              <a:t>Apache Kafka for asynchronous data processing and near-</a:t>
            </a:r>
            <a:r>
              <a:rPr lang="en-US" sz="2200" dirty="0" err="1">
                <a:solidFill>
                  <a:schemeClr val="tx2"/>
                </a:solidFill>
              </a:rPr>
              <a:t>realtime</a:t>
            </a:r>
            <a:r>
              <a:rPr lang="en-US" sz="2200" dirty="0">
                <a:solidFill>
                  <a:schemeClr val="tx2"/>
                </a:solidFill>
              </a:rPr>
              <a:t> data processing and response</a:t>
            </a:r>
          </a:p>
          <a:p>
            <a:endParaRPr lang="en-US" sz="2200" dirty="0">
              <a:solidFill>
                <a:schemeClr val="tx2"/>
              </a:solidFill>
            </a:endParaRPr>
          </a:p>
          <a:p>
            <a:pPr marL="342900" indent="-342900">
              <a:buFont typeface="Arial" panose="020B0604020202020204" pitchFamily="34" charset="0"/>
              <a:buChar char="•"/>
            </a:pPr>
            <a:r>
              <a:rPr lang="en-US" sz="2200" dirty="0">
                <a:solidFill>
                  <a:schemeClr val="tx2"/>
                </a:solidFill>
              </a:rPr>
              <a:t>API Gateway for data ingestion, ML Service for Labelling, Feedback and Re-training Pipeline for accuracy improvement.</a:t>
            </a:r>
          </a:p>
          <a:p>
            <a:endParaRPr lang="en-US" sz="2400" dirty="0">
              <a:solidFill>
                <a:schemeClr val="tx2"/>
              </a:solidFill>
            </a:endParaRPr>
          </a:p>
        </p:txBody>
      </p:sp>
      <p:pic>
        <p:nvPicPr>
          <p:cNvPr id="3" name="Picture 2">
            <a:extLst>
              <a:ext uri="{FF2B5EF4-FFF2-40B4-BE49-F238E27FC236}">
                <a16:creationId xmlns:a16="http://schemas.microsoft.com/office/drawing/2014/main" id="{A32B5D42-C987-3F3B-A43C-50854E50ACA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09015" y="1707144"/>
            <a:ext cx="4870388" cy="4064000"/>
          </a:xfrm>
          <a:prstGeom prst="rect">
            <a:avLst/>
          </a:prstGeom>
        </p:spPr>
      </p:pic>
    </p:spTree>
    <p:extLst>
      <p:ext uri="{BB962C8B-B14F-4D97-AF65-F5344CB8AC3E}">
        <p14:creationId xmlns:p14="http://schemas.microsoft.com/office/powerpoint/2010/main" val="206111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512596" y="189291"/>
            <a:ext cx="11679403" cy="707886"/>
          </a:xfrm>
          <a:prstGeom prst="rect">
            <a:avLst/>
          </a:prstGeom>
          <a:noFill/>
        </p:spPr>
        <p:txBody>
          <a:bodyPr wrap="square" rtlCol="0">
            <a:spAutoFit/>
          </a:bodyPr>
          <a:lstStyle/>
          <a:p>
            <a:r>
              <a:rPr lang="en-US" sz="4000" dirty="0"/>
              <a:t>Metrics &amp; Evaluation Criteria – </a:t>
            </a:r>
            <a:r>
              <a:rPr lang="en-US" sz="3000" dirty="0">
                <a:solidFill>
                  <a:schemeClr val="accent1"/>
                </a:solidFill>
              </a:rPr>
              <a:t>Key Indicators of Success</a:t>
            </a:r>
          </a:p>
        </p:txBody>
      </p:sp>
      <p:sp>
        <p:nvSpPr>
          <p:cNvPr id="8" name="TextBox 7">
            <a:extLst>
              <a:ext uri="{FF2B5EF4-FFF2-40B4-BE49-F238E27FC236}">
                <a16:creationId xmlns:a16="http://schemas.microsoft.com/office/drawing/2014/main" id="{ED376AD0-796C-AD83-5F7D-4B8802D7ECC4}"/>
              </a:ext>
            </a:extLst>
          </p:cNvPr>
          <p:cNvSpPr txBox="1"/>
          <p:nvPr/>
        </p:nvSpPr>
        <p:spPr>
          <a:xfrm>
            <a:off x="512597" y="1367815"/>
            <a:ext cx="6084146" cy="4154984"/>
          </a:xfrm>
          <a:prstGeom prst="rect">
            <a:avLst/>
          </a:prstGeom>
          <a:noFill/>
        </p:spPr>
        <p:txBody>
          <a:bodyPr wrap="square" rtlCol="0">
            <a:spAutoFit/>
          </a:bodyPr>
          <a:lstStyle/>
          <a:p>
            <a:r>
              <a:rPr lang="en-US" sz="2400" dirty="0">
                <a:solidFill>
                  <a:srgbClr val="C100C2"/>
                </a:solidFill>
              </a:rPr>
              <a:t>Accuracy and Precision: </a:t>
            </a:r>
            <a:r>
              <a:rPr lang="en-US" sz="2400" dirty="0">
                <a:solidFill>
                  <a:schemeClr val="tx2"/>
                </a:solidFill>
              </a:rPr>
              <a:t>Regularly measure model labelling accuracy and precision to ensure high-quality classification</a:t>
            </a:r>
          </a:p>
          <a:p>
            <a:endParaRPr lang="en-US" sz="2400" dirty="0">
              <a:solidFill>
                <a:schemeClr val="tx2"/>
              </a:solidFill>
            </a:endParaRPr>
          </a:p>
          <a:p>
            <a:r>
              <a:rPr lang="en-US" sz="2400" dirty="0">
                <a:solidFill>
                  <a:srgbClr val="C100C2"/>
                </a:solidFill>
              </a:rPr>
              <a:t>Scalability: </a:t>
            </a:r>
            <a:r>
              <a:rPr lang="en-US" sz="2400" dirty="0">
                <a:solidFill>
                  <a:schemeClr val="tx2"/>
                </a:solidFill>
              </a:rPr>
              <a:t>Assess the model, </a:t>
            </a:r>
            <a:r>
              <a:rPr lang="en-US" sz="2400" dirty="0" err="1">
                <a:solidFill>
                  <a:schemeClr val="tx2"/>
                </a:solidFill>
              </a:rPr>
              <a:t>kafka</a:t>
            </a:r>
            <a:r>
              <a:rPr lang="en-US" sz="2400" dirty="0">
                <a:solidFill>
                  <a:schemeClr val="tx2"/>
                </a:solidFill>
              </a:rPr>
              <a:t> and database performance transaction volume grows</a:t>
            </a:r>
          </a:p>
          <a:p>
            <a:endParaRPr lang="en-US" sz="2400" dirty="0">
              <a:solidFill>
                <a:schemeClr val="tx2"/>
              </a:solidFill>
            </a:endParaRPr>
          </a:p>
          <a:p>
            <a:r>
              <a:rPr lang="en-US" sz="2400" dirty="0">
                <a:solidFill>
                  <a:srgbClr val="C100C2"/>
                </a:solidFill>
              </a:rPr>
              <a:t>Feedback Utilization Rate: </a:t>
            </a:r>
            <a:r>
              <a:rPr lang="en-US" sz="2400" dirty="0">
                <a:solidFill>
                  <a:schemeClr val="tx2"/>
                </a:solidFill>
              </a:rPr>
              <a:t>Track the rate of feedback incorporated into retraining cycles for continuous improvement</a:t>
            </a:r>
          </a:p>
        </p:txBody>
      </p:sp>
      <p:pic>
        <p:nvPicPr>
          <p:cNvPr id="5" name="Picture 4">
            <a:extLst>
              <a:ext uri="{FF2B5EF4-FFF2-40B4-BE49-F238E27FC236}">
                <a16:creationId xmlns:a16="http://schemas.microsoft.com/office/drawing/2014/main" id="{675D9221-B645-EABF-B239-3E7B5E6F4D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54494" y="1445568"/>
            <a:ext cx="4820618" cy="4154984"/>
          </a:xfrm>
          <a:prstGeom prst="rect">
            <a:avLst/>
          </a:prstGeom>
        </p:spPr>
      </p:pic>
    </p:spTree>
    <p:extLst>
      <p:ext uri="{BB962C8B-B14F-4D97-AF65-F5344CB8AC3E}">
        <p14:creationId xmlns:p14="http://schemas.microsoft.com/office/powerpoint/2010/main" val="1140865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2018</TotalTime>
  <Words>592</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2024-11-10T23:59:40Z</dcterms:created>
  <dcterms:modified xsi:type="dcterms:W3CDTF">2024-11-12T09:37:51Z</dcterms:modified>
</cp:coreProperties>
</file>