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0"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2000" b="1" dirty="0">
              <a:latin typeface="Times New Roman" panose="02020603050405020304" pitchFamily="18" charset="0"/>
              <a:cs typeface="Times New Roman" panose="02020603050405020304" pitchFamily="18" charset="0"/>
            </a:rPr>
            <a:t>Waterfall</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1600" dirty="0">
              <a:latin typeface="Times New Roman" panose="02020603050405020304" pitchFamily="18" charset="0"/>
              <a:cs typeface="Times New Roman" panose="02020603050405020304" pitchFamily="18" charset="0"/>
            </a:rPr>
            <a:t>Each phase must begin after the completion of the before phase</a:t>
          </a:r>
          <a:r>
            <a:rPr lang="en-US" sz="1200" dirty="0"/>
            <a: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custT="1"/>
      <dgm:spPr/>
      <dgm:t>
        <a:bodyPr/>
        <a:lstStyle/>
        <a:p>
          <a:r>
            <a:rPr lang="en-US" sz="2000" b="1" dirty="0">
              <a:latin typeface="Times New Roman" panose="02020603050405020304" pitchFamily="18" charset="0"/>
              <a:cs typeface="Times New Roman" panose="02020603050405020304" pitchFamily="18" charset="0"/>
            </a:rPr>
            <a:t>Iterative</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1600" dirty="0">
              <a:latin typeface="Times New Roman" panose="02020603050405020304" pitchFamily="18" charset="0"/>
              <a:cs typeface="Times New Roman" panose="02020603050405020304" pitchFamily="18" charset="0"/>
            </a:rPr>
            <a:t>Instead of starting with full requirements , we implement a set of requirements, test and then pinpoint new requirements.</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custT="1"/>
      <dgm:spPr/>
      <dgm:t>
        <a:bodyPr/>
        <a:lstStyle/>
        <a:p>
          <a:r>
            <a:rPr lang="en-US" sz="2000" b="1" dirty="0">
              <a:latin typeface="Times New Roman" panose="02020603050405020304" pitchFamily="18" charset="0"/>
              <a:cs typeface="Times New Roman" panose="02020603050405020304" pitchFamily="18" charset="0"/>
            </a:rPr>
            <a:t>Spiral</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1600" dirty="0">
              <a:latin typeface="Times New Roman" panose="02020603050405020304" pitchFamily="18" charset="0"/>
              <a:cs typeface="Times New Roman" panose="02020603050405020304" pitchFamily="18" charset="0"/>
            </a:rPr>
            <a:t>Combination of Waterfall and iterative which allows incremental releases of product in every iteration of the spiral.</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custT="1"/>
      <dgm:spPr/>
      <dgm:t>
        <a:bodyPr/>
        <a:lstStyle/>
        <a:p>
          <a:r>
            <a:rPr lang="en-US" sz="2000" b="1" dirty="0">
              <a:latin typeface="Times New Roman" panose="02020603050405020304" pitchFamily="18" charset="0"/>
              <a:cs typeface="Times New Roman" panose="02020603050405020304" pitchFamily="18" charset="0"/>
            </a:rPr>
            <a:t>V</a:t>
          </a:r>
        </a:p>
      </dgm:t>
    </dgm:pt>
    <dgm:pt modelId="{BCA8377F-58EC-40FD-8F05-DF4E529335AA}" type="sibTrans" cxnId="{AB4C7C27-9298-4339-A781-9A16BCBB27E7}">
      <dgm:prSet/>
      <dgm:spPr/>
      <dgm:t>
        <a:bodyPr/>
        <a:lstStyle/>
        <a:p>
          <a:endParaRPr lang="en-US"/>
        </a:p>
      </dgm:t>
    </dgm:pt>
    <dgm:pt modelId="{8A0C3D83-7482-48F5-9A7B-7BCCFFA89D39}" type="parTrans" cxnId="{AB4C7C27-9298-4339-A781-9A16BCBB27E7}">
      <dgm:prSet/>
      <dgm:spPr/>
      <dgm:t>
        <a:bodyPr/>
        <a:lstStyle/>
        <a:p>
          <a:pPr algn="l"/>
          <a:endParaRPr lang="en-US"/>
        </a:p>
      </dgm:t>
    </dgm:pt>
    <dgm:pt modelId="{D8FCE50B-8057-456A-B2A9-965F28038B25}">
      <dgm:prSet custT="1"/>
      <dgm:spPr/>
      <dgm:t>
        <a:bodyPr/>
        <a:lstStyle/>
        <a:p>
          <a:r>
            <a:rPr lang="en-US" sz="1600" dirty="0">
              <a:latin typeface="Times New Roman" panose="02020603050405020304" pitchFamily="18" charset="0"/>
              <a:cs typeface="Times New Roman" panose="02020603050405020304" pitchFamily="18" charset="0"/>
            </a:rPr>
            <a:t>It is known as validation and verification model, in which each phase is associated with a testing phase.</a:t>
          </a:r>
        </a:p>
      </dgm:t>
    </dgm:pt>
    <dgm:pt modelId="{338B3E43-3652-4902-AE82-69646DE76CA7}" type="sibTrans" cxnId="{D3D5DDFE-3C40-4FB4-A2D6-AF320BE8808D}">
      <dgm:prSet/>
      <dgm:spPr/>
      <dgm:t>
        <a:bodyPr/>
        <a:lstStyle/>
        <a:p>
          <a:endParaRPr lang="en-US"/>
        </a:p>
      </dgm:t>
    </dgm:pt>
    <dgm:pt modelId="{D5DFEBC1-CD5A-4769-8915-305975D67145}" type="parTrans" cxnId="{D3D5DDFE-3C40-4FB4-A2D6-AF320BE8808D}">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Waterfall</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Each phase must begin after the completion of the before phase</a:t>
          </a:r>
          <a:r>
            <a:rPr lang="en-US" sz="1200" kern="1200" dirty="0"/>
            <a: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Iterative</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Instead of starting with full requirements , we implement a set of requirements, test and then pinpoint new requirements.</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Spiral</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Combination of Waterfall and iterative which allows incremental releases of product in every iteration of the spiral.</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V</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It is known as validation and verification model, in which each phase is associated with a testing phase.</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SDLC</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1500" dirty="0">
                <a:solidFill>
                  <a:schemeClr val="tx1">
                    <a:lumMod val="85000"/>
                    <a:lumOff val="15000"/>
                  </a:schemeClr>
                </a:solidFill>
              </a:rPr>
              <a:t>by- Varsini Ramakrishnan</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DCE4-71DC-173F-40D5-5EFF5F23B9E5}"/>
              </a:ext>
            </a:extLst>
          </p:cNvPr>
          <p:cNvSpPr>
            <a:spLocks noGrp="1"/>
          </p:cNvSpPr>
          <p:nvPr>
            <p:ph type="title"/>
          </p:nvPr>
        </p:nvSpPr>
        <p:spPr/>
        <p:txBody>
          <a:bodyPr/>
          <a:lstStyle/>
          <a:p>
            <a:r>
              <a:rPr lang="en-US" dirty="0"/>
              <a:t>What is SDLC ? </a:t>
            </a:r>
          </a:p>
        </p:txBody>
      </p:sp>
      <p:sp>
        <p:nvSpPr>
          <p:cNvPr id="3" name="Content Placeholder 2">
            <a:extLst>
              <a:ext uri="{FF2B5EF4-FFF2-40B4-BE49-F238E27FC236}">
                <a16:creationId xmlns:a16="http://schemas.microsoft.com/office/drawing/2014/main" id="{5EE0A42E-6D26-89A7-B6F7-47FDE28AEF34}"/>
              </a:ext>
            </a:extLst>
          </p:cNvPr>
          <p:cNvSpPr>
            <a:spLocks noGrp="1"/>
          </p:cNvSpPr>
          <p:nvPr>
            <p:ph idx="1"/>
          </p:nvPr>
        </p:nvSpPr>
        <p:spPr>
          <a:xfrm>
            <a:off x="1097280" y="2621548"/>
            <a:ext cx="10058400" cy="3760891"/>
          </a:xfrm>
        </p:spPr>
        <p:txBody>
          <a:bodyPr>
            <a:normAutofit/>
          </a:bodyPr>
          <a:lstStyle/>
          <a:p>
            <a:r>
              <a:rPr lang="en-US" sz="2500" dirty="0">
                <a:latin typeface="Times New Roman" panose="02020603050405020304" pitchFamily="18" charset="0"/>
                <a:cs typeface="Times New Roman" panose="02020603050405020304" pitchFamily="18" charset="0"/>
              </a:rPr>
              <a:t>SDLC stands for </a:t>
            </a:r>
            <a:r>
              <a:rPr lang="en-US" sz="2500" b="1" dirty="0">
                <a:latin typeface="Times New Roman" panose="02020603050405020304" pitchFamily="18" charset="0"/>
                <a:cs typeface="Times New Roman" panose="02020603050405020304" pitchFamily="18" charset="0"/>
              </a:rPr>
              <a:t>Software Development Life Cycle</a:t>
            </a:r>
            <a:r>
              <a:rPr lang="en-US" sz="2500" dirty="0">
                <a:latin typeface="Times New Roman" panose="02020603050405020304" pitchFamily="18" charset="0"/>
                <a:cs typeface="Times New Roman" panose="02020603050405020304" pitchFamily="18" charset="0"/>
              </a:rPr>
              <a:t>, which is a structured process used for developing software applications. </a:t>
            </a:r>
          </a:p>
          <a:p>
            <a:r>
              <a:rPr lang="en-US" sz="2500" dirty="0">
                <a:latin typeface="Times New Roman" panose="02020603050405020304" pitchFamily="18" charset="0"/>
                <a:cs typeface="Times New Roman" panose="02020603050405020304" pitchFamily="18" charset="0"/>
              </a:rPr>
              <a:t>It provides a systematic approach to software development and outlines various stages that ensure the development process is efficient, cost-effective, and produces high-quality software. </a:t>
            </a:r>
          </a:p>
        </p:txBody>
      </p:sp>
    </p:spTree>
    <p:extLst>
      <p:ext uri="{BB962C8B-B14F-4D97-AF65-F5344CB8AC3E}">
        <p14:creationId xmlns:p14="http://schemas.microsoft.com/office/powerpoint/2010/main" val="220103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4980E-D549-D7A5-B71C-64A8477A847B}"/>
              </a:ext>
            </a:extLst>
          </p:cNvPr>
          <p:cNvPicPr>
            <a:picLocks noChangeAspect="1"/>
          </p:cNvPicPr>
          <p:nvPr/>
        </p:nvPicPr>
        <p:blipFill>
          <a:blip r:embed="rId2"/>
          <a:stretch>
            <a:fillRect/>
          </a:stretch>
        </p:blipFill>
        <p:spPr>
          <a:xfrm>
            <a:off x="1408196" y="1670634"/>
            <a:ext cx="9022682" cy="4511341"/>
          </a:xfrm>
          <a:prstGeom prst="rect">
            <a:avLst/>
          </a:prstGeom>
        </p:spPr>
      </p:pic>
      <p:sp>
        <p:nvSpPr>
          <p:cNvPr id="4" name="TextBox 3">
            <a:extLst>
              <a:ext uri="{FF2B5EF4-FFF2-40B4-BE49-F238E27FC236}">
                <a16:creationId xmlns:a16="http://schemas.microsoft.com/office/drawing/2014/main" id="{A4D30EF9-96EA-4CD2-3E57-39D64F230CFB}"/>
              </a:ext>
            </a:extLst>
          </p:cNvPr>
          <p:cNvSpPr txBox="1"/>
          <p:nvPr/>
        </p:nvSpPr>
        <p:spPr>
          <a:xfrm>
            <a:off x="657727" y="565987"/>
            <a:ext cx="4748462" cy="769441"/>
          </a:xfrm>
          <a:prstGeom prst="rect">
            <a:avLst/>
          </a:prstGeom>
          <a:noFill/>
        </p:spPr>
        <p:txBody>
          <a:bodyPr wrap="square" rtlCol="0">
            <a:spAutoFit/>
          </a:bodyPr>
          <a:lstStyle/>
          <a:p>
            <a:r>
              <a:rPr lang="en-US" sz="4400" dirty="0">
                <a:latin typeface="+mj-lt"/>
                <a:cs typeface="Times New Roman" panose="02020603050405020304" pitchFamily="18" charset="0"/>
              </a:rPr>
              <a:t>Phases of SDLC:</a:t>
            </a:r>
          </a:p>
        </p:txBody>
      </p:sp>
    </p:spTree>
    <p:extLst>
      <p:ext uri="{BB962C8B-B14F-4D97-AF65-F5344CB8AC3E}">
        <p14:creationId xmlns:p14="http://schemas.microsoft.com/office/powerpoint/2010/main" val="348398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Types of SDLC models:</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5112774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890-8183-E12F-7459-1FC3B4EA8ACF}"/>
              </a:ext>
            </a:extLst>
          </p:cNvPr>
          <p:cNvSpPr>
            <a:spLocks noGrp="1"/>
          </p:cNvSpPr>
          <p:nvPr>
            <p:ph type="title"/>
          </p:nvPr>
        </p:nvSpPr>
        <p:spPr/>
        <p:txBody>
          <a:bodyPr/>
          <a:lstStyle/>
          <a:p>
            <a:r>
              <a:rPr lang="en-US" dirty="0"/>
              <a:t>Which is best?</a:t>
            </a:r>
          </a:p>
        </p:txBody>
      </p:sp>
      <p:sp>
        <p:nvSpPr>
          <p:cNvPr id="3" name="Content Placeholder 2">
            <a:extLst>
              <a:ext uri="{FF2B5EF4-FFF2-40B4-BE49-F238E27FC236}">
                <a16:creationId xmlns:a16="http://schemas.microsoft.com/office/drawing/2014/main" id="{FA1F45E6-1877-EE82-1FCA-4C0FCA6E3FA6}"/>
              </a:ext>
            </a:extLst>
          </p:cNvPr>
          <p:cNvSpPr>
            <a:spLocks noGrp="1"/>
          </p:cNvSpPr>
          <p:nvPr>
            <p:ph idx="1"/>
          </p:nvPr>
        </p:nvSpPr>
        <p:spPr/>
        <p:txBody>
          <a:bodyPr/>
          <a:lstStyle/>
          <a:p>
            <a:pPr lvl="1">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From my perspective V- model is best for doing a project.</a:t>
            </a:r>
          </a:p>
          <a:p>
            <a:pPr lvl="1">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In V- model we do testing in every phase , so there will be no issue of errors in the last minute</a:t>
            </a:r>
          </a:p>
          <a:p>
            <a:endParaRPr lang="en-US" dirty="0"/>
          </a:p>
        </p:txBody>
      </p:sp>
    </p:spTree>
    <p:extLst>
      <p:ext uri="{BB962C8B-B14F-4D97-AF65-F5344CB8AC3E}">
        <p14:creationId xmlns:p14="http://schemas.microsoft.com/office/powerpoint/2010/main" val="202094202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{EF6CB37B-4274-4CEA-A5D0-79A665CEFF08}tf33845126_win32</Template>
  <TotalTime>138</TotalTime>
  <Words>176</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Bookman Old Style</vt:lpstr>
      <vt:lpstr>Calibri</vt:lpstr>
      <vt:lpstr>Franklin Gothic Book</vt:lpstr>
      <vt:lpstr>Times New Roman</vt:lpstr>
      <vt:lpstr>Wingdings</vt:lpstr>
      <vt:lpstr>1_RetrospectVTI</vt:lpstr>
      <vt:lpstr>SDLC</vt:lpstr>
      <vt:lpstr>What is SDLC ? </vt:lpstr>
      <vt:lpstr>PowerPoint Presentation</vt:lpstr>
      <vt:lpstr>Types of SDLC models:</vt:lpstr>
      <vt:lpstr>Which is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Varsini Suguna</dc:creator>
  <cp:lastModifiedBy>Varsini Suguna</cp:lastModifiedBy>
  <cp:revision>1</cp:revision>
  <dcterms:created xsi:type="dcterms:W3CDTF">2024-09-17T10:38:58Z</dcterms:created>
  <dcterms:modified xsi:type="dcterms:W3CDTF">2024-09-17T12:57:24Z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