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e3c068573b_0_2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e3c068573b_0_2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e3c068573b_0_2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e3c068573b_0_2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e3c068573b_0_2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e3c068573b_0_2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e3c068573b_0_2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e3c068573b_0_2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e3c068573b_0_28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e3c068573b_0_2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3c068573b_0_2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3c068573b_0_2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e3c068573b_0_2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e3c068573b_0_2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e3c068573b_0_2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e3c068573b_0_2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3c068573b_0_28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e3c068573b_0_2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e3c068573b_0_28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e3c068573b_0_28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e3c068573b_0_2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e3c068573b_0_2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3c068573b_0_28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e3c068573b_0_28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3c068573b_0_2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e3c068573b_0_2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e3c068573b_0_2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e3c068573b_0_2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e3c068573b_0_27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e3c068573b_0_2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e3c068573b_0_2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e3c068573b_0_2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e3c068573b_0_2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e3c068573b_0_2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e3c068573b_0_27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e3c068573b_0_27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e3c068573b_0_2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e3c068573b_0_2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VarsouPenny/dejavu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illdrevo.com/fingerprinting-and-audio-recognition-with-python/" TargetMode="External"/><Relationship Id="rId4" Type="http://schemas.openxmlformats.org/officeDocument/2006/relationships/hyperlink" Target="https://pypi.org/project/PyDejavu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898900" y="64246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Multimodal Project Presentation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1898900" y="2648800"/>
            <a:ext cx="6421500" cy="206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Audio fingerprinting</a:t>
            </a:r>
            <a:endParaRPr b="1"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uthors: Gkatsis Vasilis Varsou Penny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8875"/>
            <a:ext cx="16002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5175" y="77012"/>
            <a:ext cx="1387578" cy="154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2"/>
          <p:cNvSpPr txBox="1"/>
          <p:nvPr>
            <p:ph type="ctrTitle"/>
          </p:nvPr>
        </p:nvSpPr>
        <p:spPr>
          <a:xfrm>
            <a:off x="0" y="0"/>
            <a:ext cx="67200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Integration test </a:t>
            </a:r>
            <a:endParaRPr sz="2840"/>
          </a:p>
        </p:txBody>
      </p:sp>
      <p:sp>
        <p:nvSpPr>
          <p:cNvPr id="336" name="Google Shape;336;p22"/>
          <p:cNvSpPr txBox="1"/>
          <p:nvPr>
            <p:ph idx="1" type="subTitle"/>
          </p:nvPr>
        </p:nvSpPr>
        <p:spPr>
          <a:xfrm>
            <a:off x="71650" y="684750"/>
            <a:ext cx="7842600" cy="4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We test evaluation and performance with different time queries in all databases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For 3 sec query: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337" name="Google Shape;3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8625" y="1106725"/>
            <a:ext cx="3963349" cy="400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 txBox="1"/>
          <p:nvPr>
            <p:ph type="ctrTitle"/>
          </p:nvPr>
        </p:nvSpPr>
        <p:spPr>
          <a:xfrm>
            <a:off x="0" y="0"/>
            <a:ext cx="67200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Integration test </a:t>
            </a:r>
            <a:endParaRPr sz="2840"/>
          </a:p>
        </p:txBody>
      </p:sp>
      <p:sp>
        <p:nvSpPr>
          <p:cNvPr id="343" name="Google Shape;343;p23"/>
          <p:cNvSpPr txBox="1"/>
          <p:nvPr>
            <p:ph idx="1" type="subTitle"/>
          </p:nvPr>
        </p:nvSpPr>
        <p:spPr>
          <a:xfrm>
            <a:off x="71650" y="684750"/>
            <a:ext cx="7842600" cy="4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We test evaluation and performance with different time queries in all databases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For 4 sec query: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344" name="Google Shape;3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225" y="1122650"/>
            <a:ext cx="4203975" cy="3989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24"/>
          <p:cNvSpPr txBox="1"/>
          <p:nvPr>
            <p:ph type="ctrTitle"/>
          </p:nvPr>
        </p:nvSpPr>
        <p:spPr>
          <a:xfrm>
            <a:off x="0" y="0"/>
            <a:ext cx="67200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Integration test </a:t>
            </a:r>
            <a:endParaRPr sz="2840"/>
          </a:p>
        </p:txBody>
      </p:sp>
      <p:sp>
        <p:nvSpPr>
          <p:cNvPr id="350" name="Google Shape;350;p24"/>
          <p:cNvSpPr txBox="1"/>
          <p:nvPr>
            <p:ph idx="1" type="subTitle"/>
          </p:nvPr>
        </p:nvSpPr>
        <p:spPr>
          <a:xfrm>
            <a:off x="71650" y="684750"/>
            <a:ext cx="7842600" cy="4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We test evaluation and performance with different time queries in all databases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For 5 sec query: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351" name="Google Shape;3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725" y="1090825"/>
            <a:ext cx="4275650" cy="3996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5"/>
          <p:cNvSpPr txBox="1"/>
          <p:nvPr>
            <p:ph type="ctrTitle"/>
          </p:nvPr>
        </p:nvSpPr>
        <p:spPr>
          <a:xfrm>
            <a:off x="0" y="-39800"/>
            <a:ext cx="6720000" cy="6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Integration test </a:t>
            </a:r>
            <a:endParaRPr sz="2840"/>
          </a:p>
        </p:txBody>
      </p:sp>
      <p:sp>
        <p:nvSpPr>
          <p:cNvPr id="357" name="Google Shape;357;p25"/>
          <p:cNvSpPr txBox="1"/>
          <p:nvPr>
            <p:ph idx="1" type="subTitle"/>
          </p:nvPr>
        </p:nvSpPr>
        <p:spPr>
          <a:xfrm>
            <a:off x="47775" y="565225"/>
            <a:ext cx="7842600" cy="4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Test evaluation and performance with </a:t>
            </a:r>
            <a:r>
              <a:rPr lang="en" sz="1900"/>
              <a:t>different</a:t>
            </a:r>
            <a:r>
              <a:rPr lang="en" sz="1900"/>
              <a:t> time queries and 4 distincts noise levels 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358" name="Google Shape;3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775" y="1330025"/>
            <a:ext cx="3684875" cy="372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2800" y="1330025"/>
            <a:ext cx="3848318" cy="37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/>
          <p:nvPr>
            <p:ph type="ctrTitle"/>
          </p:nvPr>
        </p:nvSpPr>
        <p:spPr>
          <a:xfrm>
            <a:off x="0" y="-39800"/>
            <a:ext cx="6720000" cy="64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Integration test </a:t>
            </a:r>
            <a:endParaRPr sz="2840"/>
          </a:p>
        </p:txBody>
      </p:sp>
      <p:sp>
        <p:nvSpPr>
          <p:cNvPr id="365" name="Google Shape;365;p26"/>
          <p:cNvSpPr txBox="1"/>
          <p:nvPr>
            <p:ph idx="1" type="subTitle"/>
          </p:nvPr>
        </p:nvSpPr>
        <p:spPr>
          <a:xfrm>
            <a:off x="47775" y="565225"/>
            <a:ext cx="7842600" cy="4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1900"/>
              <a:t>Test evaluation and performance with diffent time queries and distinct noise level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366" name="Google Shape;36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50" y="1385400"/>
            <a:ext cx="3812075" cy="367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009" y="1385400"/>
            <a:ext cx="3870841" cy="367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7"/>
          <p:cNvSpPr txBox="1"/>
          <p:nvPr>
            <p:ph type="ctrTitle"/>
          </p:nvPr>
        </p:nvSpPr>
        <p:spPr>
          <a:xfrm>
            <a:off x="0" y="0"/>
            <a:ext cx="66006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Integration test </a:t>
            </a:r>
            <a:endParaRPr sz="2840"/>
          </a:p>
        </p:txBody>
      </p:sp>
      <p:sp>
        <p:nvSpPr>
          <p:cNvPr id="373" name="Google Shape;373;p27"/>
          <p:cNvSpPr txBox="1"/>
          <p:nvPr>
            <p:ph idx="1" type="subTitle"/>
          </p:nvPr>
        </p:nvSpPr>
        <p:spPr>
          <a:xfrm>
            <a:off x="71650" y="573275"/>
            <a:ext cx="7842600" cy="46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also make plots with the confidence that Dejavu replies each time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374" name="Google Shape;3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550" y="1219975"/>
            <a:ext cx="4108450" cy="382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2150" y="1219975"/>
            <a:ext cx="3923525" cy="382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8"/>
          <p:cNvSpPr txBox="1"/>
          <p:nvPr>
            <p:ph type="ctrTitle"/>
          </p:nvPr>
        </p:nvSpPr>
        <p:spPr>
          <a:xfrm>
            <a:off x="0" y="0"/>
            <a:ext cx="66006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Integration test </a:t>
            </a:r>
            <a:endParaRPr sz="2840"/>
          </a:p>
        </p:txBody>
      </p:sp>
      <p:sp>
        <p:nvSpPr>
          <p:cNvPr id="381" name="Google Shape;381;p28"/>
          <p:cNvSpPr txBox="1"/>
          <p:nvPr>
            <p:ph idx="1" type="subTitle"/>
          </p:nvPr>
        </p:nvSpPr>
        <p:spPr>
          <a:xfrm>
            <a:off x="71650" y="573275"/>
            <a:ext cx="7842600" cy="46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We also make plots with the confidence that Dejavu replies each time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382" name="Google Shape;38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77" y="1238202"/>
            <a:ext cx="3772049" cy="377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2525" y="1238200"/>
            <a:ext cx="3845675" cy="377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/>
          <p:nvPr>
            <p:ph type="ctrTitle"/>
          </p:nvPr>
        </p:nvSpPr>
        <p:spPr>
          <a:xfrm>
            <a:off x="0" y="0"/>
            <a:ext cx="6600600" cy="6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Integration test </a:t>
            </a:r>
            <a:endParaRPr sz="2840"/>
          </a:p>
        </p:txBody>
      </p:sp>
      <p:sp>
        <p:nvSpPr>
          <p:cNvPr id="389" name="Google Shape;389;p29"/>
          <p:cNvSpPr txBox="1"/>
          <p:nvPr>
            <p:ph idx="1" type="subTitle"/>
          </p:nvPr>
        </p:nvSpPr>
        <p:spPr>
          <a:xfrm>
            <a:off x="71650" y="573275"/>
            <a:ext cx="7842600" cy="46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Last but not least we test song </a:t>
            </a:r>
            <a:r>
              <a:rPr lang="en" sz="1900"/>
              <a:t>recognition by recording microphone input .</a:t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390" name="Google Shape;3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5075" y="995275"/>
            <a:ext cx="4092501" cy="409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0"/>
          <p:cNvSpPr txBox="1"/>
          <p:nvPr>
            <p:ph type="ctrTitle"/>
          </p:nvPr>
        </p:nvSpPr>
        <p:spPr>
          <a:xfrm>
            <a:off x="55725" y="143325"/>
            <a:ext cx="6871200" cy="8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Some conclutions</a:t>
            </a:r>
            <a:endParaRPr sz="2840"/>
          </a:p>
        </p:txBody>
      </p:sp>
      <p:sp>
        <p:nvSpPr>
          <p:cNvPr id="396" name="Google Shape;396;p30"/>
          <p:cNvSpPr txBox="1"/>
          <p:nvPr>
            <p:ph idx="1" type="subTitle"/>
          </p:nvPr>
        </p:nvSpPr>
        <p:spPr>
          <a:xfrm>
            <a:off x="214975" y="1377450"/>
            <a:ext cx="7842600" cy="46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Dejavu is more sensitive to small time queries than in noise level.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For microphone recognition it depends on the amount of songs that database has and the part of song that is given as input to identify.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1"/>
          <p:cNvSpPr txBox="1"/>
          <p:nvPr>
            <p:ph type="ctrTitle"/>
          </p:nvPr>
        </p:nvSpPr>
        <p:spPr>
          <a:xfrm>
            <a:off x="55725" y="143325"/>
            <a:ext cx="6871200" cy="8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Future work</a:t>
            </a:r>
            <a:endParaRPr sz="2840"/>
          </a:p>
        </p:txBody>
      </p:sp>
      <p:sp>
        <p:nvSpPr>
          <p:cNvPr id="402" name="Google Shape;402;p31"/>
          <p:cNvSpPr txBox="1"/>
          <p:nvPr>
            <p:ph idx="1" type="subTitle"/>
          </p:nvPr>
        </p:nvSpPr>
        <p:spPr>
          <a:xfrm>
            <a:off x="214975" y="1377450"/>
            <a:ext cx="7842600" cy="46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Try with more that 10k songs.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Calculate query duration in different databases and compare.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Calculate and compare confidence in different databases.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ctrTitle"/>
          </p:nvPr>
        </p:nvSpPr>
        <p:spPr>
          <a:xfrm>
            <a:off x="0" y="0"/>
            <a:ext cx="6349800" cy="9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Introduction</a:t>
            </a:r>
            <a:endParaRPr/>
          </a:p>
        </p:txBody>
      </p:sp>
      <p:sp>
        <p:nvSpPr>
          <p:cNvPr id="286" name="Google Shape;286;p14"/>
          <p:cNvSpPr txBox="1"/>
          <p:nvPr>
            <p:ph idx="1" type="subTitle"/>
          </p:nvPr>
        </p:nvSpPr>
        <p:spPr>
          <a:xfrm>
            <a:off x="214975" y="1281900"/>
            <a:ext cx="7189800" cy="3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Audio fingerprinting is something that </a:t>
            </a:r>
            <a:r>
              <a:rPr lang="en" sz="2300"/>
              <a:t>nowadays</a:t>
            </a:r>
            <a:r>
              <a:rPr lang="en" sz="2300"/>
              <a:t> became more useful and useful in many different fields.  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All the algorithms like shazam and etc. are close and cannot be used in order to develop more apps.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Github link: </a:t>
            </a:r>
            <a:r>
              <a:rPr lang="en" sz="1900" u="sng">
                <a:solidFill>
                  <a:schemeClr val="hlink"/>
                </a:solidFill>
                <a:hlinkClick r:id="rId3"/>
              </a:rPr>
              <a:t>https://github.com/VarsouPenny/dejavu</a:t>
            </a:r>
            <a:endParaRPr sz="1900" u="sng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 txBox="1"/>
          <p:nvPr>
            <p:ph type="ctrTitle"/>
          </p:nvPr>
        </p:nvSpPr>
        <p:spPr>
          <a:xfrm>
            <a:off x="55725" y="143325"/>
            <a:ext cx="6871200" cy="8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References</a:t>
            </a:r>
            <a:endParaRPr sz="2840"/>
          </a:p>
        </p:txBody>
      </p:sp>
      <p:sp>
        <p:nvSpPr>
          <p:cNvPr id="408" name="Google Shape;408;p32"/>
          <p:cNvSpPr txBox="1"/>
          <p:nvPr>
            <p:ph idx="1" type="subTitle"/>
          </p:nvPr>
        </p:nvSpPr>
        <p:spPr>
          <a:xfrm>
            <a:off x="358275" y="1281900"/>
            <a:ext cx="7842600" cy="460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 u="sng">
                <a:solidFill>
                  <a:schemeClr val="hlink"/>
                </a:solidFill>
                <a:hlinkClick r:id="rId3"/>
              </a:rPr>
              <a:t>https://willdrevo.com/fingerprinting-and-audio-recognition-with-python/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A. Wang, “An industrial strength audio search algorithm.,” Jan 2003.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 u="sng">
                <a:solidFill>
                  <a:schemeClr val="hlink"/>
                </a:solidFill>
                <a:hlinkClick r:id="rId4"/>
              </a:rPr>
              <a:t>https://pypi.org/project/PyDejavu/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lang="en" sz="2300"/>
              <a:t>https://www.jesusninoc.com/02/06/dejavu-audio-fingerprinting-and-recognition-in-python/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ctrTitle"/>
          </p:nvPr>
        </p:nvSpPr>
        <p:spPr>
          <a:xfrm>
            <a:off x="0" y="0"/>
            <a:ext cx="6720000" cy="9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 </a:t>
            </a:r>
            <a:r>
              <a:rPr lang="en" sz="2840"/>
              <a:t>Project consists the following steps</a:t>
            </a:r>
            <a:endParaRPr sz="2840"/>
          </a:p>
        </p:txBody>
      </p:sp>
      <p:sp>
        <p:nvSpPr>
          <p:cNvPr id="292" name="Google Shape;292;p15"/>
          <p:cNvSpPr txBox="1"/>
          <p:nvPr>
            <p:ph idx="1" type="subTitle"/>
          </p:nvPr>
        </p:nvSpPr>
        <p:spPr>
          <a:xfrm>
            <a:off x="71650" y="995250"/>
            <a:ext cx="7842600" cy="41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Download</a:t>
            </a:r>
            <a:r>
              <a:rPr lang="en" sz="2300"/>
              <a:t> 5800 songs from youtube using Youtube-DLG app.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Convert all songs to monocanal using ffmpeg.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We run Dejavu </a:t>
            </a:r>
            <a:r>
              <a:rPr lang="en" sz="2300"/>
              <a:t>fingerprinting</a:t>
            </a:r>
            <a:r>
              <a:rPr lang="en" sz="2300"/>
              <a:t> and create three </a:t>
            </a:r>
            <a:r>
              <a:rPr lang="en" sz="2300"/>
              <a:t>distinct</a:t>
            </a:r>
            <a:r>
              <a:rPr lang="en" sz="2300"/>
              <a:t> databases with 5800, 1000, and 100 songs.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We run Dejavu recognize: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For different time queries (</a:t>
            </a:r>
            <a:r>
              <a:rPr lang="en" sz="2300"/>
              <a:t>songs in disk).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For different time queries with </a:t>
            </a:r>
            <a:r>
              <a:rPr lang="en" sz="2300"/>
              <a:t>various</a:t>
            </a:r>
            <a:r>
              <a:rPr lang="en" sz="2300"/>
              <a:t> noise level   (songs in disk).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For different time queries </a:t>
            </a:r>
            <a:r>
              <a:rPr lang="en" sz="2300"/>
              <a:t>through</a:t>
            </a:r>
            <a:r>
              <a:rPr lang="en" sz="2300"/>
              <a:t> microphone.</a:t>
            </a:r>
            <a:endParaRPr sz="2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ctrTitle"/>
          </p:nvPr>
        </p:nvSpPr>
        <p:spPr>
          <a:xfrm>
            <a:off x="0" y="0"/>
            <a:ext cx="6720000" cy="9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 Dejavu library</a:t>
            </a:r>
            <a:endParaRPr sz="2840"/>
          </a:p>
        </p:txBody>
      </p:sp>
      <p:sp>
        <p:nvSpPr>
          <p:cNvPr id="298" name="Google Shape;298;p16"/>
          <p:cNvSpPr txBox="1"/>
          <p:nvPr>
            <p:ph idx="1" type="subTitle"/>
          </p:nvPr>
        </p:nvSpPr>
        <p:spPr>
          <a:xfrm>
            <a:off x="71650" y="995250"/>
            <a:ext cx="7842600" cy="41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An audio </a:t>
            </a:r>
            <a:r>
              <a:rPr lang="en" sz="2300"/>
              <a:t>fingerprinting</a:t>
            </a:r>
            <a:r>
              <a:rPr lang="en" sz="2300"/>
              <a:t> </a:t>
            </a:r>
            <a:r>
              <a:rPr lang="en" sz="2300"/>
              <a:t>and</a:t>
            </a:r>
            <a:r>
              <a:rPr lang="en" sz="2300"/>
              <a:t> recognition algorithm implemented in Python.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Can memorize an audio by </a:t>
            </a:r>
            <a:r>
              <a:rPr lang="en" sz="2300"/>
              <a:t>listening</a:t>
            </a:r>
            <a:r>
              <a:rPr lang="en" sz="2300"/>
              <a:t> to it and fingerprinting it.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Can recognize an recognize a songs by recording microphone input or reading from disk.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The above happens because it </a:t>
            </a:r>
            <a:r>
              <a:rPr lang="en" sz="2300"/>
              <a:t>attempts</a:t>
            </a:r>
            <a:r>
              <a:rPr lang="en" sz="2300"/>
              <a:t> to match the audio against the fingerprints held in database.</a:t>
            </a:r>
            <a:endParaRPr sz="2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type="ctrTitle"/>
          </p:nvPr>
        </p:nvSpPr>
        <p:spPr>
          <a:xfrm>
            <a:off x="0" y="0"/>
            <a:ext cx="6720000" cy="9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 Dejavu library</a:t>
            </a:r>
            <a:endParaRPr sz="2840"/>
          </a:p>
        </p:txBody>
      </p:sp>
      <p:sp>
        <p:nvSpPr>
          <p:cNvPr id="304" name="Google Shape;304;p17"/>
          <p:cNvSpPr txBox="1"/>
          <p:nvPr>
            <p:ph idx="1" type="subTitle"/>
          </p:nvPr>
        </p:nvSpPr>
        <p:spPr>
          <a:xfrm>
            <a:off x="71650" y="995250"/>
            <a:ext cx="7842600" cy="41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An audio fingerprinting and recognition algorithm implemented in Python.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Can memorize an audio by listening to it and fingerprinting it.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Can recognize an recognize a songs by recording microphone input or reading from disk.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The above happens because it attempts to match the audio against the fingerprints held in database.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ctrTitle"/>
          </p:nvPr>
        </p:nvSpPr>
        <p:spPr>
          <a:xfrm>
            <a:off x="0" y="0"/>
            <a:ext cx="6720000" cy="9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 Dejavu library</a:t>
            </a:r>
            <a:endParaRPr sz="2840"/>
          </a:p>
        </p:txBody>
      </p:sp>
      <p:sp>
        <p:nvSpPr>
          <p:cNvPr id="310" name="Google Shape;310;p18"/>
          <p:cNvSpPr txBox="1"/>
          <p:nvPr>
            <p:ph idx="1" type="subTitle"/>
          </p:nvPr>
        </p:nvSpPr>
        <p:spPr>
          <a:xfrm>
            <a:off x="71650" y="995250"/>
            <a:ext cx="7842600" cy="41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An audio fingerprinting and recognition algorithm implemented in Python.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Can memorize an audio by listening to it and fingerprinting it.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Can recognize an recognize a songs by recording microphone input or reading from disk.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The above happens because it attempts to match the audio against the fingerprints held in database.</a:t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9"/>
          <p:cNvSpPr txBox="1"/>
          <p:nvPr>
            <p:ph type="ctrTitle"/>
          </p:nvPr>
        </p:nvSpPr>
        <p:spPr>
          <a:xfrm>
            <a:off x="0" y="0"/>
            <a:ext cx="6720000" cy="9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Songs </a:t>
            </a:r>
            <a:endParaRPr sz="2840"/>
          </a:p>
        </p:txBody>
      </p:sp>
      <p:sp>
        <p:nvSpPr>
          <p:cNvPr id="316" name="Google Shape;316;p19"/>
          <p:cNvSpPr txBox="1"/>
          <p:nvPr>
            <p:ph idx="1" type="subTitle"/>
          </p:nvPr>
        </p:nvSpPr>
        <p:spPr>
          <a:xfrm>
            <a:off x="71650" y="995250"/>
            <a:ext cx="7842600" cy="41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We try to include a variety of different kinds of songs in many languages.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We </a:t>
            </a:r>
            <a:r>
              <a:rPr lang="en" sz="2300"/>
              <a:t>download</a:t>
            </a:r>
            <a:r>
              <a:rPr lang="en" sz="2300"/>
              <a:t> them as mp3.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We convert them to </a:t>
            </a:r>
            <a:r>
              <a:rPr lang="en" sz="2300"/>
              <a:t>monocanals</a:t>
            </a:r>
            <a:r>
              <a:rPr lang="en" sz="2300"/>
              <a:t>.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ctrTitle"/>
          </p:nvPr>
        </p:nvSpPr>
        <p:spPr>
          <a:xfrm>
            <a:off x="0" y="0"/>
            <a:ext cx="67200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Integration test</a:t>
            </a:r>
            <a:r>
              <a:rPr lang="en" sz="2840"/>
              <a:t> </a:t>
            </a:r>
            <a:endParaRPr sz="2840"/>
          </a:p>
        </p:txBody>
      </p:sp>
      <p:sp>
        <p:nvSpPr>
          <p:cNvPr id="322" name="Google Shape;322;p20"/>
          <p:cNvSpPr txBox="1"/>
          <p:nvPr>
            <p:ph idx="1" type="subTitle"/>
          </p:nvPr>
        </p:nvSpPr>
        <p:spPr>
          <a:xfrm>
            <a:off x="71650" y="684750"/>
            <a:ext cx="7842600" cy="4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We test evaluation and performance with different time </a:t>
            </a:r>
            <a:r>
              <a:rPr lang="en" sz="2300"/>
              <a:t>queries</a:t>
            </a:r>
            <a:r>
              <a:rPr lang="en" sz="2300"/>
              <a:t> in all databases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For 1 sec query: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323" name="Google Shape;3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7125" y="1114700"/>
            <a:ext cx="4082774" cy="398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1"/>
          <p:cNvSpPr txBox="1"/>
          <p:nvPr>
            <p:ph type="ctrTitle"/>
          </p:nvPr>
        </p:nvSpPr>
        <p:spPr>
          <a:xfrm>
            <a:off x="0" y="0"/>
            <a:ext cx="6720000" cy="7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40"/>
              <a:t>Integration test </a:t>
            </a:r>
            <a:endParaRPr sz="2840"/>
          </a:p>
        </p:txBody>
      </p:sp>
      <p:sp>
        <p:nvSpPr>
          <p:cNvPr id="329" name="Google Shape;329;p21"/>
          <p:cNvSpPr txBox="1"/>
          <p:nvPr>
            <p:ph idx="1" type="subTitle"/>
          </p:nvPr>
        </p:nvSpPr>
        <p:spPr>
          <a:xfrm>
            <a:off x="71650" y="684750"/>
            <a:ext cx="7842600" cy="44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" sz="2300"/>
              <a:t>We test evaluation and performance with different time queries in all databases</a:t>
            </a:r>
            <a:endParaRPr sz="2300"/>
          </a:p>
          <a:p>
            <a:pPr indent="-374650" lvl="1" marL="914400" rtl="0" algn="l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" sz="2300"/>
              <a:t>For 2 sec query:</a:t>
            </a:r>
            <a:endParaRPr sz="23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350" y="1122650"/>
            <a:ext cx="4028801" cy="39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