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630400" cy="8229600"/>
  <p:notesSz cx="8229600" cy="146304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Lora" panose="020B0604020202020204" charset="0"/>
      <p:regular r:id="rId11"/>
    </p:embeddedFont>
    <p:embeddedFont>
      <p:font typeface="Source Sans Pro" panose="020B050303040302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19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3323" y="2587347"/>
            <a:ext cx="4887754" cy="305490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37724" y="2446139"/>
            <a:ext cx="7468553" cy="1943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650"/>
              </a:lnSpc>
              <a:buNone/>
            </a:pPr>
            <a:r>
              <a:rPr lang="en-US" sz="61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Agile Values and Principles</a:t>
            </a:r>
            <a:endParaRPr lang="en-US" sz="6100" dirty="0"/>
          </a:p>
        </p:txBody>
      </p:sp>
      <p:sp>
        <p:nvSpPr>
          <p:cNvPr id="5" name="Text 1"/>
          <p:cNvSpPr/>
          <p:nvPr/>
        </p:nvSpPr>
        <p:spPr>
          <a:xfrm>
            <a:off x="837724" y="4748213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framework for software development.</a:t>
            </a: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837724" y="5400437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Focuses on collaboration and adaptability.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3323" y="2723852"/>
            <a:ext cx="4887754" cy="271272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37724" y="446135"/>
            <a:ext cx="565142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Four Agile Values</a:t>
            </a:r>
            <a:endParaRPr lang="en-US" sz="4400" dirty="0"/>
          </a:p>
        </p:txBody>
      </p:sp>
      <p:sp>
        <p:nvSpPr>
          <p:cNvPr id="5" name="Shape 1"/>
          <p:cNvSpPr/>
          <p:nvPr/>
        </p:nvSpPr>
        <p:spPr>
          <a:xfrm>
            <a:off x="897493" y="1389468"/>
            <a:ext cx="3614618" cy="1740218"/>
          </a:xfrm>
          <a:prstGeom prst="roundRect">
            <a:avLst>
              <a:gd name="adj" fmla="val 2063"/>
            </a:avLst>
          </a:prstGeom>
          <a:solidFill>
            <a:srgbClr val="F3E7D4"/>
          </a:solidFill>
          <a:ln/>
        </p:spPr>
      </p:sp>
      <p:sp>
        <p:nvSpPr>
          <p:cNvPr id="6" name="Text 2"/>
          <p:cNvSpPr/>
          <p:nvPr/>
        </p:nvSpPr>
        <p:spPr>
          <a:xfrm>
            <a:off x="975289" y="1555679"/>
            <a:ext cx="3135987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Individuals and Interactions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037319" y="2425788"/>
            <a:ext cx="31359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Over processes and tools.</a:t>
            </a:r>
            <a:endParaRPr lang="en-US" sz="1850" dirty="0"/>
          </a:p>
        </p:txBody>
      </p:sp>
      <p:sp>
        <p:nvSpPr>
          <p:cNvPr id="8" name="Shape 4"/>
          <p:cNvSpPr/>
          <p:nvPr/>
        </p:nvSpPr>
        <p:spPr>
          <a:xfrm>
            <a:off x="4830961" y="1389468"/>
            <a:ext cx="3614618" cy="1740218"/>
          </a:xfrm>
          <a:prstGeom prst="roundRect">
            <a:avLst>
              <a:gd name="adj" fmla="val 2063"/>
            </a:avLst>
          </a:prstGeom>
          <a:solidFill>
            <a:srgbClr val="F3E7D4"/>
          </a:solidFill>
          <a:ln/>
        </p:spPr>
      </p:sp>
      <p:sp>
        <p:nvSpPr>
          <p:cNvPr id="9" name="Text 5"/>
          <p:cNvSpPr/>
          <p:nvPr/>
        </p:nvSpPr>
        <p:spPr>
          <a:xfrm>
            <a:off x="4930973" y="162407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Working Software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4949000" y="2119613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Over comprehensive documentation.</a:t>
            </a:r>
            <a:endParaRPr lang="en-US" sz="1850" dirty="0"/>
          </a:p>
        </p:txBody>
      </p:sp>
      <p:sp>
        <p:nvSpPr>
          <p:cNvPr id="11" name="Shape 7"/>
          <p:cNvSpPr/>
          <p:nvPr/>
        </p:nvSpPr>
        <p:spPr>
          <a:xfrm>
            <a:off x="886063" y="3487579"/>
            <a:ext cx="3614618" cy="1709142"/>
          </a:xfrm>
          <a:prstGeom prst="roundRect">
            <a:avLst>
              <a:gd name="adj" fmla="val 2101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12" name="Text 8"/>
          <p:cNvSpPr/>
          <p:nvPr/>
        </p:nvSpPr>
        <p:spPr>
          <a:xfrm>
            <a:off x="1053085" y="3728263"/>
            <a:ext cx="3135987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Customer Collaboration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1077039" y="4259131"/>
            <a:ext cx="31359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Over contract negotiation.</a:t>
            </a:r>
            <a:endParaRPr lang="en-US" sz="1850" dirty="0"/>
          </a:p>
        </p:txBody>
      </p:sp>
      <p:sp>
        <p:nvSpPr>
          <p:cNvPr id="14" name="Shape 10"/>
          <p:cNvSpPr/>
          <p:nvPr/>
        </p:nvSpPr>
        <p:spPr>
          <a:xfrm>
            <a:off x="4830961" y="3508052"/>
            <a:ext cx="3614618" cy="1709142"/>
          </a:xfrm>
          <a:prstGeom prst="roundRect">
            <a:avLst>
              <a:gd name="adj" fmla="val 2101"/>
            </a:avLst>
          </a:prstGeom>
          <a:solidFill>
            <a:srgbClr val="F3E7D4"/>
          </a:solidFill>
          <a:ln/>
        </p:spPr>
      </p:sp>
      <p:sp>
        <p:nvSpPr>
          <p:cNvPr id="15" name="Text 11"/>
          <p:cNvSpPr/>
          <p:nvPr/>
        </p:nvSpPr>
        <p:spPr>
          <a:xfrm>
            <a:off x="4947036" y="3762851"/>
            <a:ext cx="294501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Responding to Change</a:t>
            </a:r>
            <a:endParaRPr lang="en-US" sz="2200" dirty="0"/>
          </a:p>
        </p:txBody>
      </p:sp>
      <p:sp>
        <p:nvSpPr>
          <p:cNvPr id="16" name="Text 12"/>
          <p:cNvSpPr/>
          <p:nvPr/>
        </p:nvSpPr>
        <p:spPr>
          <a:xfrm>
            <a:off x="5000726" y="4260490"/>
            <a:ext cx="31359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Over following a plan.</a:t>
            </a:r>
            <a:endParaRPr lang="en-US" sz="18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736403-50D7-4392-8EB6-CD758A9BDEE5}"/>
              </a:ext>
            </a:extLst>
          </p:cNvPr>
          <p:cNvSpPr txBox="1"/>
          <p:nvPr/>
        </p:nvSpPr>
        <p:spPr>
          <a:xfrm>
            <a:off x="975289" y="5896303"/>
            <a:ext cx="74702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rgbClr val="3A3630"/>
                </a:solidFill>
                <a:latin typeface="Lora" pitchFamily="34" charset="0"/>
              </a:rPr>
              <a:t>These principles emphasize flexibility, strong interaction, and ongoing improvement to deliver value to both the team and stakeholders.</a:t>
            </a:r>
            <a:endParaRPr lang="en-IN" sz="2200" dirty="0">
              <a:solidFill>
                <a:srgbClr val="3A3630"/>
              </a:solidFill>
              <a:latin typeface="Lor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7219" y="299204"/>
            <a:ext cx="3499842" cy="763119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90883" y="508857"/>
            <a:ext cx="7187684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Twelve Agile Principles</a:t>
            </a:r>
            <a:endParaRPr lang="en-US" sz="4400" dirty="0"/>
          </a:p>
        </p:txBody>
      </p:sp>
      <p:sp>
        <p:nvSpPr>
          <p:cNvPr id="20" name="Text 16"/>
          <p:cNvSpPr/>
          <p:nvPr/>
        </p:nvSpPr>
        <p:spPr>
          <a:xfrm>
            <a:off x="5469493" y="5530691"/>
            <a:ext cx="28367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D7755B-6CC2-48D7-87B3-F08D9FFE7942}"/>
              </a:ext>
            </a:extLst>
          </p:cNvPr>
          <p:cNvSpPr txBox="1"/>
          <p:nvPr/>
        </p:nvSpPr>
        <p:spPr>
          <a:xfrm>
            <a:off x="630621" y="1765738"/>
            <a:ext cx="7898524" cy="6089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</a:rPr>
              <a:t>Prioritizing customer satisfaction and frequent, functional software releases. 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</a:rPr>
              <a:t>Accepting changes, fostering collaboration between business and development teams, and building projects around motivated individuals. 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</a:rPr>
              <a:t>Effective communication, especially face-to-face, is crucial. 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</a:rPr>
              <a:t>Sustainable work pace, focusing on technical excellence and simplicity.</a:t>
            </a:r>
            <a:endParaRPr lang="en-IN" sz="2200" dirty="0">
              <a:solidFill>
                <a:srgbClr val="3A3630"/>
              </a:solidFill>
              <a:latin typeface="Lor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897" y="0"/>
            <a:ext cx="6353503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1747" y="1135117"/>
            <a:ext cx="5861834" cy="595267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46879" y="586978"/>
            <a:ext cx="7650242" cy="12553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5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Implementing Agile in  Organization</a:t>
            </a:r>
            <a:endParaRPr lang="en-US" sz="3950" dirty="0"/>
          </a:p>
        </p:txBody>
      </p:sp>
      <p:sp>
        <p:nvSpPr>
          <p:cNvPr id="5" name="Shape 1"/>
          <p:cNvSpPr/>
          <p:nvPr/>
        </p:nvSpPr>
        <p:spPr>
          <a:xfrm>
            <a:off x="1051679" y="2162413"/>
            <a:ext cx="30480" cy="5480209"/>
          </a:xfrm>
          <a:prstGeom prst="roundRect">
            <a:avLst>
              <a:gd name="adj" fmla="val 105031"/>
            </a:avLst>
          </a:prstGeom>
          <a:solidFill>
            <a:srgbClr val="D9CDBA"/>
          </a:solidFill>
          <a:ln/>
        </p:spPr>
      </p:sp>
      <p:sp>
        <p:nvSpPr>
          <p:cNvPr id="6" name="Shape 2"/>
          <p:cNvSpPr/>
          <p:nvPr/>
        </p:nvSpPr>
        <p:spPr>
          <a:xfrm>
            <a:off x="1276529" y="2627233"/>
            <a:ext cx="746879" cy="30480"/>
          </a:xfrm>
          <a:prstGeom prst="roundRect">
            <a:avLst>
              <a:gd name="adj" fmla="val 105031"/>
            </a:avLst>
          </a:prstGeom>
          <a:solidFill>
            <a:srgbClr val="D9CDBA"/>
          </a:solidFill>
          <a:ln/>
        </p:spPr>
      </p:sp>
      <p:sp>
        <p:nvSpPr>
          <p:cNvPr id="7" name="Shape 3"/>
          <p:cNvSpPr/>
          <p:nvPr/>
        </p:nvSpPr>
        <p:spPr>
          <a:xfrm>
            <a:off x="826830" y="2402443"/>
            <a:ext cx="480179" cy="480179"/>
          </a:xfrm>
          <a:prstGeom prst="roundRect">
            <a:avLst>
              <a:gd name="adj" fmla="val 6667"/>
            </a:avLst>
          </a:prstGeom>
          <a:solidFill>
            <a:srgbClr val="F3E7D4"/>
          </a:solidFill>
          <a:ln/>
        </p:spPr>
      </p:sp>
      <p:sp>
        <p:nvSpPr>
          <p:cNvPr id="8" name="Text 4"/>
          <p:cNvSpPr/>
          <p:nvPr/>
        </p:nvSpPr>
        <p:spPr>
          <a:xfrm>
            <a:off x="1012091" y="2491859"/>
            <a:ext cx="109657" cy="30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350" dirty="0"/>
          </a:p>
        </p:txBody>
      </p:sp>
      <p:sp>
        <p:nvSpPr>
          <p:cNvPr id="9" name="Text 5"/>
          <p:cNvSpPr/>
          <p:nvPr/>
        </p:nvSpPr>
        <p:spPr>
          <a:xfrm>
            <a:off x="2240637" y="2375773"/>
            <a:ext cx="2510790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Assess Needs</a:t>
            </a:r>
            <a:endParaRPr lang="en-US" sz="1950" dirty="0"/>
          </a:p>
        </p:txBody>
      </p:sp>
      <p:sp>
        <p:nvSpPr>
          <p:cNvPr id="10" name="Text 6"/>
          <p:cNvSpPr/>
          <p:nvPr/>
        </p:nvSpPr>
        <p:spPr>
          <a:xfrm>
            <a:off x="2240637" y="2864910"/>
            <a:ext cx="6156484" cy="3414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Identify areas for improvement.</a:t>
            </a:r>
            <a:endParaRPr lang="en-US" sz="1650" dirty="0"/>
          </a:p>
        </p:txBody>
      </p:sp>
      <p:sp>
        <p:nvSpPr>
          <p:cNvPr id="11" name="Shape 7"/>
          <p:cNvSpPr/>
          <p:nvPr/>
        </p:nvSpPr>
        <p:spPr>
          <a:xfrm>
            <a:off x="1276529" y="4050625"/>
            <a:ext cx="746879" cy="30480"/>
          </a:xfrm>
          <a:prstGeom prst="roundRect">
            <a:avLst>
              <a:gd name="adj" fmla="val 105031"/>
            </a:avLst>
          </a:prstGeom>
          <a:solidFill>
            <a:srgbClr val="D9CDBA"/>
          </a:solidFill>
          <a:ln/>
        </p:spPr>
      </p:sp>
      <p:sp>
        <p:nvSpPr>
          <p:cNvPr id="12" name="Shape 8"/>
          <p:cNvSpPr/>
          <p:nvPr/>
        </p:nvSpPr>
        <p:spPr>
          <a:xfrm>
            <a:off x="826830" y="3825835"/>
            <a:ext cx="480179" cy="480179"/>
          </a:xfrm>
          <a:prstGeom prst="roundRect">
            <a:avLst>
              <a:gd name="adj" fmla="val 6667"/>
            </a:avLst>
          </a:prstGeom>
          <a:solidFill>
            <a:srgbClr val="F3E7D4"/>
          </a:solidFill>
          <a:ln/>
        </p:spPr>
      </p:sp>
      <p:sp>
        <p:nvSpPr>
          <p:cNvPr id="13" name="Text 9"/>
          <p:cNvSpPr/>
          <p:nvPr/>
        </p:nvSpPr>
        <p:spPr>
          <a:xfrm>
            <a:off x="986016" y="3915251"/>
            <a:ext cx="161806" cy="30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350" dirty="0"/>
          </a:p>
        </p:txBody>
      </p:sp>
      <p:sp>
        <p:nvSpPr>
          <p:cNvPr id="14" name="Text 10"/>
          <p:cNvSpPr/>
          <p:nvPr/>
        </p:nvSpPr>
        <p:spPr>
          <a:xfrm>
            <a:off x="2240637" y="3799165"/>
            <a:ext cx="2639139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Training and Coaching</a:t>
            </a:r>
            <a:endParaRPr lang="en-US" sz="1950" dirty="0"/>
          </a:p>
        </p:txBody>
      </p:sp>
      <p:sp>
        <p:nvSpPr>
          <p:cNvPr id="15" name="Text 11"/>
          <p:cNvSpPr/>
          <p:nvPr/>
        </p:nvSpPr>
        <p:spPr>
          <a:xfrm>
            <a:off x="2240637" y="4241006"/>
            <a:ext cx="6156484" cy="3414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Equip teams with skills.</a:t>
            </a:r>
            <a:endParaRPr lang="en-US" sz="1650" dirty="0"/>
          </a:p>
        </p:txBody>
      </p:sp>
      <p:sp>
        <p:nvSpPr>
          <p:cNvPr id="16" name="Shape 12"/>
          <p:cNvSpPr/>
          <p:nvPr/>
        </p:nvSpPr>
        <p:spPr>
          <a:xfrm>
            <a:off x="1276529" y="5474018"/>
            <a:ext cx="746879" cy="30480"/>
          </a:xfrm>
          <a:prstGeom prst="roundRect">
            <a:avLst>
              <a:gd name="adj" fmla="val 105031"/>
            </a:avLst>
          </a:prstGeom>
          <a:solidFill>
            <a:srgbClr val="D9CDBA"/>
          </a:solidFill>
          <a:ln/>
        </p:spPr>
      </p:sp>
      <p:sp>
        <p:nvSpPr>
          <p:cNvPr id="17" name="Shape 13"/>
          <p:cNvSpPr/>
          <p:nvPr/>
        </p:nvSpPr>
        <p:spPr>
          <a:xfrm>
            <a:off x="826830" y="5249228"/>
            <a:ext cx="480179" cy="480179"/>
          </a:xfrm>
          <a:prstGeom prst="roundRect">
            <a:avLst>
              <a:gd name="adj" fmla="val 6667"/>
            </a:avLst>
          </a:prstGeom>
          <a:solidFill>
            <a:srgbClr val="F3E7D4"/>
          </a:solidFill>
          <a:ln/>
        </p:spPr>
      </p:sp>
      <p:sp>
        <p:nvSpPr>
          <p:cNvPr id="18" name="Text 14"/>
          <p:cNvSpPr/>
          <p:nvPr/>
        </p:nvSpPr>
        <p:spPr>
          <a:xfrm>
            <a:off x="982920" y="5338643"/>
            <a:ext cx="167878" cy="30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350" dirty="0"/>
          </a:p>
        </p:txBody>
      </p:sp>
      <p:sp>
        <p:nvSpPr>
          <p:cNvPr id="19" name="Text 15"/>
          <p:cNvSpPr/>
          <p:nvPr/>
        </p:nvSpPr>
        <p:spPr>
          <a:xfrm>
            <a:off x="2240637" y="5222558"/>
            <a:ext cx="2510790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Pilot Project</a:t>
            </a:r>
            <a:endParaRPr lang="en-US" sz="1950" dirty="0"/>
          </a:p>
        </p:txBody>
      </p:sp>
      <p:sp>
        <p:nvSpPr>
          <p:cNvPr id="20" name="Text 16"/>
          <p:cNvSpPr/>
          <p:nvPr/>
        </p:nvSpPr>
        <p:spPr>
          <a:xfrm>
            <a:off x="2240637" y="5664398"/>
            <a:ext cx="6156484" cy="3414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Start small, learn and adjust.</a:t>
            </a:r>
            <a:endParaRPr lang="en-US" sz="1650" dirty="0"/>
          </a:p>
        </p:txBody>
      </p:sp>
      <p:sp>
        <p:nvSpPr>
          <p:cNvPr id="21" name="Shape 17"/>
          <p:cNvSpPr/>
          <p:nvPr/>
        </p:nvSpPr>
        <p:spPr>
          <a:xfrm>
            <a:off x="1276529" y="6897410"/>
            <a:ext cx="746879" cy="30480"/>
          </a:xfrm>
          <a:prstGeom prst="roundRect">
            <a:avLst>
              <a:gd name="adj" fmla="val 105031"/>
            </a:avLst>
          </a:prstGeom>
          <a:solidFill>
            <a:srgbClr val="D9CDBA"/>
          </a:solidFill>
          <a:ln/>
        </p:spPr>
      </p:sp>
      <p:sp>
        <p:nvSpPr>
          <p:cNvPr id="22" name="Shape 18"/>
          <p:cNvSpPr/>
          <p:nvPr/>
        </p:nvSpPr>
        <p:spPr>
          <a:xfrm>
            <a:off x="826830" y="6672620"/>
            <a:ext cx="480179" cy="480179"/>
          </a:xfrm>
          <a:prstGeom prst="roundRect">
            <a:avLst>
              <a:gd name="adj" fmla="val 6667"/>
            </a:avLst>
          </a:prstGeom>
          <a:solidFill>
            <a:srgbClr val="F3E7D4"/>
          </a:solidFill>
          <a:ln/>
        </p:spPr>
      </p:sp>
      <p:sp>
        <p:nvSpPr>
          <p:cNvPr id="23" name="Text 19"/>
          <p:cNvSpPr/>
          <p:nvPr/>
        </p:nvSpPr>
        <p:spPr>
          <a:xfrm>
            <a:off x="985183" y="6762036"/>
            <a:ext cx="163354" cy="30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350" dirty="0"/>
          </a:p>
        </p:txBody>
      </p:sp>
      <p:sp>
        <p:nvSpPr>
          <p:cNvPr id="24" name="Text 20"/>
          <p:cNvSpPr/>
          <p:nvPr/>
        </p:nvSpPr>
        <p:spPr>
          <a:xfrm>
            <a:off x="2240637" y="6645950"/>
            <a:ext cx="2999065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Continuous Improvement</a:t>
            </a:r>
            <a:endParaRPr lang="en-US" sz="1950" dirty="0"/>
          </a:p>
        </p:txBody>
      </p:sp>
      <p:sp>
        <p:nvSpPr>
          <p:cNvPr id="25" name="Text 21"/>
          <p:cNvSpPr/>
          <p:nvPr/>
        </p:nvSpPr>
        <p:spPr>
          <a:xfrm>
            <a:off x="2240637" y="7087791"/>
            <a:ext cx="6156484" cy="3414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Regularly review and adapt.</a:t>
            </a:r>
            <a:endParaRPr lang="en-US" sz="1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164</Words>
  <Application>Microsoft Office PowerPoint</Application>
  <PresentationFormat>Custom</PresentationFormat>
  <Paragraphs>35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Source Sans Pro</vt:lpstr>
      <vt:lpstr>Lora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Admin</cp:lastModifiedBy>
  <cp:revision>3</cp:revision>
  <dcterms:created xsi:type="dcterms:W3CDTF">2024-09-17T08:34:10Z</dcterms:created>
  <dcterms:modified xsi:type="dcterms:W3CDTF">2024-09-17T09:05:20Z</dcterms:modified>
</cp:coreProperties>
</file>