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8"/>
  </p:notesMasterIdLst>
  <p:handoutMasterIdLst>
    <p:handoutMasterId r:id="rId29"/>
  </p:handoutMasterIdLst>
  <p:sldIdLst>
    <p:sldId id="289" r:id="rId5"/>
    <p:sldId id="290" r:id="rId6"/>
    <p:sldId id="291" r:id="rId7"/>
    <p:sldId id="292" r:id="rId8"/>
    <p:sldId id="297" r:id="rId9"/>
    <p:sldId id="294" r:id="rId10"/>
    <p:sldId id="295" r:id="rId11"/>
    <p:sldId id="293" r:id="rId12"/>
    <p:sldId id="301" r:id="rId13"/>
    <p:sldId id="302" r:id="rId14"/>
    <p:sldId id="303" r:id="rId15"/>
    <p:sldId id="313" r:id="rId16"/>
    <p:sldId id="305" r:id="rId17"/>
    <p:sldId id="306" r:id="rId18"/>
    <p:sldId id="307" r:id="rId19"/>
    <p:sldId id="304" r:id="rId20"/>
    <p:sldId id="308" r:id="rId21"/>
    <p:sldId id="309" r:id="rId22"/>
    <p:sldId id="310" r:id="rId23"/>
    <p:sldId id="311" r:id="rId24"/>
    <p:sldId id="312" r:id="rId25"/>
    <p:sldId id="299"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p:scale>
          <a:sx n="62" d="100"/>
          <a:sy n="62" d="100"/>
        </p:scale>
        <p:origin x="82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4/19/2024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got the dataset from Kaggle and our dataset contains 11 columns and 2254 records as you can see in the screenshot.</a:t>
            </a:r>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20597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set 4 goals to be done as of now we completed one goal ,</a:t>
            </a:r>
            <a:r>
              <a:rPr lang="en-US" dirty="0" err="1"/>
              <a:t>i.e</a:t>
            </a:r>
            <a:r>
              <a:rPr lang="en-US" dirty="0"/>
              <a:t> the age group which are mostly effected by breast cancer stage 1 .We have used map reduce to complete this goal ,as you can see we have the age and the count of the patients effected. The people with age group 47 are mostly effected.</a:t>
            </a:r>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237322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set 4 goals to be done as of now we completed one goal ,</a:t>
            </a:r>
            <a:r>
              <a:rPr lang="en-US" dirty="0" err="1"/>
              <a:t>i.e</a:t>
            </a:r>
            <a:r>
              <a:rPr lang="en-US" dirty="0"/>
              <a:t> the age group which are mostly effected by breast cancer stage 1 .We have used map reduce to complete this goal ,as you can see we have the age and the count of the patients effected. The people with age group 47 are mostly effected.</a:t>
            </a:r>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36445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set 4 goals to be done as of now we completed one goal ,</a:t>
            </a:r>
            <a:r>
              <a:rPr lang="en-US" dirty="0" err="1"/>
              <a:t>i.e</a:t>
            </a:r>
            <a:r>
              <a:rPr lang="en-US" dirty="0"/>
              <a:t> the age group which are mostly effected by breast cancer stage 1 .We have used map reduce to complete this goal ,as you can see we have the age and the count of the patients effected. The people with age group 47 are mostly effected.</a:t>
            </a:r>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265897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314490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set 4 goals to be done as of now we completed one goal ,</a:t>
            </a:r>
            <a:r>
              <a:rPr lang="en-US" dirty="0" err="1"/>
              <a:t>i.e</a:t>
            </a:r>
            <a:r>
              <a:rPr lang="en-US" dirty="0"/>
              <a:t> the age group which are mostly effected by breast cancer stage 1 .We have used map reduce to complete this goal ,as you can see we have the age and the count of the patients effected. The people with age group 47 are mostly effected.</a:t>
            </a:r>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834199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20</a:t>
            </a:fld>
            <a:endParaRPr lang="en-US"/>
          </a:p>
        </p:txBody>
      </p:sp>
    </p:spTree>
    <p:extLst>
      <p:ext uri="{BB962C8B-B14F-4D97-AF65-F5344CB8AC3E}">
        <p14:creationId xmlns:p14="http://schemas.microsoft.com/office/powerpoint/2010/main" val="170253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23</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91" r:id="rId13"/>
  </p:sldLayoutIdLst>
  <p:hf hdr="0" ftr="0" dt="0"/>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36920" y="0"/>
            <a:ext cx="5427584" cy="3599727"/>
          </a:xfrm>
        </p:spPr>
        <p:txBody>
          <a:bodyPr/>
          <a:lstStyle/>
          <a:p>
            <a:pPr algn="ctr"/>
            <a:r>
              <a:rPr lang="en-US" dirty="0"/>
              <a:t>Breast Cancer </a:t>
            </a:r>
            <a:br>
              <a:rPr lang="en-US" dirty="0"/>
            </a:br>
            <a:r>
              <a:rPr lang="en-US" dirty="0"/>
              <a:t>Prediction</a:t>
            </a:r>
          </a:p>
        </p:txBody>
      </p:sp>
      <p:pic>
        <p:nvPicPr>
          <p:cNvPr id="5" name="Picture Placeholder 4" descr="A group of women with pink ribbons&#10;&#10;Description automatically generated">
            <a:extLst>
              <a:ext uri="{FF2B5EF4-FFF2-40B4-BE49-F238E27FC236}">
                <a16:creationId xmlns:a16="http://schemas.microsoft.com/office/drawing/2014/main" id="{BF117DCB-A043-8995-B5B8-3C582B2F6AA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291" r="2291"/>
          <a:stretch>
            <a:fillRect/>
          </a:stretch>
        </p:blipFill>
        <p:spPr>
          <a:xfrm>
            <a:off x="5613199" y="0"/>
            <a:ext cx="6578801" cy="6894576"/>
          </a:xfrm>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2897313" y="514000"/>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MAPPER CODE</a:t>
            </a:r>
          </a:p>
        </p:txBody>
      </p:sp>
      <p:sp>
        <p:nvSpPr>
          <p:cNvPr id="5" name="TextBox 4">
            <a:extLst>
              <a:ext uri="{FF2B5EF4-FFF2-40B4-BE49-F238E27FC236}">
                <a16:creationId xmlns:a16="http://schemas.microsoft.com/office/drawing/2014/main" id="{72BE4FB1-CD35-1AB8-498F-A41848C35627}"/>
              </a:ext>
            </a:extLst>
          </p:cNvPr>
          <p:cNvSpPr txBox="1"/>
          <p:nvPr/>
        </p:nvSpPr>
        <p:spPr>
          <a:xfrm>
            <a:off x="1602768" y="1602769"/>
            <a:ext cx="9503595"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Reads lines of data.</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Splits each line into fields using commas.</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Checks if there are at least 11 fields.</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Extracts the age (first field) and classification number (tenth field).</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Emits age as the key and classification number as the value.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C32130-58F0-0867-76D4-95AEE02B16E6}"/>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10</a:t>
            </a:fld>
            <a:endParaRPr lang="en-US" sz="2400" dirty="0">
              <a:solidFill>
                <a:schemeClr val="bg1"/>
              </a:solidFill>
            </a:endParaRPr>
          </a:p>
        </p:txBody>
      </p:sp>
    </p:spTree>
    <p:extLst>
      <p:ext uri="{BB962C8B-B14F-4D97-AF65-F5344CB8AC3E}">
        <p14:creationId xmlns:p14="http://schemas.microsoft.com/office/powerpoint/2010/main" val="358491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2825394" y="193259"/>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REDUCER CODE</a:t>
            </a:r>
          </a:p>
        </p:txBody>
      </p:sp>
      <p:sp>
        <p:nvSpPr>
          <p:cNvPr id="5" name="TextBox 4">
            <a:extLst>
              <a:ext uri="{FF2B5EF4-FFF2-40B4-BE49-F238E27FC236}">
                <a16:creationId xmlns:a16="http://schemas.microsoft.com/office/drawing/2014/main" id="{72BE4FB1-CD35-1AB8-498F-A41848C35627}"/>
              </a:ext>
            </a:extLst>
          </p:cNvPr>
          <p:cNvSpPr txBox="1"/>
          <p:nvPr/>
        </p:nvSpPr>
        <p:spPr>
          <a:xfrm>
            <a:off x="452083" y="1268474"/>
            <a:ext cx="11739917" cy="280076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Receives grouped data from the mapper.</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Counts the occurrences of classification number 2 (presumably representing breast cancer stage 2) for each age group.</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Outputs the age group along with the count of occurrences of breast cancer stage 2.</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BC5DBF-8E9B-151C-7044-AE05873F97C6}"/>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11</a:t>
            </a:fld>
            <a:endParaRPr lang="en-US" sz="2400" dirty="0">
              <a:solidFill>
                <a:schemeClr val="bg1"/>
              </a:solidFill>
            </a:endParaRPr>
          </a:p>
        </p:txBody>
      </p:sp>
    </p:spTree>
    <p:extLst>
      <p:ext uri="{BB962C8B-B14F-4D97-AF65-F5344CB8AC3E}">
        <p14:creationId xmlns:p14="http://schemas.microsoft.com/office/powerpoint/2010/main" val="428674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0B24B-470C-A4B4-F122-F865994C9D32}"/>
              </a:ext>
            </a:extLst>
          </p:cNvPr>
          <p:cNvSpPr txBox="1"/>
          <p:nvPr/>
        </p:nvSpPr>
        <p:spPr>
          <a:xfrm>
            <a:off x="1531088" y="102742"/>
            <a:ext cx="10071389"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SNAPSHOT OF MAPPER &amp;REDUCER CODE</a:t>
            </a:r>
            <a:endParaRPr lang="en-US"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964589-BBA2-ED20-E84C-6F04CCF14DF7}"/>
              </a:ext>
            </a:extLst>
          </p:cNvPr>
          <p:cNvPicPr>
            <a:picLocks noChangeAspect="1"/>
          </p:cNvPicPr>
          <p:nvPr/>
        </p:nvPicPr>
        <p:blipFill>
          <a:blip r:embed="rId2"/>
          <a:stretch>
            <a:fillRect/>
          </a:stretch>
        </p:blipFill>
        <p:spPr>
          <a:xfrm>
            <a:off x="132526" y="687517"/>
            <a:ext cx="5357131" cy="6170483"/>
          </a:xfrm>
          <a:prstGeom prst="rect">
            <a:avLst/>
          </a:prstGeom>
        </p:spPr>
      </p:pic>
      <p:sp>
        <p:nvSpPr>
          <p:cNvPr id="8" name="Slide Number Placeholder 7">
            <a:extLst>
              <a:ext uri="{FF2B5EF4-FFF2-40B4-BE49-F238E27FC236}">
                <a16:creationId xmlns:a16="http://schemas.microsoft.com/office/drawing/2014/main" id="{234F45BC-529C-C2A0-1BF9-04A31BC9CC33}"/>
              </a:ext>
            </a:extLst>
          </p:cNvPr>
          <p:cNvSpPr>
            <a:spLocks noGrp="1"/>
          </p:cNvSpPr>
          <p:nvPr>
            <p:ph type="sldNum" sz="quarter" idx="12"/>
          </p:nvPr>
        </p:nvSpPr>
        <p:spPr/>
        <p:txBody>
          <a:bodyPr>
            <a:noAutofit/>
          </a:bodyPr>
          <a:lstStyle/>
          <a:p>
            <a:fld id="{CBD12358-51D2-46B3-9BDE-DF29528B9454}" type="slidenum">
              <a:rPr lang="en-US" sz="2400" smtClean="0"/>
              <a:t>12</a:t>
            </a:fld>
            <a:endParaRPr lang="en-US" sz="2400" dirty="0"/>
          </a:p>
        </p:txBody>
      </p:sp>
      <p:pic>
        <p:nvPicPr>
          <p:cNvPr id="3" name="Picture 2" descr="A screenshot of a computer&#10;&#10;Description automatically generated">
            <a:extLst>
              <a:ext uri="{FF2B5EF4-FFF2-40B4-BE49-F238E27FC236}">
                <a16:creationId xmlns:a16="http://schemas.microsoft.com/office/drawing/2014/main" id="{0FD3F134-B950-A0C2-B8D7-7D586071F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447" y="687517"/>
            <a:ext cx="6391028" cy="6170483"/>
          </a:xfrm>
          <a:prstGeom prst="rect">
            <a:avLst/>
          </a:prstGeom>
        </p:spPr>
      </p:pic>
    </p:spTree>
    <p:extLst>
      <p:ext uri="{BB962C8B-B14F-4D97-AF65-F5344CB8AC3E}">
        <p14:creationId xmlns:p14="http://schemas.microsoft.com/office/powerpoint/2010/main" val="228756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3234637" y="195501"/>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GOAL 3</a:t>
            </a:r>
          </a:p>
        </p:txBody>
      </p:sp>
      <p:sp>
        <p:nvSpPr>
          <p:cNvPr id="3" name="TextBox 2">
            <a:extLst>
              <a:ext uri="{FF2B5EF4-FFF2-40B4-BE49-F238E27FC236}">
                <a16:creationId xmlns:a16="http://schemas.microsoft.com/office/drawing/2014/main" id="{BAA160C7-96CF-6A1A-26E2-1BB4B130D281}"/>
              </a:ext>
            </a:extLst>
          </p:cNvPr>
          <p:cNvSpPr txBox="1"/>
          <p:nvPr/>
        </p:nvSpPr>
        <p:spPr>
          <a:xfrm>
            <a:off x="248291" y="781105"/>
            <a:ext cx="11695397" cy="400110"/>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Which treatment method is most likely used .</a:t>
            </a:r>
          </a:p>
        </p:txBody>
      </p:sp>
      <p:sp>
        <p:nvSpPr>
          <p:cNvPr id="9" name="Slide Number Placeholder 8">
            <a:extLst>
              <a:ext uri="{FF2B5EF4-FFF2-40B4-BE49-F238E27FC236}">
                <a16:creationId xmlns:a16="http://schemas.microsoft.com/office/drawing/2014/main" id="{B507AD98-AA9A-95DF-391C-A51F817C6E22}"/>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13</a:t>
            </a:fld>
            <a:endParaRPr lang="en-US" sz="2400" dirty="0">
              <a:solidFill>
                <a:schemeClr val="bg1"/>
              </a:solidFill>
            </a:endParaRPr>
          </a:p>
        </p:txBody>
      </p:sp>
      <p:pic>
        <p:nvPicPr>
          <p:cNvPr id="6" name="Picture 5">
            <a:extLst>
              <a:ext uri="{FF2B5EF4-FFF2-40B4-BE49-F238E27FC236}">
                <a16:creationId xmlns:a16="http://schemas.microsoft.com/office/drawing/2014/main" id="{1D95142B-6799-BB30-A690-B9E24EC0AEBB}"/>
              </a:ext>
            </a:extLst>
          </p:cNvPr>
          <p:cNvPicPr>
            <a:picLocks noChangeAspect="1"/>
          </p:cNvPicPr>
          <p:nvPr/>
        </p:nvPicPr>
        <p:blipFill>
          <a:blip r:embed="rId4"/>
          <a:stretch>
            <a:fillRect/>
          </a:stretch>
        </p:blipFill>
        <p:spPr>
          <a:xfrm>
            <a:off x="334736" y="1181215"/>
            <a:ext cx="9364436" cy="4517456"/>
          </a:xfrm>
          <a:prstGeom prst="rect">
            <a:avLst/>
          </a:prstGeom>
        </p:spPr>
      </p:pic>
    </p:spTree>
    <p:extLst>
      <p:ext uri="{BB962C8B-B14F-4D97-AF65-F5344CB8AC3E}">
        <p14:creationId xmlns:p14="http://schemas.microsoft.com/office/powerpoint/2010/main" val="4425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2897313" y="514000"/>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MAPPER CODE</a:t>
            </a:r>
          </a:p>
        </p:txBody>
      </p:sp>
      <p:sp>
        <p:nvSpPr>
          <p:cNvPr id="5" name="TextBox 4">
            <a:extLst>
              <a:ext uri="{FF2B5EF4-FFF2-40B4-BE49-F238E27FC236}">
                <a16:creationId xmlns:a16="http://schemas.microsoft.com/office/drawing/2014/main" id="{72BE4FB1-CD35-1AB8-498F-A41848C35627}"/>
              </a:ext>
            </a:extLst>
          </p:cNvPr>
          <p:cNvSpPr txBox="1"/>
          <p:nvPr/>
        </p:nvSpPr>
        <p:spPr>
          <a:xfrm>
            <a:off x="1602768" y="1602769"/>
            <a:ext cx="9503595"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Reads each input </a:t>
            </a:r>
            <a:r>
              <a:rPr lang="en-US" sz="2400" b="0" i="0" dirty="0" err="1">
                <a:solidFill>
                  <a:srgbClr val="0D0D0D"/>
                </a:solidFill>
                <a:effectLst/>
                <a:highlight>
                  <a:srgbClr val="FFFFFF"/>
                </a:highlight>
                <a:latin typeface="Söhne"/>
              </a:rPr>
              <a:t>lineParses</a:t>
            </a:r>
            <a:r>
              <a:rPr lang="en-US" sz="2400" b="0" i="0" dirty="0">
                <a:solidFill>
                  <a:srgbClr val="0D0D0D"/>
                </a:solidFill>
                <a:effectLst/>
                <a:highlight>
                  <a:srgbClr val="FFFFFF"/>
                </a:highlight>
                <a:latin typeface="Söhne"/>
              </a:rPr>
              <a:t> the line and splits it into fields using a comma as the delimiter.</a:t>
            </a:r>
          </a:p>
          <a:p>
            <a:pPr algn="l">
              <a:buFont typeface="Arial" panose="020B0604020202020204" pitchFamily="34" charset="0"/>
              <a:buChar char="•"/>
            </a:pPr>
            <a:r>
              <a:rPr lang="en-US" sz="2400" b="0" i="0" dirty="0">
                <a:solidFill>
                  <a:srgbClr val="0D0D0D"/>
                </a:solidFill>
                <a:effectLst/>
                <a:highlight>
                  <a:srgbClr val="FFFFFF"/>
                </a:highlight>
                <a:latin typeface="Söhne"/>
              </a:rPr>
              <a:t>Extracts the treatment method from the appropriate field.</a:t>
            </a:r>
          </a:p>
          <a:p>
            <a:pPr algn="l">
              <a:buFont typeface="Arial" panose="020B0604020202020204" pitchFamily="34" charset="0"/>
              <a:buChar char="•"/>
            </a:pPr>
            <a:r>
              <a:rPr lang="en-US" sz="2400" b="0" i="0" dirty="0">
                <a:solidFill>
                  <a:srgbClr val="0D0D0D"/>
                </a:solidFill>
                <a:effectLst/>
                <a:highlight>
                  <a:srgbClr val="FFFFFF"/>
                </a:highlight>
                <a:latin typeface="Söhne"/>
              </a:rPr>
              <a:t>The emitted key-value pairs are then shuffled and sorted by the framework before being passed to the reducer.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C32130-58F0-0867-76D4-95AEE02B16E6}"/>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14</a:t>
            </a:fld>
            <a:endParaRPr lang="en-US" sz="2400" dirty="0">
              <a:solidFill>
                <a:schemeClr val="bg1"/>
              </a:solidFill>
            </a:endParaRPr>
          </a:p>
        </p:txBody>
      </p:sp>
    </p:spTree>
    <p:extLst>
      <p:ext uri="{BB962C8B-B14F-4D97-AF65-F5344CB8AC3E}">
        <p14:creationId xmlns:p14="http://schemas.microsoft.com/office/powerpoint/2010/main" val="1630122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2825394" y="193259"/>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REDUCER CODE</a:t>
            </a:r>
          </a:p>
        </p:txBody>
      </p:sp>
      <p:sp>
        <p:nvSpPr>
          <p:cNvPr id="5" name="TextBox 4">
            <a:extLst>
              <a:ext uri="{FF2B5EF4-FFF2-40B4-BE49-F238E27FC236}">
                <a16:creationId xmlns:a16="http://schemas.microsoft.com/office/drawing/2014/main" id="{72BE4FB1-CD35-1AB8-498F-A41848C35627}"/>
              </a:ext>
            </a:extLst>
          </p:cNvPr>
          <p:cNvSpPr txBox="1"/>
          <p:nvPr/>
        </p:nvSpPr>
        <p:spPr>
          <a:xfrm>
            <a:off x="452083" y="1268474"/>
            <a:ext cx="11739917" cy="249299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Receives key-value pairs where the key is a treatment method and the value is a list of counts.</a:t>
            </a:r>
          </a:p>
          <a:p>
            <a:pPr algn="l">
              <a:buFont typeface="Arial" panose="020B0604020202020204" pitchFamily="34" charset="0"/>
              <a:buChar char="•"/>
            </a:pPr>
            <a:r>
              <a:rPr lang="en-US" sz="2400" b="0" i="0" dirty="0">
                <a:solidFill>
                  <a:srgbClr val="0D0D0D"/>
                </a:solidFill>
                <a:effectLst/>
                <a:highlight>
                  <a:srgbClr val="FFFFFF"/>
                </a:highlight>
                <a:latin typeface="Söhne"/>
              </a:rPr>
              <a:t>Iterates through the list of counts for each treatment method.</a:t>
            </a:r>
          </a:p>
          <a:p>
            <a:pPr algn="l">
              <a:buFont typeface="Arial" panose="020B0604020202020204" pitchFamily="34" charset="0"/>
              <a:buChar char="•"/>
            </a:pPr>
            <a:r>
              <a:rPr lang="en-US" sz="2400" b="0" i="0" dirty="0">
                <a:solidFill>
                  <a:srgbClr val="0D0D0D"/>
                </a:solidFill>
                <a:effectLst/>
                <a:highlight>
                  <a:srgbClr val="FFFFFF"/>
                </a:highlight>
                <a:latin typeface="Söhne"/>
              </a:rPr>
              <a:t>Aggregates the counts to calculate the total occurrences of each treatment method.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BC5DBF-8E9B-151C-7044-AE05873F97C6}"/>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15</a:t>
            </a:fld>
            <a:endParaRPr lang="en-US" sz="2400" dirty="0">
              <a:solidFill>
                <a:schemeClr val="bg1"/>
              </a:solidFill>
            </a:endParaRPr>
          </a:p>
        </p:txBody>
      </p:sp>
    </p:spTree>
    <p:extLst>
      <p:ext uri="{BB962C8B-B14F-4D97-AF65-F5344CB8AC3E}">
        <p14:creationId xmlns:p14="http://schemas.microsoft.com/office/powerpoint/2010/main" val="3356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0B24B-470C-A4B4-F122-F865994C9D32}"/>
              </a:ext>
            </a:extLst>
          </p:cNvPr>
          <p:cNvSpPr txBox="1"/>
          <p:nvPr/>
        </p:nvSpPr>
        <p:spPr>
          <a:xfrm>
            <a:off x="1531088" y="102742"/>
            <a:ext cx="10071389"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SNAPSHOT OF MAPPER &amp;REDUCER CODE</a:t>
            </a:r>
            <a:endParaRPr lang="en-US" sz="32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234F45BC-529C-C2A0-1BF9-04A31BC9CC33}"/>
              </a:ext>
            </a:extLst>
          </p:cNvPr>
          <p:cNvSpPr>
            <a:spLocks noGrp="1"/>
          </p:cNvSpPr>
          <p:nvPr>
            <p:ph type="sldNum" sz="quarter" idx="12"/>
          </p:nvPr>
        </p:nvSpPr>
        <p:spPr/>
        <p:txBody>
          <a:bodyPr>
            <a:noAutofit/>
          </a:bodyPr>
          <a:lstStyle/>
          <a:p>
            <a:fld id="{CBD12358-51D2-46B3-9BDE-DF29528B9454}" type="slidenum">
              <a:rPr lang="en-US" sz="2400" smtClean="0"/>
              <a:t>16</a:t>
            </a:fld>
            <a:endParaRPr lang="en-US" sz="2400" dirty="0"/>
          </a:p>
        </p:txBody>
      </p:sp>
      <p:pic>
        <p:nvPicPr>
          <p:cNvPr id="7" name="Picture 6" descr="A screenshot of a computer&#10;&#10;Description automatically generated">
            <a:extLst>
              <a:ext uri="{FF2B5EF4-FFF2-40B4-BE49-F238E27FC236}">
                <a16:creationId xmlns:a16="http://schemas.microsoft.com/office/drawing/2014/main" id="{69D8C406-F57F-FF85-9C3C-8884BF7E4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36" y="692797"/>
            <a:ext cx="5857621" cy="5747488"/>
          </a:xfrm>
          <a:prstGeom prst="rect">
            <a:avLst/>
          </a:prstGeom>
        </p:spPr>
      </p:pic>
      <p:pic>
        <p:nvPicPr>
          <p:cNvPr id="11" name="Picture 10">
            <a:extLst>
              <a:ext uri="{FF2B5EF4-FFF2-40B4-BE49-F238E27FC236}">
                <a16:creationId xmlns:a16="http://schemas.microsoft.com/office/drawing/2014/main" id="{1F7E32C5-8D61-D311-9E03-4BFB114CFA7E}"/>
              </a:ext>
            </a:extLst>
          </p:cNvPr>
          <p:cNvPicPr>
            <a:picLocks noChangeAspect="1"/>
          </p:cNvPicPr>
          <p:nvPr/>
        </p:nvPicPr>
        <p:blipFill>
          <a:blip r:embed="rId4"/>
          <a:stretch>
            <a:fillRect/>
          </a:stretch>
        </p:blipFill>
        <p:spPr>
          <a:xfrm>
            <a:off x="6096000" y="687517"/>
            <a:ext cx="6096000" cy="5747488"/>
          </a:xfrm>
          <a:prstGeom prst="rect">
            <a:avLst/>
          </a:prstGeom>
        </p:spPr>
      </p:pic>
    </p:spTree>
    <p:extLst>
      <p:ext uri="{BB962C8B-B14F-4D97-AF65-F5344CB8AC3E}">
        <p14:creationId xmlns:p14="http://schemas.microsoft.com/office/powerpoint/2010/main" val="11374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3234637" y="195501"/>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GOAL 4</a:t>
            </a:r>
          </a:p>
        </p:txBody>
      </p:sp>
      <p:sp>
        <p:nvSpPr>
          <p:cNvPr id="3" name="TextBox 2">
            <a:extLst>
              <a:ext uri="{FF2B5EF4-FFF2-40B4-BE49-F238E27FC236}">
                <a16:creationId xmlns:a16="http://schemas.microsoft.com/office/drawing/2014/main" id="{BAA160C7-96CF-6A1A-26E2-1BB4B130D281}"/>
              </a:ext>
            </a:extLst>
          </p:cNvPr>
          <p:cNvSpPr txBox="1"/>
          <p:nvPr/>
        </p:nvSpPr>
        <p:spPr>
          <a:xfrm>
            <a:off x="248291" y="781105"/>
            <a:ext cx="11695397" cy="400110"/>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Finally, We are going to suggest the treatment method for people effected with different stages if cancer.</a:t>
            </a:r>
            <a:endParaRPr lang="en-US" sz="20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B507AD98-AA9A-95DF-391C-A51F817C6E22}"/>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17</a:t>
            </a:fld>
            <a:endParaRPr lang="en-US" sz="2400" dirty="0">
              <a:solidFill>
                <a:schemeClr val="bg1"/>
              </a:solidFill>
            </a:endParaRPr>
          </a:p>
        </p:txBody>
      </p:sp>
      <p:pic>
        <p:nvPicPr>
          <p:cNvPr id="5" name="Picture 4">
            <a:extLst>
              <a:ext uri="{FF2B5EF4-FFF2-40B4-BE49-F238E27FC236}">
                <a16:creationId xmlns:a16="http://schemas.microsoft.com/office/drawing/2014/main" id="{872B3577-0E03-EB69-2C3A-476C4D78415B}"/>
              </a:ext>
            </a:extLst>
          </p:cNvPr>
          <p:cNvPicPr>
            <a:picLocks noChangeAspect="1"/>
          </p:cNvPicPr>
          <p:nvPr/>
        </p:nvPicPr>
        <p:blipFill>
          <a:blip r:embed="rId4"/>
          <a:stretch>
            <a:fillRect/>
          </a:stretch>
        </p:blipFill>
        <p:spPr>
          <a:xfrm>
            <a:off x="481693" y="1181214"/>
            <a:ext cx="7445828" cy="3798999"/>
          </a:xfrm>
          <a:prstGeom prst="rect">
            <a:avLst/>
          </a:prstGeom>
        </p:spPr>
      </p:pic>
    </p:spTree>
    <p:extLst>
      <p:ext uri="{BB962C8B-B14F-4D97-AF65-F5344CB8AC3E}">
        <p14:creationId xmlns:p14="http://schemas.microsoft.com/office/powerpoint/2010/main" val="299815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2897313" y="514000"/>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MAPPER CODE</a:t>
            </a:r>
          </a:p>
        </p:txBody>
      </p:sp>
      <p:sp>
        <p:nvSpPr>
          <p:cNvPr id="5" name="TextBox 4">
            <a:extLst>
              <a:ext uri="{FF2B5EF4-FFF2-40B4-BE49-F238E27FC236}">
                <a16:creationId xmlns:a16="http://schemas.microsoft.com/office/drawing/2014/main" id="{72BE4FB1-CD35-1AB8-498F-A41848C35627}"/>
              </a:ext>
            </a:extLst>
          </p:cNvPr>
          <p:cNvSpPr txBox="1"/>
          <p:nvPr/>
        </p:nvSpPr>
        <p:spPr>
          <a:xfrm>
            <a:off x="1602768" y="1602769"/>
            <a:ext cx="9503595"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Receives each input record.</a:t>
            </a:r>
          </a:p>
          <a:p>
            <a:pPr algn="l">
              <a:buFont typeface="Arial" panose="020B0604020202020204" pitchFamily="34" charset="0"/>
              <a:buChar char="•"/>
            </a:pPr>
            <a:r>
              <a:rPr lang="en-US" sz="2400" b="0" i="0" dirty="0">
                <a:solidFill>
                  <a:srgbClr val="0D0D0D"/>
                </a:solidFill>
                <a:effectLst/>
                <a:highlight>
                  <a:srgbClr val="FFFFFF"/>
                </a:highlight>
                <a:latin typeface="Söhne"/>
              </a:rPr>
              <a:t>Extracts the classification and treatment method from each record.</a:t>
            </a:r>
            <a:endParaRPr lang="en-US" sz="2400" dirty="0">
              <a:solidFill>
                <a:srgbClr val="0D0D0D"/>
              </a:solidFill>
              <a:highlight>
                <a:srgbClr val="FFFFFF"/>
              </a:highlight>
              <a:latin typeface="Söhne"/>
            </a:endParaRPr>
          </a:p>
          <a:p>
            <a:pPr algn="l">
              <a:buFont typeface="Arial" panose="020B0604020202020204" pitchFamily="34" charset="0"/>
              <a:buChar char="•"/>
            </a:pPr>
            <a:r>
              <a:rPr lang="en-US" sz="2400" b="0" i="0" dirty="0">
                <a:solidFill>
                  <a:srgbClr val="0D0D0D"/>
                </a:solidFill>
                <a:effectLst/>
                <a:highlight>
                  <a:srgbClr val="FFFFFF"/>
                </a:highlight>
                <a:latin typeface="Söhne"/>
              </a:rPr>
              <a:t>Emits key-value pairs where the key is the classification and the value is the treatment method.</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C32130-58F0-0867-76D4-95AEE02B16E6}"/>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18</a:t>
            </a:fld>
            <a:endParaRPr lang="en-US" sz="2400" dirty="0">
              <a:solidFill>
                <a:schemeClr val="bg1"/>
              </a:solidFill>
            </a:endParaRPr>
          </a:p>
        </p:txBody>
      </p:sp>
    </p:spTree>
    <p:extLst>
      <p:ext uri="{BB962C8B-B14F-4D97-AF65-F5344CB8AC3E}">
        <p14:creationId xmlns:p14="http://schemas.microsoft.com/office/powerpoint/2010/main" val="3700411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2825394" y="193259"/>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REDUCER CODE</a:t>
            </a:r>
          </a:p>
        </p:txBody>
      </p:sp>
      <p:sp>
        <p:nvSpPr>
          <p:cNvPr id="5" name="TextBox 4">
            <a:extLst>
              <a:ext uri="{FF2B5EF4-FFF2-40B4-BE49-F238E27FC236}">
                <a16:creationId xmlns:a16="http://schemas.microsoft.com/office/drawing/2014/main" id="{72BE4FB1-CD35-1AB8-498F-A41848C35627}"/>
              </a:ext>
            </a:extLst>
          </p:cNvPr>
          <p:cNvSpPr txBox="1"/>
          <p:nvPr/>
        </p:nvSpPr>
        <p:spPr>
          <a:xfrm>
            <a:off x="452083" y="1268474"/>
            <a:ext cx="11739917" cy="187743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Söhne"/>
              </a:rPr>
              <a:t>Receives key-value pairs grouped by </a:t>
            </a:r>
            <a:r>
              <a:rPr lang="en-US" sz="2400" b="0" i="0" dirty="0" err="1">
                <a:solidFill>
                  <a:srgbClr val="0D0D0D"/>
                </a:solidFill>
                <a:effectLst/>
                <a:highlight>
                  <a:srgbClr val="FFFFFF"/>
                </a:highlight>
                <a:latin typeface="Söhne"/>
              </a:rPr>
              <a:t>classification.Iterates</a:t>
            </a:r>
            <a:r>
              <a:rPr lang="en-US" sz="2400" b="0" i="0" dirty="0">
                <a:solidFill>
                  <a:srgbClr val="0D0D0D"/>
                </a:solidFill>
                <a:effectLst/>
                <a:highlight>
                  <a:srgbClr val="FFFFFF"/>
                </a:highlight>
                <a:latin typeface="Söhne"/>
              </a:rPr>
              <a:t> through the list of counts for each treatment method.</a:t>
            </a:r>
          </a:p>
          <a:p>
            <a:pPr algn="l">
              <a:buFont typeface="Arial" panose="020B0604020202020204" pitchFamily="34" charset="0"/>
              <a:buChar char="•"/>
            </a:pPr>
            <a:r>
              <a:rPr lang="en-US" sz="2400" b="0" i="0" dirty="0">
                <a:solidFill>
                  <a:srgbClr val="0D0D0D"/>
                </a:solidFill>
                <a:effectLst/>
                <a:highlight>
                  <a:srgbClr val="FFFFFF"/>
                </a:highlight>
                <a:latin typeface="Söhne"/>
              </a:rPr>
              <a:t>Counts the occurrences of each treatment method for each classification.</a:t>
            </a:r>
          </a:p>
          <a:p>
            <a:pPr algn="l">
              <a:buFont typeface="Arial" panose="020B0604020202020204" pitchFamily="34" charset="0"/>
              <a:buChar char="•"/>
            </a:pPr>
            <a:r>
              <a:rPr lang="en-US" sz="2400" b="0" i="0" dirty="0">
                <a:solidFill>
                  <a:srgbClr val="0D0D0D"/>
                </a:solidFill>
                <a:effectLst/>
                <a:highlight>
                  <a:srgbClr val="FFFFFF"/>
                </a:highlight>
                <a:latin typeface="Söhne"/>
              </a:rPr>
              <a:t>Determines the treatment method with the highest count for each classification.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BC5DBF-8E9B-151C-7044-AE05873F97C6}"/>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19</a:t>
            </a:fld>
            <a:endParaRPr lang="en-US" sz="2400" dirty="0">
              <a:solidFill>
                <a:schemeClr val="bg1"/>
              </a:solidFill>
            </a:endParaRPr>
          </a:p>
        </p:txBody>
      </p:sp>
    </p:spTree>
    <p:extLst>
      <p:ext uri="{BB962C8B-B14F-4D97-AF65-F5344CB8AC3E}">
        <p14:creationId xmlns:p14="http://schemas.microsoft.com/office/powerpoint/2010/main" val="58507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3852809" y="102742"/>
            <a:ext cx="572270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TEAM MEMBERS</a:t>
            </a:r>
          </a:p>
        </p:txBody>
      </p:sp>
      <p:sp>
        <p:nvSpPr>
          <p:cNvPr id="5" name="TextBox 4">
            <a:extLst>
              <a:ext uri="{FF2B5EF4-FFF2-40B4-BE49-F238E27FC236}">
                <a16:creationId xmlns:a16="http://schemas.microsoft.com/office/drawing/2014/main" id="{72BE4FB1-CD35-1AB8-498F-A41848C35627}"/>
              </a:ext>
            </a:extLst>
          </p:cNvPr>
          <p:cNvSpPr txBox="1"/>
          <p:nvPr/>
        </p:nvSpPr>
        <p:spPr>
          <a:xfrm>
            <a:off x="2688405" y="1238402"/>
            <a:ext cx="9503595" cy="440120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Varshitha Kollipara(S559892)</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Naga </a:t>
            </a:r>
            <a:r>
              <a:rPr lang="en-US" sz="2400" dirty="0" err="1">
                <a:latin typeface="Times New Roman" panose="02020603050405020304" pitchFamily="18" charset="0"/>
                <a:cs typeface="Times New Roman" panose="02020603050405020304" pitchFamily="18" charset="0"/>
              </a:rPr>
              <a:t>Manikanta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Chigurupati</a:t>
            </a:r>
            <a:r>
              <a:rPr lang="en-US" sz="2400" dirty="0">
                <a:latin typeface="Times New Roman" panose="02020603050405020304" pitchFamily="18" charset="0"/>
                <a:cs typeface="Times New Roman" panose="02020603050405020304" pitchFamily="18" charset="0"/>
              </a:rPr>
              <a:t>(S555681)</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Narasimha </a:t>
            </a:r>
            <a:r>
              <a:rPr lang="en-US" sz="2400" dirty="0" err="1">
                <a:latin typeface="Times New Roman" panose="02020603050405020304" pitchFamily="18" charset="0"/>
                <a:cs typeface="Times New Roman" panose="02020603050405020304" pitchFamily="18" charset="0"/>
              </a:rPr>
              <a:t>RajKumar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Madasu</a:t>
            </a:r>
            <a:r>
              <a:rPr lang="en-US" sz="2400" dirty="0">
                <a:latin typeface="Times New Roman" panose="02020603050405020304" pitchFamily="18" charset="0"/>
                <a:cs typeface="Times New Roman" panose="02020603050405020304" pitchFamily="18" charset="0"/>
              </a:rPr>
              <a:t>(S555231)</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Surya Mohan </a:t>
            </a:r>
            <a:r>
              <a:rPr lang="en-US" sz="2400" dirty="0" err="1">
                <a:latin typeface="Times New Roman" panose="02020603050405020304" pitchFamily="18" charset="0"/>
                <a:cs typeface="Times New Roman" panose="02020603050405020304" pitchFamily="18" charset="0"/>
              </a:rPr>
              <a:t>Jagani</a:t>
            </a:r>
            <a:r>
              <a:rPr lang="en-US" sz="2400" dirty="0">
                <a:latin typeface="Times New Roman" panose="02020603050405020304" pitchFamily="18" charset="0"/>
                <a:cs typeface="Times New Roman" panose="02020603050405020304" pitchFamily="18" charset="0"/>
              </a:rPr>
              <a:t> (S560531)</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Jyothsna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Naredla</a:t>
            </a:r>
            <a:r>
              <a:rPr lang="en-US" sz="2400" dirty="0">
                <a:latin typeface="Times New Roman" panose="02020603050405020304" pitchFamily="18" charset="0"/>
                <a:cs typeface="Times New Roman" panose="02020603050405020304" pitchFamily="18" charset="0"/>
              </a:rPr>
              <a:t>(S559362)</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2D61576-1E2E-005B-E56F-51295151E7A8}"/>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2</a:t>
            </a:fld>
            <a:endParaRPr lang="en-US" sz="2400" dirty="0">
              <a:solidFill>
                <a:schemeClr val="bg1"/>
              </a:solidFill>
            </a:endParaRPr>
          </a:p>
        </p:txBody>
      </p:sp>
    </p:spTree>
    <p:extLst>
      <p:ext uri="{BB962C8B-B14F-4D97-AF65-F5344CB8AC3E}">
        <p14:creationId xmlns:p14="http://schemas.microsoft.com/office/powerpoint/2010/main" val="1013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0B24B-470C-A4B4-F122-F865994C9D32}"/>
              </a:ext>
            </a:extLst>
          </p:cNvPr>
          <p:cNvSpPr txBox="1"/>
          <p:nvPr/>
        </p:nvSpPr>
        <p:spPr>
          <a:xfrm>
            <a:off x="1531088" y="102742"/>
            <a:ext cx="10071389"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SNAPSHOT OF MAPPER &amp;REDUCER CODE</a:t>
            </a:r>
            <a:endParaRPr lang="en-US" sz="32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234F45BC-529C-C2A0-1BF9-04A31BC9CC33}"/>
              </a:ext>
            </a:extLst>
          </p:cNvPr>
          <p:cNvSpPr>
            <a:spLocks noGrp="1"/>
          </p:cNvSpPr>
          <p:nvPr>
            <p:ph type="sldNum" sz="quarter" idx="12"/>
          </p:nvPr>
        </p:nvSpPr>
        <p:spPr/>
        <p:txBody>
          <a:bodyPr>
            <a:noAutofit/>
          </a:bodyPr>
          <a:lstStyle/>
          <a:p>
            <a:fld id="{CBD12358-51D2-46B3-9BDE-DF29528B9454}" type="slidenum">
              <a:rPr lang="en-US" sz="2400" smtClean="0"/>
              <a:t>20</a:t>
            </a:fld>
            <a:endParaRPr lang="en-US" sz="2400" dirty="0"/>
          </a:p>
        </p:txBody>
      </p:sp>
      <p:pic>
        <p:nvPicPr>
          <p:cNvPr id="3" name="Picture 2">
            <a:extLst>
              <a:ext uri="{FF2B5EF4-FFF2-40B4-BE49-F238E27FC236}">
                <a16:creationId xmlns:a16="http://schemas.microsoft.com/office/drawing/2014/main" id="{F7D1C858-7213-B6C0-F5E0-EA8F494F7638}"/>
              </a:ext>
            </a:extLst>
          </p:cNvPr>
          <p:cNvPicPr>
            <a:picLocks noChangeAspect="1"/>
          </p:cNvPicPr>
          <p:nvPr/>
        </p:nvPicPr>
        <p:blipFill>
          <a:blip r:embed="rId3"/>
          <a:stretch>
            <a:fillRect/>
          </a:stretch>
        </p:blipFill>
        <p:spPr>
          <a:xfrm>
            <a:off x="0" y="687517"/>
            <a:ext cx="5715000" cy="5711361"/>
          </a:xfrm>
          <a:prstGeom prst="rect">
            <a:avLst/>
          </a:prstGeom>
        </p:spPr>
      </p:pic>
      <p:pic>
        <p:nvPicPr>
          <p:cNvPr id="6" name="Picture 5">
            <a:extLst>
              <a:ext uri="{FF2B5EF4-FFF2-40B4-BE49-F238E27FC236}">
                <a16:creationId xmlns:a16="http://schemas.microsoft.com/office/drawing/2014/main" id="{1F1EE270-9AAD-6494-A080-08B1D7381CA2}"/>
              </a:ext>
            </a:extLst>
          </p:cNvPr>
          <p:cNvPicPr>
            <a:picLocks noChangeAspect="1"/>
          </p:cNvPicPr>
          <p:nvPr/>
        </p:nvPicPr>
        <p:blipFill>
          <a:blip r:embed="rId4"/>
          <a:stretch>
            <a:fillRect/>
          </a:stretch>
        </p:blipFill>
        <p:spPr>
          <a:xfrm>
            <a:off x="5886450" y="687517"/>
            <a:ext cx="6186914" cy="5711361"/>
          </a:xfrm>
          <a:prstGeom prst="rect">
            <a:avLst/>
          </a:prstGeom>
        </p:spPr>
      </p:pic>
    </p:spTree>
    <p:extLst>
      <p:ext uri="{BB962C8B-B14F-4D97-AF65-F5344CB8AC3E}">
        <p14:creationId xmlns:p14="http://schemas.microsoft.com/office/powerpoint/2010/main" val="92461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20" y="-2"/>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955F15-32EA-27A4-7FF7-701F34C4B6F0}"/>
              </a:ext>
            </a:extLst>
          </p:cNvPr>
          <p:cNvSpPr txBox="1"/>
          <p:nvPr/>
        </p:nvSpPr>
        <p:spPr>
          <a:xfrm>
            <a:off x="3678148" y="215757"/>
            <a:ext cx="530146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PROBLEMS FACED </a:t>
            </a:r>
          </a:p>
        </p:txBody>
      </p:sp>
      <p:sp>
        <p:nvSpPr>
          <p:cNvPr id="4" name="TextBox 3">
            <a:extLst>
              <a:ext uri="{FF2B5EF4-FFF2-40B4-BE49-F238E27FC236}">
                <a16:creationId xmlns:a16="http://schemas.microsoft.com/office/drawing/2014/main" id="{03BD40C1-F143-A4C5-3594-6F81E78F6F5B}"/>
              </a:ext>
            </a:extLst>
          </p:cNvPr>
          <p:cNvSpPr txBox="1"/>
          <p:nvPr/>
        </p:nvSpPr>
        <p:spPr>
          <a:xfrm>
            <a:off x="701210" y="1284740"/>
            <a:ext cx="10538718" cy="2308324"/>
          </a:xfrm>
          <a:prstGeom prst="rect">
            <a:avLst/>
          </a:prstGeom>
          <a:noFill/>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have faced issued with the data since it is csv so we have converted the data into the text file and we have </a:t>
            </a:r>
            <a:r>
              <a:rPr lang="en-US" sz="2400" dirty="0" err="1">
                <a:latin typeface="Times New Roman" panose="02020603050405020304" pitchFamily="18" charset="0"/>
                <a:cs typeface="Times New Roman" panose="02020603050405020304" pitchFamily="18" charset="0"/>
              </a:rPr>
              <a:t>succeded</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Initially we have received errors in mapper code we didn’t map the correct records.</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have faced problem in reducer code in the logic with the count++ for the count of treatment method.</a:t>
            </a:r>
          </a:p>
        </p:txBody>
      </p:sp>
      <p:sp>
        <p:nvSpPr>
          <p:cNvPr id="5" name="Slide Number Placeholder 4">
            <a:extLst>
              <a:ext uri="{FF2B5EF4-FFF2-40B4-BE49-F238E27FC236}">
                <a16:creationId xmlns:a16="http://schemas.microsoft.com/office/drawing/2014/main" id="{F2A75DA7-2290-451B-D977-7BC9AEE6B4D0}"/>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21</a:t>
            </a:fld>
            <a:endParaRPr lang="en-US" sz="2400" dirty="0">
              <a:solidFill>
                <a:schemeClr val="bg1"/>
              </a:solidFill>
            </a:endParaRPr>
          </a:p>
        </p:txBody>
      </p:sp>
    </p:spTree>
    <p:extLst>
      <p:ext uri="{BB962C8B-B14F-4D97-AF65-F5344CB8AC3E}">
        <p14:creationId xmlns:p14="http://schemas.microsoft.com/office/powerpoint/2010/main" val="321922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20" y="-2"/>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955F15-32EA-27A4-7FF7-701F34C4B6F0}"/>
              </a:ext>
            </a:extLst>
          </p:cNvPr>
          <p:cNvSpPr txBox="1"/>
          <p:nvPr/>
        </p:nvSpPr>
        <p:spPr>
          <a:xfrm>
            <a:off x="3678148" y="215757"/>
            <a:ext cx="5301465"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CONCLUSION</a:t>
            </a:r>
          </a:p>
          <a:p>
            <a:pPr algn="ct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BD40C1-F143-A4C5-3594-6F81E78F6F5B}"/>
              </a:ext>
            </a:extLst>
          </p:cNvPr>
          <p:cNvSpPr txBox="1"/>
          <p:nvPr/>
        </p:nvSpPr>
        <p:spPr>
          <a:xfrm>
            <a:off x="742031" y="852033"/>
            <a:ext cx="10538718" cy="3139321"/>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Age Group Most Likely Affected by Breast Cancer Stage 1 (Goal 1):</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age group most likely affected by breast cancer stage 1 is 47.</a:t>
            </a:r>
          </a:p>
          <a:p>
            <a:pPr algn="l">
              <a:buFont typeface="+mj-lt"/>
              <a:buAutoNum type="arabicPeriod"/>
            </a:pPr>
            <a:r>
              <a:rPr lang="en-US" b="1" i="0" dirty="0">
                <a:solidFill>
                  <a:srgbClr val="0D0D0D"/>
                </a:solidFill>
                <a:effectLst/>
                <a:highlight>
                  <a:srgbClr val="FFFFFF"/>
                </a:highlight>
                <a:latin typeface="Söhne"/>
              </a:rPr>
              <a:t>Age Group Most Likely Affected by Breast Cancer Stage 2 (Goal 2):</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age group most likely affected by breast cancer stage 2 is 45.</a:t>
            </a:r>
          </a:p>
          <a:p>
            <a:pPr algn="l">
              <a:buFont typeface="+mj-lt"/>
              <a:buAutoNum type="arabicPeriod"/>
            </a:pPr>
            <a:r>
              <a:rPr lang="en-US" b="1" i="0" dirty="0">
                <a:solidFill>
                  <a:srgbClr val="0D0D0D"/>
                </a:solidFill>
                <a:effectLst/>
                <a:highlight>
                  <a:srgbClr val="FFFFFF"/>
                </a:highlight>
                <a:latin typeface="Söhne"/>
              </a:rPr>
              <a:t>Most Likely Used Treatment Method (Goal 3):</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most likely used treatment method is Radiation Therapy.</a:t>
            </a:r>
          </a:p>
          <a:p>
            <a:pPr algn="l">
              <a:buFont typeface="+mj-lt"/>
              <a:buAutoNum type="arabicPeriod"/>
            </a:pPr>
            <a:r>
              <a:rPr lang="en-US" b="1" i="0" dirty="0">
                <a:solidFill>
                  <a:srgbClr val="0D0D0D"/>
                </a:solidFill>
                <a:effectLst/>
                <a:highlight>
                  <a:srgbClr val="FFFFFF"/>
                </a:highlight>
                <a:latin typeface="Söhne"/>
              </a:rPr>
              <a:t>Suggested Treatment Method for People Affected with Different Stages of Cancer (Goal 4):</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For people affected by breast cancer stage 1, the suggested treatment method is Surgery.</a:t>
            </a:r>
          </a:p>
          <a:p>
            <a:pPr marL="742950" lvl="1" indent="-285750" algn="l">
              <a:buFont typeface="+mj-lt"/>
              <a:buAutoNum type="arabicPeriod"/>
            </a:pPr>
            <a:r>
              <a:rPr lang="en-US" b="0" i="0" dirty="0">
                <a:solidFill>
                  <a:srgbClr val="0D0D0D"/>
                </a:solidFill>
                <a:effectLst/>
                <a:highlight>
                  <a:srgbClr val="FFFFFF"/>
                </a:highlight>
                <a:latin typeface="Söhne"/>
              </a:rPr>
              <a:t>For people affected by breast cancer stage 2, the suggested treatment method </a:t>
            </a:r>
            <a:r>
              <a:rPr lang="en-US" b="0" i="0">
                <a:solidFill>
                  <a:srgbClr val="0D0D0D"/>
                </a:solidFill>
                <a:effectLst/>
                <a:highlight>
                  <a:srgbClr val="FFFFFF"/>
                </a:highlight>
                <a:latin typeface="Söhne"/>
              </a:rPr>
              <a:t>is Radiation Therapy.</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These conclusions provide valuable insights into the demographics affected by different stages of breast cancer and the treatment methods commonly used for each stage.</a:t>
            </a:r>
          </a:p>
        </p:txBody>
      </p:sp>
      <p:sp>
        <p:nvSpPr>
          <p:cNvPr id="5" name="Slide Number Placeholder 4">
            <a:extLst>
              <a:ext uri="{FF2B5EF4-FFF2-40B4-BE49-F238E27FC236}">
                <a16:creationId xmlns:a16="http://schemas.microsoft.com/office/drawing/2014/main" id="{F2A75DA7-2290-451B-D977-7BC9AEE6B4D0}"/>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22</a:t>
            </a:fld>
            <a:endParaRPr lang="en-US" sz="2400" dirty="0">
              <a:solidFill>
                <a:schemeClr val="bg1"/>
              </a:solidFill>
            </a:endParaRPr>
          </a:p>
        </p:txBody>
      </p:sp>
    </p:spTree>
    <p:extLst>
      <p:ext uri="{BB962C8B-B14F-4D97-AF65-F5344CB8AC3E}">
        <p14:creationId xmlns:p14="http://schemas.microsoft.com/office/powerpoint/2010/main" val="274006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rot="20232931">
            <a:off x="5664423" y="2201621"/>
            <a:ext cx="5841879" cy="3520350"/>
          </a:xfrm>
        </p:spPr>
        <p:txBody>
          <a:bodyPr vert="horz" lIns="91440" tIns="45720" rIns="91440" bIns="45720" rtlCol="0" anchor="t">
            <a:normAutofit/>
          </a:bodyPr>
          <a:lstStyle/>
          <a:p>
            <a:pPr algn="r"/>
            <a:r>
              <a:rPr lang="en-US" sz="6600" dirty="0"/>
              <a:t>THANK YOU</a:t>
            </a:r>
          </a:p>
        </p:txBody>
      </p:sp>
      <p:sp>
        <p:nvSpPr>
          <p:cNvPr id="31" name="Freeform: Shape 30">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3" name="Straight Connector 32">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10013" y="-8965"/>
            <a:ext cx="708298" cy="68699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401236"/>
            <a:ext cx="4011413" cy="3456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Picture Placeholder 9" descr="A pink ribbon with text&#10;&#10;Description automatically generated">
            <a:extLst>
              <a:ext uri="{FF2B5EF4-FFF2-40B4-BE49-F238E27FC236}">
                <a16:creationId xmlns:a16="http://schemas.microsoft.com/office/drawing/2014/main" id="{75509E63-BA22-8245-A6CD-7954352C931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817" b="1817"/>
          <a:stretch>
            <a:fillRect/>
          </a:stretch>
        </p:blipFill>
        <p:spPr>
          <a:xfrm>
            <a:off x="231968" y="694765"/>
            <a:ext cx="5403858" cy="5210175"/>
          </a:xfrm>
          <a:prstGeom prst="rect">
            <a:avLst/>
          </a:prstGeom>
        </p:spPr>
      </p:pic>
    </p:spTree>
    <p:extLst>
      <p:ext uri="{BB962C8B-B14F-4D97-AF65-F5344CB8AC3E}">
        <p14:creationId xmlns:p14="http://schemas.microsoft.com/office/powerpoint/2010/main" val="12108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20" y="-2"/>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955F15-32EA-27A4-7FF7-701F34C4B6F0}"/>
              </a:ext>
            </a:extLst>
          </p:cNvPr>
          <p:cNvSpPr txBox="1"/>
          <p:nvPr/>
        </p:nvSpPr>
        <p:spPr>
          <a:xfrm>
            <a:off x="3678148" y="215757"/>
            <a:ext cx="530146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GOALS OF THE PROJECT</a:t>
            </a:r>
          </a:p>
        </p:txBody>
      </p:sp>
      <p:sp>
        <p:nvSpPr>
          <p:cNvPr id="4" name="TextBox 3">
            <a:extLst>
              <a:ext uri="{FF2B5EF4-FFF2-40B4-BE49-F238E27FC236}">
                <a16:creationId xmlns:a16="http://schemas.microsoft.com/office/drawing/2014/main" id="{03BD40C1-F143-A4C5-3594-6F81E78F6F5B}"/>
              </a:ext>
            </a:extLst>
          </p:cNvPr>
          <p:cNvSpPr txBox="1"/>
          <p:nvPr/>
        </p:nvSpPr>
        <p:spPr>
          <a:xfrm>
            <a:off x="701210" y="1284740"/>
            <a:ext cx="10538718" cy="1938992"/>
          </a:xfrm>
          <a:prstGeom prst="rect">
            <a:avLst/>
          </a:prstGeom>
          <a:noFill/>
        </p:spPr>
        <p:txBody>
          <a:bodyPr wrap="square">
            <a:spAutoFit/>
          </a:bodyPr>
          <a:lstStyle/>
          <a:p>
            <a:pPr marL="342900" indent="-342900">
              <a:buFont typeface="Wingdings" panose="05000000000000000000" pitchFamily="2" charset="2"/>
              <a:buChar char="q"/>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age group which are most –likely effected by the breast cancer stage 1.</a:t>
            </a:r>
          </a:p>
          <a:p>
            <a:pPr marL="342900" indent="-342900">
              <a:buFont typeface="Wingdings" panose="05000000000000000000" pitchFamily="2" charset="2"/>
              <a:buChar char="q"/>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age group which are most –likely effected by the breast cancer stage 2.</a:t>
            </a:r>
          </a:p>
          <a:p>
            <a:pPr marL="342900" indent="-342900">
              <a:buFont typeface="Wingdings" panose="05000000000000000000" pitchFamily="2" charset="2"/>
              <a:buChar char="q"/>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Which treatment method is most likely used .</a:t>
            </a:r>
          </a:p>
          <a:p>
            <a:pPr marL="342900" indent="-342900">
              <a:buFont typeface="Wingdings" panose="05000000000000000000" pitchFamily="2" charset="2"/>
              <a:buChar char="q"/>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Finally, We are going to suggest the treatment method for people effected with different stages if cancer.</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71A0D7E-C30F-EA96-5D57-AFAD9456DFCD}"/>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3</a:t>
            </a:fld>
            <a:endParaRPr lang="en-US" sz="2400" dirty="0">
              <a:solidFill>
                <a:schemeClr val="bg1"/>
              </a:solidFill>
            </a:endParaRPr>
          </a:p>
        </p:txBody>
      </p:sp>
    </p:spTree>
    <p:extLst>
      <p:ext uri="{BB962C8B-B14F-4D97-AF65-F5344CB8AC3E}">
        <p14:creationId xmlns:p14="http://schemas.microsoft.com/office/powerpoint/2010/main" val="364270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rot="10800000">
            <a:off x="20" y="0"/>
            <a:ext cx="1219198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28C91E-9AE2-B1F8-4437-1FFA9B6559B2}"/>
              </a:ext>
            </a:extLst>
          </p:cNvPr>
          <p:cNvPicPr>
            <a:picLocks noChangeAspect="1"/>
          </p:cNvPicPr>
          <p:nvPr/>
        </p:nvPicPr>
        <p:blipFill>
          <a:blip r:embed="rId4"/>
          <a:stretch>
            <a:fillRect/>
          </a:stretch>
        </p:blipFill>
        <p:spPr>
          <a:xfrm>
            <a:off x="0" y="1089060"/>
            <a:ext cx="8026399" cy="4602822"/>
          </a:xfrm>
          <a:prstGeom prst="rect">
            <a:avLst/>
          </a:prstGeom>
        </p:spPr>
      </p:pic>
      <p:sp>
        <p:nvSpPr>
          <p:cNvPr id="5" name="TextBox 4">
            <a:extLst>
              <a:ext uri="{FF2B5EF4-FFF2-40B4-BE49-F238E27FC236}">
                <a16:creationId xmlns:a16="http://schemas.microsoft.com/office/drawing/2014/main" id="{DC15DF3A-819F-0664-B1C8-6708F727A937}"/>
              </a:ext>
            </a:extLst>
          </p:cNvPr>
          <p:cNvSpPr txBox="1"/>
          <p:nvPr/>
        </p:nvSpPr>
        <p:spPr>
          <a:xfrm>
            <a:off x="2887039" y="107610"/>
            <a:ext cx="6185042" cy="58477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E4AAC596-A213-26E7-EE7A-02A60401D04B}"/>
              </a:ext>
            </a:extLst>
          </p:cNvPr>
          <p:cNvSpPr txBox="1"/>
          <p:nvPr/>
        </p:nvSpPr>
        <p:spPr>
          <a:xfrm>
            <a:off x="8290673" y="2178121"/>
            <a:ext cx="3082248" cy="707886"/>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contains 11 columns .</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contains 2254 records </a:t>
            </a:r>
          </a:p>
        </p:txBody>
      </p:sp>
      <p:sp>
        <p:nvSpPr>
          <p:cNvPr id="8" name="Slide Number Placeholder 7">
            <a:extLst>
              <a:ext uri="{FF2B5EF4-FFF2-40B4-BE49-F238E27FC236}">
                <a16:creationId xmlns:a16="http://schemas.microsoft.com/office/drawing/2014/main" id="{36E85623-21C0-5095-94B5-6FED71E4086D}"/>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4</a:t>
            </a:fld>
            <a:endParaRPr lang="en-US" sz="2400" dirty="0">
              <a:solidFill>
                <a:schemeClr val="bg1"/>
              </a:solidFill>
            </a:endParaRPr>
          </a:p>
        </p:txBody>
      </p:sp>
    </p:spTree>
    <p:extLst>
      <p:ext uri="{BB962C8B-B14F-4D97-AF65-F5344CB8AC3E}">
        <p14:creationId xmlns:p14="http://schemas.microsoft.com/office/powerpoint/2010/main" val="162975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3234637" y="195501"/>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GOAL 1</a:t>
            </a:r>
          </a:p>
        </p:txBody>
      </p:sp>
      <p:sp>
        <p:nvSpPr>
          <p:cNvPr id="3" name="TextBox 2">
            <a:extLst>
              <a:ext uri="{FF2B5EF4-FFF2-40B4-BE49-F238E27FC236}">
                <a16:creationId xmlns:a16="http://schemas.microsoft.com/office/drawing/2014/main" id="{BAA160C7-96CF-6A1A-26E2-1BB4B130D281}"/>
              </a:ext>
            </a:extLst>
          </p:cNvPr>
          <p:cNvSpPr txBox="1"/>
          <p:nvPr/>
        </p:nvSpPr>
        <p:spPr>
          <a:xfrm>
            <a:off x="248291" y="781105"/>
            <a:ext cx="11695397" cy="400110"/>
          </a:xfrm>
          <a:prstGeom prst="rect">
            <a:avLst/>
          </a:prstGeom>
          <a:noFill/>
        </p:spPr>
        <p:txBody>
          <a:bodyPr wrap="square">
            <a:spAutoFit/>
          </a:bodyPr>
          <a:lstStyle/>
          <a:p>
            <a:pPr marL="342900" indent="-342900">
              <a:buFont typeface="Wingdings" panose="05000000000000000000" pitchFamily="2" charset="2"/>
              <a:buChar char="v"/>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age group which are most –likely effected by the breast cancer stage 1.</a:t>
            </a:r>
          </a:p>
        </p:txBody>
      </p:sp>
      <p:pic>
        <p:nvPicPr>
          <p:cNvPr id="7" name="Picture 6">
            <a:extLst>
              <a:ext uri="{FF2B5EF4-FFF2-40B4-BE49-F238E27FC236}">
                <a16:creationId xmlns:a16="http://schemas.microsoft.com/office/drawing/2014/main" id="{7AEC11EE-4AFC-3432-23BD-2ECD70178816}"/>
              </a:ext>
            </a:extLst>
          </p:cNvPr>
          <p:cNvPicPr>
            <a:picLocks noChangeAspect="1"/>
          </p:cNvPicPr>
          <p:nvPr/>
        </p:nvPicPr>
        <p:blipFill>
          <a:blip r:embed="rId4"/>
          <a:stretch>
            <a:fillRect/>
          </a:stretch>
        </p:blipFill>
        <p:spPr>
          <a:xfrm>
            <a:off x="20" y="1162976"/>
            <a:ext cx="12191980" cy="4834963"/>
          </a:xfrm>
          <a:prstGeom prst="rect">
            <a:avLst/>
          </a:prstGeom>
        </p:spPr>
      </p:pic>
      <p:sp>
        <p:nvSpPr>
          <p:cNvPr id="9" name="Slide Number Placeholder 8">
            <a:extLst>
              <a:ext uri="{FF2B5EF4-FFF2-40B4-BE49-F238E27FC236}">
                <a16:creationId xmlns:a16="http://schemas.microsoft.com/office/drawing/2014/main" id="{B507AD98-AA9A-95DF-391C-A51F817C6E22}"/>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5</a:t>
            </a:fld>
            <a:endParaRPr lang="en-US" sz="2400" dirty="0">
              <a:solidFill>
                <a:schemeClr val="bg1"/>
              </a:solidFill>
            </a:endParaRPr>
          </a:p>
        </p:txBody>
      </p:sp>
    </p:spTree>
    <p:extLst>
      <p:ext uri="{BB962C8B-B14F-4D97-AF65-F5344CB8AC3E}">
        <p14:creationId xmlns:p14="http://schemas.microsoft.com/office/powerpoint/2010/main" val="42925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2897313" y="514000"/>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MAPPER CODE</a:t>
            </a:r>
          </a:p>
        </p:txBody>
      </p:sp>
      <p:sp>
        <p:nvSpPr>
          <p:cNvPr id="5" name="TextBox 4">
            <a:extLst>
              <a:ext uri="{FF2B5EF4-FFF2-40B4-BE49-F238E27FC236}">
                <a16:creationId xmlns:a16="http://schemas.microsoft.com/office/drawing/2014/main" id="{72BE4FB1-CD35-1AB8-498F-A41848C35627}"/>
              </a:ext>
            </a:extLst>
          </p:cNvPr>
          <p:cNvSpPr txBox="1"/>
          <p:nvPr/>
        </p:nvSpPr>
        <p:spPr>
          <a:xfrm>
            <a:off x="1602768" y="1602769"/>
            <a:ext cx="9503595" cy="2062103"/>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code extracts age and breast cancer status from individual data.</a:t>
            </a:r>
          </a:p>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It organizes individuals by pairing their age with their cancer status.</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C32130-58F0-0867-76D4-95AEE02B16E6}"/>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6</a:t>
            </a:fld>
            <a:endParaRPr lang="en-US" sz="2400" dirty="0">
              <a:solidFill>
                <a:schemeClr val="bg1"/>
              </a:solidFill>
            </a:endParaRPr>
          </a:p>
        </p:txBody>
      </p:sp>
    </p:spTree>
    <p:extLst>
      <p:ext uri="{BB962C8B-B14F-4D97-AF65-F5344CB8AC3E}">
        <p14:creationId xmlns:p14="http://schemas.microsoft.com/office/powerpoint/2010/main" val="52902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2825394" y="193259"/>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REDUCER CODE</a:t>
            </a:r>
          </a:p>
        </p:txBody>
      </p:sp>
      <p:sp>
        <p:nvSpPr>
          <p:cNvPr id="5" name="TextBox 4">
            <a:extLst>
              <a:ext uri="{FF2B5EF4-FFF2-40B4-BE49-F238E27FC236}">
                <a16:creationId xmlns:a16="http://schemas.microsoft.com/office/drawing/2014/main" id="{72BE4FB1-CD35-1AB8-498F-A41848C35627}"/>
              </a:ext>
            </a:extLst>
          </p:cNvPr>
          <p:cNvSpPr txBox="1"/>
          <p:nvPr/>
        </p:nvSpPr>
        <p:spPr>
          <a:xfrm>
            <a:off x="452063" y="808629"/>
            <a:ext cx="11739917" cy="280076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Receives grouped data from the mapper.</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Counts the occurrences of classification number 1 (presumably representing breast cancer stage 1) for each age group.</a:t>
            </a:r>
          </a:p>
          <a:p>
            <a:pPr algn="l">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Outputs the age group along with the count of occurrences of breast cancer stage 1.</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BC5DBF-8E9B-151C-7044-AE05873F97C6}"/>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7</a:t>
            </a:fld>
            <a:endParaRPr lang="en-US" sz="2400" dirty="0">
              <a:solidFill>
                <a:schemeClr val="bg1"/>
              </a:solidFill>
            </a:endParaRPr>
          </a:p>
        </p:txBody>
      </p:sp>
    </p:spTree>
    <p:extLst>
      <p:ext uri="{BB962C8B-B14F-4D97-AF65-F5344CB8AC3E}">
        <p14:creationId xmlns:p14="http://schemas.microsoft.com/office/powerpoint/2010/main" val="171829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00B24B-470C-A4B4-F122-F865994C9D32}"/>
              </a:ext>
            </a:extLst>
          </p:cNvPr>
          <p:cNvSpPr txBox="1"/>
          <p:nvPr/>
        </p:nvSpPr>
        <p:spPr>
          <a:xfrm>
            <a:off x="1531088" y="102742"/>
            <a:ext cx="10071389"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SNAPSHOT OF MAPPER &amp;REDUCER CODE</a:t>
            </a:r>
            <a:endParaRPr lang="en-US"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964589-BBA2-ED20-E84C-6F04CCF14DF7}"/>
              </a:ext>
            </a:extLst>
          </p:cNvPr>
          <p:cNvPicPr>
            <a:picLocks noChangeAspect="1"/>
          </p:cNvPicPr>
          <p:nvPr/>
        </p:nvPicPr>
        <p:blipFill>
          <a:blip r:embed="rId2"/>
          <a:stretch>
            <a:fillRect/>
          </a:stretch>
        </p:blipFill>
        <p:spPr>
          <a:xfrm>
            <a:off x="132526" y="687517"/>
            <a:ext cx="5357131" cy="6170483"/>
          </a:xfrm>
          <a:prstGeom prst="rect">
            <a:avLst/>
          </a:prstGeom>
        </p:spPr>
      </p:pic>
      <p:sp>
        <p:nvSpPr>
          <p:cNvPr id="8" name="Slide Number Placeholder 7">
            <a:extLst>
              <a:ext uri="{FF2B5EF4-FFF2-40B4-BE49-F238E27FC236}">
                <a16:creationId xmlns:a16="http://schemas.microsoft.com/office/drawing/2014/main" id="{234F45BC-529C-C2A0-1BF9-04A31BC9CC33}"/>
              </a:ext>
            </a:extLst>
          </p:cNvPr>
          <p:cNvSpPr>
            <a:spLocks noGrp="1"/>
          </p:cNvSpPr>
          <p:nvPr>
            <p:ph type="sldNum" sz="quarter" idx="12"/>
          </p:nvPr>
        </p:nvSpPr>
        <p:spPr/>
        <p:txBody>
          <a:bodyPr>
            <a:noAutofit/>
          </a:bodyPr>
          <a:lstStyle/>
          <a:p>
            <a:fld id="{CBD12358-51D2-46B3-9BDE-DF29528B9454}" type="slidenum">
              <a:rPr lang="en-US" sz="2400" smtClean="0"/>
              <a:t>8</a:t>
            </a:fld>
            <a:endParaRPr lang="en-US" sz="2400" dirty="0"/>
          </a:p>
        </p:txBody>
      </p:sp>
      <p:pic>
        <p:nvPicPr>
          <p:cNvPr id="9" name="Picture 8">
            <a:extLst>
              <a:ext uri="{FF2B5EF4-FFF2-40B4-BE49-F238E27FC236}">
                <a16:creationId xmlns:a16="http://schemas.microsoft.com/office/drawing/2014/main" id="{7BDC1330-CC17-D4D5-6CAC-B370639EDAA7}"/>
              </a:ext>
            </a:extLst>
          </p:cNvPr>
          <p:cNvPicPr>
            <a:picLocks noChangeAspect="1"/>
          </p:cNvPicPr>
          <p:nvPr/>
        </p:nvPicPr>
        <p:blipFill>
          <a:blip r:embed="rId3"/>
          <a:stretch>
            <a:fillRect/>
          </a:stretch>
        </p:blipFill>
        <p:spPr>
          <a:xfrm>
            <a:off x="5608294" y="687517"/>
            <a:ext cx="6465070" cy="6170483"/>
          </a:xfrm>
          <a:prstGeom prst="rect">
            <a:avLst/>
          </a:prstGeom>
        </p:spPr>
      </p:pic>
    </p:spTree>
    <p:extLst>
      <p:ext uri="{BB962C8B-B14F-4D97-AF65-F5344CB8AC3E}">
        <p14:creationId xmlns:p14="http://schemas.microsoft.com/office/powerpoint/2010/main" val="68385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qua Blue Powerpoint Templates - Abstract, Blue, Silver, White - Free PPT  Backgrounds and Templates | Aqua blue, Powerpoint, Powerpoint background  design">
            <a:extLst>
              <a:ext uri="{FF2B5EF4-FFF2-40B4-BE49-F238E27FC236}">
                <a16:creationId xmlns:a16="http://schemas.microsoft.com/office/drawing/2014/main" id="{0799FBE5-F552-F9A3-AA6B-F135B2CE2E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000"/>
          <a:stretch/>
        </p:blipFill>
        <p:spPr bwMode="auto">
          <a:xfrm rot="10800000">
            <a:off x="0" y="10006"/>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00B24B-470C-A4B4-F122-F865994C9D32}"/>
              </a:ext>
            </a:extLst>
          </p:cNvPr>
          <p:cNvSpPr txBox="1"/>
          <p:nvPr/>
        </p:nvSpPr>
        <p:spPr>
          <a:xfrm>
            <a:off x="3234637" y="195501"/>
            <a:ext cx="572270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GOAL 2</a:t>
            </a:r>
          </a:p>
        </p:txBody>
      </p:sp>
      <p:sp>
        <p:nvSpPr>
          <p:cNvPr id="3" name="TextBox 2">
            <a:extLst>
              <a:ext uri="{FF2B5EF4-FFF2-40B4-BE49-F238E27FC236}">
                <a16:creationId xmlns:a16="http://schemas.microsoft.com/office/drawing/2014/main" id="{BAA160C7-96CF-6A1A-26E2-1BB4B130D281}"/>
              </a:ext>
            </a:extLst>
          </p:cNvPr>
          <p:cNvSpPr txBox="1"/>
          <p:nvPr/>
        </p:nvSpPr>
        <p:spPr>
          <a:xfrm>
            <a:off x="248291" y="781105"/>
            <a:ext cx="11695397" cy="400110"/>
          </a:xfrm>
          <a:prstGeom prst="rect">
            <a:avLst/>
          </a:prstGeom>
          <a:noFill/>
        </p:spPr>
        <p:txBody>
          <a:bodyPr wrap="square">
            <a:spAutoFit/>
          </a:bodyPr>
          <a:lstStyle/>
          <a:p>
            <a:pPr marL="342900" indent="-342900">
              <a:buFont typeface="Wingdings" panose="05000000000000000000" pitchFamily="2" charset="2"/>
              <a:buChar char="v"/>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age group which are most –likely effected by the breast cancer stage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2.</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B507AD98-AA9A-95DF-391C-A51F817C6E22}"/>
              </a:ext>
            </a:extLst>
          </p:cNvPr>
          <p:cNvSpPr>
            <a:spLocks noGrp="1"/>
          </p:cNvSpPr>
          <p:nvPr>
            <p:ph type="sldNum" sz="quarter" idx="12"/>
          </p:nvPr>
        </p:nvSpPr>
        <p:spPr/>
        <p:txBody>
          <a:bodyPr>
            <a:noAutofit/>
          </a:bodyPr>
          <a:lstStyle/>
          <a:p>
            <a:fld id="{CBD12358-51D2-46B3-9BDE-DF29528B9454}" type="slidenum">
              <a:rPr lang="en-US" sz="2400" smtClean="0">
                <a:solidFill>
                  <a:schemeClr val="bg1"/>
                </a:solidFill>
              </a:rPr>
              <a:t>9</a:t>
            </a:fld>
            <a:endParaRPr lang="en-US" sz="2400" dirty="0">
              <a:solidFill>
                <a:schemeClr val="bg1"/>
              </a:solidFill>
            </a:endParaRPr>
          </a:p>
        </p:txBody>
      </p:sp>
      <p:pic>
        <p:nvPicPr>
          <p:cNvPr id="5" name="Picture 4">
            <a:extLst>
              <a:ext uri="{FF2B5EF4-FFF2-40B4-BE49-F238E27FC236}">
                <a16:creationId xmlns:a16="http://schemas.microsoft.com/office/drawing/2014/main" id="{B7E5BBDF-054F-71AC-DE6A-E6CB9864BD34}"/>
              </a:ext>
            </a:extLst>
          </p:cNvPr>
          <p:cNvPicPr>
            <a:picLocks noChangeAspect="1"/>
          </p:cNvPicPr>
          <p:nvPr/>
        </p:nvPicPr>
        <p:blipFill>
          <a:blip r:embed="rId4"/>
          <a:stretch>
            <a:fillRect/>
          </a:stretch>
        </p:blipFill>
        <p:spPr>
          <a:xfrm>
            <a:off x="248291" y="1383434"/>
            <a:ext cx="10320472" cy="5279065"/>
          </a:xfrm>
          <a:prstGeom prst="rect">
            <a:avLst/>
          </a:prstGeom>
        </p:spPr>
      </p:pic>
    </p:spTree>
    <p:extLst>
      <p:ext uri="{BB962C8B-B14F-4D97-AF65-F5344CB8AC3E}">
        <p14:creationId xmlns:p14="http://schemas.microsoft.com/office/powerpoint/2010/main" val="34597268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{CBD11FDB-8EFF-4D8C-9B5A-CB38F0BA9E90}tf22797433_win32</Template>
  <TotalTime>11712</TotalTime>
  <Words>1076</Words>
  <Application>Microsoft Office PowerPoint</Application>
  <PresentationFormat>Widescreen</PresentationFormat>
  <Paragraphs>132</Paragraphs>
  <Slides>23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Arial</vt:lpstr>
      <vt:lpstr>Calibri</vt:lpstr>
      <vt:lpstr>Söhne</vt:lpstr>
      <vt:lpstr>Times New Roman</vt:lpstr>
      <vt:lpstr>Univers Condensed Light</vt:lpstr>
      <vt:lpstr>Walbaum Display Light</vt:lpstr>
      <vt:lpstr>Wingdings</vt:lpstr>
      <vt:lpstr>AngleLinesVTI</vt:lpstr>
      <vt:lpstr>Breast Cancer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Kollipara,Varshitha</dc:creator>
  <cp:lastModifiedBy>Kollipara,Varshitha</cp:lastModifiedBy>
  <cp:revision>8</cp:revision>
  <dcterms:created xsi:type="dcterms:W3CDTF">2024-04-06T23:27:17Z</dcterms:created>
  <dcterms:modified xsi:type="dcterms:W3CDTF">2024-04-19T07:04:29Z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