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8288000" cy="10287000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DM Sans" pitchFamily="2" charset="0"/>
      <p:regular r:id="rId17"/>
      <p:bold r:id="rId18"/>
      <p:italic r:id="rId19"/>
      <p:boldItalic r:id="rId20"/>
    </p:embeddedFont>
    <p:embeddedFont>
      <p:font typeface="DM Sans Bold" charset="0"/>
      <p:regular r:id="rId21"/>
    </p:embeddedFont>
    <p:embeddedFont>
      <p:font typeface="Montserrat Classic Bold" panose="020B0604020202020204" charset="0"/>
      <p:regular r:id="rId22"/>
    </p:embeddedFont>
    <p:embeddedFont>
      <p:font typeface="Montserrat Light" panose="00000400000000000000" pitchFamily="2" charset="0"/>
      <p:regular r:id="rId23"/>
      <p:italic r:id="rId24"/>
    </p:embeddedFont>
    <p:embeddedFont>
      <p:font typeface="Oswald" panose="00000500000000000000" pitchFamily="2" charset="0"/>
      <p:regular r:id="rId25"/>
      <p:bold r:id="rId26"/>
    </p:embeddedFont>
    <p:embeddedFont>
      <p:font typeface="Oswald Bold" panose="00000800000000000000" charset="0"/>
      <p:regular r:id="rId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1" d="100"/>
          <a:sy n="51" d="100"/>
        </p:scale>
        <p:origin x="898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font" Target="fonts/font15.fntdata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‹№›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‹№›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‹№›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‹№›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‹№›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‹№›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‹№›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‹№›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‹№›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‹№›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‹№›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‹№›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2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3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svg"/><Relationship Id="rId11" Type="http://schemas.openxmlformats.org/officeDocument/2006/relationships/image" Target="../media/image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svg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3" name="Freeform 3"/>
          <p:cNvSpPr/>
          <p:nvPr/>
        </p:nvSpPr>
        <p:spPr>
          <a:xfrm rot="7659121">
            <a:off x="15091031" y="5585714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-3258071" y="-4629150"/>
            <a:ext cx="9022634" cy="9258300"/>
          </a:xfrm>
          <a:custGeom>
            <a:avLst/>
            <a:gdLst/>
            <a:ahLst/>
            <a:cxnLst/>
            <a:rect l="l" t="t" r="r" b="b"/>
            <a:pathLst>
              <a:path w="9022634" h="9258300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4236347" y="1822429"/>
            <a:ext cx="11354979" cy="5912827"/>
            <a:chOff x="0" y="0"/>
            <a:chExt cx="2192831" cy="114186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192831" cy="1141863"/>
            </a:xfrm>
            <a:custGeom>
              <a:avLst/>
              <a:gdLst/>
              <a:ahLst/>
              <a:cxnLst/>
              <a:rect l="l" t="t" r="r" b="b"/>
              <a:pathLst>
                <a:path w="2192831" h="1141863">
                  <a:moveTo>
                    <a:pt x="0" y="0"/>
                  </a:moveTo>
                  <a:lnTo>
                    <a:pt x="2192831" y="0"/>
                  </a:lnTo>
                  <a:lnTo>
                    <a:pt x="2192831" y="1141863"/>
                  </a:lnTo>
                  <a:lnTo>
                    <a:pt x="0" y="114186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19050"/>
              <a:ext cx="2192831" cy="116091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4452441" y="2570955"/>
            <a:ext cx="10922790" cy="40116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954"/>
              </a:lnSpc>
            </a:pPr>
            <a:r>
              <a:rPr lang="en-US" sz="5763" spc="564">
                <a:solidFill>
                  <a:srgbClr val="231F20"/>
                </a:solidFill>
                <a:latin typeface="Oswald Bold"/>
              </a:rPr>
              <a:t>ВЕБ-СЕРВІС ПРОГНОЗУВАННЯ ПОГОДИ, ШЛЯХОМ АГРЕГАЦІЇ ДАНИХ ОНЛАЙН ГІДРОМЕТЦЕНТРІВ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4236347" y="8118895"/>
            <a:ext cx="11332058" cy="9013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661"/>
              </a:lnSpc>
            </a:pPr>
            <a:r>
              <a:rPr lang="en-US" sz="2653" spc="140">
                <a:solidFill>
                  <a:srgbClr val="231F20"/>
                </a:solidFill>
                <a:latin typeface="Montserrat Classic Bold"/>
              </a:rPr>
              <a:t>СТУДЕНТ КАРАМЯН В. С. ІП-13</a:t>
            </a:r>
          </a:p>
          <a:p>
            <a:pPr algn="r">
              <a:lnSpc>
                <a:spcPts val="3661"/>
              </a:lnSpc>
            </a:pPr>
            <a:r>
              <a:rPr lang="en-US" sz="2653" spc="140">
                <a:solidFill>
                  <a:srgbClr val="231F20"/>
                </a:solidFill>
                <a:latin typeface="Montserrat Classic Bold"/>
              </a:rPr>
              <a:t>КЕРІВНИК АХАЛАДЗЕ І. Е.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3" name="Freeform 3"/>
          <p:cNvSpPr/>
          <p:nvPr/>
        </p:nvSpPr>
        <p:spPr>
          <a:xfrm rot="257863">
            <a:off x="-571305" y="6150994"/>
            <a:ext cx="21273218" cy="9128145"/>
          </a:xfrm>
          <a:custGeom>
            <a:avLst/>
            <a:gdLst/>
            <a:ahLst/>
            <a:cxnLst/>
            <a:rect l="l" t="t" r="r" b="b"/>
            <a:pathLst>
              <a:path w="21273218" h="9128145">
                <a:moveTo>
                  <a:pt x="0" y="0"/>
                </a:moveTo>
                <a:lnTo>
                  <a:pt x="21273219" y="0"/>
                </a:lnTo>
                <a:lnTo>
                  <a:pt x="21273219" y="9128145"/>
                </a:lnTo>
                <a:lnTo>
                  <a:pt x="0" y="912814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1885510" y="8765585"/>
            <a:ext cx="4128022" cy="437161"/>
          </a:xfrm>
          <a:custGeom>
            <a:avLst/>
            <a:gdLst/>
            <a:ahLst/>
            <a:cxnLst/>
            <a:rect l="l" t="t" r="r" b="b"/>
            <a:pathLst>
              <a:path w="4128022" h="437161">
                <a:moveTo>
                  <a:pt x="0" y="0"/>
                </a:moveTo>
                <a:lnTo>
                  <a:pt x="4128022" y="0"/>
                </a:lnTo>
                <a:lnTo>
                  <a:pt x="4128022" y="437161"/>
                </a:lnTo>
                <a:lnTo>
                  <a:pt x="0" y="43716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t="-86495"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11900353" y="4678112"/>
            <a:ext cx="4113179" cy="4087473"/>
            <a:chOff x="0" y="0"/>
            <a:chExt cx="1279723" cy="1271725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279723" cy="1271725"/>
            </a:xfrm>
            <a:custGeom>
              <a:avLst/>
              <a:gdLst/>
              <a:ahLst/>
              <a:cxnLst/>
              <a:rect l="l" t="t" r="r" b="b"/>
              <a:pathLst>
                <a:path w="1279723" h="1271725">
                  <a:moveTo>
                    <a:pt x="0" y="0"/>
                  </a:moveTo>
                  <a:lnTo>
                    <a:pt x="1279723" y="0"/>
                  </a:lnTo>
                  <a:lnTo>
                    <a:pt x="1279723" y="1271725"/>
                  </a:lnTo>
                  <a:lnTo>
                    <a:pt x="0" y="1271725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1279723" cy="13288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4114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7080191" y="8765585"/>
            <a:ext cx="4128022" cy="437161"/>
          </a:xfrm>
          <a:custGeom>
            <a:avLst/>
            <a:gdLst/>
            <a:ahLst/>
            <a:cxnLst/>
            <a:rect l="l" t="t" r="r" b="b"/>
            <a:pathLst>
              <a:path w="4128022" h="437161">
                <a:moveTo>
                  <a:pt x="0" y="0"/>
                </a:moveTo>
                <a:lnTo>
                  <a:pt x="4128021" y="0"/>
                </a:lnTo>
                <a:lnTo>
                  <a:pt x="4128021" y="437161"/>
                </a:lnTo>
                <a:lnTo>
                  <a:pt x="0" y="43716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t="-86495"/>
            </a:stretch>
          </a:blipFill>
        </p:spPr>
      </p:sp>
      <p:grpSp>
        <p:nvGrpSpPr>
          <p:cNvPr id="9" name="Group 9"/>
          <p:cNvGrpSpPr/>
          <p:nvPr/>
        </p:nvGrpSpPr>
        <p:grpSpPr>
          <a:xfrm>
            <a:off x="7095033" y="4678112"/>
            <a:ext cx="4113179" cy="4087473"/>
            <a:chOff x="0" y="0"/>
            <a:chExt cx="1279723" cy="1271725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279723" cy="1271725"/>
            </a:xfrm>
            <a:custGeom>
              <a:avLst/>
              <a:gdLst/>
              <a:ahLst/>
              <a:cxnLst/>
              <a:rect l="l" t="t" r="r" b="b"/>
              <a:pathLst>
                <a:path w="1279723" h="1271725">
                  <a:moveTo>
                    <a:pt x="0" y="0"/>
                  </a:moveTo>
                  <a:lnTo>
                    <a:pt x="1279723" y="0"/>
                  </a:lnTo>
                  <a:lnTo>
                    <a:pt x="1279723" y="1271725"/>
                  </a:lnTo>
                  <a:lnTo>
                    <a:pt x="0" y="1271725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0" y="-57150"/>
              <a:ext cx="1279723" cy="13288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4114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2" name="Freeform 12"/>
          <p:cNvSpPr/>
          <p:nvPr/>
        </p:nvSpPr>
        <p:spPr>
          <a:xfrm>
            <a:off x="2274468" y="8765585"/>
            <a:ext cx="4128022" cy="437161"/>
          </a:xfrm>
          <a:custGeom>
            <a:avLst/>
            <a:gdLst/>
            <a:ahLst/>
            <a:cxnLst/>
            <a:rect l="l" t="t" r="r" b="b"/>
            <a:pathLst>
              <a:path w="4128022" h="437161">
                <a:moveTo>
                  <a:pt x="0" y="0"/>
                </a:moveTo>
                <a:lnTo>
                  <a:pt x="4128022" y="0"/>
                </a:lnTo>
                <a:lnTo>
                  <a:pt x="4128022" y="437161"/>
                </a:lnTo>
                <a:lnTo>
                  <a:pt x="0" y="43716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t="-86495"/>
            </a:stretch>
          </a:blipFill>
        </p:spPr>
      </p:sp>
      <p:grpSp>
        <p:nvGrpSpPr>
          <p:cNvPr id="13" name="Group 13"/>
          <p:cNvGrpSpPr/>
          <p:nvPr/>
        </p:nvGrpSpPr>
        <p:grpSpPr>
          <a:xfrm>
            <a:off x="2289311" y="4678112"/>
            <a:ext cx="4113179" cy="4087473"/>
            <a:chOff x="0" y="0"/>
            <a:chExt cx="1279723" cy="1271725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1279723" cy="1271725"/>
            </a:xfrm>
            <a:custGeom>
              <a:avLst/>
              <a:gdLst/>
              <a:ahLst/>
              <a:cxnLst/>
              <a:rect l="l" t="t" r="r" b="b"/>
              <a:pathLst>
                <a:path w="1279723" h="1271725">
                  <a:moveTo>
                    <a:pt x="0" y="0"/>
                  </a:moveTo>
                  <a:lnTo>
                    <a:pt x="1279723" y="0"/>
                  </a:lnTo>
                  <a:lnTo>
                    <a:pt x="1279723" y="1271725"/>
                  </a:lnTo>
                  <a:lnTo>
                    <a:pt x="0" y="1271725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id="15" name="TextBox 15"/>
            <p:cNvSpPr txBox="1"/>
            <p:nvPr/>
          </p:nvSpPr>
          <p:spPr>
            <a:xfrm>
              <a:off x="0" y="-57150"/>
              <a:ext cx="1279723" cy="13288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4114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2343797" y="1155414"/>
            <a:ext cx="13617940" cy="15941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3015"/>
              </a:lnSpc>
              <a:spcBef>
                <a:spcPct val="0"/>
              </a:spcBef>
            </a:pPr>
            <a:r>
              <a:rPr lang="en-US" sz="9431" spc="924">
                <a:solidFill>
                  <a:srgbClr val="231F20"/>
                </a:solidFill>
                <a:latin typeface="Oswald Bold"/>
              </a:rPr>
              <a:t>РОЗГОРТАННЯ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2372686" y="5403646"/>
            <a:ext cx="3946429" cy="13182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48"/>
              </a:lnSpc>
            </a:pPr>
            <a:r>
              <a:rPr lang="en-US" sz="1919" spc="188">
                <a:solidFill>
                  <a:srgbClr val="FFFBFB"/>
                </a:solidFill>
                <a:latin typeface="DM Sans"/>
              </a:rPr>
              <a:t> python -m venv venv</a:t>
            </a:r>
          </a:p>
          <a:p>
            <a:pPr algn="ctr">
              <a:lnSpc>
                <a:spcPts val="2648"/>
              </a:lnSpc>
            </a:pPr>
            <a:r>
              <a:rPr lang="en-US" sz="1919" spc="188">
                <a:solidFill>
                  <a:srgbClr val="FFFBFB"/>
                </a:solidFill>
                <a:latin typeface="DM Sans"/>
              </a:rPr>
              <a:t> venv/Script/activate </a:t>
            </a:r>
          </a:p>
          <a:p>
            <a:pPr algn="ctr">
              <a:lnSpc>
                <a:spcPts val="2648"/>
              </a:lnSpc>
            </a:pPr>
            <a:r>
              <a:rPr lang="en-US" sz="1919" spc="188">
                <a:solidFill>
                  <a:srgbClr val="FFFBFB"/>
                </a:solidFill>
                <a:latin typeface="DM Sans"/>
              </a:rPr>
              <a:t> pip install flask</a:t>
            </a:r>
          </a:p>
          <a:p>
            <a:pPr algn="ctr">
              <a:lnSpc>
                <a:spcPts val="2648"/>
              </a:lnSpc>
            </a:pPr>
            <a:endParaRPr lang="en-US" sz="1919" spc="188">
              <a:solidFill>
                <a:srgbClr val="FFFBFB"/>
              </a:solidFill>
              <a:latin typeface="DM Sans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7381455" y="5413171"/>
            <a:ext cx="3542623" cy="8654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77"/>
              </a:lnSpc>
            </a:pPr>
            <a:r>
              <a:rPr lang="en-US" sz="1722" spc="168">
                <a:solidFill>
                  <a:srgbClr val="FFFBFB"/>
                </a:solidFill>
                <a:latin typeface="DM Sans"/>
              </a:rPr>
              <a:t>git clone https://github.com/PAIP-13/pa-karamyan-var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2178209" y="5708446"/>
            <a:ext cx="3542623" cy="5702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77"/>
              </a:lnSpc>
            </a:pPr>
            <a:r>
              <a:rPr lang="en-US" sz="1722" spc="168">
                <a:solidFill>
                  <a:srgbClr val="FFFBFB"/>
                </a:solidFill>
                <a:latin typeface="DM Sans"/>
              </a:rPr>
              <a:t> python app.py</a:t>
            </a:r>
          </a:p>
          <a:p>
            <a:pPr algn="ctr">
              <a:lnSpc>
                <a:spcPts val="2377"/>
              </a:lnSpc>
            </a:pPr>
            <a:endParaRPr lang="en-US" sz="1722" spc="168">
              <a:solidFill>
                <a:srgbClr val="FFFBFB"/>
              </a:solidFill>
              <a:latin typeface="DM Sans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2858454" y="6976192"/>
            <a:ext cx="2974893" cy="1477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932"/>
              </a:lnSpc>
              <a:spcBef>
                <a:spcPct val="0"/>
              </a:spcBef>
            </a:pPr>
            <a:r>
              <a:rPr lang="en-US" sz="2849" spc="279">
                <a:solidFill>
                  <a:srgbClr val="FDFBFB"/>
                </a:solidFill>
                <a:latin typeface="Oswald"/>
              </a:rPr>
              <a:t>СТВОРІТЬ ВІРТУАЛЬНЕ СЕРЕДОВИЩЕ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2790580" y="7010965"/>
            <a:ext cx="2332724" cy="1477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932"/>
              </a:lnSpc>
              <a:spcBef>
                <a:spcPct val="0"/>
              </a:spcBef>
            </a:pPr>
            <a:r>
              <a:rPr lang="en-US" sz="2849" spc="279">
                <a:solidFill>
                  <a:srgbClr val="FDFBFB"/>
                </a:solidFill>
                <a:latin typeface="Oswald"/>
              </a:rPr>
              <a:t>ЗАПУСТІТЬ СЕРВЕР FLASK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7944008" y="7010965"/>
            <a:ext cx="2399984" cy="1973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32"/>
              </a:lnSpc>
            </a:pPr>
            <a:r>
              <a:rPr lang="en-US" sz="2849" spc="279">
                <a:solidFill>
                  <a:srgbClr val="FDFBFB"/>
                </a:solidFill>
                <a:latin typeface="Oswald"/>
              </a:rPr>
              <a:t>ЗАВАНТАЖТЕ ВИХІДНИЙ КОД</a:t>
            </a:r>
          </a:p>
          <a:p>
            <a:pPr marL="0" lvl="0" indent="0" algn="ctr">
              <a:lnSpc>
                <a:spcPts val="3932"/>
              </a:lnSpc>
              <a:spcBef>
                <a:spcPct val="0"/>
              </a:spcBef>
            </a:pPr>
            <a:endParaRPr lang="en-US" sz="2849" spc="279">
              <a:solidFill>
                <a:srgbClr val="FDFBFB"/>
              </a:solidFill>
              <a:latin typeface="Oswal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3" name="Freeform 3"/>
          <p:cNvSpPr/>
          <p:nvPr/>
        </p:nvSpPr>
        <p:spPr>
          <a:xfrm rot="-10580377">
            <a:off x="9407140" y="-9309963"/>
            <a:ext cx="24036383" cy="24664199"/>
          </a:xfrm>
          <a:custGeom>
            <a:avLst/>
            <a:gdLst/>
            <a:ahLst/>
            <a:cxnLst/>
            <a:rect l="l" t="t" r="r" b="b"/>
            <a:pathLst>
              <a:path w="24036383" h="24664199">
                <a:moveTo>
                  <a:pt x="0" y="0"/>
                </a:moveTo>
                <a:lnTo>
                  <a:pt x="24036383" y="0"/>
                </a:lnTo>
                <a:lnTo>
                  <a:pt x="24036383" y="24664198"/>
                </a:lnTo>
                <a:lnTo>
                  <a:pt x="0" y="2466419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561733" y="4097719"/>
            <a:ext cx="6065708" cy="33783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3842"/>
              </a:lnSpc>
              <a:spcBef>
                <a:spcPct val="0"/>
              </a:spcBef>
            </a:pPr>
            <a:r>
              <a:rPr lang="en-US" sz="2744">
                <a:solidFill>
                  <a:srgbClr val="000000"/>
                </a:solidFill>
                <a:latin typeface="DM Sans"/>
              </a:rPr>
              <a:t>У результаті виконання курсової роботи було спроектовано та реалізовано веб-сервіс прогнозування погоди, що забезпечує користувачів актуальною та достовірною інформацією. 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561733" y="2105045"/>
            <a:ext cx="8097687" cy="15941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13015"/>
              </a:lnSpc>
              <a:spcBef>
                <a:spcPct val="0"/>
              </a:spcBef>
            </a:pPr>
            <a:r>
              <a:rPr lang="en-US" sz="9431" spc="924">
                <a:solidFill>
                  <a:srgbClr val="231F20"/>
                </a:solidFill>
                <a:latin typeface="Oswald Bold"/>
              </a:rPr>
              <a:t>ВИСНОВКИ</a:t>
            </a:r>
          </a:p>
        </p:txBody>
      </p:sp>
      <p:sp>
        <p:nvSpPr>
          <p:cNvPr id="6" name="Freeform 6"/>
          <p:cNvSpPr/>
          <p:nvPr/>
        </p:nvSpPr>
        <p:spPr>
          <a:xfrm flipH="1">
            <a:off x="-4254153" y="7476061"/>
            <a:ext cx="11881594" cy="3564478"/>
          </a:xfrm>
          <a:custGeom>
            <a:avLst/>
            <a:gdLst/>
            <a:ahLst/>
            <a:cxnLst/>
            <a:rect l="l" t="t" r="r" b="b"/>
            <a:pathLst>
              <a:path w="11881594" h="3564478">
                <a:moveTo>
                  <a:pt x="11881594" y="0"/>
                </a:moveTo>
                <a:lnTo>
                  <a:pt x="0" y="0"/>
                </a:lnTo>
                <a:lnTo>
                  <a:pt x="0" y="3564478"/>
                </a:lnTo>
                <a:lnTo>
                  <a:pt x="11881594" y="3564478"/>
                </a:lnTo>
                <a:lnTo>
                  <a:pt x="11881594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5307472" y="6672678"/>
            <a:ext cx="7673056" cy="7673056"/>
          </a:xfrm>
          <a:custGeom>
            <a:avLst/>
            <a:gdLst/>
            <a:ahLst/>
            <a:cxnLst/>
            <a:rect l="l" t="t" r="r" b="b"/>
            <a:pathLst>
              <a:path w="7673056" h="7673056">
                <a:moveTo>
                  <a:pt x="0" y="0"/>
                </a:moveTo>
                <a:lnTo>
                  <a:pt x="7673056" y="0"/>
                </a:lnTo>
                <a:lnTo>
                  <a:pt x="7673056" y="7673056"/>
                </a:lnTo>
                <a:lnTo>
                  <a:pt x="0" y="767305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8024816" y="5501099"/>
            <a:ext cx="2238367" cy="2238367"/>
          </a:xfrm>
          <a:custGeom>
            <a:avLst/>
            <a:gdLst/>
            <a:ahLst/>
            <a:cxnLst/>
            <a:rect l="l" t="t" r="r" b="b"/>
            <a:pathLst>
              <a:path w="2238367" h="2238367">
                <a:moveTo>
                  <a:pt x="0" y="0"/>
                </a:moveTo>
                <a:lnTo>
                  <a:pt x="2238368" y="0"/>
                </a:lnTo>
                <a:lnTo>
                  <a:pt x="2238368" y="2238367"/>
                </a:lnTo>
                <a:lnTo>
                  <a:pt x="0" y="223836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1539534" y="7377531"/>
            <a:ext cx="2238367" cy="2238367"/>
          </a:xfrm>
          <a:custGeom>
            <a:avLst/>
            <a:gdLst/>
            <a:ahLst/>
            <a:cxnLst/>
            <a:rect l="l" t="t" r="r" b="b"/>
            <a:pathLst>
              <a:path w="2238367" h="2238367">
                <a:moveTo>
                  <a:pt x="0" y="0"/>
                </a:moveTo>
                <a:lnTo>
                  <a:pt x="2238367" y="0"/>
                </a:lnTo>
                <a:lnTo>
                  <a:pt x="2238367" y="2238368"/>
                </a:lnTo>
                <a:lnTo>
                  <a:pt x="0" y="223836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4510099" y="7377531"/>
            <a:ext cx="2238367" cy="2238367"/>
          </a:xfrm>
          <a:custGeom>
            <a:avLst/>
            <a:gdLst/>
            <a:ahLst/>
            <a:cxnLst/>
            <a:rect l="l" t="t" r="r" b="b"/>
            <a:pathLst>
              <a:path w="2238367" h="2238367">
                <a:moveTo>
                  <a:pt x="0" y="0"/>
                </a:moveTo>
                <a:lnTo>
                  <a:pt x="2238367" y="0"/>
                </a:lnTo>
                <a:lnTo>
                  <a:pt x="2238367" y="2238368"/>
                </a:lnTo>
                <a:lnTo>
                  <a:pt x="0" y="223836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4994936" y="7891202"/>
            <a:ext cx="1268693" cy="1211025"/>
          </a:xfrm>
          <a:custGeom>
            <a:avLst/>
            <a:gdLst/>
            <a:ahLst/>
            <a:cxnLst/>
            <a:rect l="l" t="t" r="r" b="b"/>
            <a:pathLst>
              <a:path w="1268693" h="1211025">
                <a:moveTo>
                  <a:pt x="0" y="0"/>
                </a:moveTo>
                <a:lnTo>
                  <a:pt x="1268693" y="0"/>
                </a:lnTo>
                <a:lnTo>
                  <a:pt x="1268693" y="1211025"/>
                </a:lnTo>
                <a:lnTo>
                  <a:pt x="0" y="121102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2106315" y="7936159"/>
            <a:ext cx="1104804" cy="1121111"/>
          </a:xfrm>
          <a:custGeom>
            <a:avLst/>
            <a:gdLst/>
            <a:ahLst/>
            <a:cxnLst/>
            <a:rect l="l" t="t" r="r" b="b"/>
            <a:pathLst>
              <a:path w="1104804" h="1121111">
                <a:moveTo>
                  <a:pt x="0" y="0"/>
                </a:moveTo>
                <a:lnTo>
                  <a:pt x="1104805" y="0"/>
                </a:lnTo>
                <a:lnTo>
                  <a:pt x="1104805" y="1121111"/>
                </a:lnTo>
                <a:lnTo>
                  <a:pt x="0" y="1121111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grpSp>
        <p:nvGrpSpPr>
          <p:cNvPr id="9" name="Group 9"/>
          <p:cNvGrpSpPr/>
          <p:nvPr/>
        </p:nvGrpSpPr>
        <p:grpSpPr>
          <a:xfrm>
            <a:off x="3570471" y="3099453"/>
            <a:ext cx="3474003" cy="647719"/>
            <a:chOff x="0" y="0"/>
            <a:chExt cx="914964" cy="170593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914964" cy="170593"/>
            </a:xfrm>
            <a:custGeom>
              <a:avLst/>
              <a:gdLst/>
              <a:ahLst/>
              <a:cxnLst/>
              <a:rect l="l" t="t" r="r" b="b"/>
              <a:pathLst>
                <a:path w="914964" h="170593">
                  <a:moveTo>
                    <a:pt x="0" y="0"/>
                  </a:moveTo>
                  <a:lnTo>
                    <a:pt x="914964" y="0"/>
                  </a:lnTo>
                  <a:lnTo>
                    <a:pt x="914964" y="170593"/>
                  </a:lnTo>
                  <a:lnTo>
                    <a:pt x="0" y="170593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0" y="-57150"/>
              <a:ext cx="914964" cy="22774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4114"/>
                </a:lnSpc>
                <a:spcBef>
                  <a:spcPct val="0"/>
                </a:spcBef>
              </a:pPr>
              <a:r>
                <a:rPr lang="en-US" sz="2981" spc="29">
                  <a:solidFill>
                    <a:srgbClr val="FFFFFF"/>
                  </a:solidFill>
                  <a:latin typeface="DM Sans Bold"/>
                </a:rPr>
                <a:t>Мета</a:t>
              </a:r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2574540" y="473540"/>
            <a:ext cx="13497827" cy="19020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655"/>
              </a:lnSpc>
            </a:pPr>
            <a:r>
              <a:rPr lang="en-US" sz="5547" spc="294">
                <a:solidFill>
                  <a:srgbClr val="231F20"/>
                </a:solidFill>
                <a:latin typeface="Oswald Bold"/>
              </a:rPr>
              <a:t>МЕТА ТА ПРИЗНАЧЕННЯ ДАНОГО ПРОЕКТУ</a:t>
            </a:r>
          </a:p>
        </p:txBody>
      </p:sp>
      <p:grpSp>
        <p:nvGrpSpPr>
          <p:cNvPr id="13" name="Group 13"/>
          <p:cNvGrpSpPr/>
          <p:nvPr/>
        </p:nvGrpSpPr>
        <p:grpSpPr>
          <a:xfrm>
            <a:off x="11795481" y="3099453"/>
            <a:ext cx="3474003" cy="647719"/>
            <a:chOff x="0" y="0"/>
            <a:chExt cx="914964" cy="170593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914964" cy="170593"/>
            </a:xfrm>
            <a:custGeom>
              <a:avLst/>
              <a:gdLst/>
              <a:ahLst/>
              <a:cxnLst/>
              <a:rect l="l" t="t" r="r" b="b"/>
              <a:pathLst>
                <a:path w="914964" h="170593">
                  <a:moveTo>
                    <a:pt x="0" y="0"/>
                  </a:moveTo>
                  <a:lnTo>
                    <a:pt x="914964" y="0"/>
                  </a:lnTo>
                  <a:lnTo>
                    <a:pt x="914964" y="170593"/>
                  </a:lnTo>
                  <a:lnTo>
                    <a:pt x="0" y="170593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id="15" name="TextBox 15"/>
            <p:cNvSpPr txBox="1"/>
            <p:nvPr/>
          </p:nvSpPr>
          <p:spPr>
            <a:xfrm>
              <a:off x="0" y="-57150"/>
              <a:ext cx="914964" cy="22774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4114"/>
                </a:lnSpc>
                <a:spcBef>
                  <a:spcPct val="0"/>
                </a:spcBef>
              </a:pPr>
              <a:r>
                <a:rPr lang="en-US" sz="2981" spc="29">
                  <a:solidFill>
                    <a:srgbClr val="FFFFFF"/>
                  </a:solidFill>
                  <a:latin typeface="DM Sans Bold"/>
                </a:rPr>
                <a:t>Призначення</a:t>
              </a:r>
            </a:p>
          </p:txBody>
        </p:sp>
      </p:grpSp>
      <p:sp>
        <p:nvSpPr>
          <p:cNvPr id="16" name="Freeform 16"/>
          <p:cNvSpPr/>
          <p:nvPr/>
        </p:nvSpPr>
        <p:spPr>
          <a:xfrm>
            <a:off x="14838629" y="-4944643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6"/>
                </a:lnTo>
                <a:lnTo>
                  <a:pt x="0" y="7815496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 rot="-4176364">
            <a:off x="-4105129" y="6530238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6"/>
                </a:lnTo>
                <a:lnTo>
                  <a:pt x="0" y="7815496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>
            <a:off x="8471478" y="5939754"/>
            <a:ext cx="1345044" cy="1361057"/>
          </a:xfrm>
          <a:custGeom>
            <a:avLst/>
            <a:gdLst/>
            <a:ahLst/>
            <a:cxnLst/>
            <a:rect l="l" t="t" r="r" b="b"/>
            <a:pathLst>
              <a:path w="1345044" h="1361057">
                <a:moveTo>
                  <a:pt x="0" y="0"/>
                </a:moveTo>
                <a:lnTo>
                  <a:pt x="1345044" y="0"/>
                </a:lnTo>
                <a:lnTo>
                  <a:pt x="1345044" y="1361057"/>
                </a:lnTo>
                <a:lnTo>
                  <a:pt x="0" y="1361057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/>
            </a:stretch>
          </a:blipFill>
        </p:spPr>
      </p:sp>
      <p:sp>
        <p:nvSpPr>
          <p:cNvPr id="19" name="TextBox 19"/>
          <p:cNvSpPr txBox="1"/>
          <p:nvPr/>
        </p:nvSpPr>
        <p:spPr>
          <a:xfrm>
            <a:off x="1913272" y="3937673"/>
            <a:ext cx="6788400" cy="10740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924"/>
              </a:lnSpc>
              <a:spcBef>
                <a:spcPct val="0"/>
              </a:spcBef>
            </a:pPr>
            <a:r>
              <a:rPr lang="en-US" sz="2119" spc="207">
                <a:solidFill>
                  <a:srgbClr val="231F20"/>
                </a:solidFill>
                <a:latin typeface="DM Sans"/>
              </a:rPr>
              <a:t>Підвищення зручності отримання актуальних та достовірних метеорологічних даних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1171889" y="3903475"/>
            <a:ext cx="4896730" cy="10576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774"/>
              </a:lnSpc>
              <a:spcBef>
                <a:spcPct val="0"/>
              </a:spcBef>
            </a:pPr>
            <a:r>
              <a:rPr lang="uk-UA" sz="2010" spc="197" dirty="0">
                <a:solidFill>
                  <a:srgbClr val="231F20"/>
                </a:solidFill>
                <a:latin typeface="DM Sans"/>
              </a:rPr>
              <a:t>Отримання точних даних для прийняття рішень у бізнесі або повсякденному житті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37475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3" name="Freeform 3"/>
          <p:cNvSpPr/>
          <p:nvPr/>
        </p:nvSpPr>
        <p:spPr>
          <a:xfrm rot="887923">
            <a:off x="13475833" y="-8787301"/>
            <a:ext cx="13977230" cy="14342307"/>
          </a:xfrm>
          <a:custGeom>
            <a:avLst/>
            <a:gdLst/>
            <a:ahLst/>
            <a:cxnLst/>
            <a:rect l="l" t="t" r="r" b="b"/>
            <a:pathLst>
              <a:path w="13977230" h="14342307">
                <a:moveTo>
                  <a:pt x="0" y="0"/>
                </a:moveTo>
                <a:lnTo>
                  <a:pt x="13977230" y="0"/>
                </a:lnTo>
                <a:lnTo>
                  <a:pt x="13977230" y="14342307"/>
                </a:lnTo>
                <a:lnTo>
                  <a:pt x="0" y="1434230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3188524" y="4213833"/>
            <a:ext cx="4003984" cy="2148731"/>
            <a:chOff x="0" y="0"/>
            <a:chExt cx="1468587" cy="788115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468587" cy="788115"/>
            </a:xfrm>
            <a:custGeom>
              <a:avLst/>
              <a:gdLst/>
              <a:ahLst/>
              <a:cxnLst/>
              <a:rect l="l" t="t" r="r" b="b"/>
              <a:pathLst>
                <a:path w="1468587" h="788115">
                  <a:moveTo>
                    <a:pt x="59940" y="0"/>
                  </a:moveTo>
                  <a:lnTo>
                    <a:pt x="1408647" y="0"/>
                  </a:lnTo>
                  <a:cubicBezTo>
                    <a:pt x="1424544" y="0"/>
                    <a:pt x="1439790" y="6315"/>
                    <a:pt x="1451031" y="17556"/>
                  </a:cubicBezTo>
                  <a:cubicBezTo>
                    <a:pt x="1462272" y="28797"/>
                    <a:pt x="1468587" y="44043"/>
                    <a:pt x="1468587" y="59940"/>
                  </a:cubicBezTo>
                  <a:lnTo>
                    <a:pt x="1468587" y="728174"/>
                  </a:lnTo>
                  <a:cubicBezTo>
                    <a:pt x="1468587" y="744072"/>
                    <a:pt x="1462272" y="759318"/>
                    <a:pt x="1451031" y="770559"/>
                  </a:cubicBezTo>
                  <a:cubicBezTo>
                    <a:pt x="1439790" y="781800"/>
                    <a:pt x="1424544" y="788115"/>
                    <a:pt x="1408647" y="788115"/>
                  </a:cubicBezTo>
                  <a:lnTo>
                    <a:pt x="59940" y="788115"/>
                  </a:lnTo>
                  <a:cubicBezTo>
                    <a:pt x="44043" y="788115"/>
                    <a:pt x="28797" y="781800"/>
                    <a:pt x="17556" y="770559"/>
                  </a:cubicBezTo>
                  <a:cubicBezTo>
                    <a:pt x="6315" y="759318"/>
                    <a:pt x="0" y="744072"/>
                    <a:pt x="0" y="728174"/>
                  </a:cubicBezTo>
                  <a:lnTo>
                    <a:pt x="0" y="59940"/>
                  </a:lnTo>
                  <a:cubicBezTo>
                    <a:pt x="0" y="44043"/>
                    <a:pt x="6315" y="28797"/>
                    <a:pt x="17556" y="17556"/>
                  </a:cubicBezTo>
                  <a:cubicBezTo>
                    <a:pt x="28797" y="6315"/>
                    <a:pt x="44043" y="0"/>
                    <a:pt x="59940" y="0"/>
                  </a:cubicBezTo>
                  <a:close/>
                </a:path>
              </a:pathLst>
            </a:custGeom>
            <a:solidFill>
              <a:srgbClr val="FFFFFF">
                <a:alpha val="98824"/>
              </a:srgbClr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19050"/>
              <a:ext cx="1468587" cy="80716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3188524" y="6641985"/>
            <a:ext cx="4003984" cy="847111"/>
            <a:chOff x="0" y="0"/>
            <a:chExt cx="1468587" cy="310705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468587" cy="310705"/>
            </a:xfrm>
            <a:custGeom>
              <a:avLst/>
              <a:gdLst/>
              <a:ahLst/>
              <a:cxnLst/>
              <a:rect l="l" t="t" r="r" b="b"/>
              <a:pathLst>
                <a:path w="1468587" h="310705">
                  <a:moveTo>
                    <a:pt x="59940" y="0"/>
                  </a:moveTo>
                  <a:lnTo>
                    <a:pt x="1408647" y="0"/>
                  </a:lnTo>
                  <a:cubicBezTo>
                    <a:pt x="1424544" y="0"/>
                    <a:pt x="1439790" y="6315"/>
                    <a:pt x="1451031" y="17556"/>
                  </a:cubicBezTo>
                  <a:cubicBezTo>
                    <a:pt x="1462272" y="28797"/>
                    <a:pt x="1468587" y="44043"/>
                    <a:pt x="1468587" y="59940"/>
                  </a:cubicBezTo>
                  <a:lnTo>
                    <a:pt x="1468587" y="250764"/>
                  </a:lnTo>
                  <a:cubicBezTo>
                    <a:pt x="1468587" y="266662"/>
                    <a:pt x="1462272" y="281908"/>
                    <a:pt x="1451031" y="293149"/>
                  </a:cubicBezTo>
                  <a:cubicBezTo>
                    <a:pt x="1439790" y="304390"/>
                    <a:pt x="1424544" y="310705"/>
                    <a:pt x="1408647" y="310705"/>
                  </a:cubicBezTo>
                  <a:lnTo>
                    <a:pt x="59940" y="310705"/>
                  </a:lnTo>
                  <a:cubicBezTo>
                    <a:pt x="44043" y="310705"/>
                    <a:pt x="28797" y="304390"/>
                    <a:pt x="17556" y="293149"/>
                  </a:cubicBezTo>
                  <a:cubicBezTo>
                    <a:pt x="6315" y="281908"/>
                    <a:pt x="0" y="266662"/>
                    <a:pt x="0" y="250764"/>
                  </a:cubicBezTo>
                  <a:lnTo>
                    <a:pt x="0" y="59940"/>
                  </a:lnTo>
                  <a:cubicBezTo>
                    <a:pt x="0" y="44043"/>
                    <a:pt x="6315" y="28797"/>
                    <a:pt x="17556" y="17556"/>
                  </a:cubicBezTo>
                  <a:cubicBezTo>
                    <a:pt x="28797" y="6315"/>
                    <a:pt x="44043" y="0"/>
                    <a:pt x="59940" y="0"/>
                  </a:cubicBezTo>
                  <a:close/>
                </a:path>
              </a:pathLst>
            </a:custGeom>
            <a:solidFill>
              <a:srgbClr val="FFFFFF">
                <a:alpha val="98824"/>
              </a:srgbClr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19050"/>
              <a:ext cx="1468587" cy="32975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9070732" y="5845269"/>
            <a:ext cx="2932415" cy="1688910"/>
            <a:chOff x="0" y="0"/>
            <a:chExt cx="1075555" cy="619461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075555" cy="619461"/>
            </a:xfrm>
            <a:custGeom>
              <a:avLst/>
              <a:gdLst/>
              <a:ahLst/>
              <a:cxnLst/>
              <a:rect l="l" t="t" r="r" b="b"/>
              <a:pathLst>
                <a:path w="1075555" h="619461">
                  <a:moveTo>
                    <a:pt x="81844" y="0"/>
                  </a:moveTo>
                  <a:lnTo>
                    <a:pt x="993712" y="0"/>
                  </a:lnTo>
                  <a:cubicBezTo>
                    <a:pt x="1015418" y="0"/>
                    <a:pt x="1036235" y="8623"/>
                    <a:pt x="1051584" y="23971"/>
                  </a:cubicBezTo>
                  <a:cubicBezTo>
                    <a:pt x="1066932" y="39320"/>
                    <a:pt x="1075555" y="60137"/>
                    <a:pt x="1075555" y="81844"/>
                  </a:cubicBezTo>
                  <a:lnTo>
                    <a:pt x="1075555" y="537617"/>
                  </a:lnTo>
                  <a:cubicBezTo>
                    <a:pt x="1075555" y="559324"/>
                    <a:pt x="1066932" y="580141"/>
                    <a:pt x="1051584" y="595490"/>
                  </a:cubicBezTo>
                  <a:cubicBezTo>
                    <a:pt x="1036235" y="610838"/>
                    <a:pt x="1015418" y="619461"/>
                    <a:pt x="993712" y="619461"/>
                  </a:cubicBezTo>
                  <a:lnTo>
                    <a:pt x="81844" y="619461"/>
                  </a:lnTo>
                  <a:cubicBezTo>
                    <a:pt x="60137" y="619461"/>
                    <a:pt x="39320" y="610838"/>
                    <a:pt x="23971" y="595490"/>
                  </a:cubicBezTo>
                  <a:cubicBezTo>
                    <a:pt x="8623" y="580141"/>
                    <a:pt x="0" y="559324"/>
                    <a:pt x="0" y="537617"/>
                  </a:cubicBezTo>
                  <a:lnTo>
                    <a:pt x="0" y="81844"/>
                  </a:lnTo>
                  <a:cubicBezTo>
                    <a:pt x="0" y="60137"/>
                    <a:pt x="8623" y="39320"/>
                    <a:pt x="23971" y="23971"/>
                  </a:cubicBezTo>
                  <a:cubicBezTo>
                    <a:pt x="39320" y="8623"/>
                    <a:pt x="60137" y="0"/>
                    <a:pt x="81844" y="0"/>
                  </a:cubicBezTo>
                  <a:close/>
                </a:path>
              </a:pathLst>
            </a:custGeom>
            <a:solidFill>
              <a:srgbClr val="FFFFFF">
                <a:alpha val="98824"/>
              </a:srgbClr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-19050"/>
              <a:ext cx="1075555" cy="63851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9070732" y="7742714"/>
            <a:ext cx="2932415" cy="847111"/>
            <a:chOff x="0" y="0"/>
            <a:chExt cx="1075555" cy="310705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1075555" cy="310705"/>
            </a:xfrm>
            <a:custGeom>
              <a:avLst/>
              <a:gdLst/>
              <a:ahLst/>
              <a:cxnLst/>
              <a:rect l="l" t="t" r="r" b="b"/>
              <a:pathLst>
                <a:path w="1075555" h="310705">
                  <a:moveTo>
                    <a:pt x="81844" y="0"/>
                  </a:moveTo>
                  <a:lnTo>
                    <a:pt x="993712" y="0"/>
                  </a:lnTo>
                  <a:cubicBezTo>
                    <a:pt x="1015418" y="0"/>
                    <a:pt x="1036235" y="8623"/>
                    <a:pt x="1051584" y="23971"/>
                  </a:cubicBezTo>
                  <a:cubicBezTo>
                    <a:pt x="1066932" y="39320"/>
                    <a:pt x="1075555" y="60137"/>
                    <a:pt x="1075555" y="81844"/>
                  </a:cubicBezTo>
                  <a:lnTo>
                    <a:pt x="1075555" y="228861"/>
                  </a:lnTo>
                  <a:cubicBezTo>
                    <a:pt x="1075555" y="250567"/>
                    <a:pt x="1066932" y="271385"/>
                    <a:pt x="1051584" y="286733"/>
                  </a:cubicBezTo>
                  <a:cubicBezTo>
                    <a:pt x="1036235" y="302082"/>
                    <a:pt x="1015418" y="310705"/>
                    <a:pt x="993712" y="310705"/>
                  </a:cubicBezTo>
                  <a:lnTo>
                    <a:pt x="81844" y="310705"/>
                  </a:lnTo>
                  <a:cubicBezTo>
                    <a:pt x="36643" y="310705"/>
                    <a:pt x="0" y="274062"/>
                    <a:pt x="0" y="228861"/>
                  </a:cubicBezTo>
                  <a:lnTo>
                    <a:pt x="0" y="81844"/>
                  </a:lnTo>
                  <a:cubicBezTo>
                    <a:pt x="0" y="60137"/>
                    <a:pt x="8623" y="39320"/>
                    <a:pt x="23971" y="23971"/>
                  </a:cubicBezTo>
                  <a:cubicBezTo>
                    <a:pt x="39320" y="8623"/>
                    <a:pt x="60137" y="0"/>
                    <a:pt x="81844" y="0"/>
                  </a:cubicBezTo>
                  <a:close/>
                </a:path>
              </a:pathLst>
            </a:custGeom>
            <a:solidFill>
              <a:srgbClr val="FFFFFF">
                <a:alpha val="98824"/>
              </a:srgbClr>
            </a:solidFill>
          </p:spPr>
        </p:sp>
        <p:sp>
          <p:nvSpPr>
            <p:cNvPr id="15" name="TextBox 15"/>
            <p:cNvSpPr txBox="1"/>
            <p:nvPr/>
          </p:nvSpPr>
          <p:spPr>
            <a:xfrm>
              <a:off x="0" y="-19050"/>
              <a:ext cx="1075555" cy="32975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13153193" y="4346450"/>
            <a:ext cx="2571331" cy="1054703"/>
            <a:chOff x="0" y="0"/>
            <a:chExt cx="943116" cy="386846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943116" cy="386846"/>
            </a:xfrm>
            <a:custGeom>
              <a:avLst/>
              <a:gdLst/>
              <a:ahLst/>
              <a:cxnLst/>
              <a:rect l="l" t="t" r="r" b="b"/>
              <a:pathLst>
                <a:path w="943116" h="386846">
                  <a:moveTo>
                    <a:pt x="93337" y="0"/>
                  </a:moveTo>
                  <a:lnTo>
                    <a:pt x="849780" y="0"/>
                  </a:lnTo>
                  <a:cubicBezTo>
                    <a:pt x="874534" y="0"/>
                    <a:pt x="898275" y="9834"/>
                    <a:pt x="915779" y="27338"/>
                  </a:cubicBezTo>
                  <a:cubicBezTo>
                    <a:pt x="933283" y="44842"/>
                    <a:pt x="943116" y="68582"/>
                    <a:pt x="943116" y="93337"/>
                  </a:cubicBezTo>
                  <a:lnTo>
                    <a:pt x="943116" y="293509"/>
                  </a:lnTo>
                  <a:cubicBezTo>
                    <a:pt x="943116" y="318263"/>
                    <a:pt x="933283" y="342004"/>
                    <a:pt x="915779" y="359508"/>
                  </a:cubicBezTo>
                  <a:cubicBezTo>
                    <a:pt x="898275" y="377012"/>
                    <a:pt x="874534" y="386846"/>
                    <a:pt x="849780" y="386846"/>
                  </a:cubicBezTo>
                  <a:lnTo>
                    <a:pt x="93337" y="386846"/>
                  </a:lnTo>
                  <a:cubicBezTo>
                    <a:pt x="68582" y="386846"/>
                    <a:pt x="44842" y="377012"/>
                    <a:pt x="27338" y="359508"/>
                  </a:cubicBezTo>
                  <a:cubicBezTo>
                    <a:pt x="9834" y="342004"/>
                    <a:pt x="0" y="318263"/>
                    <a:pt x="0" y="293509"/>
                  </a:cubicBezTo>
                  <a:lnTo>
                    <a:pt x="0" y="93337"/>
                  </a:lnTo>
                  <a:cubicBezTo>
                    <a:pt x="0" y="68582"/>
                    <a:pt x="9834" y="44842"/>
                    <a:pt x="27338" y="27338"/>
                  </a:cubicBezTo>
                  <a:cubicBezTo>
                    <a:pt x="44842" y="9834"/>
                    <a:pt x="68582" y="0"/>
                    <a:pt x="93337" y="0"/>
                  </a:cubicBezTo>
                  <a:close/>
                </a:path>
              </a:pathLst>
            </a:custGeom>
            <a:solidFill>
              <a:srgbClr val="FFFFFF">
                <a:alpha val="98824"/>
              </a:srgbClr>
            </a:solidFill>
          </p:spPr>
        </p:sp>
        <p:sp>
          <p:nvSpPr>
            <p:cNvPr id="18" name="TextBox 18"/>
            <p:cNvSpPr txBox="1"/>
            <p:nvPr/>
          </p:nvSpPr>
          <p:spPr>
            <a:xfrm>
              <a:off x="0" y="-19050"/>
              <a:ext cx="943116" cy="4058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13153193" y="5627325"/>
            <a:ext cx="2571331" cy="847111"/>
            <a:chOff x="0" y="0"/>
            <a:chExt cx="943116" cy="310705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943116" cy="310705"/>
            </a:xfrm>
            <a:custGeom>
              <a:avLst/>
              <a:gdLst/>
              <a:ahLst/>
              <a:cxnLst/>
              <a:rect l="l" t="t" r="r" b="b"/>
              <a:pathLst>
                <a:path w="943116" h="310705">
                  <a:moveTo>
                    <a:pt x="93337" y="0"/>
                  </a:moveTo>
                  <a:lnTo>
                    <a:pt x="849780" y="0"/>
                  </a:lnTo>
                  <a:cubicBezTo>
                    <a:pt x="874534" y="0"/>
                    <a:pt x="898275" y="9834"/>
                    <a:pt x="915779" y="27338"/>
                  </a:cubicBezTo>
                  <a:cubicBezTo>
                    <a:pt x="933283" y="44842"/>
                    <a:pt x="943116" y="68582"/>
                    <a:pt x="943116" y="93337"/>
                  </a:cubicBezTo>
                  <a:lnTo>
                    <a:pt x="943116" y="217368"/>
                  </a:lnTo>
                  <a:cubicBezTo>
                    <a:pt x="943116" y="242122"/>
                    <a:pt x="933283" y="265863"/>
                    <a:pt x="915779" y="283367"/>
                  </a:cubicBezTo>
                  <a:cubicBezTo>
                    <a:pt x="898275" y="300871"/>
                    <a:pt x="874534" y="310705"/>
                    <a:pt x="849780" y="310705"/>
                  </a:cubicBezTo>
                  <a:lnTo>
                    <a:pt x="93337" y="310705"/>
                  </a:lnTo>
                  <a:cubicBezTo>
                    <a:pt x="68582" y="310705"/>
                    <a:pt x="44842" y="300871"/>
                    <a:pt x="27338" y="283367"/>
                  </a:cubicBezTo>
                  <a:cubicBezTo>
                    <a:pt x="9834" y="265863"/>
                    <a:pt x="0" y="242122"/>
                    <a:pt x="0" y="217368"/>
                  </a:cubicBezTo>
                  <a:lnTo>
                    <a:pt x="0" y="93337"/>
                  </a:lnTo>
                  <a:cubicBezTo>
                    <a:pt x="0" y="68582"/>
                    <a:pt x="9834" y="44842"/>
                    <a:pt x="27338" y="27338"/>
                  </a:cubicBezTo>
                  <a:cubicBezTo>
                    <a:pt x="44842" y="9834"/>
                    <a:pt x="68582" y="0"/>
                    <a:pt x="93337" y="0"/>
                  </a:cubicBezTo>
                  <a:close/>
                </a:path>
              </a:pathLst>
            </a:custGeom>
            <a:solidFill>
              <a:srgbClr val="FFFFFF">
                <a:alpha val="98824"/>
              </a:srgbClr>
            </a:solidFill>
          </p:spPr>
        </p:sp>
        <p:sp>
          <p:nvSpPr>
            <p:cNvPr id="21" name="TextBox 21"/>
            <p:cNvSpPr txBox="1"/>
            <p:nvPr/>
          </p:nvSpPr>
          <p:spPr>
            <a:xfrm>
              <a:off x="0" y="-19050"/>
              <a:ext cx="943116" cy="32975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22" name="Freeform 22"/>
          <p:cNvSpPr/>
          <p:nvPr/>
        </p:nvSpPr>
        <p:spPr>
          <a:xfrm rot="-1885381">
            <a:off x="12346041" y="7068246"/>
            <a:ext cx="1776375" cy="501826"/>
          </a:xfrm>
          <a:custGeom>
            <a:avLst/>
            <a:gdLst/>
            <a:ahLst/>
            <a:cxnLst/>
            <a:rect l="l" t="t" r="r" b="b"/>
            <a:pathLst>
              <a:path w="1776375" h="501826">
                <a:moveTo>
                  <a:pt x="0" y="0"/>
                </a:moveTo>
                <a:lnTo>
                  <a:pt x="1776374" y="0"/>
                </a:lnTo>
                <a:lnTo>
                  <a:pt x="1776374" y="501825"/>
                </a:lnTo>
                <a:lnTo>
                  <a:pt x="0" y="50182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23" name="TextBox 23"/>
          <p:cNvSpPr txBox="1"/>
          <p:nvPr/>
        </p:nvSpPr>
        <p:spPr>
          <a:xfrm>
            <a:off x="2971800" y="1592996"/>
            <a:ext cx="13577135" cy="1527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116"/>
              </a:lnSpc>
              <a:spcBef>
                <a:spcPct val="0"/>
              </a:spcBef>
            </a:pPr>
            <a:r>
              <a:rPr lang="en-US" sz="4432" spc="434" dirty="0" err="1">
                <a:solidFill>
                  <a:srgbClr val="231F20"/>
                </a:solidFill>
                <a:latin typeface="Oswald Bold"/>
              </a:rPr>
              <a:t>ОСновні</a:t>
            </a:r>
            <a:r>
              <a:rPr lang="en-US" sz="4432" spc="434" dirty="0">
                <a:solidFill>
                  <a:srgbClr val="231F20"/>
                </a:solidFill>
                <a:latin typeface="Oswald Bold"/>
              </a:rPr>
              <a:t> </a:t>
            </a:r>
            <a:r>
              <a:rPr lang="en-US" sz="4432" spc="434" dirty="0" err="1">
                <a:solidFill>
                  <a:srgbClr val="231F20"/>
                </a:solidFill>
                <a:latin typeface="Oswald Bold"/>
              </a:rPr>
              <a:t>переваги</a:t>
            </a:r>
            <a:r>
              <a:rPr lang="en-US" sz="4432" spc="434" dirty="0">
                <a:solidFill>
                  <a:srgbClr val="231F20"/>
                </a:solidFill>
                <a:latin typeface="Oswald Bold"/>
              </a:rPr>
              <a:t>, </a:t>
            </a:r>
            <a:r>
              <a:rPr lang="en-US" sz="4432" spc="434" dirty="0" err="1">
                <a:solidFill>
                  <a:srgbClr val="231F20"/>
                </a:solidFill>
                <a:latin typeface="Oswald Bold"/>
              </a:rPr>
              <a:t>які</a:t>
            </a:r>
            <a:r>
              <a:rPr lang="en-US" sz="4432" spc="434" dirty="0">
                <a:solidFill>
                  <a:srgbClr val="231F20"/>
                </a:solidFill>
                <a:latin typeface="Oswald Bold"/>
              </a:rPr>
              <a:t> </a:t>
            </a:r>
            <a:r>
              <a:rPr lang="en-US" sz="4432" spc="434" dirty="0" err="1">
                <a:solidFill>
                  <a:srgbClr val="231F20"/>
                </a:solidFill>
                <a:latin typeface="Oswald Bold"/>
              </a:rPr>
              <a:t>повинні</a:t>
            </a:r>
            <a:r>
              <a:rPr lang="en-US" sz="4432" spc="434" dirty="0">
                <a:solidFill>
                  <a:srgbClr val="231F20"/>
                </a:solidFill>
                <a:latin typeface="Oswald Bold"/>
              </a:rPr>
              <a:t> </a:t>
            </a:r>
            <a:r>
              <a:rPr lang="en-US" sz="4432" spc="434" dirty="0" err="1">
                <a:solidFill>
                  <a:srgbClr val="231F20"/>
                </a:solidFill>
                <a:latin typeface="Oswald Bold"/>
              </a:rPr>
              <a:t>привабити</a:t>
            </a:r>
            <a:r>
              <a:rPr lang="en-US" sz="4432" spc="434" dirty="0">
                <a:solidFill>
                  <a:srgbClr val="231F20"/>
                </a:solidFill>
                <a:latin typeface="Oswald Bold"/>
              </a:rPr>
              <a:t> </a:t>
            </a:r>
            <a:r>
              <a:rPr lang="en-US" sz="4432" spc="434" dirty="0" err="1">
                <a:solidFill>
                  <a:srgbClr val="231F20"/>
                </a:solidFill>
                <a:latin typeface="Oswald Bold"/>
              </a:rPr>
              <a:t>користувача</a:t>
            </a:r>
            <a:endParaRPr lang="en-US" sz="4432" spc="434" dirty="0">
              <a:solidFill>
                <a:srgbClr val="231F20"/>
              </a:solidFill>
              <a:latin typeface="Oswald Bold"/>
            </a:endParaRPr>
          </a:p>
        </p:txBody>
      </p:sp>
      <p:sp>
        <p:nvSpPr>
          <p:cNvPr id="24" name="TextBox 24"/>
          <p:cNvSpPr txBox="1"/>
          <p:nvPr/>
        </p:nvSpPr>
        <p:spPr>
          <a:xfrm>
            <a:off x="4669360" y="6748172"/>
            <a:ext cx="1100485" cy="4588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737"/>
              </a:lnSpc>
              <a:spcBef>
                <a:spcPct val="0"/>
              </a:spcBef>
            </a:pPr>
            <a:r>
              <a:rPr lang="en-US" sz="2708" spc="265">
                <a:solidFill>
                  <a:srgbClr val="231F20"/>
                </a:solidFill>
                <a:latin typeface="Oswald"/>
              </a:rPr>
              <a:t>1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3445711" y="4377856"/>
            <a:ext cx="3547784" cy="21308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58"/>
              </a:lnSpc>
            </a:pPr>
            <a:r>
              <a:rPr lang="uk-UA" sz="1684" dirty="0">
                <a:solidFill>
                  <a:srgbClr val="100F0D"/>
                </a:solidFill>
                <a:latin typeface="Montserrat Light"/>
              </a:rPr>
              <a:t>Можливість швидкого отримання  даних, без потреби розбиратись у складних API, які надають широкий спектр різних властивостей, які не потрібні пересічному користувачу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9258648" y="7912457"/>
            <a:ext cx="2556583" cy="4588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737"/>
              </a:lnSpc>
              <a:spcBef>
                <a:spcPct val="0"/>
              </a:spcBef>
            </a:pPr>
            <a:r>
              <a:rPr lang="en-US" sz="2708" spc="265">
                <a:solidFill>
                  <a:srgbClr val="231F20"/>
                </a:solidFill>
                <a:latin typeface="Oswald"/>
              </a:rPr>
              <a:t>2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9280843" y="5945559"/>
            <a:ext cx="2534389" cy="14502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38"/>
              </a:lnSpc>
            </a:pPr>
            <a:r>
              <a:rPr lang="en-US" sz="1670">
                <a:solidFill>
                  <a:srgbClr val="100F0D"/>
                </a:solidFill>
                <a:latin typeface="Montserrat Light"/>
              </a:rPr>
              <a:t>Локалізація одиниць виміру у зручний формат, саме для користувачів нашого регіону.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13153193" y="5797644"/>
            <a:ext cx="2556583" cy="4588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737"/>
              </a:lnSpc>
              <a:spcBef>
                <a:spcPct val="0"/>
              </a:spcBef>
            </a:pPr>
            <a:r>
              <a:rPr lang="en-US" sz="2708" spc="265">
                <a:solidFill>
                  <a:srgbClr val="231F20"/>
                </a:solidFill>
                <a:latin typeface="Oswald"/>
              </a:rPr>
              <a:t>3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13326360" y="4566003"/>
            <a:ext cx="2210247" cy="5774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38"/>
              </a:lnSpc>
            </a:pPr>
            <a:r>
              <a:rPr lang="en-US" sz="1670">
                <a:solidFill>
                  <a:srgbClr val="100F0D"/>
                </a:solidFill>
                <a:latin typeface="Montserrat Light"/>
              </a:rPr>
              <a:t>Сервіс повністю безкоштовний</a:t>
            </a:r>
          </a:p>
        </p:txBody>
      </p:sp>
      <p:sp>
        <p:nvSpPr>
          <p:cNvPr id="30" name="Freeform 30"/>
          <p:cNvSpPr/>
          <p:nvPr/>
        </p:nvSpPr>
        <p:spPr>
          <a:xfrm rot="-8970905" flipH="1">
            <a:off x="7337391" y="7248542"/>
            <a:ext cx="1776375" cy="501826"/>
          </a:xfrm>
          <a:custGeom>
            <a:avLst/>
            <a:gdLst/>
            <a:ahLst/>
            <a:cxnLst/>
            <a:rect l="l" t="t" r="r" b="b"/>
            <a:pathLst>
              <a:path w="1776375" h="501826">
                <a:moveTo>
                  <a:pt x="1776375" y="0"/>
                </a:moveTo>
                <a:lnTo>
                  <a:pt x="0" y="0"/>
                </a:lnTo>
                <a:lnTo>
                  <a:pt x="0" y="501826"/>
                </a:lnTo>
                <a:lnTo>
                  <a:pt x="1776375" y="501826"/>
                </a:lnTo>
                <a:lnTo>
                  <a:pt x="1776375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31" name="Freeform 31"/>
          <p:cNvSpPr/>
          <p:nvPr/>
        </p:nvSpPr>
        <p:spPr>
          <a:xfrm rot="887923">
            <a:off x="-6849265" y="3805267"/>
            <a:ext cx="13977230" cy="14342307"/>
          </a:xfrm>
          <a:custGeom>
            <a:avLst/>
            <a:gdLst/>
            <a:ahLst/>
            <a:cxnLst/>
            <a:rect l="l" t="t" r="r" b="b"/>
            <a:pathLst>
              <a:path w="13977230" h="14342307">
                <a:moveTo>
                  <a:pt x="0" y="0"/>
                </a:moveTo>
                <a:lnTo>
                  <a:pt x="13977231" y="0"/>
                </a:lnTo>
                <a:lnTo>
                  <a:pt x="13977231" y="14342307"/>
                </a:lnTo>
                <a:lnTo>
                  <a:pt x="0" y="1434230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3" name="Freeform 3"/>
          <p:cNvSpPr/>
          <p:nvPr/>
        </p:nvSpPr>
        <p:spPr>
          <a:xfrm rot="7659121">
            <a:off x="15091031" y="5585714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-4311532" y="-4629150"/>
            <a:ext cx="9022634" cy="9258300"/>
          </a:xfrm>
          <a:custGeom>
            <a:avLst/>
            <a:gdLst/>
            <a:ahLst/>
            <a:cxnLst/>
            <a:rect l="l" t="t" r="r" b="b"/>
            <a:pathLst>
              <a:path w="9022634" h="9258300">
                <a:moveTo>
                  <a:pt x="0" y="0"/>
                </a:moveTo>
                <a:lnTo>
                  <a:pt x="9022635" y="0"/>
                </a:lnTo>
                <a:lnTo>
                  <a:pt x="9022635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aphicFrame>
        <p:nvGraphicFramePr>
          <p:cNvPr id="5" name="Table 5"/>
          <p:cNvGraphicFramePr>
            <a:graphicFrameLocks noGrp="1"/>
          </p:cNvGraphicFramePr>
          <p:nvPr/>
        </p:nvGraphicFramePr>
        <p:xfrm>
          <a:off x="3217409" y="1028700"/>
          <a:ext cx="12540079" cy="8985066"/>
        </p:xfrm>
        <a:graphic>
          <a:graphicData uri="http://schemas.openxmlformats.org/drawingml/2006/table">
            <a:tbl>
              <a:tblPr/>
              <a:tblGrid>
                <a:gridCol w="26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45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392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732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74372">
                <a:tc>
                  <a:txBody>
                    <a:bodyPr/>
                    <a:lstStyle/>
                    <a:p>
                      <a:pPr algn="ctr">
                        <a:lnSpc>
                          <a:spcPts val="2814"/>
                        </a:lnSpc>
                        <a:defRPr/>
                      </a:pPr>
                      <a:r>
                        <a:rPr lang="en-US" sz="2010">
                          <a:solidFill>
                            <a:srgbClr val="000000"/>
                          </a:solidFill>
                          <a:latin typeface="DM Sans Bold"/>
                        </a:rPr>
                        <a:t>Функціонал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14"/>
                        </a:lnSpc>
                        <a:defRPr/>
                      </a:pPr>
                      <a:r>
                        <a:rPr lang="en-US" sz="2010">
                          <a:solidFill>
                            <a:srgbClr val="000000"/>
                          </a:solidFill>
                          <a:latin typeface="DM Sans Bold"/>
                        </a:rPr>
                        <a:t>Власна розробка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14"/>
                        </a:lnSpc>
                        <a:defRPr/>
                      </a:pPr>
                      <a:r>
                        <a:rPr lang="en-US" sz="2010">
                          <a:solidFill>
                            <a:srgbClr val="000000"/>
                          </a:solidFill>
                          <a:latin typeface="DM Sans Bold"/>
                        </a:rPr>
                        <a:t>The Weather Channel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14"/>
                        </a:lnSpc>
                        <a:defRPr/>
                      </a:pPr>
                      <a:r>
                        <a:rPr lang="en-US" sz="2010">
                          <a:solidFill>
                            <a:srgbClr val="000000"/>
                          </a:solidFill>
                          <a:latin typeface="DM Sans Bold"/>
                        </a:rPr>
                        <a:t>MeteoMatics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08816">
                <a:tc>
                  <a:txBody>
                    <a:bodyPr/>
                    <a:lstStyle/>
                    <a:p>
                      <a:pPr algn="ctr">
                        <a:lnSpc>
                          <a:spcPts val="2814"/>
                        </a:lnSpc>
                        <a:defRPr/>
                      </a:pPr>
                      <a:r>
                        <a:rPr lang="en-US" sz="2010">
                          <a:solidFill>
                            <a:srgbClr val="000000"/>
                          </a:solidFill>
                          <a:latin typeface="DM Sans"/>
                        </a:rPr>
                        <a:t>Тип сервісу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14"/>
                        </a:lnSpc>
                        <a:defRPr/>
                      </a:pPr>
                      <a:r>
                        <a:rPr lang="en-US" sz="2010">
                          <a:solidFill>
                            <a:srgbClr val="000000"/>
                          </a:solidFill>
                          <a:latin typeface="DM Sans"/>
                        </a:rPr>
                        <a:t>Метеорологічний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14"/>
                        </a:lnSpc>
                        <a:defRPr/>
                      </a:pPr>
                      <a:r>
                        <a:rPr lang="en-US" sz="2010">
                          <a:solidFill>
                            <a:srgbClr val="000000"/>
                          </a:solidFill>
                          <a:latin typeface="DM Sans"/>
                        </a:rPr>
                        <a:t>Метеорологічний, аналітичний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14"/>
                        </a:lnSpc>
                        <a:defRPr/>
                      </a:pPr>
                      <a:r>
                        <a:rPr lang="en-US" sz="2010">
                          <a:solidFill>
                            <a:srgbClr val="000000"/>
                          </a:solidFill>
                          <a:latin typeface="DM Sans"/>
                        </a:rPr>
                        <a:t>Метеорологічний, аналітичний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76915">
                <a:tc>
                  <a:txBody>
                    <a:bodyPr/>
                    <a:lstStyle/>
                    <a:p>
                      <a:pPr algn="ctr">
                        <a:lnSpc>
                          <a:spcPts val="2814"/>
                        </a:lnSpc>
                        <a:defRPr/>
                      </a:pPr>
                      <a:r>
                        <a:rPr lang="en-US" sz="2010">
                          <a:solidFill>
                            <a:srgbClr val="000000"/>
                          </a:solidFill>
                          <a:latin typeface="DM Sans"/>
                        </a:rPr>
                        <a:t>Тип доступу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14"/>
                        </a:lnSpc>
                        <a:defRPr/>
                      </a:pPr>
                      <a:r>
                        <a:rPr lang="en-US" sz="2010">
                          <a:solidFill>
                            <a:srgbClr val="000000"/>
                          </a:solidFill>
                          <a:latin typeface="DM Sans"/>
                        </a:rPr>
                        <a:t>Безкоштовний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14"/>
                        </a:lnSpc>
                        <a:defRPr/>
                      </a:pPr>
                      <a:r>
                        <a:rPr lang="en-US" sz="2010">
                          <a:solidFill>
                            <a:srgbClr val="000000"/>
                          </a:solidFill>
                          <a:latin typeface="DM Sans"/>
                        </a:rPr>
                        <a:t>Безкоштовний, платний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14"/>
                        </a:lnSpc>
                        <a:defRPr/>
                      </a:pPr>
                      <a:r>
                        <a:rPr lang="en-US" sz="2010">
                          <a:solidFill>
                            <a:srgbClr val="000000"/>
                          </a:solidFill>
                          <a:latin typeface="DM Sans"/>
                        </a:rPr>
                        <a:t>Платний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74372">
                <a:tc>
                  <a:txBody>
                    <a:bodyPr/>
                    <a:lstStyle/>
                    <a:p>
                      <a:pPr algn="ctr">
                        <a:lnSpc>
                          <a:spcPts val="2814"/>
                        </a:lnSpc>
                        <a:defRPr/>
                      </a:pPr>
                      <a:r>
                        <a:rPr lang="en-US" sz="2010">
                          <a:solidFill>
                            <a:srgbClr val="000000"/>
                          </a:solidFill>
                          <a:latin typeface="DM Sans"/>
                        </a:rPr>
                        <a:t>API досутп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14"/>
                        </a:lnSpc>
                        <a:defRPr/>
                      </a:pPr>
                      <a:r>
                        <a:rPr lang="en-US" sz="2010">
                          <a:solidFill>
                            <a:srgbClr val="000000"/>
                          </a:solidFill>
                          <a:latin typeface="DM Sans"/>
                        </a:rPr>
                        <a:t>Так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14"/>
                        </a:lnSpc>
                        <a:defRPr/>
                      </a:pPr>
                      <a:r>
                        <a:rPr lang="en-US" sz="2010">
                          <a:solidFill>
                            <a:srgbClr val="000000"/>
                          </a:solidFill>
                          <a:latin typeface="DM Sans"/>
                        </a:rPr>
                        <a:t>Ні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14"/>
                        </a:lnSpc>
                        <a:defRPr/>
                      </a:pPr>
                      <a:r>
                        <a:rPr lang="en-US" sz="2010">
                          <a:solidFill>
                            <a:srgbClr val="000000"/>
                          </a:solidFill>
                          <a:latin typeface="DM Sans"/>
                        </a:rPr>
                        <a:t>Так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57433">
                <a:tc>
                  <a:txBody>
                    <a:bodyPr/>
                    <a:lstStyle/>
                    <a:p>
                      <a:pPr algn="ctr">
                        <a:lnSpc>
                          <a:spcPts val="2814"/>
                        </a:lnSpc>
                        <a:defRPr/>
                      </a:pPr>
                      <a:r>
                        <a:rPr lang="en-US" sz="2010">
                          <a:solidFill>
                            <a:srgbClr val="000000"/>
                          </a:solidFill>
                          <a:latin typeface="DM Sans"/>
                        </a:rPr>
                        <a:t>Географічне покриття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14"/>
                        </a:lnSpc>
                        <a:defRPr/>
                      </a:pPr>
                      <a:r>
                        <a:rPr lang="en-US" sz="2010">
                          <a:solidFill>
                            <a:srgbClr val="000000"/>
                          </a:solidFill>
                          <a:latin typeface="DM Sans"/>
                        </a:rPr>
                        <a:t>Глобальне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14"/>
                        </a:lnSpc>
                        <a:defRPr/>
                      </a:pPr>
                      <a:r>
                        <a:rPr lang="en-US" sz="2010">
                          <a:solidFill>
                            <a:srgbClr val="000000"/>
                          </a:solidFill>
                          <a:latin typeface="DM Sans"/>
                        </a:rPr>
                        <a:t>Глобальне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14"/>
                        </a:lnSpc>
                        <a:defRPr/>
                      </a:pPr>
                      <a:r>
                        <a:rPr lang="en-US" sz="2010">
                          <a:solidFill>
                            <a:srgbClr val="000000"/>
                          </a:solidFill>
                          <a:latin typeface="DM Sans"/>
                        </a:rPr>
                        <a:t>Глобальне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59976">
                <a:tc>
                  <a:txBody>
                    <a:bodyPr/>
                    <a:lstStyle/>
                    <a:p>
                      <a:pPr algn="ctr">
                        <a:lnSpc>
                          <a:spcPts val="2814"/>
                        </a:lnSpc>
                        <a:defRPr/>
                      </a:pPr>
                      <a:r>
                        <a:rPr lang="en-US" sz="2010">
                          <a:solidFill>
                            <a:srgbClr val="000000"/>
                          </a:solidFill>
                          <a:latin typeface="DM Sans"/>
                        </a:rPr>
                        <a:t>Локалізація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14"/>
                        </a:lnSpc>
                        <a:defRPr/>
                      </a:pPr>
                      <a:r>
                        <a:rPr lang="en-US" sz="2010">
                          <a:solidFill>
                            <a:srgbClr val="000000"/>
                          </a:solidFill>
                          <a:latin typeface="DM Sans"/>
                        </a:rPr>
                        <a:t>По стандарту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14"/>
                        </a:lnSpc>
                        <a:defRPr/>
                      </a:pPr>
                      <a:r>
                        <a:rPr lang="en-US" sz="2010">
                          <a:solidFill>
                            <a:srgbClr val="000000"/>
                          </a:solidFill>
                          <a:latin typeface="DM Sans"/>
                        </a:rPr>
                        <a:t>Заданням додаткових параметрів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14"/>
                        </a:lnSpc>
                        <a:defRPr/>
                      </a:pPr>
                      <a:r>
                        <a:rPr lang="en-US" sz="2010">
                          <a:solidFill>
                            <a:srgbClr val="000000"/>
                          </a:solidFill>
                          <a:latin typeface="DM Sans"/>
                        </a:rPr>
                        <a:t>Заданням додаткових параметрів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74372">
                <a:tc>
                  <a:txBody>
                    <a:bodyPr/>
                    <a:lstStyle/>
                    <a:p>
                      <a:pPr algn="ctr">
                        <a:lnSpc>
                          <a:spcPts val="2814"/>
                        </a:lnSpc>
                        <a:defRPr/>
                      </a:pPr>
                      <a:r>
                        <a:rPr lang="en-US" sz="2010">
                          <a:solidFill>
                            <a:srgbClr val="000000"/>
                          </a:solidFill>
                          <a:latin typeface="DM Sans"/>
                        </a:rPr>
                        <a:t>Поточні умови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14"/>
                        </a:lnSpc>
                        <a:defRPr/>
                      </a:pPr>
                      <a:r>
                        <a:rPr lang="en-US" sz="2010">
                          <a:solidFill>
                            <a:srgbClr val="000000"/>
                          </a:solidFill>
                          <a:latin typeface="DM Sans"/>
                        </a:rPr>
                        <a:t>Так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14"/>
                        </a:lnSpc>
                        <a:defRPr/>
                      </a:pPr>
                      <a:r>
                        <a:rPr lang="en-US" sz="2010">
                          <a:solidFill>
                            <a:srgbClr val="000000"/>
                          </a:solidFill>
                          <a:latin typeface="DM Sans"/>
                        </a:rPr>
                        <a:t>Так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14"/>
                        </a:lnSpc>
                        <a:defRPr/>
                      </a:pPr>
                      <a:r>
                        <a:rPr lang="en-US" sz="2010">
                          <a:solidFill>
                            <a:srgbClr val="000000"/>
                          </a:solidFill>
                          <a:latin typeface="DM Sans"/>
                        </a:rPr>
                        <a:t>Ні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29405">
                <a:tc>
                  <a:txBody>
                    <a:bodyPr/>
                    <a:lstStyle/>
                    <a:p>
                      <a:pPr algn="ctr">
                        <a:lnSpc>
                          <a:spcPts val="2814"/>
                        </a:lnSpc>
                        <a:defRPr/>
                      </a:pPr>
                      <a:r>
                        <a:rPr lang="en-US" sz="2010">
                          <a:solidFill>
                            <a:srgbClr val="000000"/>
                          </a:solidFill>
                          <a:latin typeface="DM Sans"/>
                        </a:rPr>
                        <a:t>Прогнози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14"/>
                        </a:lnSpc>
                        <a:defRPr/>
                      </a:pPr>
                      <a:r>
                        <a:rPr lang="en-US" sz="2010">
                          <a:solidFill>
                            <a:srgbClr val="000000"/>
                          </a:solidFill>
                          <a:latin typeface="DM Sans"/>
                        </a:rPr>
                        <a:t>Так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14"/>
                        </a:lnSpc>
                        <a:defRPr/>
                      </a:pPr>
                      <a:r>
                        <a:rPr lang="en-US" sz="2010">
                          <a:solidFill>
                            <a:srgbClr val="000000"/>
                          </a:solidFill>
                          <a:latin typeface="DM Sans"/>
                        </a:rPr>
                        <a:t>Так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14"/>
                        </a:lnSpc>
                        <a:defRPr/>
                      </a:pPr>
                      <a:r>
                        <a:rPr lang="en-US" sz="2010">
                          <a:solidFill>
                            <a:srgbClr val="000000"/>
                          </a:solidFill>
                          <a:latin typeface="DM Sans"/>
                        </a:rPr>
                        <a:t>Так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829405">
                <a:tc>
                  <a:txBody>
                    <a:bodyPr/>
                    <a:lstStyle/>
                    <a:p>
                      <a:pPr algn="ctr">
                        <a:lnSpc>
                          <a:spcPts val="2814"/>
                        </a:lnSpc>
                        <a:defRPr/>
                      </a:pPr>
                      <a:r>
                        <a:rPr lang="en-US" sz="2010">
                          <a:solidFill>
                            <a:srgbClr val="000000"/>
                          </a:solidFill>
                          <a:latin typeface="DM Sans"/>
                        </a:rPr>
                        <a:t>Детальні дані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14"/>
                        </a:lnSpc>
                        <a:defRPr/>
                      </a:pPr>
                      <a:r>
                        <a:rPr lang="en-US" sz="2010">
                          <a:solidFill>
                            <a:srgbClr val="000000"/>
                          </a:solidFill>
                          <a:latin typeface="DM Sans"/>
                        </a:rPr>
                        <a:t>Ні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14"/>
                        </a:lnSpc>
                        <a:defRPr/>
                      </a:pPr>
                      <a:r>
                        <a:rPr lang="en-US" sz="2010">
                          <a:solidFill>
                            <a:srgbClr val="000000"/>
                          </a:solidFill>
                          <a:latin typeface="DM Sans"/>
                        </a:rPr>
                        <a:t>Так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14"/>
                        </a:lnSpc>
                        <a:defRPr/>
                      </a:pPr>
                      <a:r>
                        <a:rPr lang="en-US" sz="2010">
                          <a:solidFill>
                            <a:srgbClr val="000000"/>
                          </a:solidFill>
                          <a:latin typeface="DM Sans"/>
                        </a:rPr>
                        <a:t>Так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" name="TextBox 6"/>
          <p:cNvSpPr txBox="1"/>
          <p:nvPr/>
        </p:nvSpPr>
        <p:spPr>
          <a:xfrm>
            <a:off x="2719596" y="351880"/>
            <a:ext cx="12848809" cy="4416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61"/>
              </a:lnSpc>
            </a:pPr>
            <a:r>
              <a:rPr lang="en-US" sz="2653" spc="140">
                <a:solidFill>
                  <a:srgbClr val="231F20"/>
                </a:solidFill>
                <a:latin typeface="Montserrat Classic Bold"/>
              </a:rPr>
              <a:t>ПОРІВНЯННЯ З АНАЛОГАМИ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2804892" y="2794432"/>
            <a:ext cx="2027545" cy="3080525"/>
          </a:xfrm>
          <a:custGeom>
            <a:avLst/>
            <a:gdLst/>
            <a:ahLst/>
            <a:cxnLst/>
            <a:rect l="l" t="t" r="r" b="b"/>
            <a:pathLst>
              <a:path w="2027545" h="3080525">
                <a:moveTo>
                  <a:pt x="0" y="0"/>
                </a:moveTo>
                <a:lnTo>
                  <a:pt x="2027546" y="0"/>
                </a:lnTo>
                <a:lnTo>
                  <a:pt x="2027546" y="3080525"/>
                </a:lnTo>
                <a:lnTo>
                  <a:pt x="0" y="308052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2035253">
            <a:off x="16607467" y="4212516"/>
            <a:ext cx="7835077" cy="10939025"/>
          </a:xfrm>
          <a:custGeom>
            <a:avLst/>
            <a:gdLst/>
            <a:ahLst/>
            <a:cxnLst/>
            <a:rect l="l" t="t" r="r" b="b"/>
            <a:pathLst>
              <a:path w="7835077" h="10939025">
                <a:moveTo>
                  <a:pt x="0" y="0"/>
                </a:moveTo>
                <a:lnTo>
                  <a:pt x="7835077" y="0"/>
                </a:lnTo>
                <a:lnTo>
                  <a:pt x="7835077" y="10939026"/>
                </a:lnTo>
                <a:lnTo>
                  <a:pt x="0" y="1093902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5" name="AutoShape 5"/>
          <p:cNvSpPr/>
          <p:nvPr/>
        </p:nvSpPr>
        <p:spPr>
          <a:xfrm>
            <a:off x="1615228" y="6363583"/>
            <a:ext cx="15108918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6" name="Group 6"/>
          <p:cNvGrpSpPr/>
          <p:nvPr/>
        </p:nvGrpSpPr>
        <p:grpSpPr>
          <a:xfrm>
            <a:off x="3568124" y="6114358"/>
            <a:ext cx="501082" cy="501082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31211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2804892" y="3212981"/>
            <a:ext cx="2027545" cy="11217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141"/>
              </a:lnSpc>
            </a:pPr>
            <a:r>
              <a:rPr lang="en-US" sz="6624" spc="649">
                <a:solidFill>
                  <a:srgbClr val="FFFBFB"/>
                </a:solidFill>
                <a:latin typeface="DM Sans Bold"/>
              </a:rPr>
              <a:t>01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085138" y="7038729"/>
            <a:ext cx="3467055" cy="4848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73"/>
              </a:lnSpc>
            </a:pPr>
            <a:r>
              <a:rPr lang="en-US" sz="2951" spc="289">
                <a:solidFill>
                  <a:srgbClr val="231F20"/>
                </a:solidFill>
                <a:latin typeface="DM Sans Bold"/>
              </a:rPr>
              <a:t>РЕЄСТРАЦІЯ</a:t>
            </a:r>
          </a:p>
        </p:txBody>
      </p:sp>
      <p:sp>
        <p:nvSpPr>
          <p:cNvPr id="11" name="Freeform 11"/>
          <p:cNvSpPr/>
          <p:nvPr/>
        </p:nvSpPr>
        <p:spPr>
          <a:xfrm>
            <a:off x="6293192" y="2794432"/>
            <a:ext cx="2027545" cy="3080525"/>
          </a:xfrm>
          <a:custGeom>
            <a:avLst/>
            <a:gdLst/>
            <a:ahLst/>
            <a:cxnLst/>
            <a:rect l="l" t="t" r="r" b="b"/>
            <a:pathLst>
              <a:path w="2027545" h="3080525">
                <a:moveTo>
                  <a:pt x="0" y="0"/>
                </a:moveTo>
                <a:lnTo>
                  <a:pt x="2027546" y="0"/>
                </a:lnTo>
                <a:lnTo>
                  <a:pt x="2027546" y="3080525"/>
                </a:lnTo>
                <a:lnTo>
                  <a:pt x="0" y="308052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12" name="Group 12"/>
          <p:cNvGrpSpPr/>
          <p:nvPr/>
        </p:nvGrpSpPr>
        <p:grpSpPr>
          <a:xfrm>
            <a:off x="7056424" y="6114358"/>
            <a:ext cx="501082" cy="501082"/>
            <a:chOff x="0" y="0"/>
            <a:chExt cx="812800" cy="8128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31211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6293192" y="3212981"/>
            <a:ext cx="2027545" cy="11217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141"/>
              </a:lnSpc>
            </a:pPr>
            <a:r>
              <a:rPr lang="en-US" sz="6624" spc="649">
                <a:solidFill>
                  <a:srgbClr val="FFFBFB"/>
                </a:solidFill>
                <a:latin typeface="DM Sans Bold"/>
              </a:rPr>
              <a:t>02</a:t>
            </a:r>
          </a:p>
        </p:txBody>
      </p:sp>
      <p:sp>
        <p:nvSpPr>
          <p:cNvPr id="16" name="Freeform 16"/>
          <p:cNvSpPr/>
          <p:nvPr/>
        </p:nvSpPr>
        <p:spPr>
          <a:xfrm>
            <a:off x="9783749" y="2794432"/>
            <a:ext cx="2027545" cy="3080525"/>
          </a:xfrm>
          <a:custGeom>
            <a:avLst/>
            <a:gdLst/>
            <a:ahLst/>
            <a:cxnLst/>
            <a:rect l="l" t="t" r="r" b="b"/>
            <a:pathLst>
              <a:path w="2027545" h="3080525">
                <a:moveTo>
                  <a:pt x="0" y="0"/>
                </a:moveTo>
                <a:lnTo>
                  <a:pt x="2027546" y="0"/>
                </a:lnTo>
                <a:lnTo>
                  <a:pt x="2027546" y="3080525"/>
                </a:lnTo>
                <a:lnTo>
                  <a:pt x="0" y="308052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17" name="Group 17"/>
          <p:cNvGrpSpPr/>
          <p:nvPr/>
        </p:nvGrpSpPr>
        <p:grpSpPr>
          <a:xfrm>
            <a:off x="10546981" y="6114358"/>
            <a:ext cx="501082" cy="501082"/>
            <a:chOff x="0" y="0"/>
            <a:chExt cx="812800" cy="81280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31211"/>
            </a:solidFill>
          </p:spPr>
        </p:sp>
        <p:sp>
          <p:nvSpPr>
            <p:cNvPr id="19" name="TextBox 19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20" name="TextBox 20"/>
          <p:cNvSpPr txBox="1"/>
          <p:nvPr/>
        </p:nvSpPr>
        <p:spPr>
          <a:xfrm>
            <a:off x="9783749" y="3212981"/>
            <a:ext cx="2027545" cy="11217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141"/>
              </a:lnSpc>
            </a:pPr>
            <a:r>
              <a:rPr lang="en-US" sz="6624" spc="649">
                <a:solidFill>
                  <a:srgbClr val="FFFBFB"/>
                </a:solidFill>
                <a:latin typeface="DM Sans Bold"/>
              </a:rPr>
              <a:t>03</a:t>
            </a:r>
          </a:p>
        </p:txBody>
      </p:sp>
      <p:sp>
        <p:nvSpPr>
          <p:cNvPr id="21" name="Freeform 21"/>
          <p:cNvSpPr/>
          <p:nvPr/>
        </p:nvSpPr>
        <p:spPr>
          <a:xfrm>
            <a:off x="13274306" y="2794432"/>
            <a:ext cx="2027545" cy="3080525"/>
          </a:xfrm>
          <a:custGeom>
            <a:avLst/>
            <a:gdLst/>
            <a:ahLst/>
            <a:cxnLst/>
            <a:rect l="l" t="t" r="r" b="b"/>
            <a:pathLst>
              <a:path w="2027545" h="3080525">
                <a:moveTo>
                  <a:pt x="0" y="0"/>
                </a:moveTo>
                <a:lnTo>
                  <a:pt x="2027546" y="0"/>
                </a:lnTo>
                <a:lnTo>
                  <a:pt x="2027546" y="3080525"/>
                </a:lnTo>
                <a:lnTo>
                  <a:pt x="0" y="308052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22" name="Group 22"/>
          <p:cNvGrpSpPr/>
          <p:nvPr/>
        </p:nvGrpSpPr>
        <p:grpSpPr>
          <a:xfrm>
            <a:off x="14037538" y="6114358"/>
            <a:ext cx="501082" cy="501082"/>
            <a:chOff x="0" y="0"/>
            <a:chExt cx="812800" cy="812800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31211"/>
            </a:solidFill>
          </p:spPr>
        </p:sp>
        <p:sp>
          <p:nvSpPr>
            <p:cNvPr id="24" name="TextBox 24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25" name="TextBox 25"/>
          <p:cNvSpPr txBox="1"/>
          <p:nvPr/>
        </p:nvSpPr>
        <p:spPr>
          <a:xfrm>
            <a:off x="13274306" y="3212981"/>
            <a:ext cx="2027545" cy="11217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141"/>
              </a:lnSpc>
            </a:pPr>
            <a:r>
              <a:rPr lang="en-US" sz="6624" spc="649">
                <a:solidFill>
                  <a:srgbClr val="FFFBFB"/>
                </a:solidFill>
                <a:latin typeface="DM Sans Bold"/>
              </a:rPr>
              <a:t>04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5943093" y="7038729"/>
            <a:ext cx="2709833" cy="4848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73"/>
              </a:lnSpc>
            </a:pPr>
            <a:r>
              <a:rPr lang="en-US" sz="2951" spc="289">
                <a:solidFill>
                  <a:srgbClr val="231F20"/>
                </a:solidFill>
                <a:latin typeface="DM Sans Bold"/>
              </a:rPr>
              <a:t>ВХІД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9405966" y="6815329"/>
            <a:ext cx="2993819" cy="9991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73"/>
              </a:lnSpc>
            </a:pPr>
            <a:r>
              <a:rPr lang="en-US" sz="2951" spc="289">
                <a:solidFill>
                  <a:srgbClr val="231F20"/>
                </a:solidFill>
                <a:latin typeface="DM Sans Bold"/>
              </a:rPr>
              <a:t>ОТРИМАННЯ API КЛЮЧА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12896523" y="6816742"/>
            <a:ext cx="2993819" cy="9991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73"/>
              </a:lnSpc>
            </a:pPr>
            <a:r>
              <a:rPr lang="en-US" sz="2951" spc="289">
                <a:solidFill>
                  <a:srgbClr val="231F20"/>
                </a:solidFill>
                <a:latin typeface="DM Sans Bold"/>
              </a:rPr>
              <a:t>ОТРИМАННЯ ПОГОДИ</a:t>
            </a:r>
          </a:p>
        </p:txBody>
      </p:sp>
      <p:sp>
        <p:nvSpPr>
          <p:cNvPr id="29" name="Freeform 29"/>
          <p:cNvSpPr/>
          <p:nvPr/>
        </p:nvSpPr>
        <p:spPr>
          <a:xfrm rot="-10799999">
            <a:off x="-2703935" y="-6200458"/>
            <a:ext cx="7835077" cy="10939025"/>
          </a:xfrm>
          <a:custGeom>
            <a:avLst/>
            <a:gdLst/>
            <a:ahLst/>
            <a:cxnLst/>
            <a:rect l="l" t="t" r="r" b="b"/>
            <a:pathLst>
              <a:path w="7835077" h="10939025">
                <a:moveTo>
                  <a:pt x="0" y="0"/>
                </a:moveTo>
                <a:lnTo>
                  <a:pt x="7835077" y="0"/>
                </a:lnTo>
                <a:lnTo>
                  <a:pt x="7835077" y="10939026"/>
                </a:lnTo>
                <a:lnTo>
                  <a:pt x="0" y="1093902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30" name="TextBox 30"/>
          <p:cNvSpPr txBox="1"/>
          <p:nvPr/>
        </p:nvSpPr>
        <p:spPr>
          <a:xfrm>
            <a:off x="2086018" y="741052"/>
            <a:ext cx="13577135" cy="7033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5840"/>
              </a:lnSpc>
              <a:spcBef>
                <a:spcPct val="0"/>
              </a:spcBef>
            </a:pPr>
            <a:r>
              <a:rPr lang="en-US" sz="4232" spc="414">
                <a:solidFill>
                  <a:srgbClr val="231F20"/>
                </a:solidFill>
                <a:latin typeface="Oswald Bold"/>
              </a:rPr>
              <a:t>ОСНОВНІ ФУНКЦІЇ РОЗРОБКИ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887923">
            <a:off x="12076940" y="-3354783"/>
            <a:ext cx="7032580" cy="7216267"/>
          </a:xfrm>
          <a:custGeom>
            <a:avLst/>
            <a:gdLst/>
            <a:ahLst/>
            <a:cxnLst/>
            <a:rect l="l" t="t" r="r" b="b"/>
            <a:pathLst>
              <a:path w="7032580" h="7216267">
                <a:moveTo>
                  <a:pt x="0" y="0"/>
                </a:moveTo>
                <a:lnTo>
                  <a:pt x="7032580" y="0"/>
                </a:lnTo>
                <a:lnTo>
                  <a:pt x="7032580" y="7216267"/>
                </a:lnTo>
                <a:lnTo>
                  <a:pt x="0" y="721626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6333169" y="8069439"/>
            <a:ext cx="2094695" cy="2377721"/>
            <a:chOff x="0" y="0"/>
            <a:chExt cx="551689" cy="626231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51689" cy="626231"/>
            </a:xfrm>
            <a:custGeom>
              <a:avLst/>
              <a:gdLst/>
              <a:ahLst/>
              <a:cxnLst/>
              <a:rect l="l" t="t" r="r" b="b"/>
              <a:pathLst>
                <a:path w="551689" h="626231">
                  <a:moveTo>
                    <a:pt x="0" y="0"/>
                  </a:moveTo>
                  <a:lnTo>
                    <a:pt x="551689" y="0"/>
                  </a:lnTo>
                  <a:lnTo>
                    <a:pt x="551689" y="626231"/>
                  </a:lnTo>
                  <a:lnTo>
                    <a:pt x="0" y="626231"/>
                  </a:ln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551689" cy="64528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-224419" y="-1349021"/>
            <a:ext cx="2094695" cy="2377721"/>
            <a:chOff x="0" y="0"/>
            <a:chExt cx="551689" cy="626231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551689" cy="626231"/>
            </a:xfrm>
            <a:custGeom>
              <a:avLst/>
              <a:gdLst/>
              <a:ahLst/>
              <a:cxnLst/>
              <a:rect l="l" t="t" r="r" b="b"/>
              <a:pathLst>
                <a:path w="551689" h="626231">
                  <a:moveTo>
                    <a:pt x="0" y="0"/>
                  </a:moveTo>
                  <a:lnTo>
                    <a:pt x="551689" y="0"/>
                  </a:lnTo>
                  <a:lnTo>
                    <a:pt x="551689" y="626231"/>
                  </a:lnTo>
                  <a:lnTo>
                    <a:pt x="0" y="626231"/>
                  </a:ln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19050"/>
              <a:ext cx="551689" cy="64528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>
            <a:off x="2053126" y="3759207"/>
            <a:ext cx="12874276" cy="5890382"/>
          </a:xfrm>
          <a:custGeom>
            <a:avLst/>
            <a:gdLst/>
            <a:ahLst/>
            <a:cxnLst/>
            <a:rect l="l" t="t" r="r" b="b"/>
            <a:pathLst>
              <a:path w="12874276" h="5890382">
                <a:moveTo>
                  <a:pt x="0" y="0"/>
                </a:moveTo>
                <a:lnTo>
                  <a:pt x="12874276" y="0"/>
                </a:lnTo>
                <a:lnTo>
                  <a:pt x="12874276" y="5890382"/>
                </a:lnTo>
                <a:lnTo>
                  <a:pt x="0" y="589038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2053126" y="645296"/>
            <a:ext cx="11540580" cy="2590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10349"/>
              </a:lnSpc>
              <a:spcBef>
                <a:spcPct val="0"/>
              </a:spcBef>
            </a:pPr>
            <a:r>
              <a:rPr lang="en-US" sz="7500" spc="735">
                <a:solidFill>
                  <a:srgbClr val="231F20"/>
                </a:solidFill>
                <a:latin typeface="Oswald Bold"/>
              </a:rPr>
              <a:t>ПРОЦЕС ОТРИМАННЯ ПОТОЧНОЇ ПОГОДИ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2770706" y="-3368517"/>
            <a:ext cx="4959890" cy="4959890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2F4F5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6911521" y="-327779"/>
            <a:ext cx="13188954" cy="13188954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-5853995" y="-3902142"/>
            <a:ext cx="9610659" cy="9861684"/>
          </a:xfrm>
          <a:custGeom>
            <a:avLst/>
            <a:gdLst/>
            <a:ahLst/>
            <a:cxnLst/>
            <a:rect l="l" t="t" r="r" b="b"/>
            <a:pathLst>
              <a:path w="9610659" h="9861684">
                <a:moveTo>
                  <a:pt x="0" y="0"/>
                </a:moveTo>
                <a:lnTo>
                  <a:pt x="9610659" y="0"/>
                </a:lnTo>
                <a:lnTo>
                  <a:pt x="9610659" y="9861684"/>
                </a:lnTo>
                <a:lnTo>
                  <a:pt x="0" y="98616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1323470" y="1467549"/>
            <a:ext cx="7272106" cy="24921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978"/>
              </a:lnSpc>
            </a:pPr>
            <a:r>
              <a:rPr lang="en-US" sz="7230" spc="708">
                <a:solidFill>
                  <a:srgbClr val="FFFFFF"/>
                </a:solidFill>
                <a:latin typeface="Oswald Bold"/>
              </a:rPr>
              <a:t>ПЕРШИЙ РІВЕНЬ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960713" y="4683240"/>
            <a:ext cx="5591901" cy="2031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71"/>
              </a:lnSpc>
            </a:pPr>
            <a:r>
              <a:rPr lang="en-US" sz="2370" spc="232">
                <a:solidFill>
                  <a:srgbClr val="FFFFFF"/>
                </a:solidFill>
                <a:latin typeface="Oswald Bold"/>
              </a:rPr>
              <a:t>C4 MODEL  - ЦЕ ВІЗУАЛЬНА МОДЕЛЬ, ЯКА ДОЗВОЛЯЄ ПРЕДСТАВИТИ АРХІТЕКТУРУ ПРОГРАМНОГО ЗАБЕЗПЕЧЕННЯ НА РІЗНИХ РІВНЯХ ДЕТАЛІЗАЦІЇ</a:t>
            </a:r>
          </a:p>
        </p:txBody>
      </p:sp>
      <p:sp>
        <p:nvSpPr>
          <p:cNvPr id="11" name="Freeform 11"/>
          <p:cNvSpPr/>
          <p:nvPr/>
        </p:nvSpPr>
        <p:spPr>
          <a:xfrm>
            <a:off x="8897251" y="1591374"/>
            <a:ext cx="9001809" cy="8253606"/>
          </a:xfrm>
          <a:custGeom>
            <a:avLst/>
            <a:gdLst/>
            <a:ahLst/>
            <a:cxnLst/>
            <a:rect l="l" t="t" r="r" b="b"/>
            <a:pathLst>
              <a:path w="9001809" h="8253606">
                <a:moveTo>
                  <a:pt x="0" y="0"/>
                </a:moveTo>
                <a:lnTo>
                  <a:pt x="9001809" y="0"/>
                </a:lnTo>
                <a:lnTo>
                  <a:pt x="9001809" y="8253606"/>
                </a:lnTo>
                <a:lnTo>
                  <a:pt x="0" y="825360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3407869">
            <a:off x="12971865" y="-1419634"/>
            <a:ext cx="12471670" cy="5351480"/>
          </a:xfrm>
          <a:custGeom>
            <a:avLst/>
            <a:gdLst/>
            <a:ahLst/>
            <a:cxnLst/>
            <a:rect l="l" t="t" r="r" b="b"/>
            <a:pathLst>
              <a:path w="12471670" h="5351480">
                <a:moveTo>
                  <a:pt x="0" y="0"/>
                </a:moveTo>
                <a:lnTo>
                  <a:pt x="12471669" y="0"/>
                </a:lnTo>
                <a:lnTo>
                  <a:pt x="12471669" y="5351480"/>
                </a:lnTo>
                <a:lnTo>
                  <a:pt x="0" y="53514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347224" y="5823514"/>
            <a:ext cx="4876482" cy="588492"/>
          </a:xfrm>
          <a:custGeom>
            <a:avLst/>
            <a:gdLst/>
            <a:ahLst/>
            <a:cxnLst/>
            <a:rect l="l" t="t" r="r" b="b"/>
            <a:pathLst>
              <a:path w="4876482" h="588492">
                <a:moveTo>
                  <a:pt x="0" y="0"/>
                </a:moveTo>
                <a:lnTo>
                  <a:pt x="4876483" y="0"/>
                </a:lnTo>
                <a:lnTo>
                  <a:pt x="4876483" y="588492"/>
                </a:lnTo>
                <a:lnTo>
                  <a:pt x="0" y="58849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6977" t="-86495" r="-6977"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347224" y="1028700"/>
            <a:ext cx="4858949" cy="4794814"/>
            <a:chOff x="0" y="0"/>
            <a:chExt cx="1279723" cy="1262832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279723" cy="1262832"/>
            </a:xfrm>
            <a:custGeom>
              <a:avLst/>
              <a:gdLst/>
              <a:ahLst/>
              <a:cxnLst/>
              <a:rect l="l" t="t" r="r" b="b"/>
              <a:pathLst>
                <a:path w="1279723" h="1262832">
                  <a:moveTo>
                    <a:pt x="0" y="0"/>
                  </a:moveTo>
                  <a:lnTo>
                    <a:pt x="1279723" y="0"/>
                  </a:lnTo>
                  <a:lnTo>
                    <a:pt x="1279723" y="1262832"/>
                  </a:lnTo>
                  <a:lnTo>
                    <a:pt x="0" y="1262832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57150"/>
              <a:ext cx="1279723" cy="131998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4114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7" name="Freeform 7"/>
          <p:cNvSpPr/>
          <p:nvPr/>
        </p:nvSpPr>
        <p:spPr>
          <a:xfrm rot="3407869">
            <a:off x="-4696947" y="10150458"/>
            <a:ext cx="12471670" cy="5351480"/>
          </a:xfrm>
          <a:custGeom>
            <a:avLst/>
            <a:gdLst/>
            <a:ahLst/>
            <a:cxnLst/>
            <a:rect l="l" t="t" r="r" b="b"/>
            <a:pathLst>
              <a:path w="12471670" h="5351480">
                <a:moveTo>
                  <a:pt x="0" y="0"/>
                </a:moveTo>
                <a:lnTo>
                  <a:pt x="12471670" y="0"/>
                </a:lnTo>
                <a:lnTo>
                  <a:pt x="12471670" y="5351480"/>
                </a:lnTo>
                <a:lnTo>
                  <a:pt x="0" y="53514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5378589" y="1003346"/>
            <a:ext cx="11856558" cy="8868800"/>
          </a:xfrm>
          <a:custGeom>
            <a:avLst/>
            <a:gdLst/>
            <a:ahLst/>
            <a:cxnLst/>
            <a:rect l="l" t="t" r="r" b="b"/>
            <a:pathLst>
              <a:path w="11856558" h="8868800">
                <a:moveTo>
                  <a:pt x="0" y="0"/>
                </a:moveTo>
                <a:lnTo>
                  <a:pt x="11856558" y="0"/>
                </a:lnTo>
                <a:lnTo>
                  <a:pt x="11856558" y="8868800"/>
                </a:lnTo>
                <a:lnTo>
                  <a:pt x="0" y="886880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700104" y="2800762"/>
            <a:ext cx="4678486" cy="2283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022"/>
              </a:lnSpc>
            </a:pPr>
            <a:r>
              <a:rPr lang="en-US" sz="2190" spc="214">
                <a:solidFill>
                  <a:srgbClr val="FFFBFB"/>
                </a:solidFill>
                <a:latin typeface="DM Sans"/>
              </a:rPr>
              <a:t>На другому рівні  моделюється внутрішня будова системи та з'ясовуються взаємозв'язки між її основними компонентами.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700104" y="1195305"/>
            <a:ext cx="4135657" cy="14054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32"/>
              </a:lnSpc>
            </a:pPr>
            <a:r>
              <a:rPr lang="en-US" sz="4081" spc="399">
                <a:solidFill>
                  <a:srgbClr val="FDFBFB"/>
                </a:solidFill>
                <a:latin typeface="DM Sans Bold"/>
              </a:rPr>
              <a:t>ДРУГИЙ РІВЕНЬ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7659121">
            <a:off x="-4012602" y="5585714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5590260" y="4088710"/>
            <a:ext cx="1400485" cy="4362952"/>
            <a:chOff x="0" y="0"/>
            <a:chExt cx="368852" cy="114909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68852" cy="1149090"/>
            </a:xfrm>
            <a:custGeom>
              <a:avLst/>
              <a:gdLst/>
              <a:ahLst/>
              <a:cxnLst/>
              <a:rect l="l" t="t" r="r" b="b"/>
              <a:pathLst>
                <a:path w="368852" h="1149090">
                  <a:moveTo>
                    <a:pt x="0" y="0"/>
                  </a:moveTo>
                  <a:lnTo>
                    <a:pt x="368852" y="0"/>
                  </a:lnTo>
                  <a:lnTo>
                    <a:pt x="368852" y="1149090"/>
                  </a:lnTo>
                  <a:lnTo>
                    <a:pt x="0" y="1149090"/>
                  </a:ln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368852" cy="116814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2535938" y="668667"/>
            <a:ext cx="11589236" cy="27508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40"/>
              </a:lnSpc>
            </a:pPr>
            <a:r>
              <a:rPr lang="en-US" sz="8000" spc="784">
                <a:solidFill>
                  <a:srgbClr val="231F20"/>
                </a:solidFill>
                <a:latin typeface="Oswald Bold"/>
              </a:rPr>
              <a:t>ВИКОРИСТАНІ ТЕХНОЛОГІЇ</a:t>
            </a:r>
          </a:p>
        </p:txBody>
      </p:sp>
      <p:sp>
        <p:nvSpPr>
          <p:cNvPr id="7" name="Freeform 7"/>
          <p:cNvSpPr/>
          <p:nvPr/>
        </p:nvSpPr>
        <p:spPr>
          <a:xfrm rot="2016048">
            <a:off x="12243487" y="-1005305"/>
            <a:ext cx="10749463" cy="2687366"/>
          </a:xfrm>
          <a:custGeom>
            <a:avLst/>
            <a:gdLst/>
            <a:ahLst/>
            <a:cxnLst/>
            <a:rect l="l" t="t" r="r" b="b"/>
            <a:pathLst>
              <a:path w="10749463" h="2687366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5821893" y="4258535"/>
            <a:ext cx="937219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Oswald Bold Italics"/>
              </a:rPr>
              <a:t>01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5821893" y="5055654"/>
            <a:ext cx="937219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Oswald Bold Italics"/>
              </a:rPr>
              <a:t>02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5821893" y="5936811"/>
            <a:ext cx="937219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Oswald Bold Italics"/>
              </a:rPr>
              <a:t>03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5821893" y="6733931"/>
            <a:ext cx="937219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Oswald Bold Italics"/>
              </a:rPr>
              <a:t>04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5841494" y="7526307"/>
            <a:ext cx="937219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Oswald Bold Italics"/>
              </a:rPr>
              <a:t>05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7197971" y="4366487"/>
            <a:ext cx="5790503" cy="4185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83"/>
              </a:lnSpc>
            </a:pPr>
            <a:r>
              <a:rPr lang="en-US" sz="2524" spc="247">
                <a:solidFill>
                  <a:srgbClr val="231F20"/>
                </a:solidFill>
                <a:latin typeface="DM Sans"/>
              </a:rPr>
              <a:t>PYTHON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7197971" y="5160705"/>
            <a:ext cx="6076629" cy="4185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83"/>
              </a:lnSpc>
            </a:pPr>
            <a:r>
              <a:rPr lang="en-US" sz="2524" spc="247">
                <a:solidFill>
                  <a:srgbClr val="231F20"/>
                </a:solidFill>
                <a:latin typeface="DM Sans"/>
              </a:rPr>
              <a:t>FLASK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7197971" y="6831885"/>
            <a:ext cx="5790503" cy="4185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83"/>
              </a:lnSpc>
              <a:spcBef>
                <a:spcPct val="0"/>
              </a:spcBef>
            </a:pPr>
            <a:r>
              <a:rPr lang="en-US" sz="2524" spc="247">
                <a:solidFill>
                  <a:srgbClr val="231F20"/>
                </a:solidFill>
                <a:latin typeface="DM Sans"/>
              </a:rPr>
              <a:t>REACT 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7197971" y="6041862"/>
            <a:ext cx="6076629" cy="4185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83"/>
              </a:lnSpc>
              <a:spcBef>
                <a:spcPct val="0"/>
              </a:spcBef>
            </a:pPr>
            <a:r>
              <a:rPr lang="en-US" sz="2524" spc="247">
                <a:solidFill>
                  <a:srgbClr val="231F20"/>
                </a:solidFill>
                <a:latin typeface="DM Sans"/>
              </a:rPr>
              <a:t>JAVASCRIPT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7197971" y="7675857"/>
            <a:ext cx="6076629" cy="4185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83"/>
              </a:lnSpc>
              <a:spcBef>
                <a:spcPct val="0"/>
              </a:spcBef>
            </a:pPr>
            <a:r>
              <a:rPr lang="en-US" sz="2524" spc="247">
                <a:solidFill>
                  <a:srgbClr val="231F20"/>
                </a:solidFill>
                <a:latin typeface="DM Sans"/>
              </a:rPr>
              <a:t>MYSQL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287</Words>
  <Application>Microsoft Office PowerPoint</Application>
  <PresentationFormat>Довільний</PresentationFormat>
  <Paragraphs>88</Paragraphs>
  <Slides>11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9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11</vt:i4>
      </vt:variant>
    </vt:vector>
  </HeadingPairs>
  <TitlesOfParts>
    <vt:vector size="21" baseType="lpstr">
      <vt:lpstr>Calibri</vt:lpstr>
      <vt:lpstr>Montserrat Classic Bold</vt:lpstr>
      <vt:lpstr>Oswald Bold</vt:lpstr>
      <vt:lpstr>DM Sans Bold</vt:lpstr>
      <vt:lpstr>Montserrat Light</vt:lpstr>
      <vt:lpstr>Oswald Bold Italics</vt:lpstr>
      <vt:lpstr>Oswald</vt:lpstr>
      <vt:lpstr>DM Sans</vt:lpstr>
      <vt:lpstr>Arial</vt:lpstr>
      <vt:lpstr>Office Theme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Grey minimalist business project presentation </dc:title>
  <cp:lastModifiedBy>Вартан Карамян</cp:lastModifiedBy>
  <cp:revision>2</cp:revision>
  <dcterms:created xsi:type="dcterms:W3CDTF">2006-08-16T00:00:00Z</dcterms:created>
  <dcterms:modified xsi:type="dcterms:W3CDTF">2024-01-05T12:52:16Z</dcterms:modified>
  <dc:identifier>DAF49vXlHns</dc:identifier>
</cp:coreProperties>
</file>