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Montserrat Light" charset="1" panose="00000400000000000000"/>
      <p:regular r:id="rId14"/>
    </p:embeddedFont>
    <p:embeddedFont>
      <p:font typeface="Montserrat Light Bold" charset="1" panose="00000800000000000000"/>
      <p:regular r:id="rId15"/>
    </p:embeddedFont>
    <p:embeddedFont>
      <p:font typeface="Montserrat Light Italics" charset="1" panose="00000400000000000000"/>
      <p:regular r:id="rId16"/>
    </p:embeddedFont>
    <p:embeddedFont>
      <p:font typeface="Montserrat Light Bold Italics" charset="1" panose="000008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DM Sans Italics" charset="1" panose="00000000000000000000"/>
      <p:regular r:id="rId20"/>
    </p:embeddedFont>
    <p:embeddedFont>
      <p:font typeface="DM Sans Bold Italics" charset="1" panose="00000000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Italics" charset="1" panose="00000400000000000000"/>
      <p:regular r:id="rId27"/>
    </p:embeddedFont>
    <p:embeddedFont>
      <p:font typeface="Open Sauce Medium" charset="1" panose="00000600000000000000"/>
      <p:regular r:id="rId28"/>
    </p:embeddedFont>
    <p:embeddedFont>
      <p:font typeface="Open Sauce Medium Italics" charset="1" panose="00000600000000000000"/>
      <p:regular r:id="rId29"/>
    </p:embeddedFont>
    <p:embeddedFont>
      <p:font typeface="Open Sauce Semi-Bold" charset="1" panose="00000700000000000000"/>
      <p:regular r:id="rId30"/>
    </p:embeddedFont>
    <p:embeddedFont>
      <p:font typeface="Open Sauce Semi-Bold Italics" charset="1" panose="00000700000000000000"/>
      <p:regular r:id="rId31"/>
    </p:embeddedFont>
    <p:embeddedFont>
      <p:font typeface="Open Sauce Heavy" charset="1" panose="00000A00000000000000"/>
      <p:regular r:id="rId32"/>
    </p:embeddedFont>
    <p:embeddedFont>
      <p:font typeface="Open Sauce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1822429"/>
            <a:ext cx="11354979" cy="5912827"/>
            <a:chOff x="0" y="0"/>
            <a:chExt cx="2192831" cy="11418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2831" cy="1141863"/>
            </a:xfrm>
            <a:custGeom>
              <a:avLst/>
              <a:gdLst/>
              <a:ahLst/>
              <a:cxnLst/>
              <a:rect r="r" b="b" t="t" l="l"/>
              <a:pathLst>
                <a:path h="1141863" w="2192831">
                  <a:moveTo>
                    <a:pt x="0" y="0"/>
                  </a:moveTo>
                  <a:lnTo>
                    <a:pt x="2192831" y="0"/>
                  </a:lnTo>
                  <a:lnTo>
                    <a:pt x="2192831" y="1141863"/>
                  </a:lnTo>
                  <a:lnTo>
                    <a:pt x="0" y="11418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92831" cy="1160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452441" y="2570955"/>
            <a:ext cx="10922790" cy="4011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54"/>
              </a:lnSpc>
            </a:pPr>
            <a:r>
              <a:rPr lang="en-US" sz="5763" spc="564">
                <a:solidFill>
                  <a:srgbClr val="231F20"/>
                </a:solidFill>
                <a:latin typeface="Oswald Bold"/>
              </a:rPr>
              <a:t>ВЕБ-СЕРВІС ПРОГНОЗУВАННЯ ПОГОДИ, ШЛЯХОМ АГРЕГАЦІЇ ДАНИХ ОНЛАЙН ГІДРОМЕТЦЕНТРІВ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8118895"/>
            <a:ext cx="11332058" cy="901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СТУДЕНТ КАРАМЯН В. С. ІП-13</a:t>
            </a:r>
          </a:p>
          <a:p>
            <a:pPr algn="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КЕРІВНИК АХАЛАДЗЕ І. Е.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РОЗГОРТАННЯ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72686" y="5403646"/>
            <a:ext cx="3946429" cy="131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sz="1919" spc="188">
                <a:solidFill>
                  <a:srgbClr val="FFFBFB"/>
                </a:solidFill>
                <a:latin typeface="DM Sans"/>
              </a:rPr>
              <a:t> python -m venv venv</a:t>
            </a:r>
          </a:p>
          <a:p>
            <a:pPr algn="ctr">
              <a:lnSpc>
                <a:spcPts val="2648"/>
              </a:lnSpc>
            </a:pPr>
            <a:r>
              <a:rPr lang="en-US" sz="1919" spc="188">
                <a:solidFill>
                  <a:srgbClr val="FFFBFB"/>
                </a:solidFill>
                <a:latin typeface="DM Sans"/>
              </a:rPr>
              <a:t> venv/Script/activate </a:t>
            </a:r>
          </a:p>
          <a:p>
            <a:pPr algn="ctr">
              <a:lnSpc>
                <a:spcPts val="2648"/>
              </a:lnSpc>
            </a:pPr>
            <a:r>
              <a:rPr lang="en-US" sz="1919" spc="188">
                <a:solidFill>
                  <a:srgbClr val="FFFBFB"/>
                </a:solidFill>
                <a:latin typeface="DM Sans"/>
              </a:rPr>
              <a:t> pip install flask</a:t>
            </a:r>
          </a:p>
          <a:p>
            <a:pPr algn="ctr">
              <a:lnSpc>
                <a:spcPts val="264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7381455" y="5413171"/>
            <a:ext cx="3542623" cy="86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git clone https://github.com/PAIP-13/pa-karamyan-var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78209" y="5708446"/>
            <a:ext cx="3542623" cy="5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 python app.py</a:t>
            </a:r>
          </a:p>
          <a:p>
            <a:pPr algn="ctr">
              <a:lnSpc>
                <a:spcPts val="2377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858454" y="6976192"/>
            <a:ext cx="2974893" cy="147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32"/>
              </a:lnSpc>
              <a:spcBef>
                <a:spcPct val="0"/>
              </a:spcBef>
            </a:pPr>
            <a:r>
              <a:rPr lang="en-US" sz="2849" spc="279">
                <a:solidFill>
                  <a:srgbClr val="FDFBFB"/>
                </a:solidFill>
                <a:latin typeface="Oswald"/>
              </a:rPr>
              <a:t>СТВОРІТЬ ВІРТУАЛЬНЕ СЕРЕДОВИЩЕ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90580" y="7010965"/>
            <a:ext cx="2332724" cy="147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32"/>
              </a:lnSpc>
              <a:spcBef>
                <a:spcPct val="0"/>
              </a:spcBef>
            </a:pPr>
            <a:r>
              <a:rPr lang="en-US" sz="2849" spc="279">
                <a:solidFill>
                  <a:srgbClr val="FDFBFB"/>
                </a:solidFill>
                <a:latin typeface="Oswald"/>
              </a:rPr>
              <a:t>ЗАПУСТІТЬ СЕРВЕР FLASK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944008" y="7010965"/>
            <a:ext cx="2399984" cy="197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</a:pPr>
            <a:r>
              <a:rPr lang="en-US" sz="2849" spc="279">
                <a:solidFill>
                  <a:srgbClr val="FDFBFB"/>
                </a:solidFill>
                <a:latin typeface="Oswald"/>
              </a:rPr>
              <a:t>ЗАВАНТАЖТЕ ВИХІДНИЙ КОД</a:t>
            </a:r>
          </a:p>
          <a:p>
            <a:pPr algn="ctr" marL="0" indent="0" lvl="0">
              <a:lnSpc>
                <a:spcPts val="393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4097719"/>
            <a:ext cx="6065708" cy="3378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>
                <a:solidFill>
                  <a:srgbClr val="000000"/>
                </a:solidFill>
                <a:latin typeface="DM Sans"/>
              </a:rPr>
              <a:t>У результаті виконання курсової роботи було спроектовано та реалізовано веб-сервіс прогнозування погоди, що забезпечує користувачів актуальною та достовірною інформацією.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1733" y="2105045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ВИСНОВКИ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570471" y="3099453"/>
            <a:ext cx="3474003" cy="647719"/>
            <a:chOff x="0" y="0"/>
            <a:chExt cx="914964" cy="1705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Мета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74540" y="473540"/>
            <a:ext cx="13497827" cy="190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5"/>
              </a:lnSpc>
            </a:pPr>
            <a:r>
              <a:rPr lang="en-US" sz="5547" spc="294">
                <a:solidFill>
                  <a:srgbClr val="231F20"/>
                </a:solidFill>
                <a:latin typeface="Oswald Bold"/>
              </a:rPr>
              <a:t>МЕТА ТА ПРИЗНАЧЕННЯ ДАНОГО ПРОЕКТУ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795481" y="3099453"/>
            <a:ext cx="3474003" cy="647719"/>
            <a:chOff x="0" y="0"/>
            <a:chExt cx="914964" cy="1705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Призначення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838629" y="-494464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471478" y="5939754"/>
            <a:ext cx="1345044" cy="1361057"/>
          </a:xfrm>
          <a:custGeom>
            <a:avLst/>
            <a:gdLst/>
            <a:ahLst/>
            <a:cxnLst/>
            <a:rect r="r" b="b" t="t" l="l"/>
            <a:pathLst>
              <a:path h="1361057" w="1345044">
                <a:moveTo>
                  <a:pt x="0" y="0"/>
                </a:moveTo>
                <a:lnTo>
                  <a:pt x="1345044" y="0"/>
                </a:lnTo>
                <a:lnTo>
                  <a:pt x="1345044" y="1361057"/>
                </a:lnTo>
                <a:lnTo>
                  <a:pt x="0" y="136105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913272" y="3937673"/>
            <a:ext cx="6788400" cy="1074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4"/>
              </a:lnSpc>
              <a:spcBef>
                <a:spcPct val="0"/>
              </a:spcBef>
            </a:pPr>
            <a:r>
              <a:rPr lang="en-US" sz="2119" spc="207">
                <a:solidFill>
                  <a:srgbClr val="231F20"/>
                </a:solidFill>
                <a:latin typeface="DM Sans"/>
              </a:rPr>
              <a:t>Підвищення зручності отримання актуальних та достовірних метеорологічних даних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29536" y="3937673"/>
            <a:ext cx="4896730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Отримання точних даних для прийняття рішень у бізнесі або повсякденному житті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311532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5" y="0"/>
                </a:lnTo>
                <a:lnTo>
                  <a:pt x="902263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217409" y="1028700"/>
          <a:ext cx="12540078" cy="8985066"/>
        </p:xfrm>
        <a:graphic>
          <a:graphicData uri="http://schemas.openxmlformats.org/drawingml/2006/table">
            <a:tbl>
              <a:tblPr/>
              <a:tblGrid>
                <a:gridCol w="2643000"/>
                <a:gridCol w="2984579"/>
                <a:gridCol w="3639272"/>
                <a:gridCol w="3273228"/>
              </a:tblGrid>
              <a:tr h="8743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Функціонал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Власна розробка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The Weather Channel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 Bold"/>
                        </a:rPr>
                        <a:t>MeteoMatics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8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Тип сервісу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Метеорологічний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Метеорологічний, аналітичний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Метеорологічний, аналітичний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Тип доступу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Безкоштовний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Безкоштовний, платний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Платний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3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API досутп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74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Географічне покриття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Глобальне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Глобальне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Глобальне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9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Локалізація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По стандарту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Заданням додаткових параметрів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Заданням додаткових параметрів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3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Поточні умови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4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Прогнози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4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Детальні дані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Ні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14"/>
                        </a:lnSpc>
                        <a:defRPr/>
                      </a:pPr>
                      <a:r>
                        <a:rPr lang="en-US" sz="2010">
                          <a:solidFill>
                            <a:srgbClr val="000000"/>
                          </a:solidFill>
                          <a:latin typeface="DM Sans"/>
                        </a:rPr>
                        <a:t>Так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2719596" y="351880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ПОРІВНЯННЯ З АНАЛОГАМИ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188524" y="4213833"/>
            <a:ext cx="4003984" cy="2148731"/>
            <a:chOff x="0" y="0"/>
            <a:chExt cx="1468587" cy="7881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68587" cy="788115"/>
            </a:xfrm>
            <a:custGeom>
              <a:avLst/>
              <a:gdLst/>
              <a:ahLst/>
              <a:cxnLst/>
              <a:rect r="r" b="b" t="t" l="l"/>
              <a:pathLst>
                <a:path h="788115" w="1468587">
                  <a:moveTo>
                    <a:pt x="59940" y="0"/>
                  </a:moveTo>
                  <a:lnTo>
                    <a:pt x="1408647" y="0"/>
                  </a:lnTo>
                  <a:cubicBezTo>
                    <a:pt x="1424544" y="0"/>
                    <a:pt x="1439790" y="6315"/>
                    <a:pt x="1451031" y="17556"/>
                  </a:cubicBezTo>
                  <a:cubicBezTo>
                    <a:pt x="1462272" y="28797"/>
                    <a:pt x="1468587" y="44043"/>
                    <a:pt x="1468587" y="59940"/>
                  </a:cubicBezTo>
                  <a:lnTo>
                    <a:pt x="1468587" y="728174"/>
                  </a:lnTo>
                  <a:cubicBezTo>
                    <a:pt x="1468587" y="744072"/>
                    <a:pt x="1462272" y="759318"/>
                    <a:pt x="1451031" y="770559"/>
                  </a:cubicBezTo>
                  <a:cubicBezTo>
                    <a:pt x="1439790" y="781800"/>
                    <a:pt x="1424544" y="788115"/>
                    <a:pt x="1408647" y="788115"/>
                  </a:cubicBezTo>
                  <a:lnTo>
                    <a:pt x="59940" y="788115"/>
                  </a:lnTo>
                  <a:cubicBezTo>
                    <a:pt x="44043" y="788115"/>
                    <a:pt x="28797" y="781800"/>
                    <a:pt x="17556" y="770559"/>
                  </a:cubicBezTo>
                  <a:cubicBezTo>
                    <a:pt x="6315" y="759318"/>
                    <a:pt x="0" y="744072"/>
                    <a:pt x="0" y="728174"/>
                  </a:cubicBezTo>
                  <a:lnTo>
                    <a:pt x="0" y="59940"/>
                  </a:lnTo>
                  <a:cubicBezTo>
                    <a:pt x="0" y="44043"/>
                    <a:pt x="6315" y="28797"/>
                    <a:pt x="17556" y="17556"/>
                  </a:cubicBezTo>
                  <a:cubicBezTo>
                    <a:pt x="28797" y="6315"/>
                    <a:pt x="44043" y="0"/>
                    <a:pt x="59940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468587" cy="807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188524" y="6641985"/>
            <a:ext cx="4003984" cy="847111"/>
            <a:chOff x="0" y="0"/>
            <a:chExt cx="1468587" cy="310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68587" cy="310705"/>
            </a:xfrm>
            <a:custGeom>
              <a:avLst/>
              <a:gdLst/>
              <a:ahLst/>
              <a:cxnLst/>
              <a:rect r="r" b="b" t="t" l="l"/>
              <a:pathLst>
                <a:path h="310705" w="1468587">
                  <a:moveTo>
                    <a:pt x="59940" y="0"/>
                  </a:moveTo>
                  <a:lnTo>
                    <a:pt x="1408647" y="0"/>
                  </a:lnTo>
                  <a:cubicBezTo>
                    <a:pt x="1424544" y="0"/>
                    <a:pt x="1439790" y="6315"/>
                    <a:pt x="1451031" y="17556"/>
                  </a:cubicBezTo>
                  <a:cubicBezTo>
                    <a:pt x="1462272" y="28797"/>
                    <a:pt x="1468587" y="44043"/>
                    <a:pt x="1468587" y="59940"/>
                  </a:cubicBezTo>
                  <a:lnTo>
                    <a:pt x="1468587" y="250764"/>
                  </a:lnTo>
                  <a:cubicBezTo>
                    <a:pt x="1468587" y="266662"/>
                    <a:pt x="1462272" y="281908"/>
                    <a:pt x="1451031" y="293149"/>
                  </a:cubicBezTo>
                  <a:cubicBezTo>
                    <a:pt x="1439790" y="304390"/>
                    <a:pt x="1424544" y="310705"/>
                    <a:pt x="1408647" y="310705"/>
                  </a:cubicBezTo>
                  <a:lnTo>
                    <a:pt x="59940" y="310705"/>
                  </a:lnTo>
                  <a:cubicBezTo>
                    <a:pt x="44043" y="310705"/>
                    <a:pt x="28797" y="304390"/>
                    <a:pt x="17556" y="293149"/>
                  </a:cubicBezTo>
                  <a:cubicBezTo>
                    <a:pt x="6315" y="281908"/>
                    <a:pt x="0" y="266662"/>
                    <a:pt x="0" y="250764"/>
                  </a:cubicBezTo>
                  <a:lnTo>
                    <a:pt x="0" y="59940"/>
                  </a:lnTo>
                  <a:cubicBezTo>
                    <a:pt x="0" y="44043"/>
                    <a:pt x="6315" y="28797"/>
                    <a:pt x="17556" y="17556"/>
                  </a:cubicBezTo>
                  <a:cubicBezTo>
                    <a:pt x="28797" y="6315"/>
                    <a:pt x="44043" y="0"/>
                    <a:pt x="59940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468587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070732" y="5845269"/>
            <a:ext cx="2932415" cy="1688910"/>
            <a:chOff x="0" y="0"/>
            <a:chExt cx="1075555" cy="6194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5555" cy="619461"/>
            </a:xfrm>
            <a:custGeom>
              <a:avLst/>
              <a:gdLst/>
              <a:ahLst/>
              <a:cxnLst/>
              <a:rect r="r" b="b" t="t" l="l"/>
              <a:pathLst>
                <a:path h="619461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537617"/>
                  </a:lnTo>
                  <a:cubicBezTo>
                    <a:pt x="1075555" y="559324"/>
                    <a:pt x="1066932" y="580141"/>
                    <a:pt x="1051584" y="595490"/>
                  </a:cubicBezTo>
                  <a:cubicBezTo>
                    <a:pt x="1036235" y="610838"/>
                    <a:pt x="1015418" y="619461"/>
                    <a:pt x="993712" y="619461"/>
                  </a:cubicBezTo>
                  <a:lnTo>
                    <a:pt x="81844" y="619461"/>
                  </a:lnTo>
                  <a:cubicBezTo>
                    <a:pt x="60137" y="619461"/>
                    <a:pt x="39320" y="610838"/>
                    <a:pt x="23971" y="595490"/>
                  </a:cubicBezTo>
                  <a:cubicBezTo>
                    <a:pt x="8623" y="580141"/>
                    <a:pt x="0" y="559324"/>
                    <a:pt x="0" y="537617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075555" cy="6385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070732" y="7742714"/>
            <a:ext cx="2932415" cy="847111"/>
            <a:chOff x="0" y="0"/>
            <a:chExt cx="1075555" cy="3107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153193" y="4346450"/>
            <a:ext cx="2571331" cy="1054703"/>
            <a:chOff x="0" y="0"/>
            <a:chExt cx="943116" cy="38684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43116" cy="386846"/>
            </a:xfrm>
            <a:custGeom>
              <a:avLst/>
              <a:gdLst/>
              <a:ahLst/>
              <a:cxnLst/>
              <a:rect r="r" b="b" t="t" l="l"/>
              <a:pathLst>
                <a:path h="386846" w="943116">
                  <a:moveTo>
                    <a:pt x="93337" y="0"/>
                  </a:moveTo>
                  <a:lnTo>
                    <a:pt x="849780" y="0"/>
                  </a:lnTo>
                  <a:cubicBezTo>
                    <a:pt x="874534" y="0"/>
                    <a:pt x="898275" y="9834"/>
                    <a:pt x="915779" y="27338"/>
                  </a:cubicBezTo>
                  <a:cubicBezTo>
                    <a:pt x="933283" y="44842"/>
                    <a:pt x="943116" y="68582"/>
                    <a:pt x="943116" y="93337"/>
                  </a:cubicBezTo>
                  <a:lnTo>
                    <a:pt x="943116" y="293509"/>
                  </a:lnTo>
                  <a:cubicBezTo>
                    <a:pt x="943116" y="318263"/>
                    <a:pt x="933283" y="342004"/>
                    <a:pt x="915779" y="359508"/>
                  </a:cubicBezTo>
                  <a:cubicBezTo>
                    <a:pt x="898275" y="377012"/>
                    <a:pt x="874534" y="386846"/>
                    <a:pt x="849780" y="386846"/>
                  </a:cubicBezTo>
                  <a:lnTo>
                    <a:pt x="93337" y="386846"/>
                  </a:lnTo>
                  <a:cubicBezTo>
                    <a:pt x="68582" y="386846"/>
                    <a:pt x="44842" y="377012"/>
                    <a:pt x="27338" y="359508"/>
                  </a:cubicBezTo>
                  <a:cubicBezTo>
                    <a:pt x="9834" y="342004"/>
                    <a:pt x="0" y="318263"/>
                    <a:pt x="0" y="293509"/>
                  </a:cubicBezTo>
                  <a:lnTo>
                    <a:pt x="0" y="93337"/>
                  </a:lnTo>
                  <a:cubicBezTo>
                    <a:pt x="0" y="68582"/>
                    <a:pt x="9834" y="44842"/>
                    <a:pt x="27338" y="27338"/>
                  </a:cubicBezTo>
                  <a:cubicBezTo>
                    <a:pt x="44842" y="9834"/>
                    <a:pt x="68582" y="0"/>
                    <a:pt x="9333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943116" cy="405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153193" y="5627325"/>
            <a:ext cx="2571331" cy="847111"/>
            <a:chOff x="0" y="0"/>
            <a:chExt cx="943116" cy="31070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43116" cy="310705"/>
            </a:xfrm>
            <a:custGeom>
              <a:avLst/>
              <a:gdLst/>
              <a:ahLst/>
              <a:cxnLst/>
              <a:rect r="r" b="b" t="t" l="l"/>
              <a:pathLst>
                <a:path h="310705" w="943116">
                  <a:moveTo>
                    <a:pt x="93337" y="0"/>
                  </a:moveTo>
                  <a:lnTo>
                    <a:pt x="849780" y="0"/>
                  </a:lnTo>
                  <a:cubicBezTo>
                    <a:pt x="874534" y="0"/>
                    <a:pt x="898275" y="9834"/>
                    <a:pt x="915779" y="27338"/>
                  </a:cubicBezTo>
                  <a:cubicBezTo>
                    <a:pt x="933283" y="44842"/>
                    <a:pt x="943116" y="68582"/>
                    <a:pt x="943116" y="93337"/>
                  </a:cubicBezTo>
                  <a:lnTo>
                    <a:pt x="943116" y="217368"/>
                  </a:lnTo>
                  <a:cubicBezTo>
                    <a:pt x="943116" y="242122"/>
                    <a:pt x="933283" y="265863"/>
                    <a:pt x="915779" y="283367"/>
                  </a:cubicBezTo>
                  <a:cubicBezTo>
                    <a:pt x="898275" y="300871"/>
                    <a:pt x="874534" y="310705"/>
                    <a:pt x="849780" y="310705"/>
                  </a:cubicBezTo>
                  <a:lnTo>
                    <a:pt x="93337" y="310705"/>
                  </a:lnTo>
                  <a:cubicBezTo>
                    <a:pt x="68582" y="310705"/>
                    <a:pt x="44842" y="300871"/>
                    <a:pt x="27338" y="283367"/>
                  </a:cubicBezTo>
                  <a:cubicBezTo>
                    <a:pt x="9834" y="265863"/>
                    <a:pt x="0" y="242122"/>
                    <a:pt x="0" y="217368"/>
                  </a:cubicBezTo>
                  <a:lnTo>
                    <a:pt x="0" y="93337"/>
                  </a:lnTo>
                  <a:cubicBezTo>
                    <a:pt x="0" y="68582"/>
                    <a:pt x="9834" y="44842"/>
                    <a:pt x="27338" y="27338"/>
                  </a:cubicBezTo>
                  <a:cubicBezTo>
                    <a:pt x="44842" y="9834"/>
                    <a:pt x="68582" y="0"/>
                    <a:pt x="9333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943116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1885381">
            <a:off x="12346041" y="7068246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0" y="0"/>
                </a:moveTo>
                <a:lnTo>
                  <a:pt x="1776374" y="0"/>
                </a:lnTo>
                <a:lnTo>
                  <a:pt x="1776374" y="501825"/>
                </a:lnTo>
                <a:lnTo>
                  <a:pt x="0" y="5018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437011" y="1419558"/>
            <a:ext cx="13577135" cy="152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16"/>
              </a:lnSpc>
              <a:spcBef>
                <a:spcPct val="0"/>
              </a:spcBef>
            </a:pPr>
            <a:r>
              <a:rPr lang="en-US" sz="4432" spc="434">
                <a:solidFill>
                  <a:srgbClr val="231F20"/>
                </a:solidFill>
                <a:latin typeface="Oswald Bold"/>
              </a:rPr>
              <a:t>ОС</a:t>
            </a:r>
            <a:r>
              <a:rPr lang="en-US" sz="4432" spc="434">
                <a:solidFill>
                  <a:srgbClr val="231F20"/>
                </a:solidFill>
                <a:latin typeface="Oswald Bold"/>
              </a:rPr>
              <a:t>новні переваги, які повинні привабити користувача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669360" y="6748172"/>
            <a:ext cx="1100485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445711" y="4377856"/>
            <a:ext cx="3547784" cy="1756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8"/>
              </a:lnSpc>
            </a:pPr>
            <a:r>
              <a:rPr lang="en-US" sz="1684">
                <a:solidFill>
                  <a:srgbClr val="100F0D"/>
                </a:solidFill>
                <a:latin typeface="Montserrat Light"/>
              </a:rPr>
              <a:t>Можливість швидкого отримання  даних, без потреби розбиратись у складних API, які надають широкий спектр різних властивостей, які не потрібні пересічному користувачу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58648" y="7912457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280843" y="5945559"/>
            <a:ext cx="2534389" cy="145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Локалізація одиниць виміру у зручний формат, саме для користувачів нашого регіону.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53193" y="5797644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326360" y="4566003"/>
            <a:ext cx="2210247" cy="57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Сервіс повністю безкоштовний</a:t>
            </a:r>
          </a:p>
        </p:txBody>
      </p:sp>
      <p:sp>
        <p:nvSpPr>
          <p:cNvPr name="Freeform 30" id="30"/>
          <p:cNvSpPr/>
          <p:nvPr/>
        </p:nvSpPr>
        <p:spPr>
          <a:xfrm flipH="true" flipV="false" rot="-8970905">
            <a:off x="7337391" y="7248542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887923">
            <a:off x="-6849265" y="3805267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4892" y="2794432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6607467" y="4212516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615228" y="6363583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68124" y="6114358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804892" y="3212981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85138" y="7038729"/>
            <a:ext cx="3467055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РЕЄСТРАЦІЯ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293192" y="2794432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056424" y="6114358"/>
            <a:ext cx="501082" cy="5010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293192" y="3212981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783749" y="2794432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546981" y="6114358"/>
            <a:ext cx="501082" cy="50108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783749" y="3212981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3274306" y="2794432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4037538" y="6114358"/>
            <a:ext cx="501082" cy="5010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274306" y="3212981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43093" y="7038729"/>
            <a:ext cx="2709833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ВХІД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05966" y="6815329"/>
            <a:ext cx="2993819" cy="99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ОТРИМАННЯ API КЛЮЧА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896523" y="6816742"/>
            <a:ext cx="2993819" cy="99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ОТРИМАННЯ ПОГОДИ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-10799999">
            <a:off x="-2703935" y="-6200458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086018" y="741052"/>
            <a:ext cx="13577135" cy="70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40"/>
              </a:lnSpc>
              <a:spcBef>
                <a:spcPct val="0"/>
              </a:spcBef>
            </a:pPr>
            <a:r>
              <a:rPr lang="en-US" sz="4232" spc="414">
                <a:solidFill>
                  <a:srgbClr val="231F20"/>
                </a:solidFill>
                <a:latin typeface="Oswald Bold"/>
              </a:rPr>
              <a:t>ОСНОВНІ ФУНКЦІЇ РОЗРОБКИ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53126" y="3759207"/>
            <a:ext cx="12874276" cy="5890382"/>
          </a:xfrm>
          <a:custGeom>
            <a:avLst/>
            <a:gdLst/>
            <a:ahLst/>
            <a:cxnLst/>
            <a:rect r="r" b="b" t="t" l="l"/>
            <a:pathLst>
              <a:path h="5890382" w="12874276">
                <a:moveTo>
                  <a:pt x="0" y="0"/>
                </a:moveTo>
                <a:lnTo>
                  <a:pt x="12874276" y="0"/>
                </a:lnTo>
                <a:lnTo>
                  <a:pt x="12874276" y="5890382"/>
                </a:lnTo>
                <a:lnTo>
                  <a:pt x="0" y="5890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53126" y="645296"/>
            <a:ext cx="1154058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349"/>
              </a:lnSpc>
              <a:spcBef>
                <a:spcPct val="0"/>
              </a:spcBef>
            </a:pPr>
            <a:r>
              <a:rPr lang="en-US" sz="7500" spc="735">
                <a:solidFill>
                  <a:srgbClr val="231F20"/>
                </a:solidFill>
                <a:latin typeface="Oswald Bold"/>
              </a:rPr>
              <a:t>ПРОЦЕС ОТРИМАННЯ ПОТОЧНОЇ ПОГОДИ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11521" y="-32777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5853995" y="-3902142"/>
            <a:ext cx="9610659" cy="9861684"/>
          </a:xfrm>
          <a:custGeom>
            <a:avLst/>
            <a:gdLst/>
            <a:ahLst/>
            <a:cxnLst/>
            <a:rect r="r" b="b" t="t" l="l"/>
            <a:pathLst>
              <a:path h="9861684" w="9610659">
                <a:moveTo>
                  <a:pt x="0" y="0"/>
                </a:moveTo>
                <a:lnTo>
                  <a:pt x="9610659" y="0"/>
                </a:lnTo>
                <a:lnTo>
                  <a:pt x="9610659" y="9861684"/>
                </a:lnTo>
                <a:lnTo>
                  <a:pt x="0" y="9861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23470" y="1467549"/>
            <a:ext cx="7272106" cy="249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8"/>
              </a:lnSpc>
            </a:pPr>
            <a:r>
              <a:rPr lang="en-US" sz="7230" spc="708">
                <a:solidFill>
                  <a:srgbClr val="FFFFFF"/>
                </a:solidFill>
                <a:latin typeface="Oswald Bold"/>
              </a:rPr>
              <a:t>ПЕРШИЙ РІВЕНЬ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0713" y="4683240"/>
            <a:ext cx="5591901" cy="203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1"/>
              </a:lnSpc>
            </a:pPr>
            <a:r>
              <a:rPr lang="en-US" sz="2370" spc="232">
                <a:solidFill>
                  <a:srgbClr val="FFFFFF"/>
                </a:solidFill>
                <a:latin typeface="Oswald Bold"/>
              </a:rPr>
              <a:t>C4 MODEL  - ЦЕ ВІЗУАЛЬНА МОДЕЛЬ, ЯКА ДОЗВОЛЯЄ ПРЕДСТАВИТИ АРХІТЕКТУРУ ПРОГРАМНОГО ЗАБЕЗПЕЧЕННЯ НА РІЗНИХ РІВНЯХ ДЕТАЛІЗАЦІЇ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897251" y="1591374"/>
            <a:ext cx="9001809" cy="8253606"/>
          </a:xfrm>
          <a:custGeom>
            <a:avLst/>
            <a:gdLst/>
            <a:ahLst/>
            <a:cxnLst/>
            <a:rect r="r" b="b" t="t" l="l"/>
            <a:pathLst>
              <a:path h="8253606" w="9001809">
                <a:moveTo>
                  <a:pt x="0" y="0"/>
                </a:moveTo>
                <a:lnTo>
                  <a:pt x="9001809" y="0"/>
                </a:lnTo>
                <a:lnTo>
                  <a:pt x="9001809" y="8253606"/>
                </a:lnTo>
                <a:lnTo>
                  <a:pt x="0" y="8253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07869">
            <a:off x="12971865" y="-1419634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69" y="0"/>
                </a:lnTo>
                <a:lnTo>
                  <a:pt x="12471669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7224" y="5823514"/>
            <a:ext cx="4876482" cy="588492"/>
          </a:xfrm>
          <a:custGeom>
            <a:avLst/>
            <a:gdLst/>
            <a:ahLst/>
            <a:cxnLst/>
            <a:rect r="r" b="b" t="t" l="l"/>
            <a:pathLst>
              <a:path h="588492" w="4876482">
                <a:moveTo>
                  <a:pt x="0" y="0"/>
                </a:moveTo>
                <a:lnTo>
                  <a:pt x="4876483" y="0"/>
                </a:lnTo>
                <a:lnTo>
                  <a:pt x="4876483" y="588492"/>
                </a:lnTo>
                <a:lnTo>
                  <a:pt x="0" y="588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977" t="-86495" r="-697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7224" y="1028700"/>
            <a:ext cx="4858949" cy="4794814"/>
            <a:chOff x="0" y="0"/>
            <a:chExt cx="1279723" cy="1262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79723" cy="1262832"/>
            </a:xfrm>
            <a:custGeom>
              <a:avLst/>
              <a:gdLst/>
              <a:ahLst/>
              <a:cxnLst/>
              <a:rect r="r" b="b" t="t" l="l"/>
              <a:pathLst>
                <a:path h="1262832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62832"/>
                  </a:lnTo>
                  <a:lnTo>
                    <a:pt x="0" y="126283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279723" cy="13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78589" y="1003346"/>
            <a:ext cx="11856558" cy="8868800"/>
          </a:xfrm>
          <a:custGeom>
            <a:avLst/>
            <a:gdLst/>
            <a:ahLst/>
            <a:cxnLst/>
            <a:rect r="r" b="b" t="t" l="l"/>
            <a:pathLst>
              <a:path h="8868800" w="11856558">
                <a:moveTo>
                  <a:pt x="0" y="0"/>
                </a:moveTo>
                <a:lnTo>
                  <a:pt x="11856558" y="0"/>
                </a:lnTo>
                <a:lnTo>
                  <a:pt x="11856558" y="8868800"/>
                </a:lnTo>
                <a:lnTo>
                  <a:pt x="0" y="8868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00104" y="2800762"/>
            <a:ext cx="4678486" cy="228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2"/>
              </a:lnSpc>
            </a:pPr>
            <a:r>
              <a:rPr lang="en-US" sz="2190" spc="214">
                <a:solidFill>
                  <a:srgbClr val="FFFBFB"/>
                </a:solidFill>
                <a:latin typeface="DM Sans"/>
              </a:rPr>
              <a:t>На другому рівні  моделюється внутрішня будова системи та з'ясовуються взаємозв'язки між її основними компонентами.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0104" y="1195305"/>
            <a:ext cx="4135657" cy="140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>
                <a:solidFill>
                  <a:srgbClr val="FDFBFB"/>
                </a:solidFill>
                <a:latin typeface="DM Sans Bold"/>
              </a:rPr>
              <a:t>ДРУГИЙ РІВЕНЬ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90260" y="4088710"/>
            <a:ext cx="1400485" cy="4362952"/>
            <a:chOff x="0" y="0"/>
            <a:chExt cx="368852" cy="11490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149090"/>
            </a:xfrm>
            <a:custGeom>
              <a:avLst/>
              <a:gdLst/>
              <a:ahLst/>
              <a:cxnLst/>
              <a:rect r="r" b="b" t="t" l="l"/>
              <a:pathLst>
                <a:path h="1149090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149090"/>
                  </a:lnTo>
                  <a:lnTo>
                    <a:pt x="0" y="114909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168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35938" y="668667"/>
            <a:ext cx="11589236" cy="2750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ВИКОРИСТАНІ ТЕХНОЛОГІЇ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21893" y="425853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21893" y="505565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21893" y="593681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21893" y="673393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41494" y="752630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97971" y="436648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PYTHON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97971" y="516070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FLASK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97971" y="683188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REACT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97971" y="6041862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JAVASCRIPT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97971" y="767585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MYSQL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DAF49vXlHns</dc:identifier>
  <dcterms:modified xsi:type="dcterms:W3CDTF">2011-08-01T06:04:30Z</dcterms:modified>
  <cp:revision>1</cp:revision>
  <dc:title>Grey minimalist business project presentation </dc:title>
</cp:coreProperties>
</file>