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Bold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Montserrat Light" panose="00000400000000000000" pitchFamily="2" charset="0"/>
      <p:regular r:id="rId23"/>
      <p:italic r:id="rId24"/>
    </p:embeddedFont>
    <p:embeddedFont>
      <p:font typeface="Oswald" panose="00000500000000000000" pitchFamily="2" charset="0"/>
      <p:regular r:id="rId25"/>
      <p:bold r:id="rId26"/>
    </p:embeddedFont>
    <p:embeddedFont>
      <p:font typeface="Oswald Bold" panose="000008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0" d="100"/>
          <a:sy n="30" d="100"/>
        </p:scale>
        <p:origin x="821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1822429"/>
            <a:ext cx="11354979" cy="5912827"/>
            <a:chOff x="0" y="0"/>
            <a:chExt cx="2192831" cy="11418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2831" cy="1141863"/>
            </a:xfrm>
            <a:custGeom>
              <a:avLst/>
              <a:gdLst/>
              <a:ahLst/>
              <a:cxnLst/>
              <a:rect l="l" t="t" r="r" b="b"/>
              <a:pathLst>
                <a:path w="2192831" h="1141863">
                  <a:moveTo>
                    <a:pt x="0" y="0"/>
                  </a:moveTo>
                  <a:lnTo>
                    <a:pt x="2192831" y="0"/>
                  </a:lnTo>
                  <a:lnTo>
                    <a:pt x="2192831" y="1141863"/>
                  </a:lnTo>
                  <a:lnTo>
                    <a:pt x="0" y="11418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192831" cy="11609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452441" y="2570955"/>
            <a:ext cx="10922790" cy="401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4"/>
              </a:lnSpc>
            </a:pPr>
            <a:r>
              <a:rPr lang="en-US" sz="5763" spc="564">
                <a:solidFill>
                  <a:srgbClr val="231F20"/>
                </a:solidFill>
                <a:latin typeface="Oswald Bold"/>
              </a:rPr>
              <a:t>ВЕБ-СЕРВІС ПРОГНОЗУВАННЯ ПОГОДИ, ШЛЯХОМ АГРЕГАЦІЇ ДАНИХ ОНЛАЙН ГІДРОМЕТЦЕНТРІВ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8118895"/>
            <a:ext cx="11332058" cy="901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СТУДЕНТ КАРАМЯН В. С. ІП-13</a:t>
            </a:r>
          </a:p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КЕРІВНИК АХАЛАДЗЕ І. Е.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РОЗГОРТАННЯ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72686" y="5403646"/>
            <a:ext cx="3946429" cy="131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sz="1919" spc="188">
                <a:solidFill>
                  <a:srgbClr val="FFFBFB"/>
                </a:solidFill>
                <a:latin typeface="DM Sans"/>
              </a:rPr>
              <a:t> python -m venv venv</a:t>
            </a:r>
          </a:p>
          <a:p>
            <a:pPr algn="ctr">
              <a:lnSpc>
                <a:spcPts val="2648"/>
              </a:lnSpc>
            </a:pPr>
            <a:r>
              <a:rPr lang="en-US" sz="1919" spc="188">
                <a:solidFill>
                  <a:srgbClr val="FFFBFB"/>
                </a:solidFill>
                <a:latin typeface="DM Sans"/>
              </a:rPr>
              <a:t> venv/Script/activate </a:t>
            </a:r>
          </a:p>
          <a:p>
            <a:pPr algn="ctr">
              <a:lnSpc>
                <a:spcPts val="2648"/>
              </a:lnSpc>
            </a:pPr>
            <a:r>
              <a:rPr lang="en-US" sz="1919" spc="188">
                <a:solidFill>
                  <a:srgbClr val="FFFBFB"/>
                </a:solidFill>
                <a:latin typeface="DM Sans"/>
              </a:rPr>
              <a:t> pip install flask</a:t>
            </a:r>
          </a:p>
          <a:p>
            <a:pPr algn="ctr">
              <a:lnSpc>
                <a:spcPts val="2648"/>
              </a:lnSpc>
            </a:pPr>
            <a:endParaRPr lang="en-US" sz="1919" spc="188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381455" y="5413171"/>
            <a:ext cx="3542623" cy="86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git clone https://github.com/PAIP-13/pa-karamyan-var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78209" y="5708446"/>
            <a:ext cx="3542623" cy="570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 python app.py</a:t>
            </a:r>
          </a:p>
          <a:p>
            <a:pPr algn="ctr">
              <a:lnSpc>
                <a:spcPts val="2377"/>
              </a:lnSpc>
            </a:pPr>
            <a:endParaRPr lang="en-US" sz="1722" spc="168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858454" y="6976192"/>
            <a:ext cx="2974893" cy="14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2"/>
              </a:lnSpc>
              <a:spcBef>
                <a:spcPct val="0"/>
              </a:spcBef>
            </a:pPr>
            <a:r>
              <a:rPr lang="en-US" sz="2849" spc="279">
                <a:solidFill>
                  <a:srgbClr val="FDFBFB"/>
                </a:solidFill>
                <a:latin typeface="Oswald"/>
              </a:rPr>
              <a:t>СТВОРІТЬ ВІРТУАЛЬНЕ СЕРЕДОВИЩЕ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90580" y="7010965"/>
            <a:ext cx="2332724" cy="14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2"/>
              </a:lnSpc>
              <a:spcBef>
                <a:spcPct val="0"/>
              </a:spcBef>
            </a:pPr>
            <a:r>
              <a:rPr lang="en-US" sz="2849" spc="279">
                <a:solidFill>
                  <a:srgbClr val="FDFBFB"/>
                </a:solidFill>
                <a:latin typeface="Oswald"/>
              </a:rPr>
              <a:t>ЗАПУСТІТЬ СЕРВЕР FLASK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44008" y="7010965"/>
            <a:ext cx="2399984" cy="197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2"/>
              </a:lnSpc>
            </a:pPr>
            <a:r>
              <a:rPr lang="en-US" sz="2849" spc="279">
                <a:solidFill>
                  <a:srgbClr val="FDFBFB"/>
                </a:solidFill>
                <a:latin typeface="Oswald"/>
              </a:rPr>
              <a:t>ЗАВАНТАЖТЕ ВИХІДНИЙ КОД</a:t>
            </a:r>
          </a:p>
          <a:p>
            <a:pPr marL="0" lvl="0" indent="0" algn="ctr">
              <a:lnSpc>
                <a:spcPts val="3932"/>
              </a:lnSpc>
              <a:spcBef>
                <a:spcPct val="0"/>
              </a:spcBef>
            </a:pPr>
            <a:endParaRPr lang="en-US" sz="2849" spc="279">
              <a:solidFill>
                <a:srgbClr val="FDFBFB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4097719"/>
            <a:ext cx="6065708" cy="3378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42"/>
              </a:lnSpc>
              <a:spcBef>
                <a:spcPct val="0"/>
              </a:spcBef>
            </a:pPr>
            <a:r>
              <a:rPr lang="en-US" sz="2744" dirty="0">
                <a:solidFill>
                  <a:srgbClr val="000000"/>
                </a:solidFill>
                <a:latin typeface="DM Sans"/>
              </a:rPr>
              <a:t>У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результаті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виконання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курсової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роботи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було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спроектовано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та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реалізовано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веб-сервіс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прогнозування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погоди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що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забезпечує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користувачів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актуальною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та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достовірною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744" dirty="0" err="1">
                <a:solidFill>
                  <a:srgbClr val="000000"/>
                </a:solidFill>
                <a:latin typeface="DM Sans"/>
              </a:rPr>
              <a:t>інформацією</a:t>
            </a:r>
            <a:r>
              <a:rPr lang="en-US" sz="2744" dirty="0">
                <a:solidFill>
                  <a:srgbClr val="000000"/>
                </a:solidFill>
                <a:latin typeface="DM Sans"/>
              </a:rPr>
              <a:t>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ВИСНОВКИ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570471" y="3099453"/>
            <a:ext cx="3474003" cy="647719"/>
            <a:chOff x="0" y="0"/>
            <a:chExt cx="914964" cy="1705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Мета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74540" y="473540"/>
            <a:ext cx="13497827" cy="1902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5"/>
              </a:lnSpc>
            </a:pPr>
            <a:r>
              <a:rPr lang="en-US" sz="5547" spc="294">
                <a:solidFill>
                  <a:srgbClr val="231F20"/>
                </a:solidFill>
                <a:latin typeface="Oswald Bold"/>
              </a:rPr>
              <a:t>МЕТА ТА ПРИЗНАЧЕННЯ ДАНОГО ПРОЕКТУ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127551" y="2954809"/>
            <a:ext cx="3485246" cy="864710"/>
            <a:chOff x="0" y="-32562"/>
            <a:chExt cx="917925" cy="2277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2961" y="-32562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Призначення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>
            <a:off x="14838629" y="-494464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471478" y="5939754"/>
            <a:ext cx="1345044" cy="1361057"/>
          </a:xfrm>
          <a:custGeom>
            <a:avLst/>
            <a:gdLst/>
            <a:ahLst/>
            <a:cxnLst/>
            <a:rect l="l" t="t" r="r" b="b"/>
            <a:pathLst>
              <a:path w="1345044" h="1361057">
                <a:moveTo>
                  <a:pt x="0" y="0"/>
                </a:moveTo>
                <a:lnTo>
                  <a:pt x="1345044" y="0"/>
                </a:lnTo>
                <a:lnTo>
                  <a:pt x="1345044" y="1361057"/>
                </a:lnTo>
                <a:lnTo>
                  <a:pt x="0" y="13610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913272" y="3937673"/>
            <a:ext cx="6788400" cy="107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24"/>
              </a:lnSpc>
              <a:spcBef>
                <a:spcPct val="0"/>
              </a:spcBef>
            </a:pPr>
            <a:r>
              <a:rPr lang="en-US" sz="2119" spc="207">
                <a:solidFill>
                  <a:srgbClr val="231F20"/>
                </a:solidFill>
                <a:latin typeface="DM Sans"/>
              </a:rPr>
              <a:t>Підвищення зручності отримання актуальних та достовірних метеорологічних даних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896600" y="3903475"/>
            <a:ext cx="5867399" cy="1057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uk-UA" sz="2010" spc="197" dirty="0">
                <a:solidFill>
                  <a:srgbClr val="231F20"/>
                </a:solidFill>
                <a:latin typeface="DM Sans"/>
              </a:rPr>
              <a:t>Отримання точних даних для побудови власних застосунків або використання у повсякденному житті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14648" y="-5210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328896" y="3826335"/>
            <a:ext cx="4003984" cy="2428152"/>
            <a:chOff x="0" y="0"/>
            <a:chExt cx="1468587" cy="7881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68587" cy="788115"/>
            </a:xfrm>
            <a:custGeom>
              <a:avLst/>
              <a:gdLst/>
              <a:ahLst/>
              <a:cxnLst/>
              <a:rect l="l" t="t" r="r" b="b"/>
              <a:pathLst>
                <a:path w="1468587" h="788115">
                  <a:moveTo>
                    <a:pt x="59940" y="0"/>
                  </a:moveTo>
                  <a:lnTo>
                    <a:pt x="1408647" y="0"/>
                  </a:lnTo>
                  <a:cubicBezTo>
                    <a:pt x="1424544" y="0"/>
                    <a:pt x="1439790" y="6315"/>
                    <a:pt x="1451031" y="17556"/>
                  </a:cubicBezTo>
                  <a:cubicBezTo>
                    <a:pt x="1462272" y="28797"/>
                    <a:pt x="1468587" y="44043"/>
                    <a:pt x="1468587" y="59940"/>
                  </a:cubicBezTo>
                  <a:lnTo>
                    <a:pt x="1468587" y="728174"/>
                  </a:lnTo>
                  <a:cubicBezTo>
                    <a:pt x="1468587" y="744072"/>
                    <a:pt x="1462272" y="759318"/>
                    <a:pt x="1451031" y="770559"/>
                  </a:cubicBezTo>
                  <a:cubicBezTo>
                    <a:pt x="1439790" y="781800"/>
                    <a:pt x="1424544" y="788115"/>
                    <a:pt x="1408647" y="788115"/>
                  </a:cubicBezTo>
                  <a:lnTo>
                    <a:pt x="59940" y="788115"/>
                  </a:lnTo>
                  <a:cubicBezTo>
                    <a:pt x="44043" y="788115"/>
                    <a:pt x="28797" y="781800"/>
                    <a:pt x="17556" y="770559"/>
                  </a:cubicBezTo>
                  <a:cubicBezTo>
                    <a:pt x="6315" y="759318"/>
                    <a:pt x="0" y="744072"/>
                    <a:pt x="0" y="728174"/>
                  </a:cubicBezTo>
                  <a:lnTo>
                    <a:pt x="0" y="59940"/>
                  </a:lnTo>
                  <a:cubicBezTo>
                    <a:pt x="0" y="44043"/>
                    <a:pt x="6315" y="28797"/>
                    <a:pt x="17556" y="17556"/>
                  </a:cubicBezTo>
                  <a:cubicBezTo>
                    <a:pt x="28797" y="6315"/>
                    <a:pt x="44043" y="0"/>
                    <a:pt x="59940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468587" cy="807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6904" y="6641985"/>
            <a:ext cx="4003984" cy="847111"/>
            <a:chOff x="0" y="0"/>
            <a:chExt cx="1468587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68587" cy="310705"/>
            </a:xfrm>
            <a:custGeom>
              <a:avLst/>
              <a:gdLst/>
              <a:ahLst/>
              <a:cxnLst/>
              <a:rect l="l" t="t" r="r" b="b"/>
              <a:pathLst>
                <a:path w="1468587" h="310705">
                  <a:moveTo>
                    <a:pt x="59940" y="0"/>
                  </a:moveTo>
                  <a:lnTo>
                    <a:pt x="1408647" y="0"/>
                  </a:lnTo>
                  <a:cubicBezTo>
                    <a:pt x="1424544" y="0"/>
                    <a:pt x="1439790" y="6315"/>
                    <a:pt x="1451031" y="17556"/>
                  </a:cubicBezTo>
                  <a:cubicBezTo>
                    <a:pt x="1462272" y="28797"/>
                    <a:pt x="1468587" y="44043"/>
                    <a:pt x="1468587" y="59940"/>
                  </a:cubicBezTo>
                  <a:lnTo>
                    <a:pt x="1468587" y="250764"/>
                  </a:lnTo>
                  <a:cubicBezTo>
                    <a:pt x="1468587" y="266662"/>
                    <a:pt x="1462272" y="281908"/>
                    <a:pt x="1451031" y="293149"/>
                  </a:cubicBezTo>
                  <a:cubicBezTo>
                    <a:pt x="1439790" y="304390"/>
                    <a:pt x="1424544" y="310705"/>
                    <a:pt x="1408647" y="310705"/>
                  </a:cubicBezTo>
                  <a:lnTo>
                    <a:pt x="59940" y="310705"/>
                  </a:lnTo>
                  <a:cubicBezTo>
                    <a:pt x="44043" y="310705"/>
                    <a:pt x="28797" y="304390"/>
                    <a:pt x="17556" y="293149"/>
                  </a:cubicBezTo>
                  <a:cubicBezTo>
                    <a:pt x="6315" y="281908"/>
                    <a:pt x="0" y="266662"/>
                    <a:pt x="0" y="250764"/>
                  </a:cubicBezTo>
                  <a:lnTo>
                    <a:pt x="0" y="59940"/>
                  </a:lnTo>
                  <a:cubicBezTo>
                    <a:pt x="0" y="44043"/>
                    <a:pt x="6315" y="28797"/>
                    <a:pt x="17556" y="17556"/>
                  </a:cubicBezTo>
                  <a:cubicBezTo>
                    <a:pt x="28797" y="6315"/>
                    <a:pt x="44043" y="0"/>
                    <a:pt x="59940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468587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070732" y="5845269"/>
            <a:ext cx="2932415" cy="1688910"/>
            <a:chOff x="0" y="0"/>
            <a:chExt cx="1075555" cy="61946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619461"/>
            </a:xfrm>
            <a:custGeom>
              <a:avLst/>
              <a:gdLst/>
              <a:ahLst/>
              <a:cxnLst/>
              <a:rect l="l" t="t" r="r" b="b"/>
              <a:pathLst>
                <a:path w="1075555" h="619461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537617"/>
                  </a:lnTo>
                  <a:cubicBezTo>
                    <a:pt x="1075555" y="559324"/>
                    <a:pt x="1066932" y="580141"/>
                    <a:pt x="1051584" y="595490"/>
                  </a:cubicBezTo>
                  <a:cubicBezTo>
                    <a:pt x="1036235" y="610838"/>
                    <a:pt x="1015418" y="619461"/>
                    <a:pt x="993712" y="619461"/>
                  </a:cubicBezTo>
                  <a:lnTo>
                    <a:pt x="81844" y="619461"/>
                  </a:lnTo>
                  <a:cubicBezTo>
                    <a:pt x="60137" y="619461"/>
                    <a:pt x="39320" y="610838"/>
                    <a:pt x="23971" y="595490"/>
                  </a:cubicBezTo>
                  <a:cubicBezTo>
                    <a:pt x="8623" y="580141"/>
                    <a:pt x="0" y="559324"/>
                    <a:pt x="0" y="537617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75555" cy="638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70732" y="7742714"/>
            <a:ext cx="2932415" cy="847111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153193" y="4346450"/>
            <a:ext cx="2571331" cy="1054703"/>
            <a:chOff x="0" y="0"/>
            <a:chExt cx="943116" cy="3868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43116" cy="386846"/>
            </a:xfrm>
            <a:custGeom>
              <a:avLst/>
              <a:gdLst/>
              <a:ahLst/>
              <a:cxnLst/>
              <a:rect l="l" t="t" r="r" b="b"/>
              <a:pathLst>
                <a:path w="943116" h="386846">
                  <a:moveTo>
                    <a:pt x="93337" y="0"/>
                  </a:moveTo>
                  <a:lnTo>
                    <a:pt x="849780" y="0"/>
                  </a:lnTo>
                  <a:cubicBezTo>
                    <a:pt x="874534" y="0"/>
                    <a:pt x="898275" y="9834"/>
                    <a:pt x="915779" y="27338"/>
                  </a:cubicBezTo>
                  <a:cubicBezTo>
                    <a:pt x="933283" y="44842"/>
                    <a:pt x="943116" y="68582"/>
                    <a:pt x="943116" y="93337"/>
                  </a:cubicBezTo>
                  <a:lnTo>
                    <a:pt x="943116" y="293509"/>
                  </a:lnTo>
                  <a:cubicBezTo>
                    <a:pt x="943116" y="318263"/>
                    <a:pt x="933283" y="342004"/>
                    <a:pt x="915779" y="359508"/>
                  </a:cubicBezTo>
                  <a:cubicBezTo>
                    <a:pt x="898275" y="377012"/>
                    <a:pt x="874534" y="386846"/>
                    <a:pt x="849780" y="386846"/>
                  </a:cubicBezTo>
                  <a:lnTo>
                    <a:pt x="93337" y="386846"/>
                  </a:lnTo>
                  <a:cubicBezTo>
                    <a:pt x="68582" y="386846"/>
                    <a:pt x="44842" y="377012"/>
                    <a:pt x="27338" y="359508"/>
                  </a:cubicBezTo>
                  <a:cubicBezTo>
                    <a:pt x="9834" y="342004"/>
                    <a:pt x="0" y="318263"/>
                    <a:pt x="0" y="293509"/>
                  </a:cubicBezTo>
                  <a:lnTo>
                    <a:pt x="0" y="93337"/>
                  </a:lnTo>
                  <a:cubicBezTo>
                    <a:pt x="0" y="68582"/>
                    <a:pt x="9834" y="44842"/>
                    <a:pt x="27338" y="27338"/>
                  </a:cubicBezTo>
                  <a:cubicBezTo>
                    <a:pt x="44842" y="9834"/>
                    <a:pt x="68582" y="0"/>
                    <a:pt x="9333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943116" cy="4058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153193" y="5627325"/>
            <a:ext cx="2571331" cy="847111"/>
            <a:chOff x="0" y="0"/>
            <a:chExt cx="943116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43116" cy="310705"/>
            </a:xfrm>
            <a:custGeom>
              <a:avLst/>
              <a:gdLst/>
              <a:ahLst/>
              <a:cxnLst/>
              <a:rect l="l" t="t" r="r" b="b"/>
              <a:pathLst>
                <a:path w="943116" h="310705">
                  <a:moveTo>
                    <a:pt x="93337" y="0"/>
                  </a:moveTo>
                  <a:lnTo>
                    <a:pt x="849780" y="0"/>
                  </a:lnTo>
                  <a:cubicBezTo>
                    <a:pt x="874534" y="0"/>
                    <a:pt x="898275" y="9834"/>
                    <a:pt x="915779" y="27338"/>
                  </a:cubicBezTo>
                  <a:cubicBezTo>
                    <a:pt x="933283" y="44842"/>
                    <a:pt x="943116" y="68582"/>
                    <a:pt x="943116" y="93337"/>
                  </a:cubicBezTo>
                  <a:lnTo>
                    <a:pt x="943116" y="217368"/>
                  </a:lnTo>
                  <a:cubicBezTo>
                    <a:pt x="943116" y="242122"/>
                    <a:pt x="933283" y="265863"/>
                    <a:pt x="915779" y="283367"/>
                  </a:cubicBezTo>
                  <a:cubicBezTo>
                    <a:pt x="898275" y="300871"/>
                    <a:pt x="874534" y="310705"/>
                    <a:pt x="849780" y="310705"/>
                  </a:cubicBezTo>
                  <a:lnTo>
                    <a:pt x="93337" y="310705"/>
                  </a:lnTo>
                  <a:cubicBezTo>
                    <a:pt x="68582" y="310705"/>
                    <a:pt x="44842" y="300871"/>
                    <a:pt x="27338" y="283367"/>
                  </a:cubicBezTo>
                  <a:cubicBezTo>
                    <a:pt x="9834" y="265863"/>
                    <a:pt x="0" y="242122"/>
                    <a:pt x="0" y="217368"/>
                  </a:cubicBezTo>
                  <a:lnTo>
                    <a:pt x="0" y="93337"/>
                  </a:lnTo>
                  <a:cubicBezTo>
                    <a:pt x="0" y="68582"/>
                    <a:pt x="9834" y="44842"/>
                    <a:pt x="27338" y="27338"/>
                  </a:cubicBezTo>
                  <a:cubicBezTo>
                    <a:pt x="44842" y="9834"/>
                    <a:pt x="68582" y="0"/>
                    <a:pt x="9333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943116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885381">
            <a:off x="12346041" y="7068246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5"/>
                </a:lnTo>
                <a:lnTo>
                  <a:pt x="0" y="5018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971800" y="1592996"/>
            <a:ext cx="13577135" cy="152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16"/>
              </a:lnSpc>
              <a:spcBef>
                <a:spcPct val="0"/>
              </a:spcBef>
            </a:pP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О</a:t>
            </a:r>
            <a:r>
              <a:rPr lang="uk-UA" sz="4432" spc="434" dirty="0">
                <a:solidFill>
                  <a:srgbClr val="231F20"/>
                </a:solidFill>
                <a:latin typeface="Oswald Bold"/>
              </a:rPr>
              <a:t>с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новні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переваги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,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які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повинні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привабити</a:t>
            </a:r>
            <a:r>
              <a:rPr lang="en-US" sz="4432" spc="43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432" spc="434" dirty="0" err="1">
                <a:solidFill>
                  <a:srgbClr val="231F20"/>
                </a:solidFill>
                <a:latin typeface="Oswald Bold"/>
              </a:rPr>
              <a:t>користувача</a:t>
            </a:r>
            <a:endParaRPr lang="en-US" sz="4432" spc="434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669360" y="6748172"/>
            <a:ext cx="1100485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549627" y="4025974"/>
            <a:ext cx="3547784" cy="213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8"/>
              </a:lnSpc>
            </a:pPr>
            <a:r>
              <a:rPr lang="uk-UA" sz="1684" dirty="0">
                <a:solidFill>
                  <a:srgbClr val="100F0D"/>
                </a:solidFill>
                <a:latin typeface="Montserrat Light"/>
              </a:rPr>
              <a:t>Можливість швидкого отримання  даних, без потреби розбиратись у складних API, які надають широкий спектр різних властивостей, які не потрібні пересічному користувачу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58648" y="7912457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80843" y="5945559"/>
            <a:ext cx="2534389" cy="145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Локалізація одиниць виміру у зручний формат, саме для користувачів нашого регіону.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153193" y="5797644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326360" y="4566003"/>
            <a:ext cx="2210247" cy="577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Сервіс повністю безкоштовний</a:t>
            </a:r>
          </a:p>
        </p:txBody>
      </p:sp>
      <p:sp>
        <p:nvSpPr>
          <p:cNvPr id="30" name="Freeform 30"/>
          <p:cNvSpPr/>
          <p:nvPr/>
        </p:nvSpPr>
        <p:spPr>
          <a:xfrm rot="-8970905" flipH="1">
            <a:off x="7337391" y="7248542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887923">
            <a:off x="-6849265" y="380526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311532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217409" y="1028700"/>
          <a:ext cx="12540079" cy="8985066"/>
        </p:xfrm>
        <a:graphic>
          <a:graphicData uri="http://schemas.openxmlformats.org/drawingml/2006/table">
            <a:tbl>
              <a:tblPr/>
              <a:tblGrid>
                <a:gridCol w="26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372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Функціонал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Власна розробка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The Weather Channel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MeteoMatics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816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Тип сервісу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Метеорологічний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Метеорологічний, аналітичний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Метеорологічний, аналітичний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915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Тип доступу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Безкоштовний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Безкоштовний, платний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Платний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372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API досутп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433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Географічне покриття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Глобальне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Глобальне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Глобальне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9976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Локалізація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По стандарту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Заданням додаткових параметрів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Заданням додаткових параметрів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372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Поточні умови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9405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Прогнози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9405"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Детальні дані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719596" y="351880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ПОРІВНЯННЯ З АНАЛОГАМИ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04892" y="279443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6607467" y="4212516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615228" y="636358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68124" y="6114358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04892" y="32129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85138" y="7038729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РЕЄСТРАЦІЯ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93192" y="279443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56424" y="611435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93192" y="32129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783749" y="279443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546981" y="6114358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83749" y="32129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274306" y="279443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37538" y="6114358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74306" y="32129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943093" y="7038729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ВХІД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05966" y="6815329"/>
            <a:ext cx="2993819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ОТРИМАННЯ API КЛЮЧА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896523" y="6816742"/>
            <a:ext cx="2993819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ОТРИМАННЯ ПОГОДИ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2703935" y="-6200458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086018" y="741052"/>
            <a:ext cx="13577135" cy="703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40"/>
              </a:lnSpc>
              <a:spcBef>
                <a:spcPct val="0"/>
              </a:spcBef>
            </a:pPr>
            <a:r>
              <a:rPr lang="en-US" sz="4232" spc="414">
                <a:solidFill>
                  <a:srgbClr val="231F20"/>
                </a:solidFill>
                <a:latin typeface="Oswald Bold"/>
              </a:rPr>
              <a:t>ОСНОВНІ ФУНКЦІЇ РОЗРОБКИ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053126" y="3759207"/>
            <a:ext cx="12874276" cy="5890382"/>
          </a:xfrm>
          <a:custGeom>
            <a:avLst/>
            <a:gdLst/>
            <a:ahLst/>
            <a:cxnLst/>
            <a:rect l="l" t="t" r="r" b="b"/>
            <a:pathLst>
              <a:path w="12874276" h="5890382">
                <a:moveTo>
                  <a:pt x="0" y="0"/>
                </a:moveTo>
                <a:lnTo>
                  <a:pt x="12874276" y="0"/>
                </a:lnTo>
                <a:lnTo>
                  <a:pt x="12874276" y="5890382"/>
                </a:lnTo>
                <a:lnTo>
                  <a:pt x="0" y="5890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53126" y="645296"/>
            <a:ext cx="11540580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349"/>
              </a:lnSpc>
              <a:spcBef>
                <a:spcPct val="0"/>
              </a:spcBef>
            </a:pPr>
            <a:r>
              <a:rPr lang="en-US" sz="7500" spc="735">
                <a:solidFill>
                  <a:srgbClr val="231F20"/>
                </a:solidFill>
                <a:latin typeface="Oswald Bold"/>
              </a:rPr>
              <a:t>ПРОЦЕС ОТРИМАННЯ ПОТОЧНОЇ ПОГОДИ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11521" y="-327779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5853995" y="-3902142"/>
            <a:ext cx="9610659" cy="9861684"/>
          </a:xfrm>
          <a:custGeom>
            <a:avLst/>
            <a:gdLst/>
            <a:ahLst/>
            <a:cxnLst/>
            <a:rect l="l" t="t" r="r" b="b"/>
            <a:pathLst>
              <a:path w="9610659" h="9861684">
                <a:moveTo>
                  <a:pt x="0" y="0"/>
                </a:moveTo>
                <a:lnTo>
                  <a:pt x="9610659" y="0"/>
                </a:lnTo>
                <a:lnTo>
                  <a:pt x="9610659" y="9861684"/>
                </a:lnTo>
                <a:lnTo>
                  <a:pt x="0" y="9861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23470" y="1467549"/>
            <a:ext cx="7272106" cy="249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8"/>
              </a:lnSpc>
            </a:pPr>
            <a:r>
              <a:rPr lang="en-US" sz="7230" spc="708">
                <a:solidFill>
                  <a:srgbClr val="FFFFFF"/>
                </a:solidFill>
                <a:latin typeface="Oswald Bold"/>
              </a:rPr>
              <a:t>ПЕРШИЙ РІВЕНЬ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0713" y="4683240"/>
            <a:ext cx="5591901" cy="2031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1"/>
              </a:lnSpc>
            </a:pPr>
            <a:r>
              <a:rPr lang="en-US" sz="2370" spc="232">
                <a:solidFill>
                  <a:srgbClr val="FFFFFF"/>
                </a:solidFill>
                <a:latin typeface="Oswald Bold"/>
              </a:rPr>
              <a:t>C4 MODEL  - ЦЕ ВІЗУАЛЬНА МОДЕЛЬ, ЯКА ДОЗВОЛЯЄ ПРЕДСТАВИТИ АРХІТЕКТУРУ ПРОГРАМНОГО ЗАБЕЗПЕЧЕННЯ НА РІЗНИХ РІВНЯХ ДЕТАЛІЗАЦІЇ</a:t>
            </a:r>
          </a:p>
        </p:txBody>
      </p:sp>
      <p:sp>
        <p:nvSpPr>
          <p:cNvPr id="11" name="Freeform 11"/>
          <p:cNvSpPr/>
          <p:nvPr/>
        </p:nvSpPr>
        <p:spPr>
          <a:xfrm>
            <a:off x="8897251" y="1591374"/>
            <a:ext cx="9001809" cy="8253606"/>
          </a:xfrm>
          <a:custGeom>
            <a:avLst/>
            <a:gdLst/>
            <a:ahLst/>
            <a:cxnLst/>
            <a:rect l="l" t="t" r="r" b="b"/>
            <a:pathLst>
              <a:path w="9001809" h="8253606">
                <a:moveTo>
                  <a:pt x="0" y="0"/>
                </a:moveTo>
                <a:lnTo>
                  <a:pt x="9001809" y="0"/>
                </a:lnTo>
                <a:lnTo>
                  <a:pt x="9001809" y="8253606"/>
                </a:lnTo>
                <a:lnTo>
                  <a:pt x="0" y="8253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407869">
            <a:off x="12971865" y="-1419634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69" y="0"/>
                </a:lnTo>
                <a:lnTo>
                  <a:pt x="12471669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7224" y="5823514"/>
            <a:ext cx="4876482" cy="588492"/>
          </a:xfrm>
          <a:custGeom>
            <a:avLst/>
            <a:gdLst/>
            <a:ahLst/>
            <a:cxnLst/>
            <a:rect l="l" t="t" r="r" b="b"/>
            <a:pathLst>
              <a:path w="4876482" h="588492">
                <a:moveTo>
                  <a:pt x="0" y="0"/>
                </a:moveTo>
                <a:lnTo>
                  <a:pt x="4876483" y="0"/>
                </a:lnTo>
                <a:lnTo>
                  <a:pt x="4876483" y="588492"/>
                </a:lnTo>
                <a:lnTo>
                  <a:pt x="0" y="588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77" t="-86495" r="-6977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47224" y="1028700"/>
            <a:ext cx="4858949" cy="4794814"/>
            <a:chOff x="0" y="0"/>
            <a:chExt cx="1279723" cy="1262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62832"/>
            </a:xfrm>
            <a:custGeom>
              <a:avLst/>
              <a:gdLst/>
              <a:ahLst/>
              <a:cxnLst/>
              <a:rect l="l" t="t" r="r" b="b"/>
              <a:pathLst>
                <a:path w="1279723" h="1262832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279723" cy="1319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78589" y="1003346"/>
            <a:ext cx="11856558" cy="8868800"/>
          </a:xfrm>
          <a:custGeom>
            <a:avLst/>
            <a:gdLst/>
            <a:ahLst/>
            <a:cxnLst/>
            <a:rect l="l" t="t" r="r" b="b"/>
            <a:pathLst>
              <a:path w="11856558" h="8868800">
                <a:moveTo>
                  <a:pt x="0" y="0"/>
                </a:moveTo>
                <a:lnTo>
                  <a:pt x="11856558" y="0"/>
                </a:lnTo>
                <a:lnTo>
                  <a:pt x="11856558" y="8868800"/>
                </a:lnTo>
                <a:lnTo>
                  <a:pt x="0" y="8868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00104" y="2800762"/>
            <a:ext cx="4678486" cy="228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2"/>
              </a:lnSpc>
            </a:pPr>
            <a:r>
              <a:rPr lang="en-US" sz="2190" spc="214">
                <a:solidFill>
                  <a:srgbClr val="FFFBFB"/>
                </a:solidFill>
                <a:latin typeface="DM Sans"/>
              </a:rPr>
              <a:t>На другому рівні  моделюється внутрішня будова системи та з'ясовуються взаємозв'язки між її основними компонентами.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0104" y="1195305"/>
            <a:ext cx="4135657" cy="140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>
                <a:solidFill>
                  <a:srgbClr val="FDFBFB"/>
                </a:solidFill>
                <a:latin typeface="DM Sans Bold"/>
              </a:rPr>
              <a:t>ДРУГИЙ РІВЕНЬ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590260" y="4088710"/>
            <a:ext cx="1400485" cy="4362952"/>
            <a:chOff x="0" y="0"/>
            <a:chExt cx="368852" cy="11490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149090"/>
            </a:xfrm>
            <a:custGeom>
              <a:avLst/>
              <a:gdLst/>
              <a:ahLst/>
              <a:cxnLst/>
              <a:rect l="l" t="t" r="r" b="b"/>
              <a:pathLst>
                <a:path w="368852" h="1149090">
                  <a:moveTo>
                    <a:pt x="0" y="0"/>
                  </a:moveTo>
                  <a:lnTo>
                    <a:pt x="368852" y="0"/>
                  </a:lnTo>
                  <a:lnTo>
                    <a:pt x="368852" y="1149090"/>
                  </a:lnTo>
                  <a:lnTo>
                    <a:pt x="0" y="114909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1681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35938" y="668667"/>
            <a:ext cx="11589236" cy="2750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ВИКОРИСТАНІ ТЕХНОЛОГІЇ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821893" y="425853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21893" y="505565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21893" y="593681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21893" y="673393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41494" y="752630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97971" y="436648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PYTHON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97971" y="516070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FLASK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97971" y="683188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REACT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97971" y="6041862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JAVASCRIPT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97971" y="767585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MYSQL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290</Words>
  <Application>Microsoft Office PowerPoint</Application>
  <PresentationFormat>Довільний</PresentationFormat>
  <Paragraphs>88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21" baseType="lpstr">
      <vt:lpstr>Calibri</vt:lpstr>
      <vt:lpstr>DM Sans Bold</vt:lpstr>
      <vt:lpstr>Oswald Bold Italics</vt:lpstr>
      <vt:lpstr>Montserrat Classic Bold</vt:lpstr>
      <vt:lpstr>Oswald Bold</vt:lpstr>
      <vt:lpstr>Oswald</vt:lpstr>
      <vt:lpstr>DM Sans</vt:lpstr>
      <vt:lpstr>Arial</vt:lpstr>
      <vt:lpstr>Montserrat Light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Вартан Карамян</cp:lastModifiedBy>
  <cp:revision>3</cp:revision>
  <dcterms:created xsi:type="dcterms:W3CDTF">2006-08-16T00:00:00Z</dcterms:created>
  <dcterms:modified xsi:type="dcterms:W3CDTF">2024-01-06T11:58:59Z</dcterms:modified>
  <dc:identifier>DAF49vXlHns</dc:identifier>
</cp:coreProperties>
</file>