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0287000" cx="18288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Barlow Medium"/>
      <p:regular r:id="rId16"/>
      <p:bold r:id="rId17"/>
      <p:italic r:id="rId18"/>
      <p:boldItalic r:id="rId19"/>
    </p:embeddedFont>
    <p:embeddedFont>
      <p:font typeface="Barlow"/>
      <p:bold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Barlow-bold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BarlowMedium-bold.fntdata"/><Relationship Id="rId16" Type="http://schemas.openxmlformats.org/officeDocument/2006/relationships/font" Target="fonts/Barlow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BarlowMedium-boldItalic.fntdata"/><Relationship Id="rId6" Type="http://schemas.openxmlformats.org/officeDocument/2006/relationships/slide" Target="slides/slide1.xml"/><Relationship Id="rId18" Type="http://schemas.openxmlformats.org/officeDocument/2006/relationships/font" Target="fonts/Barlow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D50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7838984">
            <a:off x="-3769805" y="3668101"/>
            <a:ext cx="13321226" cy="688957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6527586" y="796676"/>
            <a:ext cx="10731714" cy="16189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THE BOOK BAG</a:t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251324" y="125448"/>
            <a:ext cx="1806504" cy="1806504"/>
          </a:xfrm>
          <a:custGeom>
            <a:rect b="b" l="l" r="r" t="t"/>
            <a:pathLst>
              <a:path extrusionOk="0" h="1913890" w="1913890">
                <a:moveTo>
                  <a:pt x="1789430" y="1913890"/>
                </a:moveTo>
                <a:lnTo>
                  <a:pt x="124460" y="1913890"/>
                </a:lnTo>
                <a:cubicBezTo>
                  <a:pt x="55880" y="1913890"/>
                  <a:pt x="0" y="1858010"/>
                  <a:pt x="0" y="178943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789430" y="0"/>
                </a:lnTo>
                <a:cubicBezTo>
                  <a:pt x="1858010" y="0"/>
                  <a:pt x="1913890" y="55880"/>
                  <a:pt x="1913890" y="124460"/>
                </a:cubicBezTo>
                <a:lnTo>
                  <a:pt x="1913890" y="1789430"/>
                </a:lnTo>
                <a:cubicBezTo>
                  <a:pt x="1913890" y="1858010"/>
                  <a:pt x="1858010" y="1913890"/>
                  <a:pt x="1789430" y="1913890"/>
                </a:cubicBezTo>
                <a:close/>
              </a:path>
            </a:pathLst>
          </a:custGeom>
          <a:solidFill>
            <a:srgbClr val="1414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10235149" y="8753588"/>
            <a:ext cx="7024152" cy="504712"/>
            <a:chOff x="-859569" y="-160999"/>
            <a:chExt cx="9365535" cy="672950"/>
          </a:xfrm>
        </p:grpSpPr>
        <p:sp>
          <p:nvSpPr>
            <p:cNvPr id="88" name="Google Shape;88;p13"/>
            <p:cNvSpPr txBox="1"/>
            <p:nvPr/>
          </p:nvSpPr>
          <p:spPr>
            <a:xfrm>
              <a:off x="-859569" y="-47616"/>
              <a:ext cx="78081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HackOFiesta</a:t>
              </a:r>
              <a:r>
                <a:rPr b="0" i="0" lang="en-US" sz="2100" u="none" cap="none" strike="noStrike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-</a:t>
              </a:r>
              <a:r>
                <a:rPr lang="en-US" sz="210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Flagship Hackathon of India</a:t>
              </a:r>
              <a:endParaRPr/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7307557" y="-160999"/>
              <a:ext cx="1198409" cy="672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000" u="none" cap="none" strike="noStrike">
                  <a:solidFill>
                    <a:srgbClr val="141414"/>
                  </a:solidFill>
                  <a:latin typeface="Barlow"/>
                  <a:ea typeface="Barlow"/>
                  <a:cs typeface="Barlow"/>
                  <a:sym typeface="Barlow"/>
                </a:rPr>
                <a:t>01</a:t>
              </a:r>
              <a:endParaRPr/>
            </a:p>
          </p:txBody>
        </p:sp>
      </p:grpSp>
      <p:sp>
        <p:nvSpPr>
          <p:cNvPr id="90" name="Google Shape;90;p13"/>
          <p:cNvSpPr txBox="1"/>
          <p:nvPr/>
        </p:nvSpPr>
        <p:spPr>
          <a:xfrm>
            <a:off x="6527586" y="3081500"/>
            <a:ext cx="10731714" cy="1085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#timetravellers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6527586" y="4070831"/>
            <a:ext cx="1073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Akanksha Bhadauria</a:t>
            </a:r>
            <a:endParaRPr/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444" y="423861"/>
            <a:ext cx="1438275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6527648" y="4624931"/>
            <a:ext cx="1073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Soumya Baheti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6419936" y="5179031"/>
            <a:ext cx="1073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Vartika Gupta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6527661" y="5733131"/>
            <a:ext cx="1073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Palak Goel</a:t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6527661" y="6287231"/>
            <a:ext cx="1073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Mili Singh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DA7D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/>
        </p:nvSpPr>
        <p:spPr>
          <a:xfrm>
            <a:off x="1028700" y="334654"/>
            <a:ext cx="8550900" cy="3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rgbClr val="F6F6F6"/>
                </a:solidFill>
                <a:latin typeface="Barlow"/>
                <a:ea typeface="Barlow"/>
                <a:cs typeface="Barlow"/>
                <a:sym typeface="Barlow"/>
              </a:rPr>
              <a:t>KNOW ABOUT ALL THE BOOKS OUT THERE</a:t>
            </a:r>
            <a:endParaRPr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1028700" y="2582543"/>
            <a:ext cx="9405450" cy="7462754"/>
            <a:chOff x="0" y="-47625"/>
            <a:chExt cx="12540600" cy="9950339"/>
          </a:xfrm>
        </p:grpSpPr>
        <p:sp>
          <p:nvSpPr>
            <p:cNvPr id="103" name="Google Shape;103;p14"/>
            <p:cNvSpPr txBox="1"/>
            <p:nvPr/>
          </p:nvSpPr>
          <p:spPr>
            <a:xfrm>
              <a:off x="0" y="-47625"/>
              <a:ext cx="12540484" cy="5732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0" y="2655314"/>
              <a:ext cx="12540600" cy="724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There are so many different and great books out there. We don’t even know about half of them. We are just stuck with  a few of them only.</a:t>
              </a:r>
              <a:endParaRPr sz="200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No one even likes to go to library now-a-day (plus now due to COVID </a:t>
              </a:r>
              <a:r>
                <a:rPr lang="en-US" sz="200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it's</a:t>
              </a:r>
              <a:r>
                <a:rPr lang="en-US" sz="200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 not even safe)</a:t>
              </a:r>
              <a:endParaRPr sz="200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So where to get knowledge about all the </a:t>
              </a:r>
              <a:r>
                <a:rPr lang="en-US" sz="200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different</a:t>
              </a:r>
              <a:r>
                <a:rPr lang="en-US" sz="200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 book out there and recommend them to others. </a:t>
              </a:r>
              <a:endParaRPr sz="200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Also some people, they want to start reading books but they don’t know where to start from.</a:t>
              </a:r>
              <a:endParaRPr sz="200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</p:txBody>
        </p:sp>
      </p:grpSp>
      <p:pic>
        <p:nvPicPr>
          <p:cNvPr id="105" name="Google Shape;105;p14"/>
          <p:cNvPicPr preferRelativeResize="0"/>
          <p:nvPr/>
        </p:nvPicPr>
        <p:blipFill rotWithShape="1">
          <a:blip r:embed="rId3">
            <a:alphaModFix/>
          </a:blip>
          <a:srcRect b="0" l="5003" r="5003" t="0"/>
          <a:stretch/>
        </p:blipFill>
        <p:spPr>
          <a:xfrm>
            <a:off x="16473309" y="428339"/>
            <a:ext cx="1571982" cy="146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50925" y="0"/>
            <a:ext cx="7637075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264431" y="826167"/>
            <a:ext cx="109125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800" u="none" cap="none" strike="noStrike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PROPOSED SOLUTION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264431" y="2155698"/>
            <a:ext cx="11268600" cy="88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41414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In my application the user can browse through a variety of different books, get recommendations from other through the reviews of each book.</a:t>
            </a:r>
            <a:endParaRPr sz="2400">
              <a:solidFill>
                <a:srgbClr val="141414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41414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Other users who have read a particular book can give a review about it which in turn will </a:t>
            </a:r>
            <a:r>
              <a:rPr lang="en-US" sz="240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help others in choosing whether to read a book or not.</a:t>
            </a:r>
            <a:endParaRPr sz="2400">
              <a:solidFill>
                <a:srgbClr val="141414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41414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Some people who are  just starting to read books might get help from the ratings and reviews of a particular book.</a:t>
            </a:r>
            <a:endParaRPr sz="2400">
              <a:solidFill>
                <a:srgbClr val="141414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236183">
            <a:off x="7192382" y="2912189"/>
            <a:ext cx="15371928" cy="5905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 rotWithShape="1">
          <a:blip r:embed="rId4">
            <a:alphaModFix/>
          </a:blip>
          <a:srcRect b="0" l="5003" r="5003" t="0"/>
          <a:stretch/>
        </p:blipFill>
        <p:spPr>
          <a:xfrm>
            <a:off x="16473309" y="294126"/>
            <a:ext cx="1571982" cy="146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414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/>
        </p:nvSpPr>
        <p:spPr>
          <a:xfrm>
            <a:off x="218575" y="1696969"/>
            <a:ext cx="8165283" cy="6393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UNIQUE SELLING POINTS</a:t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218575" y="5580357"/>
            <a:ext cx="7416300" cy="761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rPr>
              <a:t>User can search for a book with its name or author name or its ISBN no.</a:t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218575" y="4742237"/>
            <a:ext cx="1860816" cy="745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r>
              <a:rPr b="1" i="0" lang="en-US" sz="5600" u="none" cap="none" strike="noStrik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/>
          </a:p>
        </p:txBody>
      </p:sp>
      <p:pic>
        <p:nvPicPr>
          <p:cNvPr id="122" name="Google Shape;122;p16"/>
          <p:cNvPicPr preferRelativeResize="0"/>
          <p:nvPr/>
        </p:nvPicPr>
        <p:blipFill rotWithShape="1">
          <a:blip r:embed="rId3">
            <a:alphaModFix/>
          </a:blip>
          <a:srcRect b="0" l="5003" r="5003" t="0"/>
          <a:stretch/>
        </p:blipFill>
        <p:spPr>
          <a:xfrm>
            <a:off x="218575" y="203440"/>
            <a:ext cx="1386081" cy="129540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 txBox="1"/>
          <p:nvPr/>
        </p:nvSpPr>
        <p:spPr>
          <a:xfrm>
            <a:off x="218575" y="7929646"/>
            <a:ext cx="7416300" cy="761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rPr>
              <a:t>User can add reviews about about a book  </a:t>
            </a: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218575" y="7091525"/>
            <a:ext cx="1860816" cy="745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r>
              <a:rPr b="1" i="0" lang="en-US" sz="5600" u="none" cap="none" strike="noStrik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218575" y="3464855"/>
            <a:ext cx="7416300" cy="761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rPr>
              <a:t>The app has secure login in  </a:t>
            </a:r>
            <a:endParaRPr/>
          </a:p>
        </p:txBody>
      </p:sp>
      <p:sp>
        <p:nvSpPr>
          <p:cNvPr id="126" name="Google Shape;126;p16"/>
          <p:cNvSpPr txBox="1"/>
          <p:nvPr/>
        </p:nvSpPr>
        <p:spPr>
          <a:xfrm>
            <a:off x="218575" y="2626734"/>
            <a:ext cx="1860816" cy="745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00" u="none" cap="none" strike="noStrik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1.</a:t>
            </a:r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8447388">
            <a:off x="13731121" y="-613501"/>
            <a:ext cx="7056358" cy="2750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28385" y="2173460"/>
            <a:ext cx="12045623" cy="100519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" name="Google Shape;133;p17"/>
          <p:cNvGrpSpPr/>
          <p:nvPr/>
        </p:nvGrpSpPr>
        <p:grpSpPr>
          <a:xfrm>
            <a:off x="2417477" y="3785573"/>
            <a:ext cx="7640924" cy="1356484"/>
            <a:chOff x="0" y="-47625"/>
            <a:chExt cx="10187898" cy="1808645"/>
          </a:xfrm>
        </p:grpSpPr>
        <p:sp>
          <p:nvSpPr>
            <p:cNvPr id="134" name="Google Shape;134;p17"/>
            <p:cNvSpPr txBox="1"/>
            <p:nvPr/>
          </p:nvSpPr>
          <p:spPr>
            <a:xfrm>
              <a:off x="0" y="-47625"/>
              <a:ext cx="10187898" cy="5732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Flask</a:t>
              </a:r>
              <a:endParaRPr/>
            </a:p>
          </p:txBody>
        </p:sp>
        <p:sp>
          <p:nvSpPr>
            <p:cNvPr id="135" name="Google Shape;135;p17"/>
            <p:cNvSpPr txBox="1"/>
            <p:nvPr/>
          </p:nvSpPr>
          <p:spPr>
            <a:xfrm>
              <a:off x="0" y="786029"/>
              <a:ext cx="10187898" cy="9749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Flask is a Python framework which is used here and it has provided the backend support to the application</a:t>
              </a:r>
              <a:endParaRPr/>
            </a:p>
          </p:txBody>
        </p:sp>
      </p:grpSp>
      <p:grpSp>
        <p:nvGrpSpPr>
          <p:cNvPr id="136" name="Google Shape;136;p17"/>
          <p:cNvGrpSpPr/>
          <p:nvPr/>
        </p:nvGrpSpPr>
        <p:grpSpPr>
          <a:xfrm>
            <a:off x="2417477" y="5842973"/>
            <a:ext cx="7640923" cy="1356484"/>
            <a:chOff x="0" y="-47625"/>
            <a:chExt cx="10187898" cy="1808645"/>
          </a:xfrm>
        </p:grpSpPr>
        <p:sp>
          <p:nvSpPr>
            <p:cNvPr id="137" name="Google Shape;137;p17"/>
            <p:cNvSpPr txBox="1"/>
            <p:nvPr/>
          </p:nvSpPr>
          <p:spPr>
            <a:xfrm>
              <a:off x="0" y="-47625"/>
              <a:ext cx="10187898" cy="5732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Postgresql</a:t>
              </a:r>
              <a:endParaRPr/>
            </a:p>
          </p:txBody>
        </p:sp>
        <p:sp>
          <p:nvSpPr>
            <p:cNvPr id="138" name="Google Shape;138;p17"/>
            <p:cNvSpPr txBox="1"/>
            <p:nvPr/>
          </p:nvSpPr>
          <p:spPr>
            <a:xfrm>
              <a:off x="0" y="786029"/>
              <a:ext cx="10187898" cy="9749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Postgresql is used as a relational database system with the database hosted on an online server</a:t>
              </a:r>
              <a:endParaRPr/>
            </a:p>
          </p:txBody>
        </p:sp>
      </p:grpSp>
      <p:grpSp>
        <p:nvGrpSpPr>
          <p:cNvPr id="139" name="Google Shape;139;p17"/>
          <p:cNvGrpSpPr/>
          <p:nvPr/>
        </p:nvGrpSpPr>
        <p:grpSpPr>
          <a:xfrm>
            <a:off x="2417477" y="7900373"/>
            <a:ext cx="7640999" cy="1356484"/>
            <a:chOff x="0" y="-47625"/>
            <a:chExt cx="10188000" cy="1808645"/>
          </a:xfrm>
        </p:grpSpPr>
        <p:sp>
          <p:nvSpPr>
            <p:cNvPr id="140" name="Google Shape;140;p17"/>
            <p:cNvSpPr txBox="1"/>
            <p:nvPr/>
          </p:nvSpPr>
          <p:spPr>
            <a:xfrm>
              <a:off x="0" y="-47625"/>
              <a:ext cx="10188000" cy="57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HTML and CSS</a:t>
              </a:r>
              <a:endParaRPr/>
            </a:p>
          </p:txBody>
        </p:sp>
        <p:sp>
          <p:nvSpPr>
            <p:cNvPr id="141" name="Google Shape;141;p17"/>
            <p:cNvSpPr txBox="1"/>
            <p:nvPr/>
          </p:nvSpPr>
          <p:spPr>
            <a:xfrm>
              <a:off x="0" y="786029"/>
              <a:ext cx="10187898" cy="9749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Html is used as a layout for the web pages and CSS has been used to style the webpages </a:t>
              </a:r>
              <a:endParaRPr/>
            </a:p>
          </p:txBody>
        </p:sp>
      </p:grpSp>
      <p:sp>
        <p:nvSpPr>
          <p:cNvPr id="142" name="Google Shape;142;p17"/>
          <p:cNvSpPr txBox="1"/>
          <p:nvPr/>
        </p:nvSpPr>
        <p:spPr>
          <a:xfrm>
            <a:off x="1028700" y="3772592"/>
            <a:ext cx="649929" cy="745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00" u="none" cap="none" strike="noStrik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1.</a:t>
            </a:r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1028700" y="5850117"/>
            <a:ext cx="649929" cy="745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00" u="none" cap="none" strike="noStrik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2.</a:t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1028700" y="7907517"/>
            <a:ext cx="649929" cy="745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00" u="none" cap="none" strike="noStrik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3.</a:t>
            </a:r>
            <a:endParaRPr/>
          </a:p>
        </p:txBody>
      </p:sp>
      <p:sp>
        <p:nvSpPr>
          <p:cNvPr id="145" name="Google Shape;145;p17"/>
          <p:cNvSpPr txBox="1"/>
          <p:nvPr/>
        </p:nvSpPr>
        <p:spPr>
          <a:xfrm>
            <a:off x="1028700" y="1080743"/>
            <a:ext cx="9029700" cy="1085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YOUR TECH STACK</a:t>
            </a:r>
            <a:endParaRPr/>
          </a:p>
        </p:txBody>
      </p:sp>
      <p:pic>
        <p:nvPicPr>
          <p:cNvPr id="146" name="Google Shape;146;p17"/>
          <p:cNvPicPr preferRelativeResize="0"/>
          <p:nvPr/>
        </p:nvPicPr>
        <p:blipFill rotWithShape="1">
          <a:blip r:embed="rId4">
            <a:alphaModFix/>
          </a:blip>
          <a:srcRect b="0" l="5003" r="5003" t="0"/>
          <a:stretch/>
        </p:blipFill>
        <p:spPr>
          <a:xfrm>
            <a:off x="15697200" y="41022"/>
            <a:ext cx="2430224" cy="2271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8"/>
          <p:cNvGrpSpPr/>
          <p:nvPr/>
        </p:nvGrpSpPr>
        <p:grpSpPr>
          <a:xfrm>
            <a:off x="1000308" y="4583200"/>
            <a:ext cx="8564296" cy="2316893"/>
            <a:chOff x="0" y="209550"/>
            <a:chExt cx="11419061" cy="3089191"/>
          </a:xfrm>
        </p:grpSpPr>
        <p:sp>
          <p:nvSpPr>
            <p:cNvPr id="152" name="Google Shape;152;p18"/>
            <p:cNvSpPr txBox="1"/>
            <p:nvPr/>
          </p:nvSpPr>
          <p:spPr>
            <a:xfrm>
              <a:off x="0" y="209550"/>
              <a:ext cx="11419061" cy="22284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0" u="none" cap="none" strike="noStrike">
                  <a:solidFill>
                    <a:srgbClr val="141414"/>
                  </a:solidFill>
                  <a:latin typeface="Barlow"/>
                  <a:ea typeface="Barlow"/>
                  <a:cs typeface="Barlow"/>
                  <a:sym typeface="Barlow"/>
                </a:rPr>
                <a:t>THANK YOU</a:t>
              </a:r>
              <a:endParaRPr/>
            </a:p>
          </p:txBody>
        </p:sp>
        <p:sp>
          <p:nvSpPr>
            <p:cNvPr id="153" name="Google Shape;153;p18"/>
            <p:cNvSpPr txBox="1"/>
            <p:nvPr/>
          </p:nvSpPr>
          <p:spPr>
            <a:xfrm>
              <a:off x="0" y="2725468"/>
              <a:ext cx="9354958" cy="5732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4" name="Google Shape;15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8447388">
            <a:off x="6003271" y="-257263"/>
            <a:ext cx="14210931" cy="5539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 rotWithShape="1">
          <a:blip r:embed="rId4">
            <a:alphaModFix/>
          </a:blip>
          <a:srcRect b="0" l="5003" r="5003" t="0"/>
          <a:stretch/>
        </p:blipFill>
        <p:spPr>
          <a:xfrm>
            <a:off x="242708" y="416409"/>
            <a:ext cx="1890891" cy="176719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8"/>
          <p:cNvSpPr txBox="1"/>
          <p:nvPr/>
        </p:nvSpPr>
        <p:spPr>
          <a:xfrm>
            <a:off x="1198885" y="5867677"/>
            <a:ext cx="67211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Feel free to add more slides!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