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4" r:id="rId8"/>
    <p:sldId id="263" r:id="rId9"/>
    <p:sldId id="265" r:id="rId10"/>
    <p:sldId id="266" r:id="rId11"/>
    <p:sldId id="267" r:id="rId12"/>
    <p:sldId id="268" r:id="rId13"/>
    <p:sldId id="259"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ACD937-B54E-4B60-8DEC-07778D016FD5}" v="363" dt="2022-10-16T18:34:07.090"/>
    <p1510:client id="{A26DE797-9D28-4CE6-9E76-6944859BFC0B}" v="2857" dt="2022-10-07T22:38:09.863"/>
    <p1510:client id="{F30EE395-490B-4186-93C0-5B3B90D970E2}" v="1957" dt="2022-10-09T20:24:36.1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p:scale>
          <a:sx n="81" d="100"/>
          <a:sy n="81" d="100"/>
        </p:scale>
        <p:origin x="-96" y="1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12/23/2022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12/23/2022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mobileappdaily.com/importance-of-mobile-app-reviews" TargetMode="External"/><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www.geeksforgeeks.org/" TargetMode="External"/><Relationship Id="rId2" Type="http://schemas.openxmlformats.org/officeDocument/2006/relationships/hyperlink" Target="https://github.com/" TargetMode="External"/><Relationship Id="rId1" Type="http://schemas.openxmlformats.org/officeDocument/2006/relationships/slideLayout" Target="../slideLayouts/slideLayout7.xml"/><Relationship Id="rId4" Type="http://schemas.openxmlformats.org/officeDocument/2006/relationships/hyperlink" Target="https://www.w3schools.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0680" y="1769345"/>
            <a:ext cx="11185584" cy="1481826"/>
          </a:xfrm>
        </p:spPr>
        <p:txBody>
          <a:bodyPr>
            <a:normAutofit/>
          </a:bodyPr>
          <a:lstStyle/>
          <a:p>
            <a:r>
              <a:rPr lang="en-US" sz="5400" b="1" dirty="0">
                <a:solidFill>
                  <a:srgbClr val="C00000"/>
                </a:solidFill>
                <a:cs typeface="Calibri Light"/>
              </a:rPr>
              <a:t>Capstone Project -1</a:t>
            </a:r>
            <a:endParaRPr lang="en-US" sz="5400" b="1" dirty="0">
              <a:solidFill>
                <a:srgbClr val="C00000"/>
              </a:solidFill>
            </a:endParaRPr>
          </a:p>
        </p:txBody>
      </p:sp>
      <p:sp>
        <p:nvSpPr>
          <p:cNvPr id="3" name="Subtitle 2"/>
          <p:cNvSpPr>
            <a:spLocks noGrp="1"/>
          </p:cNvSpPr>
          <p:nvPr>
            <p:ph type="subTitle" idx="1"/>
          </p:nvPr>
        </p:nvSpPr>
        <p:spPr>
          <a:xfrm>
            <a:off x="833888" y="3531478"/>
            <a:ext cx="10431990" cy="1321875"/>
          </a:xfrm>
        </p:spPr>
        <p:txBody>
          <a:bodyPr vert="horz" lIns="91440" tIns="45720" rIns="91440" bIns="45720" rtlCol="0" anchor="t">
            <a:normAutofit/>
          </a:bodyPr>
          <a:lstStyle/>
          <a:p>
            <a:r>
              <a:rPr lang="en-US" sz="5400" b="1" dirty="0">
                <a:solidFill>
                  <a:schemeClr val="accent1">
                    <a:lumMod val="75000"/>
                  </a:schemeClr>
                </a:solidFill>
                <a:cs typeface="Calibri"/>
              </a:rPr>
              <a:t>Playstore App Review Analysis</a:t>
            </a:r>
            <a:endParaRPr lang="en-US" sz="5400" b="1" dirty="0">
              <a:solidFill>
                <a:schemeClr val="accent1">
                  <a:lumMod val="75000"/>
                </a:schemeClr>
              </a:solidFill>
            </a:endParaRPr>
          </a:p>
        </p:txBody>
      </p:sp>
      <p:sp>
        <p:nvSpPr>
          <p:cNvPr id="4" name="TextBox 3"/>
          <p:cNvSpPr txBox="1"/>
          <p:nvPr/>
        </p:nvSpPr>
        <p:spPr>
          <a:xfrm>
            <a:off x="3798274" y="4648144"/>
            <a:ext cx="4536833" cy="954107"/>
          </a:xfrm>
          <a:prstGeom prst="rect">
            <a:avLst/>
          </a:prstGeom>
          <a:noFill/>
        </p:spPr>
        <p:txBody>
          <a:bodyPr wrap="square" rtlCol="0">
            <a:spAutoFit/>
          </a:bodyPr>
          <a:lstStyle/>
          <a:p>
            <a:pPr algn="ctr"/>
            <a:r>
              <a:rPr lang="en-US" sz="2800" b="1" dirty="0" smtClean="0"/>
              <a:t>Vartika Arora</a:t>
            </a:r>
          </a:p>
          <a:p>
            <a:pPr algn="ctr"/>
            <a:r>
              <a:rPr lang="en-US" sz="2800" b="1" dirty="0" smtClean="0"/>
              <a:t>Student at Alma Better</a:t>
            </a:r>
            <a:endParaRPr lang="en-US" sz="2800" b="1"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pie chart&#10;&#10;Description automatically generated">
            <a:extLst>
              <a:ext uri="{FF2B5EF4-FFF2-40B4-BE49-F238E27FC236}">
                <a16:creationId xmlns:a16="http://schemas.microsoft.com/office/drawing/2014/main" xmlns="" id="{0B1B6DC3-A514-AF4D-C256-F0CACB051402}"/>
              </a:ext>
            </a:extLst>
          </p:cNvPr>
          <p:cNvPicPr>
            <a:picLocks noChangeAspect="1"/>
          </p:cNvPicPr>
          <p:nvPr/>
        </p:nvPicPr>
        <p:blipFill rotWithShape="1">
          <a:blip r:embed="rId2"/>
          <a:srcRect l="22500" t="5571" r="15000" b="11699"/>
          <a:stretch/>
        </p:blipFill>
        <p:spPr>
          <a:xfrm>
            <a:off x="6032741" y="297899"/>
            <a:ext cx="5864164" cy="5415035"/>
          </a:xfrm>
          <a:prstGeom prst="rect">
            <a:avLst/>
          </a:prstGeom>
        </p:spPr>
      </p:pic>
      <p:sp>
        <p:nvSpPr>
          <p:cNvPr id="3" name="TextBox 2">
            <a:extLst>
              <a:ext uri="{FF2B5EF4-FFF2-40B4-BE49-F238E27FC236}">
                <a16:creationId xmlns:a16="http://schemas.microsoft.com/office/drawing/2014/main" xmlns="" id="{4748122B-9B3D-F970-E67D-2E3060B43B1F}"/>
              </a:ext>
            </a:extLst>
          </p:cNvPr>
          <p:cNvSpPr txBox="1"/>
          <p:nvPr/>
        </p:nvSpPr>
        <p:spPr>
          <a:xfrm>
            <a:off x="301592" y="1367047"/>
            <a:ext cx="5492750" cy="52937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cs typeface="Calibri"/>
              </a:rPr>
              <a:t>According</a:t>
            </a:r>
            <a:r>
              <a:rPr lang="en-US" sz="2000" dirty="0">
                <a:ea typeface="+mn-lt"/>
                <a:cs typeface="+mn-lt"/>
              </a:rPr>
              <a:t> to </a:t>
            </a:r>
            <a:r>
              <a:rPr lang="en-US" sz="2000" dirty="0">
                <a:ea typeface="+mn-lt"/>
                <a:cs typeface="+mn-lt"/>
                <a:hlinkClick r:id="rId3"/>
              </a:rPr>
              <a:t>research from Apptentive</a:t>
            </a:r>
            <a:r>
              <a:rPr lang="en-US" sz="2000" dirty="0">
                <a:ea typeface="+mn-lt"/>
                <a:cs typeface="+mn-lt"/>
              </a:rPr>
              <a:t> </a:t>
            </a:r>
            <a:r>
              <a:rPr lang="en-US" sz="2000" b="1" dirty="0">
                <a:ea typeface="+mn-lt"/>
                <a:cs typeface="+mn-lt"/>
              </a:rPr>
              <a:t>90% of users check reviews before downloading an app</a:t>
            </a:r>
            <a:r>
              <a:rPr lang="en-US" sz="2000" dirty="0">
                <a:ea typeface="+mn-lt"/>
                <a:cs typeface="+mn-lt"/>
              </a:rPr>
              <a:t>.</a:t>
            </a:r>
          </a:p>
          <a:p>
            <a:endParaRPr lang="en-US" sz="2000" dirty="0">
              <a:cs typeface="Calibri"/>
            </a:endParaRPr>
          </a:p>
          <a:p>
            <a:r>
              <a:rPr lang="en-US" sz="2000" dirty="0">
                <a:ea typeface="+mn-lt"/>
                <a:cs typeface="+mn-lt"/>
              </a:rPr>
              <a:t>Reviews have an influence on the app store algorithms and how visible your app is to customers. The more positive reviews you have the more the algorithm will promote your app.</a:t>
            </a:r>
          </a:p>
          <a:p>
            <a:endParaRPr lang="en-US" sz="2000" dirty="0">
              <a:cs typeface="Calibri"/>
            </a:endParaRPr>
          </a:p>
          <a:p>
            <a:endParaRPr lang="en-US" sz="2000" dirty="0">
              <a:cs typeface="Calibri"/>
            </a:endParaRPr>
          </a:p>
          <a:p>
            <a:r>
              <a:rPr lang="en-US" sz="2000" dirty="0">
                <a:ea typeface="+mn-lt"/>
                <a:cs typeface="+mn-lt"/>
              </a:rPr>
              <a:t>Reviews also helps in highlighting issues that can be resolved for much better user-friendly experience of the app.</a:t>
            </a:r>
          </a:p>
          <a:p>
            <a:endParaRPr lang="en-US" sz="2000" dirty="0">
              <a:ea typeface="+mn-lt"/>
              <a:cs typeface="+mn-lt"/>
            </a:endParaRPr>
          </a:p>
          <a:p>
            <a:r>
              <a:rPr lang="en-US" sz="2000" dirty="0">
                <a:ea typeface="+mn-lt"/>
                <a:cs typeface="+mn-lt"/>
              </a:rPr>
              <a:t>Additional features and products can then make a real difference to your customer experience and your overall growth.</a:t>
            </a:r>
            <a:endParaRPr lang="en-US" sz="2000" dirty="0"/>
          </a:p>
          <a:p>
            <a:endParaRPr lang="en-US" dirty="0">
              <a:cs typeface="Calibri"/>
            </a:endParaRPr>
          </a:p>
        </p:txBody>
      </p:sp>
      <p:sp>
        <p:nvSpPr>
          <p:cNvPr id="4" name="TextBox 3">
            <a:extLst>
              <a:ext uri="{FF2B5EF4-FFF2-40B4-BE49-F238E27FC236}">
                <a16:creationId xmlns:a16="http://schemas.microsoft.com/office/drawing/2014/main" xmlns="" id="{F8675113-F716-DF30-00C2-57DCCA2341A8}"/>
              </a:ext>
            </a:extLst>
          </p:cNvPr>
          <p:cNvSpPr txBox="1"/>
          <p:nvPr/>
        </p:nvSpPr>
        <p:spPr>
          <a:xfrm>
            <a:off x="479778" y="395111"/>
            <a:ext cx="478366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ea typeface="Calibri"/>
                <a:cs typeface="Calibri"/>
              </a:rPr>
              <a:t>USER REVIEWS</a:t>
            </a:r>
          </a:p>
        </p:txBody>
      </p:sp>
    </p:spTree>
    <p:extLst>
      <p:ext uri="{BB962C8B-B14F-4D97-AF65-F5344CB8AC3E}">
        <p14:creationId xmlns:p14="http://schemas.microsoft.com/office/powerpoint/2010/main" val="2712448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3" descr="Chart, bar chart&#10;&#10;Description automatically generated">
            <a:extLst>
              <a:ext uri="{FF2B5EF4-FFF2-40B4-BE49-F238E27FC236}">
                <a16:creationId xmlns:a16="http://schemas.microsoft.com/office/drawing/2014/main" xmlns="" id="{FB642983-461A-7CAF-E65D-2C4EE4EF5F63}"/>
              </a:ext>
            </a:extLst>
          </p:cNvPr>
          <p:cNvPicPr>
            <a:picLocks noChangeAspect="1"/>
          </p:cNvPicPr>
          <p:nvPr/>
        </p:nvPicPr>
        <p:blipFill>
          <a:blip r:embed="rId2"/>
          <a:stretch>
            <a:fillRect/>
          </a:stretch>
        </p:blipFill>
        <p:spPr>
          <a:xfrm>
            <a:off x="1144439" y="-5794"/>
            <a:ext cx="9500556" cy="6783321"/>
          </a:xfrm>
          <a:prstGeom prst="rect">
            <a:avLst/>
          </a:prstGeom>
        </p:spPr>
      </p:pic>
    </p:spTree>
    <p:extLst>
      <p:ext uri="{BB962C8B-B14F-4D97-AF65-F5344CB8AC3E}">
        <p14:creationId xmlns:p14="http://schemas.microsoft.com/office/powerpoint/2010/main" val="3661259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8">
            <a:extLst>
              <a:ext uri="{FF2B5EF4-FFF2-40B4-BE49-F238E27FC236}">
                <a16:creationId xmlns:a16="http://schemas.microsoft.com/office/drawing/2014/main" xmlns="" id="{E9CD9DE0-2AB7-68AD-84BD-3DEDCF58A722}"/>
              </a:ext>
            </a:extLst>
          </p:cNvPr>
          <p:cNvPicPr>
            <a:picLocks noChangeAspect="1"/>
          </p:cNvPicPr>
          <p:nvPr/>
        </p:nvPicPr>
        <p:blipFill>
          <a:blip r:embed="rId2"/>
          <a:stretch>
            <a:fillRect/>
          </a:stretch>
        </p:blipFill>
        <p:spPr>
          <a:xfrm>
            <a:off x="5989606" y="436149"/>
            <a:ext cx="6208144" cy="6186986"/>
          </a:xfrm>
          <a:prstGeom prst="rect">
            <a:avLst/>
          </a:prstGeom>
          <a:ln>
            <a:solidFill>
              <a:schemeClr val="tx1"/>
            </a:solidFill>
          </a:ln>
        </p:spPr>
      </p:pic>
      <p:pic>
        <p:nvPicPr>
          <p:cNvPr id="9" name="Picture 9" descr="Chart, bar chart&#10;&#10;Description automatically generated">
            <a:extLst>
              <a:ext uri="{FF2B5EF4-FFF2-40B4-BE49-F238E27FC236}">
                <a16:creationId xmlns:a16="http://schemas.microsoft.com/office/drawing/2014/main" xmlns="" id="{52A702FF-2DC3-7583-7FD5-B9F1EA25DF9E}"/>
              </a:ext>
            </a:extLst>
          </p:cNvPr>
          <p:cNvPicPr>
            <a:picLocks noChangeAspect="1"/>
          </p:cNvPicPr>
          <p:nvPr/>
        </p:nvPicPr>
        <p:blipFill>
          <a:blip r:embed="rId3"/>
          <a:stretch>
            <a:fillRect/>
          </a:stretch>
        </p:blipFill>
        <p:spPr>
          <a:xfrm>
            <a:off x="-5750" y="158480"/>
            <a:ext cx="5877461" cy="6526663"/>
          </a:xfrm>
          <a:prstGeom prst="rect">
            <a:avLst/>
          </a:prstGeom>
          <a:ln>
            <a:solidFill>
              <a:schemeClr val="tx1"/>
            </a:solidFill>
          </a:ln>
        </p:spPr>
      </p:pic>
      <p:sp>
        <p:nvSpPr>
          <p:cNvPr id="10" name="TextBox 9">
            <a:extLst>
              <a:ext uri="{FF2B5EF4-FFF2-40B4-BE49-F238E27FC236}">
                <a16:creationId xmlns:a16="http://schemas.microsoft.com/office/drawing/2014/main" xmlns="" id="{D1FA12D6-FAAF-1813-EB9D-6FEE9DAD4746}"/>
              </a:ext>
            </a:extLst>
          </p:cNvPr>
          <p:cNvSpPr txBox="1"/>
          <p:nvPr/>
        </p:nvSpPr>
        <p:spPr>
          <a:xfrm>
            <a:off x="6435305" y="105115"/>
            <a:ext cx="44510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cs typeface="Calibri"/>
              </a:rPr>
              <a:t>Top 5 negatively reviewed apps</a:t>
            </a:r>
            <a:endParaRPr lang="en-US"/>
          </a:p>
        </p:txBody>
      </p:sp>
    </p:spTree>
    <p:extLst>
      <p:ext uri="{BB962C8B-B14F-4D97-AF65-F5344CB8AC3E}">
        <p14:creationId xmlns:p14="http://schemas.microsoft.com/office/powerpoint/2010/main" val="316124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descr="Chart, pie chart&#10;&#10;Description automatically generated">
            <a:extLst>
              <a:ext uri="{FF2B5EF4-FFF2-40B4-BE49-F238E27FC236}">
                <a16:creationId xmlns:a16="http://schemas.microsoft.com/office/drawing/2014/main" xmlns="" id="{FF83A40B-A9DA-3C91-933D-57F6BD75A5FB}"/>
              </a:ext>
            </a:extLst>
          </p:cNvPr>
          <p:cNvPicPr>
            <a:picLocks noGrp="1" noChangeAspect="1"/>
          </p:cNvPicPr>
          <p:nvPr>
            <p:ph idx="1"/>
          </p:nvPr>
        </p:nvPicPr>
        <p:blipFill rotWithShape="1">
          <a:blip r:embed="rId2"/>
          <a:srcRect l="19204" t="4577" r="14360" b="15103"/>
          <a:stretch/>
        </p:blipFill>
        <p:spPr>
          <a:xfrm>
            <a:off x="5777109" y="646682"/>
            <a:ext cx="5514804" cy="5042445"/>
          </a:xfrm>
        </p:spPr>
      </p:pic>
      <p:sp>
        <p:nvSpPr>
          <p:cNvPr id="10" name="TextBox 9">
            <a:extLst>
              <a:ext uri="{FF2B5EF4-FFF2-40B4-BE49-F238E27FC236}">
                <a16:creationId xmlns:a16="http://schemas.microsoft.com/office/drawing/2014/main" xmlns="" id="{AF10EC40-75F3-06C5-CDE1-E7A511483EE9}"/>
              </a:ext>
            </a:extLst>
          </p:cNvPr>
          <p:cNvSpPr txBox="1"/>
          <p:nvPr/>
        </p:nvSpPr>
        <p:spPr>
          <a:xfrm>
            <a:off x="245313" y="1232299"/>
            <a:ext cx="4433977"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tx1">
                    <a:lumMod val="95000"/>
                    <a:lumOff val="5000"/>
                  </a:schemeClr>
                </a:solidFill>
                <a:latin typeface="Calibri"/>
                <a:cs typeface="Calibri"/>
              </a:rPr>
              <a:t>A major chunk of the total apps available on Google Playstore are free apps . i.e. the user don’t have to purchase the</a:t>
            </a:r>
            <a:r>
              <a:rPr lang="en-US" sz="2000" dirty="0">
                <a:solidFill>
                  <a:schemeClr val="tx1">
                    <a:lumMod val="95000"/>
                    <a:lumOff val="5000"/>
                  </a:schemeClr>
                </a:solidFill>
                <a:latin typeface="Angsana New"/>
                <a:cs typeface="Calibri"/>
              </a:rPr>
              <a:t> </a:t>
            </a:r>
            <a:r>
              <a:rPr lang="en-US" sz="2000" dirty="0">
                <a:solidFill>
                  <a:schemeClr val="tx1">
                    <a:lumMod val="95000"/>
                    <a:lumOff val="5000"/>
                  </a:schemeClr>
                </a:solidFill>
                <a:latin typeface="Calibri"/>
                <a:cs typeface="Calibri"/>
              </a:rPr>
              <a:t>app and the main source of the revenue generated by the apps is through adds. Whereas, only 7.83 percent apps available are the paid apps .</a:t>
            </a:r>
            <a:endParaRPr lang="en-US" sz="2000" dirty="0">
              <a:solidFill>
                <a:schemeClr val="tx1">
                  <a:lumMod val="95000"/>
                  <a:lumOff val="5000"/>
                </a:schemeClr>
              </a:solidFill>
              <a:latin typeface="Calibri"/>
            </a:endParaRPr>
          </a:p>
        </p:txBody>
      </p:sp>
      <p:sp>
        <p:nvSpPr>
          <p:cNvPr id="2" name="TextBox 1">
            <a:extLst>
              <a:ext uri="{FF2B5EF4-FFF2-40B4-BE49-F238E27FC236}">
                <a16:creationId xmlns:a16="http://schemas.microsoft.com/office/drawing/2014/main" xmlns="" id="{C97D5F8F-37E3-5204-E32F-85DE81B78AAF}"/>
              </a:ext>
            </a:extLst>
          </p:cNvPr>
          <p:cNvSpPr txBox="1"/>
          <p:nvPr/>
        </p:nvSpPr>
        <p:spPr>
          <a:xfrm>
            <a:off x="245313" y="3813894"/>
            <a:ext cx="4867993"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cs typeface="Calibri"/>
              </a:rPr>
              <a:t>In the given data set the most expensive app is for $400.0 and least expensive is for $0.99.</a:t>
            </a:r>
          </a:p>
          <a:p>
            <a:endParaRPr lang="en-US" sz="2000" dirty="0">
              <a:cs typeface="Calibri"/>
            </a:endParaRPr>
          </a:p>
          <a:p>
            <a:r>
              <a:rPr lang="en-US" sz="2000" dirty="0">
                <a:cs typeface="Calibri"/>
              </a:rPr>
              <a:t>All the Apps in the paid category lies in this price range.</a:t>
            </a:r>
          </a:p>
        </p:txBody>
      </p:sp>
    </p:spTree>
    <p:extLst>
      <p:ext uri="{BB962C8B-B14F-4D97-AF65-F5344CB8AC3E}">
        <p14:creationId xmlns:p14="http://schemas.microsoft.com/office/powerpoint/2010/main" val="1861113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pie chart&#10;&#10;Description automatically generated">
            <a:extLst>
              <a:ext uri="{FF2B5EF4-FFF2-40B4-BE49-F238E27FC236}">
                <a16:creationId xmlns:a16="http://schemas.microsoft.com/office/drawing/2014/main" xmlns="" id="{F1020EEE-5EB3-DA52-B586-30FC85E1EB78}"/>
              </a:ext>
            </a:extLst>
          </p:cNvPr>
          <p:cNvPicPr>
            <a:picLocks noChangeAspect="1"/>
          </p:cNvPicPr>
          <p:nvPr/>
        </p:nvPicPr>
        <p:blipFill>
          <a:blip r:embed="rId2"/>
          <a:stretch>
            <a:fillRect/>
          </a:stretch>
        </p:blipFill>
        <p:spPr>
          <a:xfrm>
            <a:off x="51758" y="160380"/>
            <a:ext cx="5086707" cy="4682561"/>
          </a:xfrm>
          <a:prstGeom prst="rect">
            <a:avLst/>
          </a:prstGeom>
          <a:ln>
            <a:solidFill>
              <a:schemeClr val="tx1"/>
            </a:solidFill>
          </a:ln>
        </p:spPr>
      </p:pic>
      <p:pic>
        <p:nvPicPr>
          <p:cNvPr id="6" name="Picture 6" descr="Chart, bar chart&#10;&#10;Description automatically generated">
            <a:extLst>
              <a:ext uri="{FF2B5EF4-FFF2-40B4-BE49-F238E27FC236}">
                <a16:creationId xmlns:a16="http://schemas.microsoft.com/office/drawing/2014/main" xmlns="" id="{FE1ACDB0-DD0B-824B-0FDF-7DC40A43B614}"/>
              </a:ext>
            </a:extLst>
          </p:cNvPr>
          <p:cNvPicPr>
            <a:picLocks noChangeAspect="1"/>
          </p:cNvPicPr>
          <p:nvPr/>
        </p:nvPicPr>
        <p:blipFill>
          <a:blip r:embed="rId3"/>
          <a:stretch>
            <a:fillRect/>
          </a:stretch>
        </p:blipFill>
        <p:spPr>
          <a:xfrm>
            <a:off x="5241986" y="155832"/>
            <a:ext cx="6955763" cy="4691656"/>
          </a:xfrm>
          <a:prstGeom prst="rect">
            <a:avLst/>
          </a:prstGeom>
          <a:ln>
            <a:solidFill>
              <a:schemeClr val="tx1"/>
            </a:solidFill>
          </a:ln>
        </p:spPr>
      </p:pic>
      <p:sp>
        <p:nvSpPr>
          <p:cNvPr id="7" name="TextBox 6">
            <a:extLst>
              <a:ext uri="{FF2B5EF4-FFF2-40B4-BE49-F238E27FC236}">
                <a16:creationId xmlns:a16="http://schemas.microsoft.com/office/drawing/2014/main" xmlns="" id="{A1B0623F-4A77-9C2E-DEA0-53CB63DF9169}"/>
              </a:ext>
            </a:extLst>
          </p:cNvPr>
          <p:cNvSpPr txBox="1"/>
          <p:nvPr/>
        </p:nvSpPr>
        <p:spPr>
          <a:xfrm>
            <a:off x="380999" y="5095874"/>
            <a:ext cx="269875" cy="6826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8" name="TextBox 7">
            <a:extLst>
              <a:ext uri="{FF2B5EF4-FFF2-40B4-BE49-F238E27FC236}">
                <a16:creationId xmlns:a16="http://schemas.microsoft.com/office/drawing/2014/main" xmlns="" id="{B232FE80-9AA0-C3EE-5E04-C1D124B27C7E}"/>
              </a:ext>
            </a:extLst>
          </p:cNvPr>
          <p:cNvSpPr txBox="1"/>
          <p:nvPr/>
        </p:nvSpPr>
        <p:spPr>
          <a:xfrm>
            <a:off x="142874" y="5143500"/>
            <a:ext cx="11858625"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ea typeface="+mn-lt"/>
                <a:cs typeface="+mn-lt"/>
              </a:rPr>
              <a:t>In the paid category , A subset of 50 least expensive apps(mostly which were below $10.0 ) was observed . It is seen that top categories with least expensive paid apps are Tools, Family and Games. </a:t>
            </a:r>
          </a:p>
          <a:p>
            <a:endParaRPr lang="en-US" sz="2000" dirty="0">
              <a:ea typeface="+mn-lt"/>
              <a:cs typeface="+mn-lt"/>
            </a:endParaRPr>
          </a:p>
          <a:p>
            <a:r>
              <a:rPr lang="en-US" sz="2000" dirty="0">
                <a:ea typeface="+mn-lt"/>
                <a:cs typeface="+mn-lt"/>
              </a:rPr>
              <a:t>And majority of these apps are very small in size.</a:t>
            </a:r>
          </a:p>
        </p:txBody>
      </p:sp>
    </p:spTree>
    <p:extLst>
      <p:ext uri="{BB962C8B-B14F-4D97-AF65-F5344CB8AC3E}">
        <p14:creationId xmlns:p14="http://schemas.microsoft.com/office/powerpoint/2010/main" val="4056338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xmlns="" id="{4F0BF33F-8AA2-33DA-23D5-C709FE03818D}"/>
              </a:ext>
            </a:extLst>
          </p:cNvPr>
          <p:cNvPicPr>
            <a:picLocks noChangeAspect="1"/>
          </p:cNvPicPr>
          <p:nvPr/>
        </p:nvPicPr>
        <p:blipFill>
          <a:blip r:embed="rId2"/>
          <a:stretch>
            <a:fillRect/>
          </a:stretch>
        </p:blipFill>
        <p:spPr>
          <a:xfrm>
            <a:off x="80513" y="44518"/>
            <a:ext cx="5029199" cy="4396699"/>
          </a:xfrm>
          <a:prstGeom prst="rect">
            <a:avLst/>
          </a:prstGeom>
          <a:ln>
            <a:solidFill>
              <a:schemeClr val="tx1"/>
            </a:solidFill>
          </a:ln>
        </p:spPr>
      </p:pic>
      <p:pic>
        <p:nvPicPr>
          <p:cNvPr id="4" name="Picture 4" descr="Chart, bar chart&#10;&#10;Description automatically generated">
            <a:extLst>
              <a:ext uri="{FF2B5EF4-FFF2-40B4-BE49-F238E27FC236}">
                <a16:creationId xmlns:a16="http://schemas.microsoft.com/office/drawing/2014/main" xmlns="" id="{91706137-3FFB-1E45-9474-A25DBFDC046B}"/>
              </a:ext>
            </a:extLst>
          </p:cNvPr>
          <p:cNvPicPr>
            <a:picLocks noChangeAspect="1"/>
          </p:cNvPicPr>
          <p:nvPr/>
        </p:nvPicPr>
        <p:blipFill>
          <a:blip r:embed="rId3"/>
          <a:stretch>
            <a:fillRect/>
          </a:stretch>
        </p:blipFill>
        <p:spPr>
          <a:xfrm>
            <a:off x="5241985" y="45048"/>
            <a:ext cx="6955766" cy="4395645"/>
          </a:xfrm>
          <a:prstGeom prst="rect">
            <a:avLst/>
          </a:prstGeom>
          <a:ln>
            <a:solidFill>
              <a:schemeClr val="tx1"/>
            </a:solidFill>
          </a:ln>
        </p:spPr>
      </p:pic>
      <p:sp>
        <p:nvSpPr>
          <p:cNvPr id="5" name="TextBox 4">
            <a:extLst>
              <a:ext uri="{FF2B5EF4-FFF2-40B4-BE49-F238E27FC236}">
                <a16:creationId xmlns:a16="http://schemas.microsoft.com/office/drawing/2014/main" xmlns="" id="{6770A747-5C12-65BE-D183-766FF4FCBEDC}"/>
              </a:ext>
            </a:extLst>
          </p:cNvPr>
          <p:cNvSpPr txBox="1"/>
          <p:nvPr/>
        </p:nvSpPr>
        <p:spPr>
          <a:xfrm>
            <a:off x="79974" y="4886505"/>
            <a:ext cx="1177925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cs typeface="Calibri"/>
              </a:rPr>
              <a:t>In the paid category , A subset of 50 most expensive apps(ranging b/w $30.0 to $400.0 ) was observed . It is seen that top categories with most expensive paid apps are Medical, Family and Finance. </a:t>
            </a:r>
            <a:endParaRPr lang="en-US" sz="2000" dirty="0">
              <a:ea typeface="+mn-lt"/>
              <a:cs typeface="+mn-lt"/>
            </a:endParaRPr>
          </a:p>
          <a:p>
            <a:endParaRPr lang="en-US" sz="2000" dirty="0">
              <a:ea typeface="+mn-lt"/>
              <a:cs typeface="+mn-lt"/>
            </a:endParaRPr>
          </a:p>
          <a:p>
            <a:r>
              <a:rPr lang="en-US" sz="2000" dirty="0">
                <a:cs typeface="Calibri"/>
              </a:rPr>
              <a:t>Majority of most expensive apps are also very small in size.</a:t>
            </a:r>
            <a:endParaRPr lang="en-US" sz="2000" dirty="0"/>
          </a:p>
        </p:txBody>
      </p:sp>
    </p:spTree>
    <p:extLst>
      <p:ext uri="{BB962C8B-B14F-4D97-AF65-F5344CB8AC3E}">
        <p14:creationId xmlns:p14="http://schemas.microsoft.com/office/powerpoint/2010/main" val="154772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E5E244CD-AACC-6831-146A-2487BAE57980}"/>
              </a:ext>
            </a:extLst>
          </p:cNvPr>
          <p:cNvSpPr txBox="1"/>
          <p:nvPr/>
        </p:nvSpPr>
        <p:spPr>
          <a:xfrm>
            <a:off x="269631" y="842229"/>
            <a:ext cx="11699631" cy="6032421"/>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dirty="0"/>
              <a:t>The top 5 categories that majorly contribute to the playstore apps are Family, Games, Tools, Medical and Business category.</a:t>
            </a:r>
          </a:p>
          <a:p>
            <a:endParaRPr lang="en-US" sz="1600" dirty="0"/>
          </a:p>
          <a:p>
            <a:pPr marL="285750" indent="-285750">
              <a:buFont typeface="Arial"/>
              <a:buChar char="•"/>
            </a:pPr>
            <a:r>
              <a:rPr lang="en-US" sz="1600" dirty="0"/>
              <a:t>Whereas, Beauty, Comics, Parenting, Art and Design, and Event categories have the lowest share in the total playstore apps.</a:t>
            </a:r>
          </a:p>
          <a:p>
            <a:pPr marL="285750" indent="-285750">
              <a:buFont typeface="Arial"/>
              <a:buChar char="•"/>
            </a:pPr>
            <a:endParaRPr lang="en-US" sz="1600" dirty="0"/>
          </a:p>
          <a:p>
            <a:pPr marL="285750" indent="-285750">
              <a:buFont typeface="Arial"/>
              <a:buChar char="•"/>
            </a:pPr>
            <a:r>
              <a:rPr lang="en-US" sz="1600" dirty="0"/>
              <a:t>The top 100 most installed apps/popular apps are free apps majorly belongs to Communication, tools, games ,social and family category.</a:t>
            </a:r>
            <a:br>
              <a:rPr lang="en-US" sz="1600" dirty="0"/>
            </a:br>
            <a:endParaRPr lang="en-US" sz="1600" dirty="0"/>
          </a:p>
          <a:p>
            <a:pPr marL="285750" indent="-285750">
              <a:buFont typeface="Arial"/>
              <a:buChar char="•"/>
            </a:pPr>
            <a:r>
              <a:rPr lang="en-US" sz="1600" dirty="0"/>
              <a:t>There are 92.17% free and 7.83% paid apps in the playstore.</a:t>
            </a:r>
            <a:br>
              <a:rPr lang="en-US" sz="1600" dirty="0"/>
            </a:br>
            <a:endParaRPr lang="en-US" sz="1600" dirty="0"/>
          </a:p>
          <a:p>
            <a:pPr marL="285750" indent="-285750">
              <a:buFont typeface="Arial"/>
              <a:buChar char="•"/>
            </a:pPr>
            <a:r>
              <a:rPr lang="en-US" sz="1600" dirty="0"/>
              <a:t>The top 5 most reviewed apps are Facebook, </a:t>
            </a:r>
            <a:r>
              <a:rPr lang="en-US" sz="1600" dirty="0" smtClean="0"/>
              <a:t>WhatsApp </a:t>
            </a:r>
            <a:r>
              <a:rPr lang="en-US" sz="1600" dirty="0"/>
              <a:t>Messenger, Instagram, Messenger – Text and Video Chat for Free and Clash of Clans</a:t>
            </a:r>
          </a:p>
          <a:p>
            <a:endParaRPr lang="en-US" sz="1600" dirty="0"/>
          </a:p>
          <a:p>
            <a:pPr marL="285750" indent="-285750">
              <a:buFont typeface="Arial"/>
              <a:buChar char="•"/>
            </a:pPr>
            <a:r>
              <a:rPr lang="en-US" sz="1600" dirty="0"/>
              <a:t>Helix Jump has the highest number of positive reviews and Angry Birds Classic has the highest number of negative reviews.</a:t>
            </a:r>
            <a:br>
              <a:rPr lang="en-US" sz="1600" dirty="0"/>
            </a:br>
            <a:endParaRPr lang="en-US" sz="1600" dirty="0"/>
          </a:p>
          <a:p>
            <a:pPr marL="285750" indent="-285750">
              <a:buFont typeface="Arial"/>
              <a:buChar char="•"/>
            </a:pPr>
            <a:r>
              <a:rPr lang="en-US" sz="1600" dirty="0"/>
              <a:t>Apps in paid category lies between range of $0.99- 400.0 . Top categories having most expensive apps are medical, family , finance, lifestyle and Top categories having least expensive apps are Tools, family and games.</a:t>
            </a:r>
            <a:br>
              <a:rPr lang="en-US" sz="1600" dirty="0"/>
            </a:br>
            <a:endParaRPr lang="en-US" sz="1600" dirty="0"/>
          </a:p>
          <a:p>
            <a:pPr marL="285750" indent="-285750">
              <a:buFont typeface="Arial"/>
              <a:buChar char="•"/>
            </a:pPr>
            <a:r>
              <a:rPr lang="en-US" sz="1600" dirty="0"/>
              <a:t>81.82 % apps in playstore is rated for everyone, 10.73% for teen , 4.07% for mature 17+, 3.33% for 10+ and 0.03 % rated only for adults 18+</a:t>
            </a:r>
            <a:br>
              <a:rPr lang="en-US" sz="1600" dirty="0"/>
            </a:br>
            <a:endParaRPr lang="en-US" sz="1600" dirty="0"/>
          </a:p>
          <a:p>
            <a:pPr marL="285750" indent="-285750">
              <a:buFont typeface="Arial"/>
              <a:buChar char="•"/>
            </a:pPr>
            <a:r>
              <a:rPr lang="en-US" sz="1600" dirty="0"/>
              <a:t>Around 75 % apps in playstore are light apps</a:t>
            </a:r>
            <a:r>
              <a:rPr lang="en-US" sz="1600" dirty="0">
                <a:ea typeface="+mn-lt"/>
                <a:cs typeface="+mn-lt"/>
              </a:rPr>
              <a:t> , 16.31 % medium and ~7% apps are heavy apps.</a:t>
            </a:r>
            <a:r>
              <a:rPr lang="en-US" sz="1600" dirty="0"/>
              <a:t/>
            </a:r>
            <a:br>
              <a:rPr lang="en-US" sz="1600" dirty="0"/>
            </a:br>
            <a:endParaRPr lang="en-US" sz="1600" dirty="0">
              <a:cs typeface="Calibri"/>
            </a:endParaRPr>
          </a:p>
          <a:p>
            <a:pPr marL="285750" indent="-285750">
              <a:buFont typeface="Arial"/>
              <a:buChar char="•"/>
            </a:pPr>
            <a:r>
              <a:rPr lang="en-US" sz="1600" dirty="0">
                <a:ea typeface="+mn-lt"/>
                <a:cs typeface="+mn-lt"/>
              </a:rPr>
              <a:t>80.23 % apps in playstore are top rated having average rating above and equal 4.0 and only 0.61% apps are lowest rated having average rating less than 2.0</a:t>
            </a:r>
            <a:endParaRPr lang="en-US" sz="1600" dirty="0">
              <a:cs typeface="Calibri"/>
            </a:endParaRPr>
          </a:p>
          <a:p>
            <a:pPr marL="285750" indent="-285750" algn="l">
              <a:buFont typeface="Arial"/>
              <a:buChar char="•"/>
            </a:pPr>
            <a:endParaRPr lang="en-US" dirty="0">
              <a:cs typeface="Calibri"/>
            </a:endParaRPr>
          </a:p>
        </p:txBody>
      </p:sp>
      <p:sp>
        <p:nvSpPr>
          <p:cNvPr id="3" name="TextBox 2"/>
          <p:cNvSpPr txBox="1"/>
          <p:nvPr/>
        </p:nvSpPr>
        <p:spPr>
          <a:xfrm>
            <a:off x="269631" y="237366"/>
            <a:ext cx="11699631" cy="461665"/>
          </a:xfrm>
          <a:prstGeom prst="rect">
            <a:avLst/>
          </a:prstGeom>
          <a:solidFill>
            <a:schemeClr val="accent6">
              <a:lumMod val="20000"/>
              <a:lumOff val="80000"/>
            </a:schemeClr>
          </a:solidFill>
        </p:spPr>
        <p:txBody>
          <a:bodyPr wrap="square" rtlCol="0">
            <a:spAutoFit/>
          </a:bodyPr>
          <a:lstStyle/>
          <a:p>
            <a:pPr algn="ctr"/>
            <a:r>
              <a:rPr lang="en-US" sz="2400" b="1" dirty="0" smtClean="0"/>
              <a:t>SUMMARY</a:t>
            </a:r>
            <a:endParaRPr lang="en-US" sz="2000" b="1" dirty="0"/>
          </a:p>
        </p:txBody>
      </p:sp>
    </p:spTree>
    <p:extLst>
      <p:ext uri="{BB962C8B-B14F-4D97-AF65-F5344CB8AC3E}">
        <p14:creationId xmlns:p14="http://schemas.microsoft.com/office/powerpoint/2010/main" val="2938979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3077" y="1781908"/>
            <a:ext cx="11582400" cy="4801314"/>
          </a:xfrm>
          <a:prstGeom prst="rect">
            <a:avLst/>
          </a:prstGeom>
          <a:noFill/>
          <a:ln>
            <a:solidFill>
              <a:schemeClr val="tx1"/>
            </a:solidFill>
          </a:ln>
        </p:spPr>
        <p:txBody>
          <a:bodyPr wrap="square" rtlCol="0">
            <a:spAutoFit/>
          </a:bodyPr>
          <a:lstStyle/>
          <a:p>
            <a:pPr marL="285750" indent="-285750">
              <a:buFont typeface="Arial" pitchFamily="34" charset="0"/>
              <a:buChar char="•"/>
            </a:pPr>
            <a:r>
              <a:rPr lang="en-US" dirty="0"/>
              <a:t>All the top 100 apps installed are free apps and mostly belongs to communication , games and tools category. Hence, we can infer that if an app is free it will have larger and diverse user base</a:t>
            </a:r>
            <a:r>
              <a:rPr lang="en-US" dirty="0" smtClean="0"/>
              <a:t>.</a:t>
            </a:r>
          </a:p>
          <a:p>
            <a:pPr marL="285750" indent="-285750">
              <a:buFont typeface="Arial" pitchFamily="34" charset="0"/>
              <a:buChar char="•"/>
            </a:pPr>
            <a:endParaRPr lang="en-US" dirty="0"/>
          </a:p>
          <a:p>
            <a:pPr marL="285750" indent="-285750">
              <a:buFont typeface="Arial" pitchFamily="34" charset="0"/>
              <a:buChar char="•"/>
            </a:pPr>
            <a:r>
              <a:rPr lang="en-US" dirty="0"/>
              <a:t>We have observed that there is large user base of social, communication and games categories but there are not many apps available in these categories except for games. Hence, social and communication are the categories that can be tapped more</a:t>
            </a:r>
            <a:r>
              <a:rPr lang="en-US" dirty="0" smtClean="0"/>
              <a:t>.</a:t>
            </a:r>
          </a:p>
          <a:p>
            <a:pPr marL="285750" indent="-285750">
              <a:buFont typeface="Arial" pitchFamily="34" charset="0"/>
              <a:buChar char="•"/>
            </a:pPr>
            <a:endParaRPr lang="en-US" dirty="0"/>
          </a:p>
          <a:p>
            <a:pPr marL="285750" indent="-285750">
              <a:buFont typeface="Arial" pitchFamily="34" charset="0"/>
              <a:buChar char="•"/>
            </a:pPr>
            <a:r>
              <a:rPr lang="en-US" dirty="0"/>
              <a:t>If the app has content rating not for everyone, it will not have a large user base but if you make it more user centric </a:t>
            </a:r>
            <a:r>
              <a:rPr lang="en-US" dirty="0" smtClean="0"/>
              <a:t>targeting </a:t>
            </a:r>
            <a:r>
              <a:rPr lang="en-US" dirty="0"/>
              <a:t>the selective audience the app will do well even if it is paid then</a:t>
            </a:r>
            <a:r>
              <a:rPr lang="en-US" dirty="0" smtClean="0"/>
              <a:t>.</a:t>
            </a:r>
          </a:p>
          <a:p>
            <a:pPr marL="285750" indent="-285750">
              <a:buFont typeface="Arial" pitchFamily="34" charset="0"/>
              <a:buChar char="•"/>
            </a:pPr>
            <a:endParaRPr lang="en-US" dirty="0"/>
          </a:p>
          <a:p>
            <a:pPr marL="285750" indent="-285750">
              <a:buFont typeface="Arial" pitchFamily="34" charset="0"/>
              <a:buChar char="•"/>
            </a:pPr>
            <a:r>
              <a:rPr lang="en-US" dirty="0"/>
              <a:t>Majority of the apps in playstore are small in size and have good/above average rating. While for paid apps, we have almost equal distribution in terms of size and rating</a:t>
            </a:r>
            <a:r>
              <a:rPr lang="en-US" dirty="0" smtClean="0"/>
              <a:t>.</a:t>
            </a:r>
          </a:p>
          <a:p>
            <a:r>
              <a:rPr lang="en-US" dirty="0"/>
              <a:t> </a:t>
            </a:r>
            <a:r>
              <a:rPr lang="en-US" dirty="0" smtClean="0"/>
              <a:t>    On </a:t>
            </a:r>
            <a:r>
              <a:rPr lang="en-US" dirty="0"/>
              <a:t>more close observation we can see apps with more </a:t>
            </a:r>
            <a:r>
              <a:rPr lang="en-US" dirty="0" smtClean="0"/>
              <a:t>data size </a:t>
            </a:r>
            <a:r>
              <a:rPr lang="en-US" dirty="0"/>
              <a:t>are also given good rating</a:t>
            </a:r>
            <a:r>
              <a:rPr lang="en-US" dirty="0" smtClean="0"/>
              <a:t>.</a:t>
            </a:r>
          </a:p>
          <a:p>
            <a:endParaRPr lang="en-US" dirty="0"/>
          </a:p>
          <a:p>
            <a:r>
              <a:rPr lang="en-US" dirty="0"/>
              <a:t> </a:t>
            </a:r>
            <a:r>
              <a:rPr lang="en-US" dirty="0" smtClean="0"/>
              <a:t>    Hence</a:t>
            </a:r>
            <a:r>
              <a:rPr lang="en-US" dirty="0"/>
              <a:t>, we can infer that the apps which have more </a:t>
            </a:r>
            <a:r>
              <a:rPr lang="en-US" dirty="0" smtClean="0"/>
              <a:t>data size </a:t>
            </a:r>
            <a:r>
              <a:rPr lang="en-US" dirty="0"/>
              <a:t>have better performance, resulting in better user experience </a:t>
            </a:r>
            <a:r>
              <a:rPr lang="en-US" dirty="0" smtClean="0"/>
              <a:t> and  Apps </a:t>
            </a:r>
            <a:r>
              <a:rPr lang="en-US" dirty="0"/>
              <a:t>that are free also has positive impact on user's choice and </a:t>
            </a:r>
            <a:r>
              <a:rPr lang="en-US" dirty="0" smtClean="0"/>
              <a:t>preference.</a:t>
            </a:r>
            <a:endParaRPr lang="en-US" dirty="0"/>
          </a:p>
          <a:p>
            <a:endParaRPr lang="en-US" dirty="0"/>
          </a:p>
        </p:txBody>
      </p:sp>
      <p:sp>
        <p:nvSpPr>
          <p:cNvPr id="3" name="TextBox 2"/>
          <p:cNvSpPr txBox="1"/>
          <p:nvPr/>
        </p:nvSpPr>
        <p:spPr>
          <a:xfrm>
            <a:off x="293077" y="699104"/>
            <a:ext cx="11582400" cy="646331"/>
          </a:xfrm>
          <a:prstGeom prst="rect">
            <a:avLst/>
          </a:prstGeom>
          <a:solidFill>
            <a:schemeClr val="accent6">
              <a:lumMod val="20000"/>
              <a:lumOff val="80000"/>
            </a:schemeClr>
          </a:solidFill>
          <a:ln>
            <a:solidFill>
              <a:schemeClr val="tx1"/>
            </a:solidFill>
          </a:ln>
        </p:spPr>
        <p:txBody>
          <a:bodyPr wrap="square" rtlCol="0">
            <a:spAutoFit/>
          </a:bodyPr>
          <a:lstStyle/>
          <a:p>
            <a:pPr algn="ctr"/>
            <a:r>
              <a:rPr lang="en-US" sz="3600" b="1" dirty="0" smtClean="0"/>
              <a:t>ANALYSIS</a:t>
            </a:r>
            <a:endParaRPr lang="en-US" sz="3600" b="1" dirty="0"/>
          </a:p>
        </p:txBody>
      </p:sp>
    </p:spTree>
    <p:extLst>
      <p:ext uri="{BB962C8B-B14F-4D97-AF65-F5344CB8AC3E}">
        <p14:creationId xmlns:p14="http://schemas.microsoft.com/office/powerpoint/2010/main" val="2346252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1693" y="366575"/>
            <a:ext cx="11582400" cy="646331"/>
          </a:xfrm>
          <a:prstGeom prst="rect">
            <a:avLst/>
          </a:prstGeom>
          <a:solidFill>
            <a:schemeClr val="accent6">
              <a:lumMod val="20000"/>
              <a:lumOff val="80000"/>
            </a:schemeClr>
          </a:solidFill>
          <a:ln>
            <a:solidFill>
              <a:schemeClr val="tx1"/>
            </a:solidFill>
          </a:ln>
        </p:spPr>
        <p:txBody>
          <a:bodyPr wrap="square" rtlCol="0">
            <a:spAutoFit/>
          </a:bodyPr>
          <a:lstStyle/>
          <a:p>
            <a:pPr algn="ctr"/>
            <a:r>
              <a:rPr lang="en-US" sz="3600" b="1" dirty="0" smtClean="0"/>
              <a:t>References</a:t>
            </a:r>
            <a:endParaRPr lang="en-US" sz="3600" b="1" dirty="0"/>
          </a:p>
        </p:txBody>
      </p:sp>
      <p:sp>
        <p:nvSpPr>
          <p:cNvPr id="4" name="TextBox 3"/>
          <p:cNvSpPr txBox="1"/>
          <p:nvPr/>
        </p:nvSpPr>
        <p:spPr>
          <a:xfrm>
            <a:off x="351693" y="1482914"/>
            <a:ext cx="11723076" cy="923330"/>
          </a:xfrm>
          <a:prstGeom prst="rect">
            <a:avLst/>
          </a:prstGeom>
          <a:noFill/>
        </p:spPr>
        <p:txBody>
          <a:bodyPr wrap="square" rtlCol="0">
            <a:spAutoFit/>
          </a:bodyPr>
          <a:lstStyle/>
          <a:p>
            <a:r>
              <a:rPr lang="en-US" dirty="0">
                <a:hlinkClick r:id="rId2"/>
              </a:rPr>
              <a:t>https://github.com</a:t>
            </a:r>
            <a:r>
              <a:rPr lang="en-US" dirty="0" smtClean="0">
                <a:hlinkClick r:id="rId2"/>
              </a:rPr>
              <a:t>/</a:t>
            </a:r>
            <a:endParaRPr lang="en-US" dirty="0" smtClean="0"/>
          </a:p>
          <a:p>
            <a:r>
              <a:rPr lang="en-US" dirty="0">
                <a:hlinkClick r:id="rId3"/>
              </a:rPr>
              <a:t>https://www.geeksforgeeks.org</a:t>
            </a:r>
            <a:r>
              <a:rPr lang="en-US" dirty="0" smtClean="0">
                <a:hlinkClick r:id="rId3"/>
              </a:rPr>
              <a:t>/</a:t>
            </a:r>
            <a:endParaRPr lang="en-US" dirty="0" smtClean="0"/>
          </a:p>
          <a:p>
            <a:r>
              <a:rPr lang="en-US" dirty="0">
                <a:hlinkClick r:id="rId4"/>
              </a:rPr>
              <a:t>https://www.w3schools.com/</a:t>
            </a:r>
            <a:endParaRPr lang="en-US" dirty="0"/>
          </a:p>
        </p:txBody>
      </p:sp>
    </p:spTree>
    <p:extLst>
      <p:ext uri="{BB962C8B-B14F-4D97-AF65-F5344CB8AC3E}">
        <p14:creationId xmlns:p14="http://schemas.microsoft.com/office/powerpoint/2010/main" val="3831084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BC4646-B785-EDB2-FFF3-80F59060C111}"/>
              </a:ext>
            </a:extLst>
          </p:cNvPr>
          <p:cNvSpPr>
            <a:spLocks noGrp="1"/>
          </p:cNvSpPr>
          <p:nvPr>
            <p:ph type="title"/>
          </p:nvPr>
        </p:nvSpPr>
        <p:spPr/>
        <p:txBody>
          <a:bodyPr/>
          <a:lstStyle/>
          <a:p>
            <a:r>
              <a:rPr lang="en-US" b="1" dirty="0">
                <a:cs typeface="Calibri Light"/>
              </a:rPr>
              <a:t>INTRODUCTION</a:t>
            </a:r>
            <a:endParaRPr lang="en-US" b="1" dirty="0"/>
          </a:p>
        </p:txBody>
      </p:sp>
      <p:sp>
        <p:nvSpPr>
          <p:cNvPr id="3" name="Content Placeholder 2">
            <a:extLst>
              <a:ext uri="{FF2B5EF4-FFF2-40B4-BE49-F238E27FC236}">
                <a16:creationId xmlns:a16="http://schemas.microsoft.com/office/drawing/2014/main" xmlns="" id="{9E71B39E-3692-04C3-B16D-A2BD5C8FC069}"/>
              </a:ext>
            </a:extLst>
          </p:cNvPr>
          <p:cNvSpPr>
            <a:spLocks noGrp="1"/>
          </p:cNvSpPr>
          <p:nvPr>
            <p:ph idx="1"/>
          </p:nvPr>
        </p:nvSpPr>
        <p:spPr>
          <a:xfrm>
            <a:off x="464389" y="1638720"/>
            <a:ext cx="6777487" cy="4653262"/>
          </a:xfrm>
        </p:spPr>
        <p:txBody>
          <a:bodyPr vert="horz" lIns="91440" tIns="45720" rIns="91440" bIns="45720" rtlCol="0" anchor="t">
            <a:noAutofit/>
          </a:bodyPr>
          <a:lstStyle/>
          <a:p>
            <a:pPr>
              <a:lnSpc>
                <a:spcPct val="150000"/>
              </a:lnSpc>
            </a:pPr>
            <a:r>
              <a:rPr lang="en-US" sz="2000" dirty="0">
                <a:ea typeface="+mn-lt"/>
                <a:cs typeface="+mn-lt"/>
              </a:rPr>
              <a:t>Google Play Store is a home to millions of applications or apps as we call it, here you can download or buy  apps, games, and other media onto your Android device.</a:t>
            </a:r>
          </a:p>
          <a:p>
            <a:pPr>
              <a:lnSpc>
                <a:spcPct val="150000"/>
              </a:lnSpc>
            </a:pPr>
            <a:endParaRPr lang="en-US" sz="2000" dirty="0">
              <a:cs typeface="Calibri"/>
            </a:endParaRPr>
          </a:p>
          <a:p>
            <a:pPr>
              <a:lnSpc>
                <a:spcPct val="150000"/>
              </a:lnSpc>
            </a:pPr>
            <a:r>
              <a:rPr lang="en-US" sz="2000" dirty="0">
                <a:cs typeface="Calibri"/>
              </a:rPr>
              <a:t>In this exploratory data analysis done on a sample data set of around 10k apps from google play store. The aim is to draw some insights of the general app distribution among various categories and genres , studying the relation between app size, its type, and other possible factors that affects the popularity of the app. </a:t>
            </a:r>
          </a:p>
        </p:txBody>
      </p:sp>
      <p:pic>
        <p:nvPicPr>
          <p:cNvPr id="4" name="Picture 4" descr="A picture containing icon&#10;&#10;Description automatically generated">
            <a:extLst>
              <a:ext uri="{FF2B5EF4-FFF2-40B4-BE49-F238E27FC236}">
                <a16:creationId xmlns:a16="http://schemas.microsoft.com/office/drawing/2014/main" xmlns="" id="{C2B2BE7F-F52F-9913-7851-0F9A93F26E19}"/>
              </a:ext>
            </a:extLst>
          </p:cNvPr>
          <p:cNvPicPr>
            <a:picLocks noChangeAspect="1"/>
          </p:cNvPicPr>
          <p:nvPr/>
        </p:nvPicPr>
        <p:blipFill rotWithShape="1">
          <a:blip r:embed="rId2"/>
          <a:srcRect l="351" t="56579" r="351"/>
          <a:stretch/>
        </p:blipFill>
        <p:spPr>
          <a:xfrm>
            <a:off x="7458794" y="215392"/>
            <a:ext cx="4060592" cy="1898051"/>
          </a:xfrm>
          <a:prstGeom prst="rect">
            <a:avLst/>
          </a:prstGeom>
        </p:spPr>
      </p:pic>
      <p:pic>
        <p:nvPicPr>
          <p:cNvPr id="5" name="Picture 5" descr="Logo, company name&#10;&#10;Description automatically generated">
            <a:extLst>
              <a:ext uri="{FF2B5EF4-FFF2-40B4-BE49-F238E27FC236}">
                <a16:creationId xmlns:a16="http://schemas.microsoft.com/office/drawing/2014/main" xmlns="" id="{251C5BD0-D8A3-6CEB-B421-CACEC872C0C3}"/>
              </a:ext>
            </a:extLst>
          </p:cNvPr>
          <p:cNvPicPr>
            <a:picLocks noChangeAspect="1"/>
          </p:cNvPicPr>
          <p:nvPr/>
        </p:nvPicPr>
        <p:blipFill>
          <a:blip r:embed="rId3"/>
          <a:stretch>
            <a:fillRect/>
          </a:stretch>
        </p:blipFill>
        <p:spPr>
          <a:xfrm>
            <a:off x="7571117" y="2298902"/>
            <a:ext cx="3807124" cy="2907179"/>
          </a:xfrm>
          <a:prstGeom prst="rect">
            <a:avLst/>
          </a:prstGeom>
        </p:spPr>
      </p:pic>
    </p:spTree>
    <p:extLst>
      <p:ext uri="{BB962C8B-B14F-4D97-AF65-F5344CB8AC3E}">
        <p14:creationId xmlns:p14="http://schemas.microsoft.com/office/powerpoint/2010/main" val="72637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9EB0E5-626C-5B67-3E00-340F8EB6B439}"/>
              </a:ext>
            </a:extLst>
          </p:cNvPr>
          <p:cNvSpPr>
            <a:spLocks noGrp="1"/>
          </p:cNvSpPr>
          <p:nvPr>
            <p:ph type="title"/>
          </p:nvPr>
        </p:nvSpPr>
        <p:spPr>
          <a:xfrm>
            <a:off x="838200" y="365125"/>
            <a:ext cx="10515600" cy="879865"/>
          </a:xfrm>
          <a:solidFill>
            <a:schemeClr val="accent6">
              <a:lumMod val="20000"/>
              <a:lumOff val="80000"/>
            </a:schemeClr>
          </a:solidFill>
          <a:ln>
            <a:solidFill>
              <a:schemeClr val="tx1"/>
            </a:solidFill>
          </a:ln>
        </p:spPr>
        <p:txBody>
          <a:bodyPr/>
          <a:lstStyle/>
          <a:p>
            <a:pPr algn="ctr"/>
            <a:r>
              <a:rPr lang="en-US" b="1" dirty="0">
                <a:cs typeface="Calibri Light"/>
              </a:rPr>
              <a:t>TABLE OF CONTENTS</a:t>
            </a:r>
          </a:p>
        </p:txBody>
      </p:sp>
      <p:sp>
        <p:nvSpPr>
          <p:cNvPr id="3" name="Content Placeholder 2">
            <a:extLst>
              <a:ext uri="{FF2B5EF4-FFF2-40B4-BE49-F238E27FC236}">
                <a16:creationId xmlns:a16="http://schemas.microsoft.com/office/drawing/2014/main" xmlns="" id="{9AB4CF99-1A61-D4F7-A0A2-ACFD2302D31C}"/>
              </a:ext>
            </a:extLst>
          </p:cNvPr>
          <p:cNvSpPr>
            <a:spLocks noGrp="1"/>
          </p:cNvSpPr>
          <p:nvPr>
            <p:ph idx="1"/>
          </p:nvPr>
        </p:nvSpPr>
        <p:spPr>
          <a:xfrm>
            <a:off x="234351" y="1710606"/>
            <a:ext cx="11119449" cy="4682018"/>
          </a:xfrm>
        </p:spPr>
        <p:txBody>
          <a:bodyPr vert="horz" lIns="91440" tIns="45720" rIns="91440" bIns="45720" rtlCol="0" anchor="t">
            <a:normAutofit lnSpcReduction="10000"/>
          </a:bodyPr>
          <a:lstStyle/>
          <a:p>
            <a:pPr>
              <a:lnSpc>
                <a:spcPct val="100000"/>
              </a:lnSpc>
            </a:pPr>
            <a:r>
              <a:rPr lang="en-US" sz="2400" dirty="0">
                <a:cs typeface="Calibri"/>
              </a:rPr>
              <a:t>Category wise distribution of apps</a:t>
            </a:r>
            <a:endParaRPr lang="en-US" dirty="0"/>
          </a:p>
          <a:p>
            <a:pPr>
              <a:lnSpc>
                <a:spcPct val="100000"/>
              </a:lnSpc>
            </a:pPr>
            <a:r>
              <a:rPr lang="en-US" sz="2400" dirty="0">
                <a:cs typeface="Calibri"/>
              </a:rPr>
              <a:t>Most popular categories</a:t>
            </a:r>
          </a:p>
          <a:p>
            <a:pPr>
              <a:lnSpc>
                <a:spcPct val="100000"/>
              </a:lnSpc>
            </a:pPr>
            <a:r>
              <a:rPr lang="en-US" sz="2400" dirty="0">
                <a:cs typeface="Calibri"/>
              </a:rPr>
              <a:t>Distribution of apps in different size groups</a:t>
            </a:r>
          </a:p>
          <a:p>
            <a:pPr>
              <a:lnSpc>
                <a:spcPct val="100000"/>
              </a:lnSpc>
            </a:pPr>
            <a:r>
              <a:rPr lang="en-US" sz="2400" dirty="0">
                <a:cs typeface="Calibri"/>
              </a:rPr>
              <a:t>Studying  relation between app size , its type and its influence on app rating</a:t>
            </a:r>
          </a:p>
          <a:p>
            <a:pPr>
              <a:lnSpc>
                <a:spcPct val="100000"/>
              </a:lnSpc>
            </a:pPr>
            <a:r>
              <a:rPr lang="en-US" sz="2400" dirty="0">
                <a:cs typeface="Calibri"/>
              </a:rPr>
              <a:t>Percentage distribution of apps by content rating</a:t>
            </a:r>
            <a:endParaRPr lang="en-US" sz="4400" b="1" dirty="0">
              <a:latin typeface="+mj-lt"/>
              <a:ea typeface="Calibri Light"/>
              <a:cs typeface="Calibri Light"/>
            </a:endParaRPr>
          </a:p>
          <a:p>
            <a:pPr>
              <a:lnSpc>
                <a:spcPct val="100000"/>
              </a:lnSpc>
            </a:pPr>
            <a:r>
              <a:rPr lang="en-US" sz="2400" dirty="0">
                <a:cs typeface="Calibri"/>
              </a:rPr>
              <a:t>Reviews sentiment analysis</a:t>
            </a:r>
          </a:p>
          <a:p>
            <a:pPr>
              <a:lnSpc>
                <a:spcPct val="100000"/>
              </a:lnSpc>
            </a:pPr>
            <a:r>
              <a:rPr lang="en-US" sz="2400" dirty="0">
                <a:cs typeface="Calibri"/>
              </a:rPr>
              <a:t>Top 10 most positively and negatively reviewed apps</a:t>
            </a:r>
          </a:p>
          <a:p>
            <a:pPr>
              <a:lnSpc>
                <a:spcPct val="100000"/>
              </a:lnSpc>
            </a:pPr>
            <a:r>
              <a:rPr lang="en-US" sz="2400" dirty="0">
                <a:cs typeface="Calibri"/>
              </a:rPr>
              <a:t>Distribution of app by its type(Free/Paid)</a:t>
            </a:r>
          </a:p>
          <a:p>
            <a:pPr>
              <a:lnSpc>
                <a:spcPct val="100000"/>
              </a:lnSpc>
            </a:pPr>
            <a:r>
              <a:rPr lang="en-US" sz="2400" dirty="0">
                <a:cs typeface="Calibri"/>
              </a:rPr>
              <a:t>Studying Top 10 most expensive and least expensive paid apps on Playstore.</a:t>
            </a:r>
          </a:p>
          <a:p>
            <a:pPr>
              <a:lnSpc>
                <a:spcPct val="100000"/>
              </a:lnSpc>
            </a:pPr>
            <a:r>
              <a:rPr lang="en-US" sz="2400" dirty="0">
                <a:cs typeface="Calibri"/>
              </a:rPr>
              <a:t>Summary</a:t>
            </a:r>
          </a:p>
          <a:p>
            <a:endParaRPr lang="en-US" dirty="0">
              <a:cs typeface="Calibri"/>
            </a:endParaRPr>
          </a:p>
        </p:txBody>
      </p:sp>
    </p:spTree>
    <p:extLst>
      <p:ext uri="{BB962C8B-B14F-4D97-AF65-F5344CB8AC3E}">
        <p14:creationId xmlns:p14="http://schemas.microsoft.com/office/powerpoint/2010/main" val="1458259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42A4FC2C-047E-45A5-965D-8E1E3BF09B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 name="Picture 3" descr="Chart&#10;&#10;Description automatically generated">
            <a:extLst>
              <a:ext uri="{FF2B5EF4-FFF2-40B4-BE49-F238E27FC236}">
                <a16:creationId xmlns:a16="http://schemas.microsoft.com/office/drawing/2014/main" xmlns="" id="{BDFEEA2C-228C-9BD4-DD8E-7295C5972D68}"/>
              </a:ext>
            </a:extLst>
          </p:cNvPr>
          <p:cNvPicPr>
            <a:picLocks noChangeAspect="1"/>
          </p:cNvPicPr>
          <p:nvPr/>
        </p:nvPicPr>
        <p:blipFill>
          <a:blip r:embed="rId2"/>
          <a:stretch>
            <a:fillRect/>
          </a:stretch>
        </p:blipFill>
        <p:spPr>
          <a:xfrm>
            <a:off x="80514" y="85395"/>
            <a:ext cx="11987839" cy="6773474"/>
          </a:xfrm>
          <a:prstGeom prst="rect">
            <a:avLst/>
          </a:prstGeom>
        </p:spPr>
      </p:pic>
    </p:spTree>
    <p:extLst>
      <p:ext uri="{BB962C8B-B14F-4D97-AF65-F5344CB8AC3E}">
        <p14:creationId xmlns:p14="http://schemas.microsoft.com/office/powerpoint/2010/main" val="3192671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ar chart, histogram&#10;&#10;Description automatically generated">
            <a:extLst>
              <a:ext uri="{FF2B5EF4-FFF2-40B4-BE49-F238E27FC236}">
                <a16:creationId xmlns:a16="http://schemas.microsoft.com/office/drawing/2014/main" xmlns="" id="{50AD7688-1E71-D317-5D43-034206C3ADBD}"/>
              </a:ext>
            </a:extLst>
          </p:cNvPr>
          <p:cNvPicPr>
            <a:picLocks noChangeAspect="1"/>
          </p:cNvPicPr>
          <p:nvPr/>
        </p:nvPicPr>
        <p:blipFill rotWithShape="1">
          <a:blip r:embed="rId2"/>
          <a:srcRect r="990" b="-291"/>
          <a:stretch/>
        </p:blipFill>
        <p:spPr>
          <a:xfrm>
            <a:off x="4551872" y="316477"/>
            <a:ext cx="7645914" cy="6038181"/>
          </a:xfrm>
          <a:prstGeom prst="rect">
            <a:avLst/>
          </a:prstGeom>
          <a:ln>
            <a:solidFill>
              <a:schemeClr val="tx1"/>
            </a:solidFill>
          </a:ln>
        </p:spPr>
      </p:pic>
      <p:sp>
        <p:nvSpPr>
          <p:cNvPr id="5" name="TextBox 4">
            <a:extLst>
              <a:ext uri="{FF2B5EF4-FFF2-40B4-BE49-F238E27FC236}">
                <a16:creationId xmlns:a16="http://schemas.microsoft.com/office/drawing/2014/main" xmlns="" id="{46D289F7-7DC0-32E1-5D5A-DB1797034C52}"/>
              </a:ext>
            </a:extLst>
          </p:cNvPr>
          <p:cNvSpPr txBox="1"/>
          <p:nvPr/>
        </p:nvSpPr>
        <p:spPr>
          <a:xfrm>
            <a:off x="204797" y="415666"/>
            <a:ext cx="3904709"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r>
              <a:rPr lang="en-US" sz="2400" b="1" dirty="0">
                <a:latin typeface="Calibri"/>
                <a:cs typeface="Calibri"/>
              </a:rPr>
              <a:t>Top 100 Installed Apps</a:t>
            </a:r>
          </a:p>
          <a:p>
            <a:endParaRPr lang="en-US" sz="2400" dirty="0">
              <a:latin typeface="Calibri"/>
              <a:cs typeface="Calibri"/>
            </a:endParaRPr>
          </a:p>
          <a:p>
            <a:endParaRPr lang="en-US" sz="2400" dirty="0">
              <a:latin typeface="Calibri"/>
              <a:cs typeface="Calibri"/>
            </a:endParaRPr>
          </a:p>
          <a:p>
            <a:r>
              <a:rPr lang="en-US" sz="2400" dirty="0">
                <a:latin typeface="Calibri"/>
                <a:ea typeface="+mn-lt"/>
                <a:cs typeface="+mn-lt"/>
              </a:rPr>
              <a:t>As previously seen the top 5 categories that majorly contribute to the playstore apps are Family, Games, Tools, Medical and Business category.</a:t>
            </a:r>
          </a:p>
          <a:p>
            <a:endParaRPr lang="en-US" sz="2400" dirty="0">
              <a:latin typeface="Calibri"/>
              <a:cs typeface="Calibri"/>
            </a:endParaRPr>
          </a:p>
          <a:p>
            <a:endParaRPr lang="en-US" sz="2400" dirty="0">
              <a:latin typeface="Calibri"/>
              <a:cs typeface="Calibri"/>
            </a:endParaRPr>
          </a:p>
          <a:p>
            <a:r>
              <a:rPr lang="en-US" sz="2400" dirty="0">
                <a:latin typeface="Calibri"/>
                <a:cs typeface="Calibri"/>
              </a:rPr>
              <a:t>However the categories that dominated the most installed apps are communication , games, social and tools.</a:t>
            </a:r>
          </a:p>
        </p:txBody>
      </p:sp>
    </p:spTree>
    <p:extLst>
      <p:ext uri="{BB962C8B-B14F-4D97-AF65-F5344CB8AC3E}">
        <p14:creationId xmlns:p14="http://schemas.microsoft.com/office/powerpoint/2010/main" val="3343315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Chart, pie chart&#10;&#10;Description automatically generated">
            <a:extLst>
              <a:ext uri="{FF2B5EF4-FFF2-40B4-BE49-F238E27FC236}">
                <a16:creationId xmlns:a16="http://schemas.microsoft.com/office/drawing/2014/main" xmlns="" id="{6568D21F-8F2E-DF09-64AC-C1E499CECC8F}"/>
              </a:ext>
            </a:extLst>
          </p:cNvPr>
          <p:cNvPicPr>
            <a:picLocks noChangeAspect="1"/>
          </p:cNvPicPr>
          <p:nvPr/>
        </p:nvPicPr>
        <p:blipFill rotWithShape="1">
          <a:blip r:embed="rId2"/>
          <a:srcRect l="20062" t="4846" r="15432" b="14537"/>
          <a:stretch/>
        </p:blipFill>
        <p:spPr>
          <a:xfrm>
            <a:off x="-5750" y="-4026"/>
            <a:ext cx="4872074" cy="4178714"/>
          </a:xfrm>
          <a:prstGeom prst="rect">
            <a:avLst/>
          </a:prstGeom>
          <a:ln>
            <a:solidFill>
              <a:schemeClr val="tx1"/>
            </a:solidFill>
          </a:ln>
        </p:spPr>
      </p:pic>
      <p:sp>
        <p:nvSpPr>
          <p:cNvPr id="5" name="TextBox 4">
            <a:extLst>
              <a:ext uri="{FF2B5EF4-FFF2-40B4-BE49-F238E27FC236}">
                <a16:creationId xmlns:a16="http://schemas.microsoft.com/office/drawing/2014/main" xmlns="" id="{F87CC106-90C8-36AE-632E-4E9FDD7378A7}"/>
              </a:ext>
            </a:extLst>
          </p:cNvPr>
          <p:cNvSpPr txBox="1"/>
          <p:nvPr/>
        </p:nvSpPr>
        <p:spPr>
          <a:xfrm>
            <a:off x="-5431" y="4160487"/>
            <a:ext cx="4863061" cy="1477328"/>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0-10 mb          Very small </a:t>
            </a:r>
          </a:p>
          <a:p>
            <a:r>
              <a:rPr lang="en-US" dirty="0">
                <a:cs typeface="Calibri"/>
              </a:rPr>
              <a:t>10-30 mb        Small </a:t>
            </a:r>
          </a:p>
          <a:p>
            <a:r>
              <a:rPr lang="en-US" dirty="0">
                <a:cs typeface="Calibri"/>
              </a:rPr>
              <a:t>30-60 mb        Medium</a:t>
            </a:r>
          </a:p>
          <a:p>
            <a:r>
              <a:rPr lang="en-US" dirty="0">
                <a:cs typeface="Calibri"/>
              </a:rPr>
              <a:t>60-80 mb        Large</a:t>
            </a:r>
          </a:p>
          <a:p>
            <a:r>
              <a:rPr lang="en-US" dirty="0">
                <a:cs typeface="Calibri"/>
              </a:rPr>
              <a:t>80 mb &gt;           Very large</a:t>
            </a:r>
          </a:p>
        </p:txBody>
      </p:sp>
      <p:sp>
        <p:nvSpPr>
          <p:cNvPr id="6" name="TextBox 5">
            <a:extLst>
              <a:ext uri="{FF2B5EF4-FFF2-40B4-BE49-F238E27FC236}">
                <a16:creationId xmlns:a16="http://schemas.microsoft.com/office/drawing/2014/main" xmlns="" id="{6E464E8B-CEEE-4E79-D23F-35C699BC74B7}"/>
              </a:ext>
            </a:extLst>
          </p:cNvPr>
          <p:cNvSpPr txBox="1"/>
          <p:nvPr/>
        </p:nvSpPr>
        <p:spPr>
          <a:xfrm>
            <a:off x="-2876" y="5865004"/>
            <a:ext cx="1195602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cs typeface="Calibri"/>
              </a:rPr>
              <a:t>Maximum apps in Playstore are light apps and have size between 0-10 mb , followed by small apps having size between 10 –30 mb . Percentage of heavy apps that are and above 80 mb is only 3.29 percent.</a:t>
            </a:r>
            <a:endParaRPr lang="en-US" sz="2000" dirty="0"/>
          </a:p>
        </p:txBody>
      </p:sp>
      <p:pic>
        <p:nvPicPr>
          <p:cNvPr id="10" name="Picture 10" descr="Chart, bar chart&#10;&#10;Description automatically generated">
            <a:extLst>
              <a:ext uri="{FF2B5EF4-FFF2-40B4-BE49-F238E27FC236}">
                <a16:creationId xmlns:a16="http://schemas.microsoft.com/office/drawing/2014/main" xmlns="" id="{F642ABAC-7C60-955B-E0B7-15B73741C6B9}"/>
              </a:ext>
            </a:extLst>
          </p:cNvPr>
          <p:cNvPicPr>
            <a:picLocks noChangeAspect="1"/>
          </p:cNvPicPr>
          <p:nvPr/>
        </p:nvPicPr>
        <p:blipFill>
          <a:blip r:embed="rId3"/>
          <a:stretch>
            <a:fillRect/>
          </a:stretch>
        </p:blipFill>
        <p:spPr>
          <a:xfrm>
            <a:off x="5155722" y="6487"/>
            <a:ext cx="6984519" cy="5565441"/>
          </a:xfrm>
          <a:prstGeom prst="rect">
            <a:avLst/>
          </a:prstGeom>
          <a:ln>
            <a:solidFill>
              <a:schemeClr val="tx1"/>
            </a:solidFill>
          </a:ln>
        </p:spPr>
      </p:pic>
    </p:spTree>
    <p:extLst>
      <p:ext uri="{BB962C8B-B14F-4D97-AF65-F5344CB8AC3E}">
        <p14:creationId xmlns:p14="http://schemas.microsoft.com/office/powerpoint/2010/main" val="2280426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xmlns="" id="{73A81EDC-62A1-17B0-3BB7-C261055D4AD5}"/>
              </a:ext>
            </a:extLst>
          </p:cNvPr>
          <p:cNvPicPr>
            <a:picLocks noChangeAspect="1"/>
          </p:cNvPicPr>
          <p:nvPr/>
        </p:nvPicPr>
        <p:blipFill>
          <a:blip r:embed="rId2"/>
          <a:stretch>
            <a:fillRect/>
          </a:stretch>
        </p:blipFill>
        <p:spPr>
          <a:xfrm>
            <a:off x="97128" y="180128"/>
            <a:ext cx="11336387" cy="6598384"/>
          </a:xfrm>
          <a:prstGeom prst="rect">
            <a:avLst/>
          </a:prstGeom>
        </p:spPr>
      </p:pic>
      <p:sp>
        <p:nvSpPr>
          <p:cNvPr id="2" name="TextBox 1">
            <a:extLst>
              <a:ext uri="{FF2B5EF4-FFF2-40B4-BE49-F238E27FC236}">
                <a16:creationId xmlns:a16="http://schemas.microsoft.com/office/drawing/2014/main" xmlns="" id="{DF22A72D-6E97-3853-6C3E-45FE7DE329EC}"/>
              </a:ext>
            </a:extLst>
          </p:cNvPr>
          <p:cNvSpPr txBox="1"/>
          <p:nvPr/>
        </p:nvSpPr>
        <p:spPr>
          <a:xfrm>
            <a:off x="7803443" y="4106332"/>
            <a:ext cx="3076223" cy="132343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ea typeface="Calibri"/>
                <a:cs typeface="Calibri"/>
              </a:rPr>
              <a:t>Maximum apps have an average rating of 4.1 and majority apps have a good average rating (4.1-4.6).</a:t>
            </a:r>
            <a:endParaRPr lang="en-US" sz="2000" dirty="0"/>
          </a:p>
        </p:txBody>
      </p:sp>
    </p:spTree>
    <p:extLst>
      <p:ext uri="{BB962C8B-B14F-4D97-AF65-F5344CB8AC3E}">
        <p14:creationId xmlns:p14="http://schemas.microsoft.com/office/powerpoint/2010/main" val="384572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3C280293-9766-C813-460D-632B7EA49705}"/>
              </a:ext>
            </a:extLst>
          </p:cNvPr>
          <p:cNvSpPr txBox="1"/>
          <p:nvPr/>
        </p:nvSpPr>
        <p:spPr>
          <a:xfrm>
            <a:off x="97681" y="316662"/>
            <a:ext cx="3761677" cy="6118912"/>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dirty="0"/>
              <a:t>After observing the scatter plot, we see that majority of the apps are small in size and have good average rating. </a:t>
            </a:r>
            <a:endParaRPr lang="en-US" sz="2000" dirty="0">
              <a:cs typeface="Calibri"/>
            </a:endParaRPr>
          </a:p>
          <a:p>
            <a:pPr indent="-228600">
              <a:lnSpc>
                <a:spcPct val="90000"/>
              </a:lnSpc>
              <a:spcAft>
                <a:spcPts val="600"/>
              </a:spcAft>
              <a:buFont typeface="Arial" panose="020B0604020202020204" pitchFamily="34" charset="0"/>
              <a:buChar char="•"/>
            </a:pPr>
            <a:endParaRPr lang="en-US" sz="2000" dirty="0">
              <a:cs typeface="Calibri"/>
            </a:endParaRPr>
          </a:p>
          <a:p>
            <a:pPr indent="-228600">
              <a:lnSpc>
                <a:spcPct val="90000"/>
              </a:lnSpc>
              <a:spcAft>
                <a:spcPts val="600"/>
              </a:spcAft>
              <a:buFont typeface="Arial" panose="020B0604020202020204" pitchFamily="34" charset="0"/>
              <a:buChar char="•"/>
            </a:pPr>
            <a:r>
              <a:rPr lang="en-US" sz="2000" dirty="0"/>
              <a:t>On more close observation we can see apps with more data size mostly have good rating.</a:t>
            </a:r>
            <a:endParaRPr lang="en-US" sz="2000" dirty="0">
              <a:cs typeface="Calibri"/>
            </a:endParaRPr>
          </a:p>
          <a:p>
            <a:pPr indent="-228600">
              <a:lnSpc>
                <a:spcPct val="90000"/>
              </a:lnSpc>
              <a:spcAft>
                <a:spcPts val="600"/>
              </a:spcAft>
              <a:buFont typeface="Arial" panose="020B0604020202020204" pitchFamily="34" charset="0"/>
              <a:buChar char="•"/>
            </a:pPr>
            <a:endParaRPr lang="en-US" sz="2000" dirty="0">
              <a:cs typeface="Calibri"/>
            </a:endParaRPr>
          </a:p>
          <a:p>
            <a:pPr indent="-228600">
              <a:lnSpc>
                <a:spcPct val="90000"/>
              </a:lnSpc>
              <a:spcAft>
                <a:spcPts val="600"/>
              </a:spcAft>
              <a:buFont typeface="Arial" panose="020B0604020202020204" pitchFamily="34" charset="0"/>
              <a:buChar char="•"/>
            </a:pPr>
            <a:r>
              <a:rPr lang="en-US" sz="2000" dirty="0"/>
              <a:t>Hence, we can infer that the apps which have more data size have better performance, resulting in better user experience and Apps that are free also has positive impact on user's choice and preference.</a:t>
            </a:r>
            <a:endParaRPr lang="en-US" sz="2000" dirty="0">
              <a:cs typeface="Calibri"/>
            </a:endParaRPr>
          </a:p>
          <a:p>
            <a:pPr indent="-228600">
              <a:lnSpc>
                <a:spcPct val="90000"/>
              </a:lnSpc>
              <a:spcAft>
                <a:spcPts val="600"/>
              </a:spcAft>
              <a:buFont typeface="Arial" panose="020B0604020202020204" pitchFamily="34" charset="0"/>
              <a:buChar char="•"/>
            </a:pPr>
            <a:endParaRPr lang="en-US" sz="1500"/>
          </a:p>
        </p:txBody>
      </p:sp>
      <p:pic>
        <p:nvPicPr>
          <p:cNvPr id="5" name="Picture 5" descr="Chart, scatter chart&#10;&#10;Description automatically generated">
            <a:extLst>
              <a:ext uri="{FF2B5EF4-FFF2-40B4-BE49-F238E27FC236}">
                <a16:creationId xmlns:a16="http://schemas.microsoft.com/office/drawing/2014/main" xmlns="" id="{04B1F5EB-F26A-2FC5-EAC3-A1247699DA43}"/>
              </a:ext>
            </a:extLst>
          </p:cNvPr>
          <p:cNvPicPr>
            <a:picLocks noChangeAspect="1"/>
          </p:cNvPicPr>
          <p:nvPr/>
        </p:nvPicPr>
        <p:blipFill>
          <a:blip r:embed="rId2"/>
          <a:stretch>
            <a:fillRect/>
          </a:stretch>
        </p:blipFill>
        <p:spPr>
          <a:xfrm>
            <a:off x="3775495" y="193277"/>
            <a:ext cx="8422255" cy="5968238"/>
          </a:xfrm>
          <a:prstGeom prst="rect">
            <a:avLst/>
          </a:prstGeom>
        </p:spPr>
      </p:pic>
    </p:spTree>
    <p:extLst>
      <p:ext uri="{BB962C8B-B14F-4D97-AF65-F5344CB8AC3E}">
        <p14:creationId xmlns:p14="http://schemas.microsoft.com/office/powerpoint/2010/main" val="223933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Chart, pie chart&#10;&#10;Description automatically generated">
            <a:extLst>
              <a:ext uri="{FF2B5EF4-FFF2-40B4-BE49-F238E27FC236}">
                <a16:creationId xmlns:a16="http://schemas.microsoft.com/office/drawing/2014/main" xmlns="" id="{E0A28D70-FA0A-2DB4-5C25-FDEDB26828CD}"/>
              </a:ext>
            </a:extLst>
          </p:cNvPr>
          <p:cNvPicPr>
            <a:picLocks noChangeAspect="1"/>
          </p:cNvPicPr>
          <p:nvPr/>
        </p:nvPicPr>
        <p:blipFill rotWithShape="1">
          <a:blip r:embed="rId2"/>
          <a:srcRect l="22353" t="2973" r="10252" b="14054"/>
          <a:stretch/>
        </p:blipFill>
        <p:spPr>
          <a:xfrm>
            <a:off x="5486402" y="687108"/>
            <a:ext cx="6827311" cy="5729632"/>
          </a:xfrm>
          <a:prstGeom prst="rect">
            <a:avLst/>
          </a:prstGeom>
        </p:spPr>
      </p:pic>
      <p:sp>
        <p:nvSpPr>
          <p:cNvPr id="2" name="TextBox 1">
            <a:extLst>
              <a:ext uri="{FF2B5EF4-FFF2-40B4-BE49-F238E27FC236}">
                <a16:creationId xmlns:a16="http://schemas.microsoft.com/office/drawing/2014/main" xmlns="" id="{C06CCB9B-62FD-3D9A-B1B8-2FF3D73B646B}"/>
              </a:ext>
            </a:extLst>
          </p:cNvPr>
          <p:cNvSpPr txBox="1"/>
          <p:nvPr/>
        </p:nvSpPr>
        <p:spPr>
          <a:xfrm>
            <a:off x="3607905" y="5294569"/>
            <a:ext cx="331152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smtClean="0">
                <a:cs typeface="Calibri"/>
              </a:rPr>
              <a:t>A large </a:t>
            </a:r>
            <a:r>
              <a:rPr lang="en-US" dirty="0">
                <a:cs typeface="Calibri"/>
              </a:rPr>
              <a:t>portion of total apps available on playstore </a:t>
            </a:r>
            <a:r>
              <a:rPr lang="en-US" dirty="0" smtClean="0">
                <a:cs typeface="Calibri"/>
              </a:rPr>
              <a:t>is rated for everyone</a:t>
            </a:r>
            <a:r>
              <a:rPr lang="en-US" dirty="0">
                <a:cs typeface="Calibri"/>
              </a:rPr>
              <a:t> </a:t>
            </a:r>
            <a:r>
              <a:rPr lang="en-US" dirty="0" smtClean="0">
                <a:cs typeface="Calibri"/>
              </a:rPr>
              <a:t>and have a large and  diverse user base .</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308" y="1060924"/>
            <a:ext cx="4478215" cy="3488890"/>
          </a:xfrm>
          <a:prstGeom prst="rect">
            <a:avLst/>
          </a:prstGeom>
        </p:spPr>
      </p:pic>
      <p:sp>
        <p:nvSpPr>
          <p:cNvPr id="6" name="TextBox 5">
            <a:extLst>
              <a:ext uri="{FF2B5EF4-FFF2-40B4-BE49-F238E27FC236}">
                <a16:creationId xmlns:a16="http://schemas.microsoft.com/office/drawing/2014/main" xmlns="" id="{C06CCB9B-62FD-3D9A-B1B8-2FF3D73B646B}"/>
              </a:ext>
            </a:extLst>
          </p:cNvPr>
          <p:cNvSpPr txBox="1"/>
          <p:nvPr/>
        </p:nvSpPr>
        <p:spPr>
          <a:xfrm>
            <a:off x="114422" y="5294570"/>
            <a:ext cx="331152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smtClean="0"/>
              <a:t>On observing  the average rating for each content  category we see all the categories have almost same average rating .</a:t>
            </a:r>
            <a:endParaRPr lang="en-US" dirty="0"/>
          </a:p>
        </p:txBody>
      </p:sp>
    </p:spTree>
    <p:extLst>
      <p:ext uri="{BB962C8B-B14F-4D97-AF65-F5344CB8AC3E}">
        <p14:creationId xmlns:p14="http://schemas.microsoft.com/office/powerpoint/2010/main" val="299136562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57</TotalTime>
  <Words>593</Words>
  <Application>Microsoft Office PowerPoint</Application>
  <PresentationFormat>Custom</PresentationFormat>
  <Paragraphs>89</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Capstone Project -1</vt:lpstr>
      <vt:lpstr>INTRODUCTION</vt:lpstr>
      <vt:lpstr>TABLE OF 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India</dc:creator>
  <cp:lastModifiedBy>India</cp:lastModifiedBy>
  <cp:revision>989</cp:revision>
  <dcterms:created xsi:type="dcterms:W3CDTF">2022-10-07T17:50:30Z</dcterms:created>
  <dcterms:modified xsi:type="dcterms:W3CDTF">2022-12-22T21:41:50Z</dcterms:modified>
</cp:coreProperties>
</file>