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A6E926-14A3-4836-9B65-F71CBC3B0292}" type="datetimeFigureOut">
              <a:rPr lang="en-US" smtClean="0"/>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64E58-4E4A-433C-A866-CB86E680B175}" type="slidenum">
              <a:rPr lang="en-US" smtClean="0"/>
              <a:t>‹#›</a:t>
            </a:fld>
            <a:endParaRPr lang="en-US"/>
          </a:p>
        </p:txBody>
      </p:sp>
    </p:spTree>
    <p:extLst>
      <p:ext uri="{BB962C8B-B14F-4D97-AF65-F5344CB8AC3E}">
        <p14:creationId xmlns:p14="http://schemas.microsoft.com/office/powerpoint/2010/main" val="143285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D9E84F-01DD-47C2-B0D2-A7FA31AE982D}" type="slidenum">
              <a:rPr lang="en-US" altLang="en-US" sz="1200" smtClean="0">
                <a:ea typeface="MS PGothic" pitchFamily="34" charset="-128"/>
              </a:rPr>
              <a:pPr/>
              <a:t>5</a:t>
            </a:fld>
            <a:endParaRPr lang="en-US" altLang="en-US" sz="1200" smtClean="0">
              <a:ea typeface="MS PGothic" pitchFamily="34" charset="-128"/>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36E49-BAA5-4FEF-80AB-DD7A63C5D0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249233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36E49-BAA5-4FEF-80AB-DD7A63C5D0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175565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36E49-BAA5-4FEF-80AB-DD7A63C5D0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354417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36E49-BAA5-4FEF-80AB-DD7A63C5D0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326499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936E49-BAA5-4FEF-80AB-DD7A63C5D00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262530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936E49-BAA5-4FEF-80AB-DD7A63C5D0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28125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936E49-BAA5-4FEF-80AB-DD7A63C5D00A}"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11316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936E49-BAA5-4FEF-80AB-DD7A63C5D00A}"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362838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36E49-BAA5-4FEF-80AB-DD7A63C5D00A}"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26851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36E49-BAA5-4FEF-80AB-DD7A63C5D0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334299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36E49-BAA5-4FEF-80AB-DD7A63C5D00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02842-0F86-4423-8945-331A256332A6}" type="slidenum">
              <a:rPr lang="en-US" smtClean="0"/>
              <a:t>‹#›</a:t>
            </a:fld>
            <a:endParaRPr lang="en-US"/>
          </a:p>
        </p:txBody>
      </p:sp>
    </p:spTree>
    <p:extLst>
      <p:ext uri="{BB962C8B-B14F-4D97-AF65-F5344CB8AC3E}">
        <p14:creationId xmlns:p14="http://schemas.microsoft.com/office/powerpoint/2010/main" val="306201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6E49-BAA5-4FEF-80AB-DD7A63C5D00A}" type="datetimeFigureOut">
              <a:rPr lang="en-US" smtClean="0"/>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02842-0F86-4423-8945-331A256332A6}" type="slidenum">
              <a:rPr lang="en-US" smtClean="0"/>
              <a:t>‹#›</a:t>
            </a:fld>
            <a:endParaRPr lang="en-US"/>
          </a:p>
        </p:txBody>
      </p:sp>
    </p:spTree>
    <p:extLst>
      <p:ext uri="{BB962C8B-B14F-4D97-AF65-F5344CB8AC3E}">
        <p14:creationId xmlns:p14="http://schemas.microsoft.com/office/powerpoint/2010/main" val="2887899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fontScale="90000"/>
          </a:bodyPr>
          <a:lstStyle/>
          <a:p>
            <a:r>
              <a:rPr lang="en-US" sz="6000" dirty="0"/>
              <a:t>S</a:t>
            </a:r>
            <a:r>
              <a:rPr lang="en-US" sz="6000" dirty="0" smtClean="0"/>
              <a:t>tack Implementation with </a:t>
            </a:r>
            <a:br>
              <a:rPr lang="en-US" sz="6000" dirty="0" smtClean="0"/>
            </a:br>
            <a:r>
              <a:rPr lang="en-US" sz="6000" dirty="0" smtClean="0"/>
              <a:t> Applications</a:t>
            </a:r>
            <a:endParaRPr lang="en-US" sz="6000"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13901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Prefix Notation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notation, operator is </a:t>
            </a:r>
            <a:r>
              <a:rPr lang="en-US" b="1" dirty="0"/>
              <a:t>prefix</a:t>
            </a:r>
            <a:r>
              <a:rPr lang="en-US" dirty="0"/>
              <a:t>ed to operands, i.e. operator is written ahead of operands. For example, </a:t>
            </a:r>
            <a:r>
              <a:rPr lang="en-US" b="1" dirty="0"/>
              <a:t>+ab</a:t>
            </a:r>
            <a:r>
              <a:rPr lang="en-US" dirty="0"/>
              <a:t>. This is equivalent to its infix notation </a:t>
            </a:r>
            <a:r>
              <a:rPr lang="en-US" b="1" dirty="0"/>
              <a:t>a + b</a:t>
            </a:r>
            <a:r>
              <a:rPr lang="en-US" dirty="0"/>
              <a:t>. Prefix notation is also known as </a:t>
            </a:r>
            <a:r>
              <a:rPr lang="en-US" b="1" dirty="0"/>
              <a:t>Polish Notation</a:t>
            </a:r>
            <a:endParaRPr lang="en-US" dirty="0"/>
          </a:p>
          <a:p>
            <a:endParaRPr lang="en-US" dirty="0"/>
          </a:p>
        </p:txBody>
      </p:sp>
    </p:spTree>
    <p:extLst>
      <p:ext uri="{BB962C8B-B14F-4D97-AF65-F5344CB8AC3E}">
        <p14:creationId xmlns:p14="http://schemas.microsoft.com/office/powerpoint/2010/main" val="283438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Notation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This </a:t>
            </a:r>
            <a:r>
              <a:rPr lang="en-US" dirty="0"/>
              <a:t>notation style is known as </a:t>
            </a:r>
            <a:r>
              <a:rPr lang="en-US" b="1" dirty="0"/>
              <a:t>Reversed Polish Notation</a:t>
            </a:r>
            <a:r>
              <a:rPr lang="en-US" dirty="0"/>
              <a:t>. In this notation style, the operator is </a:t>
            </a:r>
            <a:r>
              <a:rPr lang="en-US" b="1" dirty="0" err="1"/>
              <a:t>postfix</a:t>
            </a:r>
            <a:r>
              <a:rPr lang="en-US" dirty="0" err="1"/>
              <a:t>ed</a:t>
            </a:r>
            <a:r>
              <a:rPr lang="en-US" dirty="0"/>
              <a:t> to the operands i.e., the operator is written after the operands. For example, </a:t>
            </a:r>
            <a:r>
              <a:rPr lang="en-US" b="1" dirty="0" err="1"/>
              <a:t>ab</a:t>
            </a:r>
            <a:r>
              <a:rPr lang="en-US" b="1" dirty="0"/>
              <a:t>+</a:t>
            </a:r>
            <a:r>
              <a:rPr lang="en-US" dirty="0"/>
              <a:t>. This is equivalent to its infix notation </a:t>
            </a:r>
            <a:r>
              <a:rPr lang="en-US" b="1" dirty="0"/>
              <a:t>a + b</a:t>
            </a:r>
            <a:r>
              <a:rPr lang="en-US" dirty="0"/>
              <a:t>.</a:t>
            </a:r>
          </a:p>
          <a:p>
            <a:pPr algn="just"/>
            <a:endParaRPr lang="en-US" dirty="0"/>
          </a:p>
        </p:txBody>
      </p:sp>
    </p:spTree>
    <p:extLst>
      <p:ext uri="{BB962C8B-B14F-4D97-AF65-F5344CB8AC3E}">
        <p14:creationId xmlns:p14="http://schemas.microsoft.com/office/powerpoint/2010/main" val="115520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expressions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0422161"/>
              </p:ext>
            </p:extLst>
          </p:nvPr>
        </p:nvGraphicFramePr>
        <p:xfrm>
          <a:off x="685798" y="1828799"/>
          <a:ext cx="7620004" cy="4343399"/>
        </p:xfrm>
        <a:graphic>
          <a:graphicData uri="http://schemas.openxmlformats.org/drawingml/2006/table">
            <a:tbl>
              <a:tblPr/>
              <a:tblGrid>
                <a:gridCol w="1905001"/>
                <a:gridCol w="1905001"/>
                <a:gridCol w="1905001"/>
                <a:gridCol w="1905001"/>
              </a:tblGrid>
              <a:tr h="799185">
                <a:tc>
                  <a:txBody>
                    <a:bodyPr/>
                    <a:lstStyle/>
                    <a:p>
                      <a:pPr algn="ctr" fontAlgn="t"/>
                      <a:r>
                        <a:rPr lang="en-US" dirty="0" err="1">
                          <a:effectLst/>
                        </a:rPr>
                        <a:t>Sr.No</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Infix Notation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Prefix Notation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Postfix Notation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86461">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 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b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6461">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 ∗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 a b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b + c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6461">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 +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 + b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b c +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6461">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 + c /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 a b / c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b / c d /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99185">
                <a:tc>
                  <a:txBody>
                    <a:bodyPr/>
                    <a:lstStyle/>
                    <a:p>
                      <a:pPr fontAlgn="t"/>
                      <a:r>
                        <a:rPr lang="en-US">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 ∗ (c +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 a b + c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b + c d +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99185">
                <a:tc>
                  <a:txBody>
                    <a:bodyPr/>
                    <a:lstStyle/>
                    <a:p>
                      <a:pPr fontAlgn="t"/>
                      <a:r>
                        <a:rPr lang="en-US">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 b) ∗ c) -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 + a b c 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 b + c ∗ d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01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35F726-6D81-46CB-9FFD-AEAB5B4A2235}" type="slidenum">
              <a:rPr lang="en-US" altLang="en-US" sz="1800" smtClean="0">
                <a:latin typeface="Verdana" pitchFamily="34" charset="0"/>
                <a:ea typeface="MS PGothic" pitchFamily="34" charset="-128"/>
              </a:rPr>
              <a:pPr/>
              <a:t>2</a:t>
            </a:fld>
            <a:endParaRPr lang="en-US" altLang="en-US" sz="1800" smtClean="0">
              <a:latin typeface="Helvetica" pitchFamily="-107" charset="0"/>
              <a:ea typeface="MS PGothic" pitchFamily="34" charset="-128"/>
            </a:endParaRPr>
          </a:p>
        </p:txBody>
      </p:sp>
      <p:sp>
        <p:nvSpPr>
          <p:cNvPr id="10243" name="Rectangle 2"/>
          <p:cNvSpPr>
            <a:spLocks noGrp="1" noChangeArrowheads="1"/>
          </p:cNvSpPr>
          <p:nvPr>
            <p:ph type="title"/>
          </p:nvPr>
        </p:nvSpPr>
        <p:spPr/>
        <p:txBody>
          <a:bodyPr/>
          <a:lstStyle/>
          <a:p>
            <a:r>
              <a:rPr lang="en-US" altLang="en-US" smtClean="0"/>
              <a:t>Implementing a Stack</a:t>
            </a:r>
          </a:p>
        </p:txBody>
      </p:sp>
      <p:sp>
        <p:nvSpPr>
          <p:cNvPr id="10244" name="Rectangle 3"/>
          <p:cNvSpPr>
            <a:spLocks noGrp="1" noChangeArrowheads="1"/>
          </p:cNvSpPr>
          <p:nvPr>
            <p:ph type="body" idx="1"/>
          </p:nvPr>
        </p:nvSpPr>
        <p:spPr/>
        <p:txBody>
          <a:bodyPr/>
          <a:lstStyle/>
          <a:p>
            <a:r>
              <a:rPr lang="en-US" altLang="en-US" smtClean="0"/>
              <a:t>There are two ways we can implement a stack:</a:t>
            </a:r>
          </a:p>
          <a:p>
            <a:pPr lvl="1"/>
            <a:r>
              <a:rPr lang="en-US" altLang="en-US" smtClean="0"/>
              <a:t>Using an array</a:t>
            </a:r>
          </a:p>
          <a:p>
            <a:pPr lvl="1"/>
            <a:r>
              <a:rPr lang="en-US" altLang="en-US" smtClean="0"/>
              <a:t>Using a linked list</a:t>
            </a:r>
          </a:p>
        </p:txBody>
      </p:sp>
    </p:spTree>
    <p:extLst>
      <p:ext uri="{BB962C8B-B14F-4D97-AF65-F5344CB8AC3E}">
        <p14:creationId xmlns:p14="http://schemas.microsoft.com/office/powerpoint/2010/main" val="136444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C99989-FD70-445B-809D-1F053EE9C823}" type="slidenum">
              <a:rPr lang="en-US" altLang="en-US" sz="1800" smtClean="0">
                <a:latin typeface="Verdana" pitchFamily="34" charset="0"/>
                <a:ea typeface="MS PGothic" pitchFamily="34" charset="-128"/>
              </a:rPr>
              <a:pPr/>
              <a:t>3</a:t>
            </a:fld>
            <a:endParaRPr lang="en-US" altLang="en-US" sz="1800" smtClean="0">
              <a:latin typeface="Helvetica" pitchFamily="-107" charset="0"/>
              <a:ea typeface="MS PGothic" pitchFamily="34" charset="-128"/>
            </a:endParaRPr>
          </a:p>
        </p:txBody>
      </p:sp>
      <p:sp>
        <p:nvSpPr>
          <p:cNvPr id="11267" name="Rectangle 2"/>
          <p:cNvSpPr>
            <a:spLocks noGrp="1" noChangeArrowheads="1"/>
          </p:cNvSpPr>
          <p:nvPr>
            <p:ph type="title"/>
          </p:nvPr>
        </p:nvSpPr>
        <p:spPr/>
        <p:txBody>
          <a:bodyPr/>
          <a:lstStyle/>
          <a:p>
            <a:r>
              <a:rPr lang="en-US" altLang="en-US" dirty="0" smtClean="0"/>
              <a:t>Implementing a Stack using array</a:t>
            </a:r>
          </a:p>
        </p:txBody>
      </p:sp>
      <p:sp>
        <p:nvSpPr>
          <p:cNvPr id="11268" name="Rectangle 3"/>
          <p:cNvSpPr>
            <a:spLocks noGrp="1" noChangeArrowheads="1"/>
          </p:cNvSpPr>
          <p:nvPr>
            <p:ph type="body" idx="1"/>
          </p:nvPr>
        </p:nvSpPr>
        <p:spPr/>
        <p:txBody>
          <a:bodyPr/>
          <a:lstStyle/>
          <a:p>
            <a:r>
              <a:rPr lang="en-US" altLang="en-US" smtClean="0"/>
              <a:t>Implementing a stack using an array is fairly easy.</a:t>
            </a:r>
          </a:p>
          <a:p>
            <a:pPr lvl="1"/>
            <a:r>
              <a:rPr lang="en-US" altLang="en-US" smtClean="0"/>
              <a:t>The bottom of the stack is at data[-1]</a:t>
            </a:r>
          </a:p>
          <a:p>
            <a:pPr lvl="1"/>
            <a:r>
              <a:rPr lang="en-US" altLang="en-US" smtClean="0"/>
              <a:t>The top of the stack is at data[maxsize-1]</a:t>
            </a:r>
          </a:p>
          <a:p>
            <a:pPr lvl="1"/>
            <a:r>
              <a:rPr lang="en-US" altLang="en-US" i="1" smtClean="0"/>
              <a:t>push</a:t>
            </a:r>
            <a:r>
              <a:rPr lang="en-US" altLang="en-US" smtClean="0"/>
              <a:t> onto the stack at data[numItems]</a:t>
            </a:r>
          </a:p>
          <a:p>
            <a:pPr lvl="1"/>
            <a:r>
              <a:rPr lang="en-US" altLang="en-US" i="1" smtClean="0"/>
              <a:t>pop</a:t>
            </a:r>
            <a:r>
              <a:rPr lang="en-US" altLang="en-US" smtClean="0"/>
              <a:t> off of the stack at data[numItems-1]</a:t>
            </a:r>
          </a:p>
        </p:txBody>
      </p:sp>
    </p:spTree>
    <p:extLst>
      <p:ext uri="{BB962C8B-B14F-4D97-AF65-F5344CB8AC3E}">
        <p14:creationId xmlns:p14="http://schemas.microsoft.com/office/powerpoint/2010/main" val="113290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40C47-EFAA-4377-B4F3-472C2C0D9FAF}" type="slidenum">
              <a:rPr lang="en-US" altLang="en-US" sz="1800" smtClean="0">
                <a:latin typeface="Verdana" pitchFamily="34" charset="0"/>
                <a:ea typeface="MS PGothic" pitchFamily="34" charset="-128"/>
              </a:rPr>
              <a:pPr/>
              <a:t>4</a:t>
            </a:fld>
            <a:endParaRPr lang="en-US" altLang="en-US" sz="1800" smtClean="0">
              <a:latin typeface="Helvetica" pitchFamily="-107" charset="0"/>
              <a:ea typeface="MS PGothic" pitchFamily="34" charset="-128"/>
            </a:endParaRPr>
          </a:p>
        </p:txBody>
      </p:sp>
      <p:sp>
        <p:nvSpPr>
          <p:cNvPr id="12291" name="Rectangle 2"/>
          <p:cNvSpPr>
            <a:spLocks noGrp="1" noChangeArrowheads="1"/>
          </p:cNvSpPr>
          <p:nvPr>
            <p:ph type="title"/>
          </p:nvPr>
        </p:nvSpPr>
        <p:spPr/>
        <p:txBody>
          <a:bodyPr/>
          <a:lstStyle/>
          <a:p>
            <a:r>
              <a:rPr lang="en-US" altLang="en-US" dirty="0" smtClean="0"/>
              <a:t>Implementing a Stack using LL</a:t>
            </a:r>
          </a:p>
        </p:txBody>
      </p:sp>
      <p:sp>
        <p:nvSpPr>
          <p:cNvPr id="12292" name="Rectangle 3"/>
          <p:cNvSpPr>
            <a:spLocks noGrp="1" noChangeArrowheads="1"/>
          </p:cNvSpPr>
          <p:nvPr>
            <p:ph type="body" idx="1"/>
          </p:nvPr>
        </p:nvSpPr>
        <p:spPr/>
        <p:txBody>
          <a:bodyPr/>
          <a:lstStyle/>
          <a:p>
            <a:r>
              <a:rPr lang="en-US" altLang="en-US" smtClean="0"/>
              <a:t>Implementing a stack using a linked list isn’t that bad either…</a:t>
            </a:r>
          </a:p>
          <a:p>
            <a:pPr lvl="1"/>
            <a:r>
              <a:rPr lang="en-US" altLang="en-US" smtClean="0"/>
              <a:t>Store the items in the stack in a linked list</a:t>
            </a:r>
          </a:p>
          <a:p>
            <a:pPr lvl="1"/>
            <a:r>
              <a:rPr lang="en-US" altLang="en-US" smtClean="0"/>
              <a:t>The top of the stack is the head node, the bottom of the stack is the end of the list</a:t>
            </a:r>
          </a:p>
          <a:p>
            <a:pPr lvl="1"/>
            <a:r>
              <a:rPr lang="en-US" altLang="en-US" i="1" smtClean="0"/>
              <a:t>push</a:t>
            </a:r>
            <a:r>
              <a:rPr lang="en-US" altLang="en-US" smtClean="0"/>
              <a:t> by adding to the front of the list</a:t>
            </a:r>
          </a:p>
          <a:p>
            <a:pPr lvl="1"/>
            <a:r>
              <a:rPr lang="en-US" altLang="en-US" i="1" smtClean="0"/>
              <a:t>pop</a:t>
            </a:r>
            <a:r>
              <a:rPr lang="en-US" altLang="en-US" smtClean="0"/>
              <a:t> by removing from the front of the list</a:t>
            </a:r>
          </a:p>
        </p:txBody>
      </p:sp>
    </p:spTree>
    <p:extLst>
      <p:ext uri="{BB962C8B-B14F-4D97-AF65-F5344CB8AC3E}">
        <p14:creationId xmlns:p14="http://schemas.microsoft.com/office/powerpoint/2010/main" val="283490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2F7462-2464-408B-B572-82DC5D69ADA4}" type="slidenum">
              <a:rPr lang="en-US" altLang="en-US" sz="1800" smtClean="0">
                <a:latin typeface="Verdana" pitchFamily="34" charset="0"/>
                <a:ea typeface="MS PGothic" pitchFamily="34" charset="-128"/>
              </a:rPr>
              <a:pPr/>
              <a:t>5</a:t>
            </a:fld>
            <a:endParaRPr lang="en-US" altLang="en-US" sz="1800" smtClean="0">
              <a:latin typeface="Helvetica" pitchFamily="-107" charset="0"/>
              <a:ea typeface="MS PGothic" pitchFamily="34" charset="-128"/>
            </a:endParaRPr>
          </a:p>
        </p:txBody>
      </p:sp>
      <p:sp>
        <p:nvSpPr>
          <p:cNvPr id="9219" name="Rectangle 2"/>
          <p:cNvSpPr>
            <a:spLocks noGrp="1" noChangeArrowheads="1"/>
          </p:cNvSpPr>
          <p:nvPr>
            <p:ph type="title"/>
          </p:nvPr>
        </p:nvSpPr>
        <p:spPr/>
        <p:txBody>
          <a:bodyPr/>
          <a:lstStyle/>
          <a:p>
            <a:r>
              <a:rPr lang="en-US" altLang="en-US" smtClean="0"/>
              <a:t>Applications of stacks</a:t>
            </a:r>
          </a:p>
        </p:txBody>
      </p:sp>
      <p:sp>
        <p:nvSpPr>
          <p:cNvPr id="10243" name="Rectangle 3"/>
          <p:cNvSpPr>
            <a:spLocks noGrp="1" noChangeArrowheads="1"/>
          </p:cNvSpPr>
          <p:nvPr>
            <p:ph type="body" idx="1"/>
          </p:nvPr>
        </p:nvSpPr>
        <p:spPr/>
        <p:txBody>
          <a:bodyPr/>
          <a:lstStyle/>
          <a:p>
            <a:pPr marL="0" indent="0">
              <a:buFontTx/>
              <a:buNone/>
            </a:pPr>
            <a:r>
              <a:rPr lang="en-US" sz="2400" dirty="0" smtClean="0"/>
              <a:t>1.Expression Conversion</a:t>
            </a:r>
            <a:br>
              <a:rPr lang="en-US" sz="2400" dirty="0" smtClean="0"/>
            </a:br>
            <a:r>
              <a:rPr lang="en-US" sz="2400" dirty="0" smtClean="0"/>
              <a:t>    i. Infix to Postfix</a:t>
            </a:r>
            <a:br>
              <a:rPr lang="en-US" sz="2400" dirty="0" smtClean="0"/>
            </a:br>
            <a:r>
              <a:rPr lang="en-US" sz="2400" dirty="0" smtClean="0"/>
              <a:t>    ii. Infix to Prefix</a:t>
            </a:r>
            <a:br>
              <a:rPr lang="en-US" sz="2400" dirty="0" smtClean="0"/>
            </a:br>
            <a:r>
              <a:rPr lang="en-US" sz="2400" dirty="0" smtClean="0"/>
              <a:t>    iii. Postfix to Infix</a:t>
            </a:r>
            <a:br>
              <a:rPr lang="en-US" sz="2400" dirty="0" smtClean="0"/>
            </a:br>
            <a:r>
              <a:rPr lang="en-US" sz="2400" dirty="0" smtClean="0"/>
              <a:t>    iv. Prefix to Infix</a:t>
            </a:r>
            <a:br>
              <a:rPr lang="en-US" sz="2400" dirty="0" smtClean="0"/>
            </a:br>
            <a:r>
              <a:rPr lang="en-US" sz="2400" dirty="0" smtClean="0"/>
              <a:t>2. Backtracking</a:t>
            </a:r>
            <a:br>
              <a:rPr lang="en-US" sz="2400" dirty="0" smtClean="0"/>
            </a:br>
            <a:r>
              <a:rPr lang="en-US" sz="2400" dirty="0" smtClean="0"/>
              <a:t>3. Stack Frame </a:t>
            </a:r>
          </a:p>
          <a:p>
            <a:pPr marL="0" indent="0">
              <a:buFontTx/>
              <a:buNone/>
            </a:pPr>
            <a:r>
              <a:rPr lang="en-US" altLang="en-US" sz="2400" dirty="0" smtClean="0"/>
              <a:t>4. Parsing</a:t>
            </a:r>
          </a:p>
          <a:p>
            <a:pPr marL="0" indent="0">
              <a:buFontTx/>
              <a:buNone/>
            </a:pPr>
            <a:r>
              <a:rPr lang="en-US" altLang="en-US" sz="2400" dirty="0" smtClean="0"/>
              <a:t>5. Evaluating postfix expressions</a:t>
            </a:r>
          </a:p>
          <a:p>
            <a:pPr marL="0" indent="0">
              <a:buFontTx/>
              <a:buNone/>
            </a:pPr>
            <a:r>
              <a:rPr lang="en-US" sz="2400" dirty="0" smtClean="0"/>
              <a:t>6. To reverse a word</a:t>
            </a:r>
            <a:endParaRPr lang="en-US" altLang="en-US" sz="2400" dirty="0" smtClean="0"/>
          </a:p>
        </p:txBody>
      </p:sp>
    </p:spTree>
    <p:extLst>
      <p:ext uri="{BB962C8B-B14F-4D97-AF65-F5344CB8AC3E}">
        <p14:creationId xmlns:p14="http://schemas.microsoft.com/office/powerpoint/2010/main" val="156937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Stack</a:t>
            </a:r>
            <a:br>
              <a:rPr lang="en-US" dirty="0" smtClean="0"/>
            </a:br>
            <a:endParaRPr lang="en-US" dirty="0"/>
          </a:p>
        </p:txBody>
      </p:sp>
      <p:sp>
        <p:nvSpPr>
          <p:cNvPr id="3" name="Content Placeholder 2"/>
          <p:cNvSpPr>
            <a:spLocks noGrp="1"/>
          </p:cNvSpPr>
          <p:nvPr>
            <p:ph idx="1"/>
          </p:nvPr>
        </p:nvSpPr>
        <p:spPr>
          <a:xfrm>
            <a:off x="685800" y="1600200"/>
            <a:ext cx="7772400" cy="4495800"/>
          </a:xfrm>
        </p:spPr>
        <p:txBody>
          <a:bodyPr/>
          <a:lstStyle/>
          <a:p>
            <a:r>
              <a:rPr lang="en-US" dirty="0" smtClean="0"/>
              <a:t>In </a:t>
            </a:r>
            <a:r>
              <a:rPr lang="en-US" dirty="0"/>
              <a:t>browsers - The back button in a browser saves all the URLs you have visited previously in a stack. Each time you visit a new page, it is added on top of the stack. When you press the back button, the current URL is removed from the stack and the previous URL is accessed.</a:t>
            </a:r>
          </a:p>
          <a:p>
            <a:endParaRPr lang="en-US" dirty="0"/>
          </a:p>
        </p:txBody>
      </p:sp>
    </p:spTree>
    <p:extLst>
      <p:ext uri="{BB962C8B-B14F-4D97-AF65-F5344CB8AC3E}">
        <p14:creationId xmlns:p14="http://schemas.microsoft.com/office/powerpoint/2010/main" val="188448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E463EC-33AD-4F2C-A3AD-DBCDBBF0A46C}" type="slidenum">
              <a:rPr lang="en-US" altLang="en-US" sz="1800" smtClean="0">
                <a:latin typeface="Verdana" pitchFamily="34" charset="0"/>
                <a:ea typeface="MS PGothic" pitchFamily="34" charset="-128"/>
              </a:rPr>
              <a:pPr/>
              <a:t>7</a:t>
            </a:fld>
            <a:endParaRPr lang="en-US" altLang="en-US" sz="1800" smtClean="0">
              <a:latin typeface="Helvetica" pitchFamily="-107" charset="0"/>
              <a:ea typeface="MS PGothic" pitchFamily="34" charset="-128"/>
            </a:endParaRPr>
          </a:p>
        </p:txBody>
      </p:sp>
      <p:sp>
        <p:nvSpPr>
          <p:cNvPr id="13315" name="Rectangle 2"/>
          <p:cNvSpPr>
            <a:spLocks noGrp="1" noChangeArrowheads="1"/>
          </p:cNvSpPr>
          <p:nvPr>
            <p:ph type="title"/>
          </p:nvPr>
        </p:nvSpPr>
        <p:spPr/>
        <p:txBody>
          <a:bodyPr/>
          <a:lstStyle/>
          <a:p>
            <a:r>
              <a:rPr lang="en-US" altLang="en-US" smtClean="0"/>
              <a:t>Reversing a Word</a:t>
            </a:r>
          </a:p>
        </p:txBody>
      </p:sp>
      <p:sp>
        <p:nvSpPr>
          <p:cNvPr id="48131" name="Rectangle 3"/>
          <p:cNvSpPr>
            <a:spLocks noGrp="1" noChangeArrowheads="1"/>
          </p:cNvSpPr>
          <p:nvPr>
            <p:ph type="body" idx="1"/>
          </p:nvPr>
        </p:nvSpPr>
        <p:spPr/>
        <p:txBody>
          <a:bodyPr/>
          <a:lstStyle/>
          <a:p>
            <a:r>
              <a:rPr lang="en-US" altLang="en-US" smtClean="0"/>
              <a:t>We can use a stack to reverse the letters in a word.</a:t>
            </a:r>
          </a:p>
          <a:p>
            <a:r>
              <a:rPr lang="en-US" altLang="en-US" smtClean="0"/>
              <a:t>Read each letter in the word and push it onto the stack</a:t>
            </a:r>
          </a:p>
          <a:p>
            <a:r>
              <a:rPr lang="en-US" altLang="en-US" smtClean="0"/>
              <a:t>When you reach the end of the word, pop the letters off the stack and print them out.</a:t>
            </a:r>
          </a:p>
          <a:p>
            <a:endParaRPr lang="en-US" altLang="en-US" smtClean="0"/>
          </a:p>
          <a:p>
            <a:endParaRPr lang="en-US" altLang="en-US" smtClean="0"/>
          </a:p>
        </p:txBody>
      </p:sp>
    </p:spTree>
    <p:extLst>
      <p:ext uri="{BB962C8B-B14F-4D97-AF65-F5344CB8AC3E}">
        <p14:creationId xmlns:p14="http://schemas.microsoft.com/office/powerpoint/2010/main" val="831325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expression</a:t>
            </a:r>
            <a:endParaRPr lang="en-US" dirty="0"/>
          </a:p>
        </p:txBody>
      </p:sp>
      <p:sp>
        <p:nvSpPr>
          <p:cNvPr id="3" name="Content Placeholder 2"/>
          <p:cNvSpPr>
            <a:spLocks noGrp="1"/>
          </p:cNvSpPr>
          <p:nvPr>
            <p:ph idx="1"/>
          </p:nvPr>
        </p:nvSpPr>
        <p:spPr>
          <a:xfrm>
            <a:off x="685800" y="1676400"/>
            <a:ext cx="7772400" cy="4419600"/>
          </a:xfrm>
        </p:spPr>
        <p:txBody>
          <a:bodyPr/>
          <a:lstStyle/>
          <a:p>
            <a:r>
              <a:rPr lang="en-US" sz="2800" dirty="0"/>
              <a:t>The way to write arithmetic expression is known as a </a:t>
            </a:r>
            <a:r>
              <a:rPr lang="en-US" sz="2800" b="1" dirty="0"/>
              <a:t>notation</a:t>
            </a:r>
            <a:r>
              <a:rPr lang="en-US" sz="2800" dirty="0"/>
              <a:t>. An arithmetic expression can be written in three different but equivalent notations, i.e., without changing the essence or output of an expression. These notations are −</a:t>
            </a:r>
          </a:p>
          <a:p>
            <a:r>
              <a:rPr lang="en-US" sz="2800" dirty="0"/>
              <a:t>Infix Notation</a:t>
            </a:r>
          </a:p>
          <a:p>
            <a:r>
              <a:rPr lang="en-US" sz="2800" dirty="0"/>
              <a:t>Prefix (Polish) Notation</a:t>
            </a:r>
          </a:p>
          <a:p>
            <a:r>
              <a:rPr lang="en-US" sz="2800" dirty="0"/>
              <a:t>Postfix (Reverse-Polish) Notation</a:t>
            </a:r>
          </a:p>
          <a:p>
            <a:endParaRPr lang="en-US" sz="2800" dirty="0"/>
          </a:p>
        </p:txBody>
      </p:sp>
    </p:spTree>
    <p:extLst>
      <p:ext uri="{BB962C8B-B14F-4D97-AF65-F5344CB8AC3E}">
        <p14:creationId xmlns:p14="http://schemas.microsoft.com/office/powerpoint/2010/main" val="262938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Infix Notation</a:t>
            </a:r>
            <a:br>
              <a:rPr lang="en-US" dirty="0" smtClean="0"/>
            </a:br>
            <a:endParaRPr lang="en-US" dirty="0"/>
          </a:p>
        </p:txBody>
      </p:sp>
      <p:sp>
        <p:nvSpPr>
          <p:cNvPr id="3" name="Content Placeholder 2"/>
          <p:cNvSpPr>
            <a:spLocks noGrp="1"/>
          </p:cNvSpPr>
          <p:nvPr>
            <p:ph idx="1"/>
          </p:nvPr>
        </p:nvSpPr>
        <p:spPr>
          <a:xfrm>
            <a:off x="685800" y="1524000"/>
            <a:ext cx="7772400" cy="4572000"/>
          </a:xfrm>
        </p:spPr>
        <p:txBody>
          <a:bodyPr/>
          <a:lstStyle/>
          <a:p>
            <a:pPr algn="just"/>
            <a:r>
              <a:rPr lang="en-US" dirty="0" smtClean="0"/>
              <a:t>We </a:t>
            </a:r>
            <a:r>
              <a:rPr lang="en-US" dirty="0"/>
              <a:t>write expression in </a:t>
            </a:r>
            <a:r>
              <a:rPr lang="en-US" b="1" dirty="0"/>
              <a:t>infix</a:t>
            </a:r>
            <a:r>
              <a:rPr lang="en-US" dirty="0"/>
              <a:t> notation, e.g. a - b + c, where operators are used </a:t>
            </a:r>
            <a:r>
              <a:rPr lang="en-US" b="1" dirty="0"/>
              <a:t>in</a:t>
            </a:r>
            <a:r>
              <a:rPr lang="en-US" dirty="0"/>
              <a:t>-between operands. It is easy for us humans to read, write, and speak in infix notation but the same does not go well with computing devices. An algorithm to process infix notation could be difficult and costly in terms of time and space consumption.</a:t>
            </a:r>
          </a:p>
          <a:p>
            <a:pPr algn="just"/>
            <a:endParaRPr lang="en-US" dirty="0"/>
          </a:p>
        </p:txBody>
      </p:sp>
    </p:spTree>
    <p:extLst>
      <p:ext uri="{BB962C8B-B14F-4D97-AF65-F5344CB8AC3E}">
        <p14:creationId xmlns:p14="http://schemas.microsoft.com/office/powerpoint/2010/main" val="1527721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368</Words>
  <Application>Microsoft Office PowerPoint</Application>
  <PresentationFormat>On-screen Show (4:3)</PresentationFormat>
  <Paragraphs>75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Stack Implementation with   Applications</vt:lpstr>
      <vt:lpstr>Implementing a Stack</vt:lpstr>
      <vt:lpstr>Implementing a Stack using array</vt:lpstr>
      <vt:lpstr>Implementing a Stack using LL</vt:lpstr>
      <vt:lpstr>Applications of stacks</vt:lpstr>
      <vt:lpstr>Applications of Stack </vt:lpstr>
      <vt:lpstr>Reversing a Word</vt:lpstr>
      <vt:lpstr>Arithmetic expression</vt:lpstr>
      <vt:lpstr>Infix Notation </vt:lpstr>
      <vt:lpstr>Prefix Notation </vt:lpstr>
      <vt:lpstr>Postfix Notation </vt:lpstr>
      <vt:lpstr>Various expressions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Implementation with   Applications</dc:title>
  <dc:creator>annu malik</dc:creator>
  <cp:lastModifiedBy>annu malik</cp:lastModifiedBy>
  <cp:revision>3</cp:revision>
  <dcterms:created xsi:type="dcterms:W3CDTF">2020-09-02T08:16:58Z</dcterms:created>
  <dcterms:modified xsi:type="dcterms:W3CDTF">2020-09-07T05:02:12Z</dcterms:modified>
</cp:coreProperties>
</file>