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9756A-EEE0-4F74-9FE2-1FB62080294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72CD58C-F35B-4F26-82E4-0E0CC55E8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1DA22A4-911B-4695-A748-86B8B1CB9FB8}"/>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01378808-6FED-46AA-9503-3E53D07D3BE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6AB2CD9-761A-4388-94E9-EC7B68AEA1E3}"/>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361249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0AA00-37B7-4709-B9A5-5091085FD49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000E8AE-B042-4718-8F8D-B9AEAB2C6F4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4A89FA-A022-48EE-8516-FB28B21FFD60}"/>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6B0B5DB5-C4FB-47A2-AA5D-E9C0364AFFE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4703ED7-233B-4A79-91BB-A7970E7D4ADD}"/>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279416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DF628C-151A-45B3-91B2-C2B8E4F1293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A772FF0-27A9-41B4-8321-593750A212E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2CA9254-D516-4AF4-B1AC-F17D8AE0F626}"/>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131D69A9-65F6-474B-AE8A-20CED702942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41C324-B460-4FD5-B709-0B9811F21853}"/>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401598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B668C-F96A-4138-930F-2C8120EF684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00B8B28-89E1-4F04-B139-C996FB623F9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16DBC7-0290-4DB9-8FF0-C6F8C4A2E8EA}"/>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3F077D20-6C0D-4360-A1BC-B76DAB98FE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E7F68DE-1F40-4202-9B77-6053747E5DB0}"/>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319464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F703F-5278-434B-BFA9-BB099C4F35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27BCA2-78DC-4EE8-8A92-D99E6AEDD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D363275-2511-47EA-8B84-EAA4BEC77D8A}"/>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F1F08DA8-8E1E-497C-AA37-5B61748242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334C0F1-8FCF-4B2B-AC79-8D4FB33ADE27}"/>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138406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6B506-6617-4DC1-B48C-0FB3FF2312E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81109B-08F3-4618-8A1A-B49DF2C0EEF9}"/>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AB4BABD-C0B8-4FDD-9059-51BA760F764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E6EDA41-532F-4364-842E-80394911D411}"/>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6" name="Marcador de pie de página 5">
            <a:extLst>
              <a:ext uri="{FF2B5EF4-FFF2-40B4-BE49-F238E27FC236}">
                <a16:creationId xmlns:a16="http://schemas.microsoft.com/office/drawing/2014/main" id="{D4668A0E-34DA-427E-BE1E-79B546C8534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3928E4F-E296-4D33-AD68-CD50F91F170D}"/>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265371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A91D3-3E5E-4973-813A-91611D0DA58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4F43752-762D-44FF-B90A-1EAE4A486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96FC273-CD1B-4FBD-9445-7FBC7DA5F1F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4D14426-C2F4-4D8C-A900-A52F32BAD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62FEEF2-7FBD-4268-98F7-32C7933C61E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B6C01B2-6D68-4533-9564-E0215CB1A9AF}"/>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8" name="Marcador de pie de página 7">
            <a:extLst>
              <a:ext uri="{FF2B5EF4-FFF2-40B4-BE49-F238E27FC236}">
                <a16:creationId xmlns:a16="http://schemas.microsoft.com/office/drawing/2014/main" id="{A6F5997D-F632-4D36-95A9-3C9D1995901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7166C07-2DA7-4870-AF29-B489353D3927}"/>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176308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8ADDF-7958-445A-8A69-E15CAFA174D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DBDBDBE-5E5A-4EF2-B4EE-D377C28EB6B6}"/>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4" name="Marcador de pie de página 3">
            <a:extLst>
              <a:ext uri="{FF2B5EF4-FFF2-40B4-BE49-F238E27FC236}">
                <a16:creationId xmlns:a16="http://schemas.microsoft.com/office/drawing/2014/main" id="{81CA094C-3057-40F2-A8A9-FD4F0F087F5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2F62FE5-4D3E-4577-9401-5BBE25E078F8}"/>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169115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9D6785C-5FA4-42F4-B11C-2AD996D4216F}"/>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3" name="Marcador de pie de página 2">
            <a:extLst>
              <a:ext uri="{FF2B5EF4-FFF2-40B4-BE49-F238E27FC236}">
                <a16:creationId xmlns:a16="http://schemas.microsoft.com/office/drawing/2014/main" id="{04E6EE08-EE52-414F-A1C7-3E6FBC98C58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18EE3C9-41F5-4C2C-AAF8-FF533BC06439}"/>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367388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6E1B0B-2731-40EB-8732-6F68D3F678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577662-9467-4825-BD98-164789FA8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6F4F294-E6DB-48A7-A979-32F8D2A9C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809DC50-2D8A-4B88-917E-9AB3D16A8104}"/>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6" name="Marcador de pie de página 5">
            <a:extLst>
              <a:ext uri="{FF2B5EF4-FFF2-40B4-BE49-F238E27FC236}">
                <a16:creationId xmlns:a16="http://schemas.microsoft.com/office/drawing/2014/main" id="{796F0F1D-3E6C-43B5-B9BE-0F6FDC5FB77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111D589-0C52-48F8-AFB4-64CC050AACE3}"/>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23026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78293-1882-40E1-8D3F-E7E07DA7D6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BAB4EB5-1003-4EFC-A4A9-0F11813EF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E33E184-FF91-4268-9DD3-0B8391AF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4030E64-3993-4872-B75A-9A663419B742}"/>
              </a:ext>
            </a:extLst>
          </p:cNvPr>
          <p:cNvSpPr>
            <a:spLocks noGrp="1"/>
          </p:cNvSpPr>
          <p:nvPr>
            <p:ph type="dt" sz="half" idx="10"/>
          </p:nvPr>
        </p:nvSpPr>
        <p:spPr/>
        <p:txBody>
          <a:bodyPr/>
          <a:lstStyle/>
          <a:p>
            <a:fld id="{F147D5A1-4DA4-44B6-89C0-D3D20358DD23}" type="datetimeFigureOut">
              <a:rPr lang="es-ES" smtClean="0"/>
              <a:t>24/03/2022</a:t>
            </a:fld>
            <a:endParaRPr lang="es-ES"/>
          </a:p>
        </p:txBody>
      </p:sp>
      <p:sp>
        <p:nvSpPr>
          <p:cNvPr id="6" name="Marcador de pie de página 5">
            <a:extLst>
              <a:ext uri="{FF2B5EF4-FFF2-40B4-BE49-F238E27FC236}">
                <a16:creationId xmlns:a16="http://schemas.microsoft.com/office/drawing/2014/main" id="{3EA05E94-0DCC-4335-B763-22F6532DA17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363AAEA-15E8-4512-8A5F-5307C3D91DE7}"/>
              </a:ext>
            </a:extLst>
          </p:cNvPr>
          <p:cNvSpPr>
            <a:spLocks noGrp="1"/>
          </p:cNvSpPr>
          <p:nvPr>
            <p:ph type="sldNum" sz="quarter" idx="12"/>
          </p:nvPr>
        </p:nvSpPr>
        <p:spPr/>
        <p:txBody>
          <a:bodyPr/>
          <a:lstStyle/>
          <a:p>
            <a:fld id="{6227C6C2-FBD3-4DBB-AFED-44131A8CBD31}" type="slidenum">
              <a:rPr lang="es-ES" smtClean="0"/>
              <a:t>‹Nº›</a:t>
            </a:fld>
            <a:endParaRPr lang="es-ES"/>
          </a:p>
        </p:txBody>
      </p:sp>
    </p:spTree>
    <p:extLst>
      <p:ext uri="{BB962C8B-B14F-4D97-AF65-F5344CB8AC3E}">
        <p14:creationId xmlns:p14="http://schemas.microsoft.com/office/powerpoint/2010/main" val="233618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99EEDFD-DE48-41D2-855D-6D08614C4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010DF6-F60F-414A-804E-946198761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FB4F47A-6776-494D-84F8-7C2898B4F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7D5A1-4DA4-44B6-89C0-D3D20358DD23}" type="datetimeFigureOut">
              <a:rPr lang="es-ES" smtClean="0"/>
              <a:t>24/03/2022</a:t>
            </a:fld>
            <a:endParaRPr lang="es-ES"/>
          </a:p>
        </p:txBody>
      </p:sp>
      <p:sp>
        <p:nvSpPr>
          <p:cNvPr id="5" name="Marcador de pie de página 4">
            <a:extLst>
              <a:ext uri="{FF2B5EF4-FFF2-40B4-BE49-F238E27FC236}">
                <a16:creationId xmlns:a16="http://schemas.microsoft.com/office/drawing/2014/main" id="{3F30F099-9E23-4FBA-96E9-B44A70E71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2D37AAA-97BF-4087-8350-4AB15EEB3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7C6C2-FBD3-4DBB-AFED-44131A8CBD31}" type="slidenum">
              <a:rPr lang="es-ES" smtClean="0"/>
              <a:t>‹Nº›</a:t>
            </a:fld>
            <a:endParaRPr lang="es-ES"/>
          </a:p>
        </p:txBody>
      </p:sp>
    </p:spTree>
    <p:extLst>
      <p:ext uri="{BB962C8B-B14F-4D97-AF65-F5344CB8AC3E}">
        <p14:creationId xmlns:p14="http://schemas.microsoft.com/office/powerpoint/2010/main" val="3254102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nitor Pantalla Equipo - Gráficos vectoriales gratis en Pixabay">
            <a:extLst>
              <a:ext uri="{FF2B5EF4-FFF2-40B4-BE49-F238E27FC236}">
                <a16:creationId xmlns:a16="http://schemas.microsoft.com/office/drawing/2014/main" id="{BC3B4273-25AE-444E-A2EB-692A3C4CF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727" y="1139673"/>
            <a:ext cx="7090546" cy="551217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873C560-46EC-4A97-8BCB-02732B96BC0B}"/>
              </a:ext>
            </a:extLst>
          </p:cNvPr>
          <p:cNvSpPr>
            <a:spLocks noGrp="1"/>
          </p:cNvSpPr>
          <p:nvPr>
            <p:ph type="ctrTitle"/>
          </p:nvPr>
        </p:nvSpPr>
        <p:spPr/>
        <p:txBody>
          <a:bodyPr/>
          <a:lstStyle/>
          <a:p>
            <a:r>
              <a:rPr lang="es-ES" dirty="0">
                <a:latin typeface="Arial Rounded MT Bold" panose="020F0704030504030204" pitchFamily="34" charset="0"/>
              </a:rPr>
              <a:t>MONITORES</a:t>
            </a:r>
          </a:p>
        </p:txBody>
      </p:sp>
      <p:sp>
        <p:nvSpPr>
          <p:cNvPr id="3" name="Subtítulo 2">
            <a:extLst>
              <a:ext uri="{FF2B5EF4-FFF2-40B4-BE49-F238E27FC236}">
                <a16:creationId xmlns:a16="http://schemas.microsoft.com/office/drawing/2014/main" id="{1E6BDC8E-D16E-43B4-8372-92C40DFD0A78}"/>
              </a:ext>
            </a:extLst>
          </p:cNvPr>
          <p:cNvSpPr>
            <a:spLocks noGrp="1"/>
          </p:cNvSpPr>
          <p:nvPr>
            <p:ph type="subTitle" idx="1"/>
          </p:nvPr>
        </p:nvSpPr>
        <p:spPr/>
        <p:txBody>
          <a:bodyPr/>
          <a:lstStyle/>
          <a:p>
            <a:r>
              <a:rPr lang="es-ES" dirty="0"/>
              <a:t>Álvaro Rey</a:t>
            </a:r>
          </a:p>
        </p:txBody>
      </p:sp>
    </p:spTree>
    <p:extLst>
      <p:ext uri="{BB962C8B-B14F-4D97-AF65-F5344CB8AC3E}">
        <p14:creationId xmlns:p14="http://schemas.microsoft.com/office/powerpoint/2010/main" val="37835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F319B-19DA-44CF-A7F6-6DB0987F4EA9}"/>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39312FC6-F562-4437-BA13-5A35B5E81EAA}"/>
              </a:ext>
            </a:extLst>
          </p:cNvPr>
          <p:cNvSpPr>
            <a:spLocks noGrp="1"/>
          </p:cNvSpPr>
          <p:nvPr>
            <p:ph idx="1"/>
          </p:nvPr>
        </p:nvSpPr>
        <p:spPr/>
        <p:txBody>
          <a:bodyPr/>
          <a:lstStyle/>
          <a:p>
            <a:r>
              <a:rPr lang="es-ES" dirty="0">
                <a:latin typeface="Arial Rounded MT Bold" panose="020F0704030504030204" pitchFamily="34" charset="0"/>
              </a:rPr>
              <a:t>MÚLTIPLES MONITORES:</a:t>
            </a:r>
          </a:p>
          <a:p>
            <a:pPr marL="914400" lvl="2" indent="0">
              <a:buNone/>
            </a:pPr>
            <a:endParaRPr lang="es-ES" dirty="0">
              <a:latin typeface="Arial Rounded MT Bold" panose="020F0704030504030204" pitchFamily="34" charset="0"/>
            </a:endParaRPr>
          </a:p>
          <a:p>
            <a:pPr marL="914400" lvl="2" indent="0">
              <a:buNone/>
            </a:pPr>
            <a:r>
              <a:rPr lang="es-ES" dirty="0"/>
              <a:t>-Trabajar con múltiples monitores es una gozada en un hogar o en una oficina, sea mediante un sistema </a:t>
            </a:r>
            <a:r>
              <a:rPr lang="es-ES" dirty="0" err="1"/>
              <a:t>multi-pantalla</a:t>
            </a:r>
            <a:r>
              <a:rPr lang="es-ES" dirty="0"/>
              <a:t> con ordenador de sobremesa o simplemente conectando el portátil a un monitor o a varios</a:t>
            </a:r>
          </a:p>
          <a:p>
            <a:pPr marL="914400" lvl="2" indent="0">
              <a:buNone/>
            </a:pPr>
            <a:endParaRPr lang="es-ES" dirty="0"/>
          </a:p>
          <a:p>
            <a:pPr marL="914400" lvl="2" indent="0">
              <a:buNone/>
            </a:pPr>
            <a:endParaRPr lang="es-ES" dirty="0"/>
          </a:p>
          <a:p>
            <a:pPr marL="914400" lvl="2" indent="0">
              <a:buNone/>
            </a:pPr>
            <a:endParaRPr lang="es-ES" dirty="0"/>
          </a:p>
          <a:p>
            <a:pPr marL="914400" lvl="2" indent="0">
              <a:buNone/>
            </a:pPr>
            <a:r>
              <a:rPr lang="es-ES" dirty="0"/>
              <a:t>-También colaborar en directo con videoconferencia en la pantalla adicional, ejecutar videojuegos PC que extienden sus visualización en múltiples pantallas  </a:t>
            </a:r>
            <a:r>
              <a:rPr lang="es-ES" dirty="0" err="1"/>
              <a:t>etc</a:t>
            </a:r>
            <a:r>
              <a:rPr lang="es-ES" dirty="0"/>
              <a:t>…</a:t>
            </a:r>
          </a:p>
          <a:p>
            <a:pPr marL="914400" lvl="2" indent="0">
              <a:buNone/>
            </a:pPr>
            <a:endParaRPr lang="es-ES" dirty="0"/>
          </a:p>
        </p:txBody>
      </p:sp>
    </p:spTree>
    <p:extLst>
      <p:ext uri="{BB962C8B-B14F-4D97-AF65-F5344CB8AC3E}">
        <p14:creationId xmlns:p14="http://schemas.microsoft.com/office/powerpoint/2010/main" val="391454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3598D-6C0E-4177-AD74-1EA9312D8EA4}"/>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4833EA80-94D3-42C5-9AB5-1D45143AE74C}"/>
              </a:ext>
            </a:extLst>
          </p:cNvPr>
          <p:cNvSpPr>
            <a:spLocks noGrp="1"/>
          </p:cNvSpPr>
          <p:nvPr>
            <p:ph idx="1"/>
          </p:nvPr>
        </p:nvSpPr>
        <p:spPr/>
        <p:txBody>
          <a:bodyPr/>
          <a:lstStyle/>
          <a:p>
            <a:r>
              <a:rPr lang="es-ES" dirty="0">
                <a:latin typeface="Arial Rounded MT Bold" panose="020F0704030504030204" pitchFamily="34" charset="0"/>
              </a:rPr>
              <a:t>OTRAS CARACTERÍSTICAS:</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Todos los fabricantes incluyen tecnologías que prometen distintas mejoras en la imagen</a:t>
            </a:r>
          </a:p>
          <a:p>
            <a:pPr marL="914400" lvl="2" indent="0">
              <a:buNone/>
            </a:pPr>
            <a:endParaRPr lang="es-ES" dirty="0"/>
          </a:p>
          <a:p>
            <a:pPr marL="914400" lvl="2" indent="0">
              <a:buNone/>
            </a:pPr>
            <a:endParaRPr lang="es-ES" dirty="0"/>
          </a:p>
          <a:p>
            <a:pPr marL="914400" lvl="2" indent="0">
              <a:buNone/>
            </a:pPr>
            <a:r>
              <a:rPr lang="es-ES" dirty="0"/>
              <a:t>-Sí conviene valorar si soporta nuevos estándares como HDR, el estándar que define y proporciona el alto rango dinámico o la proporción de luz contra zonas oscuras en una imagen</a:t>
            </a:r>
          </a:p>
          <a:p>
            <a:pPr marL="914400" lvl="2" indent="0">
              <a:buNone/>
            </a:pPr>
            <a:endParaRPr lang="es-ES" dirty="0">
              <a:latin typeface="Arial Rounded MT Bold" panose="020F0704030504030204" pitchFamily="34" charset="0"/>
            </a:endParaRPr>
          </a:p>
        </p:txBody>
      </p:sp>
    </p:spTree>
    <p:extLst>
      <p:ext uri="{BB962C8B-B14F-4D97-AF65-F5344CB8AC3E}">
        <p14:creationId xmlns:p14="http://schemas.microsoft.com/office/powerpoint/2010/main" val="254953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DD3C5-B2EA-4FC4-BB0C-CDCF0665B900}"/>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ÍNDICE</a:t>
            </a:r>
          </a:p>
        </p:txBody>
      </p:sp>
      <p:sp>
        <p:nvSpPr>
          <p:cNvPr id="3" name="Marcador de contenido 2">
            <a:extLst>
              <a:ext uri="{FF2B5EF4-FFF2-40B4-BE49-F238E27FC236}">
                <a16:creationId xmlns:a16="http://schemas.microsoft.com/office/drawing/2014/main" id="{F8701664-4BC0-4628-9BDC-B21DF7841F10}"/>
              </a:ext>
            </a:extLst>
          </p:cNvPr>
          <p:cNvSpPr>
            <a:spLocks noGrp="1"/>
          </p:cNvSpPr>
          <p:nvPr>
            <p:ph idx="1"/>
          </p:nvPr>
        </p:nvSpPr>
        <p:spPr/>
        <p:txBody>
          <a:bodyPr/>
          <a:lstStyle/>
          <a:p>
            <a:r>
              <a:rPr lang="es-ES" dirty="0"/>
              <a:t>CARACTERÍSTICAS</a:t>
            </a:r>
          </a:p>
          <a:p>
            <a:r>
              <a:rPr lang="es-ES" dirty="0"/>
              <a:t>MODELOS</a:t>
            </a:r>
          </a:p>
          <a:p>
            <a:r>
              <a:rPr lang="es-ES" dirty="0"/>
              <a:t>GUÍA DE COMPRA</a:t>
            </a:r>
          </a:p>
          <a:p>
            <a:endParaRPr lang="es-ES" dirty="0"/>
          </a:p>
        </p:txBody>
      </p:sp>
      <p:pic>
        <p:nvPicPr>
          <p:cNvPr id="2050" name="Picture 2" descr="ASUS ROG PG259QN - Monitor gaming eSports de 25&quot; FullHD (1920x1080, 360 Hz,  Fast IPS, 1 ms (GTG), HDR, NVIDIA ULMB) Negro : Asustek: Amazon.es:  Informática">
            <a:extLst>
              <a:ext uri="{FF2B5EF4-FFF2-40B4-BE49-F238E27FC236}">
                <a16:creationId xmlns:a16="http://schemas.microsoft.com/office/drawing/2014/main" id="{5642B687-418D-4A9D-A62B-68C83F95E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09706"/>
            <a:ext cx="4714875" cy="42862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43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50C54-8CF3-4980-A09F-78503159AC22}"/>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D90F71A5-C1CE-42DE-9F6B-1EBC175BB844}"/>
              </a:ext>
            </a:extLst>
          </p:cNvPr>
          <p:cNvSpPr>
            <a:spLocks noGrp="1"/>
          </p:cNvSpPr>
          <p:nvPr>
            <p:ph idx="1"/>
          </p:nvPr>
        </p:nvSpPr>
        <p:spPr/>
        <p:txBody>
          <a:bodyPr/>
          <a:lstStyle/>
          <a:p>
            <a:r>
              <a:rPr lang="es-ES" dirty="0">
                <a:latin typeface="Arial Rounded MT Bold" panose="020F0704030504030204" pitchFamily="34" charset="0"/>
              </a:rPr>
              <a:t>TIPO DE PANEL:</a:t>
            </a:r>
            <a:br>
              <a:rPr lang="es-ES" dirty="0">
                <a:latin typeface="Arial Rounded MT Bold" panose="020F0704030504030204" pitchFamily="34" charset="0"/>
              </a:rPr>
            </a:br>
            <a:r>
              <a:rPr lang="es-ES" dirty="0">
                <a:latin typeface="Arial Rounded MT Bold" panose="020F0704030504030204" pitchFamily="34" charset="0"/>
              </a:rPr>
              <a:t>	</a:t>
            </a:r>
          </a:p>
          <a:p>
            <a:pPr marL="457200" lvl="1" indent="0">
              <a:buNone/>
            </a:pPr>
            <a:r>
              <a:rPr lang="es-ES" sz="1600" dirty="0">
                <a:latin typeface="Arial Rounded MT Bold" panose="020F0704030504030204" pitchFamily="34" charset="0"/>
              </a:rPr>
              <a:t>	</a:t>
            </a:r>
            <a:r>
              <a:rPr lang="es-ES" sz="2000" dirty="0"/>
              <a:t>-LCD y TFT LCD en sus diferentes versiones son los tipos de panel más utilizados 	actualmente en 	monitores</a:t>
            </a:r>
          </a:p>
          <a:p>
            <a:pPr marL="914400" lvl="2" indent="0">
              <a:buNone/>
            </a:pPr>
            <a:endParaRPr lang="es-ES" dirty="0"/>
          </a:p>
          <a:p>
            <a:pPr marL="914400" lvl="2" indent="0">
              <a:buNone/>
            </a:pPr>
            <a:r>
              <a:rPr lang="es-ES" dirty="0"/>
              <a:t>-Aquí, encontraremos -por orden de calidad- los más básicos y económicos TN, MVA, PVA y los IPS con sus variantes PLS</a:t>
            </a:r>
          </a:p>
          <a:p>
            <a:pPr marL="914400" lvl="2" indent="0">
              <a:buNone/>
            </a:pPr>
            <a:endParaRPr lang="es-ES" dirty="0"/>
          </a:p>
          <a:p>
            <a:pPr marL="914400" lvl="2" indent="0">
              <a:buNone/>
            </a:pPr>
            <a:r>
              <a:rPr lang="es-ES" dirty="0"/>
              <a:t>-Los dedicados para juegos suelen montar paneles TN en los modelos más económicos, ya que este tipo de panel permite ofrecer mejores prestaciones en aspectos como la mayor frecuencia de actualización o el tiempo de respuesta</a:t>
            </a:r>
          </a:p>
          <a:p>
            <a:pPr marL="914400" lvl="2" indent="0">
              <a:buNone/>
            </a:pPr>
            <a:endParaRPr lang="es-ES" dirty="0"/>
          </a:p>
        </p:txBody>
      </p:sp>
    </p:spTree>
    <p:extLst>
      <p:ext uri="{BB962C8B-B14F-4D97-AF65-F5344CB8AC3E}">
        <p14:creationId xmlns:p14="http://schemas.microsoft.com/office/powerpoint/2010/main" val="116449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9771C-79DE-4A74-92BE-12D51C2DDF14}"/>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47CC6404-478C-49D5-AEB0-39065F84935C}"/>
              </a:ext>
            </a:extLst>
          </p:cNvPr>
          <p:cNvSpPr>
            <a:spLocks noGrp="1"/>
          </p:cNvSpPr>
          <p:nvPr>
            <p:ph idx="1"/>
          </p:nvPr>
        </p:nvSpPr>
        <p:spPr/>
        <p:txBody>
          <a:bodyPr/>
          <a:lstStyle/>
          <a:p>
            <a:r>
              <a:rPr lang="es-ES" dirty="0">
                <a:latin typeface="Arial Rounded MT Bold" panose="020F0704030504030204" pitchFamily="34" charset="0"/>
              </a:rPr>
              <a:t>TAMAÑO:</a:t>
            </a:r>
          </a:p>
          <a:p>
            <a:pPr lvl="1"/>
            <a:endParaRPr lang="es-ES" sz="1600" dirty="0"/>
          </a:p>
          <a:p>
            <a:pPr marL="457200" lvl="1" indent="0">
              <a:buNone/>
            </a:pPr>
            <a:r>
              <a:rPr lang="es-ES" sz="1600" dirty="0"/>
              <a:t>	</a:t>
            </a:r>
            <a:r>
              <a:rPr lang="es-ES" sz="2000" dirty="0"/>
              <a:t>-Al igual que un televisor, el tamaño de un monitor se mide como la distancia en 	diagonal de un vértice de la pantalla al opuesto establecido en pulgadas</a:t>
            </a:r>
          </a:p>
          <a:p>
            <a:pPr marL="457200" lvl="1" indent="0">
              <a:buNone/>
            </a:pPr>
            <a:r>
              <a:rPr lang="es-ES" sz="2000" dirty="0"/>
              <a:t>	</a:t>
            </a:r>
          </a:p>
          <a:p>
            <a:pPr marL="457200" lvl="1" indent="0">
              <a:buNone/>
            </a:pPr>
            <a:endParaRPr lang="es-ES" sz="2000" dirty="0"/>
          </a:p>
          <a:p>
            <a:pPr marL="457200" lvl="1" indent="0">
              <a:buNone/>
            </a:pPr>
            <a:r>
              <a:rPr lang="es-ES" sz="2000" dirty="0"/>
              <a:t>	</a:t>
            </a:r>
          </a:p>
          <a:p>
            <a:pPr marL="457200" lvl="1" indent="0">
              <a:buNone/>
            </a:pPr>
            <a:r>
              <a:rPr lang="es-ES" sz="2000" dirty="0"/>
              <a:t>	-El tamaño en monitores comienza en las 14-15 pulgadas que ofrecen los monitores 	portátiles y por arriba acaba en las 65 pulgadas de los nuevos modelos</a:t>
            </a:r>
          </a:p>
        </p:txBody>
      </p:sp>
    </p:spTree>
    <p:extLst>
      <p:ext uri="{BB962C8B-B14F-4D97-AF65-F5344CB8AC3E}">
        <p14:creationId xmlns:p14="http://schemas.microsoft.com/office/powerpoint/2010/main" val="142352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BD6B1-DA42-444A-9C29-9911F5ACB753}"/>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E18D3659-D79A-49A3-B4F8-0B116730A3D0}"/>
              </a:ext>
            </a:extLst>
          </p:cNvPr>
          <p:cNvSpPr>
            <a:spLocks noGrp="1"/>
          </p:cNvSpPr>
          <p:nvPr>
            <p:ph idx="1"/>
          </p:nvPr>
        </p:nvSpPr>
        <p:spPr/>
        <p:txBody>
          <a:bodyPr/>
          <a:lstStyle/>
          <a:p>
            <a:r>
              <a:rPr lang="es-ES" dirty="0">
                <a:latin typeface="Arial Rounded MT Bold" panose="020F0704030504030204" pitchFamily="34" charset="0"/>
              </a:rPr>
              <a:t>RESOLUCIÓN Y RELACIÓN DE ASPECTO:</a:t>
            </a:r>
          </a:p>
          <a:p>
            <a:pPr lvl="1"/>
            <a:endParaRPr lang="es-ES" dirty="0">
              <a:latin typeface="Arial Rounded MT Bold" panose="020F0704030504030204" pitchFamily="34" charset="0"/>
            </a:endParaRPr>
          </a:p>
          <a:p>
            <a:pPr marL="914400" lvl="2" indent="0">
              <a:buNone/>
            </a:pPr>
            <a:r>
              <a:rPr lang="es-ES" dirty="0"/>
              <a:t>-Es el número de píxeles que pueden ser mostrados en pantalla y lo veremos cómo resolución máxima o como la resolución nativa de pantalla</a:t>
            </a:r>
          </a:p>
          <a:p>
            <a:pPr marL="914400" lvl="2" indent="0">
              <a:buNone/>
            </a:pPr>
            <a:endParaRPr lang="es-ES" dirty="0"/>
          </a:p>
          <a:p>
            <a:pPr marL="914400" lvl="2" indent="0">
              <a:buNone/>
            </a:pPr>
            <a:r>
              <a:rPr lang="es-ES" dirty="0"/>
              <a:t>-En monitores deberíamos descartar todo lo que baje de Full HD, aunque se pueden encontrar resoluciones nativas inferiores en monitores portátiles</a:t>
            </a:r>
          </a:p>
          <a:p>
            <a:pPr marL="914400" lvl="2" indent="0">
              <a:buNone/>
            </a:pPr>
            <a:endParaRPr lang="es-ES" dirty="0"/>
          </a:p>
          <a:p>
            <a:pPr marL="914400" lvl="2" indent="0">
              <a:buNone/>
            </a:pPr>
            <a:r>
              <a:rPr lang="es-ES" dirty="0"/>
              <a:t>-La resolución está conectada con la relación de aspecto. Ésta es la proporción entre las medidas de anchura y altura de un monitor, calculándose dividiendo ambas y expresándose por lo general como “X:Y”</a:t>
            </a:r>
          </a:p>
        </p:txBody>
      </p:sp>
    </p:spTree>
    <p:extLst>
      <p:ext uri="{BB962C8B-B14F-4D97-AF65-F5344CB8AC3E}">
        <p14:creationId xmlns:p14="http://schemas.microsoft.com/office/powerpoint/2010/main" val="166944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80E6B-9C65-4F3A-9857-D2148F2F77CD}"/>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0C0D0A38-BDD9-49FE-97F6-F84CF72A07F3}"/>
              </a:ext>
            </a:extLst>
          </p:cNvPr>
          <p:cNvSpPr>
            <a:spLocks noGrp="1"/>
          </p:cNvSpPr>
          <p:nvPr>
            <p:ph idx="1"/>
          </p:nvPr>
        </p:nvSpPr>
        <p:spPr/>
        <p:txBody>
          <a:bodyPr/>
          <a:lstStyle/>
          <a:p>
            <a:r>
              <a:rPr lang="es-ES" dirty="0">
                <a:latin typeface="Arial Rounded MT Bold" panose="020F0704030504030204" pitchFamily="34" charset="0"/>
              </a:rPr>
              <a:t>BRILLO/CONTRASTE/COLOR/ÁNGULOS DE VISIÓN:</a:t>
            </a:r>
          </a:p>
          <a:p>
            <a:pPr marL="914400" lvl="2" indent="0">
              <a:buNone/>
            </a:pPr>
            <a:endParaRPr lang="es-ES" dirty="0">
              <a:latin typeface="Arial Rounded MT Bold" panose="020F0704030504030204" pitchFamily="34" charset="0"/>
            </a:endParaRPr>
          </a:p>
          <a:p>
            <a:pPr marL="914400" lvl="2" indent="0">
              <a:buNone/>
            </a:pPr>
            <a:r>
              <a:rPr lang="es-ES" dirty="0"/>
              <a:t>-Las características técnicas propias de las pantallas son otros parámetros a valorar y cada una de ellas es importante según el tipo de uso</a:t>
            </a:r>
          </a:p>
          <a:p>
            <a:pPr marL="914400" lvl="2" indent="0">
              <a:buNone/>
            </a:pPr>
            <a:endParaRPr lang="es-ES" dirty="0"/>
          </a:p>
          <a:p>
            <a:pPr marL="914400" lvl="2" indent="0">
              <a:buNone/>
            </a:pPr>
            <a:endParaRPr lang="es-ES" dirty="0"/>
          </a:p>
          <a:p>
            <a:pPr marL="914400" lvl="2" indent="0">
              <a:buNone/>
            </a:pPr>
            <a:r>
              <a:rPr lang="es-ES" dirty="0"/>
              <a:t>-El apartado de juegos va por libre y te puedes encontrar monitores (bastante lamentables en brillo, contraste y color), pero que sin embargo son excelentes para juegos por lo comentado en el apartado de paneles</a:t>
            </a:r>
          </a:p>
        </p:txBody>
      </p:sp>
    </p:spTree>
    <p:extLst>
      <p:ext uri="{BB962C8B-B14F-4D97-AF65-F5344CB8AC3E}">
        <p14:creationId xmlns:p14="http://schemas.microsoft.com/office/powerpoint/2010/main" val="16529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00212-C2A5-4955-981A-787A929FD2A7}"/>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0DEE30F7-21E0-429E-B675-1898120C5CAB}"/>
              </a:ext>
            </a:extLst>
          </p:cNvPr>
          <p:cNvSpPr>
            <a:spLocks noGrp="1"/>
          </p:cNvSpPr>
          <p:nvPr>
            <p:ph idx="1"/>
          </p:nvPr>
        </p:nvSpPr>
        <p:spPr/>
        <p:txBody>
          <a:bodyPr/>
          <a:lstStyle/>
          <a:p>
            <a:r>
              <a:rPr lang="es-ES" dirty="0">
                <a:latin typeface="Arial Rounded MT Bold" panose="020F0704030504030204" pitchFamily="34" charset="0"/>
              </a:rPr>
              <a:t>FRECUENCIA DE ACTUALIZACIÓN:</a:t>
            </a:r>
          </a:p>
          <a:p>
            <a:pPr marL="914400" lvl="2" indent="0">
              <a:buNone/>
            </a:pPr>
            <a:endParaRPr lang="es-ES" dirty="0"/>
          </a:p>
          <a:p>
            <a:pPr marL="914400" lvl="2" indent="0">
              <a:buNone/>
            </a:pPr>
            <a:r>
              <a:rPr lang="es-ES" dirty="0"/>
              <a:t>-La ejecución de videojuegos se ha convertido en uno de los segmentos que más impulsa las ventas en monitores. </a:t>
            </a:r>
          </a:p>
          <a:p>
            <a:pPr marL="914400" lvl="2" indent="0">
              <a:buNone/>
            </a:pPr>
            <a:endParaRPr lang="es-ES" dirty="0"/>
          </a:p>
          <a:p>
            <a:pPr marL="914400" lvl="2" indent="0">
              <a:buNone/>
            </a:pPr>
            <a:r>
              <a:rPr lang="es-ES" dirty="0"/>
              <a:t>-Es la capacidad de mostrar imágenes por una pantalla en un segundo y que verás destacado en hercios (Hz)</a:t>
            </a:r>
          </a:p>
          <a:p>
            <a:pPr marL="914400" lvl="2" indent="0">
              <a:buNone/>
            </a:pPr>
            <a:endParaRPr lang="es-ES" dirty="0"/>
          </a:p>
          <a:p>
            <a:pPr marL="914400" lvl="2" indent="0">
              <a:buNone/>
            </a:pPr>
            <a:r>
              <a:rPr lang="es-ES" dirty="0"/>
              <a:t>-En este tipo de monitores para juegos verás desde 100 Hz hasta los nuevos de 360hz, y su nivel dependerá de otros parámetros</a:t>
            </a:r>
          </a:p>
        </p:txBody>
      </p:sp>
    </p:spTree>
    <p:extLst>
      <p:ext uri="{BB962C8B-B14F-4D97-AF65-F5344CB8AC3E}">
        <p14:creationId xmlns:p14="http://schemas.microsoft.com/office/powerpoint/2010/main" val="115540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7108F8-788C-4B4A-A8DE-41ECCA29E739}"/>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CARACTERÍSTICAS</a:t>
            </a:r>
          </a:p>
        </p:txBody>
      </p:sp>
      <p:sp>
        <p:nvSpPr>
          <p:cNvPr id="3" name="Marcador de contenido 2">
            <a:extLst>
              <a:ext uri="{FF2B5EF4-FFF2-40B4-BE49-F238E27FC236}">
                <a16:creationId xmlns:a16="http://schemas.microsoft.com/office/drawing/2014/main" id="{573EC577-C6A6-40DD-836A-5C78F7E6442E}"/>
              </a:ext>
            </a:extLst>
          </p:cNvPr>
          <p:cNvSpPr>
            <a:spLocks noGrp="1"/>
          </p:cNvSpPr>
          <p:nvPr>
            <p:ph idx="1"/>
          </p:nvPr>
        </p:nvSpPr>
        <p:spPr/>
        <p:txBody>
          <a:bodyPr/>
          <a:lstStyle/>
          <a:p>
            <a:r>
              <a:rPr lang="es-ES" dirty="0">
                <a:latin typeface="Arial Rounded MT Bold" panose="020F0704030504030204" pitchFamily="34" charset="0"/>
              </a:rPr>
              <a:t>SINCRONIZACIÓN ADAPTATIVA:</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Conectado con el punto anterior, una buena cantidad de monitores cuentan con alguna de las tecnologías de sincronización de imágenes disponibles.</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Están dedicadas a mejorar la comunicación entre el procesador gráfico y el monitor, eliminando cortes de imágenes o fallos que resultan en retrasos en la representación, parpadeos, destellos u otros artefactos</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Actualmente podemos encontrar los </a:t>
            </a:r>
            <a:r>
              <a:rPr lang="es-ES" dirty="0" err="1"/>
              <a:t>FreeSync</a:t>
            </a:r>
            <a:r>
              <a:rPr lang="es-ES" dirty="0"/>
              <a:t> de AMD y el G-</a:t>
            </a:r>
            <a:r>
              <a:rPr lang="es-ES" dirty="0" err="1"/>
              <a:t>Sync</a:t>
            </a:r>
            <a:r>
              <a:rPr lang="es-ES" dirty="0"/>
              <a:t> de NVIDIA</a:t>
            </a:r>
          </a:p>
          <a:p>
            <a:pPr marL="914400" lvl="2" indent="0">
              <a:buNone/>
            </a:pPr>
            <a:endParaRPr lang="es-ES" dirty="0">
              <a:latin typeface="Arial Rounded MT Bold" panose="020F0704030504030204" pitchFamily="34" charset="0"/>
            </a:endParaRPr>
          </a:p>
        </p:txBody>
      </p:sp>
    </p:spTree>
    <p:extLst>
      <p:ext uri="{BB962C8B-B14F-4D97-AF65-F5344CB8AC3E}">
        <p14:creationId xmlns:p14="http://schemas.microsoft.com/office/powerpoint/2010/main" val="2797515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50250-BD99-45D0-BD84-529483FCB3D5}"/>
              </a:ext>
            </a:extLst>
          </p:cNvPr>
          <p:cNvSpPr>
            <a:spLocks noGrp="1"/>
          </p:cNvSpPr>
          <p:nvPr>
            <p:ph type="title"/>
          </p:nvPr>
        </p:nvSpPr>
        <p:spPr/>
        <p:txBody>
          <a:bodyPr/>
          <a:lstStyle/>
          <a:p>
            <a:r>
              <a:rPr lang="es-ES" dirty="0">
                <a:latin typeface="Aharoni" panose="02010803020104030203" pitchFamily="2" charset="-79"/>
                <a:cs typeface="Aharoni" panose="02010803020104030203" pitchFamily="2" charset="-79"/>
              </a:rPr>
              <a:t>CARACTRÍSTICAS</a:t>
            </a:r>
          </a:p>
        </p:txBody>
      </p:sp>
      <p:sp>
        <p:nvSpPr>
          <p:cNvPr id="3" name="Marcador de contenido 2">
            <a:extLst>
              <a:ext uri="{FF2B5EF4-FFF2-40B4-BE49-F238E27FC236}">
                <a16:creationId xmlns:a16="http://schemas.microsoft.com/office/drawing/2014/main" id="{54050BB3-BBD5-4DCF-8306-C592B9486437}"/>
              </a:ext>
            </a:extLst>
          </p:cNvPr>
          <p:cNvSpPr>
            <a:spLocks noGrp="1"/>
          </p:cNvSpPr>
          <p:nvPr>
            <p:ph idx="1"/>
          </p:nvPr>
        </p:nvSpPr>
        <p:spPr/>
        <p:txBody>
          <a:bodyPr/>
          <a:lstStyle/>
          <a:p>
            <a:r>
              <a:rPr lang="es-ES" dirty="0">
                <a:latin typeface="Arial Rounded MT Bold" panose="020F0704030504030204" pitchFamily="34" charset="0"/>
              </a:rPr>
              <a:t>CONECTIVIDAD/SONIDO/ERGONOMÍA</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Los monitores actuales ofrecen un buen número de conectores de entrada</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Las más utilizadas en la actualidad son HDMI y/o Display Port</a:t>
            </a:r>
          </a:p>
          <a:p>
            <a:pPr marL="914400" lvl="2" indent="0">
              <a:buNone/>
            </a:pPr>
            <a:endParaRPr lang="es-ES" dirty="0">
              <a:latin typeface="Arial Rounded MT Bold" panose="020F0704030504030204" pitchFamily="34" charset="0"/>
            </a:endParaRPr>
          </a:p>
          <a:p>
            <a:pPr marL="914400" lvl="2" indent="0">
              <a:buNone/>
            </a:pPr>
            <a:r>
              <a:rPr lang="es-ES" dirty="0">
                <a:latin typeface="Arial Rounded MT Bold" panose="020F0704030504030204" pitchFamily="34" charset="0"/>
              </a:rPr>
              <a:t>-</a:t>
            </a:r>
            <a:r>
              <a:rPr lang="es-ES" dirty="0"/>
              <a:t>La mayoría de monitores también ofrecen un </a:t>
            </a:r>
            <a:r>
              <a:rPr lang="es-ES" dirty="0" err="1"/>
              <a:t>hub</a:t>
            </a:r>
            <a:r>
              <a:rPr lang="es-ES" dirty="0"/>
              <a:t> USB, un concentrador con varios puertos que podemos utilizar para conectar periféricos, transferir datos o recargar las baterías de dispositivos móviles</a:t>
            </a:r>
            <a:endParaRPr lang="es-ES" dirty="0">
              <a:latin typeface="Arial Rounded MT Bold" panose="020F0704030504030204" pitchFamily="34" charset="0"/>
            </a:endParaRPr>
          </a:p>
        </p:txBody>
      </p:sp>
    </p:spTree>
    <p:extLst>
      <p:ext uri="{BB962C8B-B14F-4D97-AF65-F5344CB8AC3E}">
        <p14:creationId xmlns:p14="http://schemas.microsoft.com/office/powerpoint/2010/main" val="30619493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674</Words>
  <Application>Microsoft Office PowerPoint</Application>
  <PresentationFormat>Panorámica</PresentationFormat>
  <Paragraphs>75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Aharoni</vt:lpstr>
      <vt:lpstr>Arial</vt:lpstr>
      <vt:lpstr>Arial Rounded MT Bold</vt:lpstr>
      <vt:lpstr>Calibri</vt:lpstr>
      <vt:lpstr>Calibri Light</vt:lpstr>
      <vt:lpstr>Tema de Office</vt:lpstr>
      <vt:lpstr>MONITORES</vt:lpstr>
      <vt:lpstr>ÍNDICE</vt:lpstr>
      <vt:lpstr>CARACTERÍSTICAS</vt:lpstr>
      <vt:lpstr>CARACTERÍSTICAS</vt:lpstr>
      <vt:lpstr>CARACTERÍSTICAS</vt:lpstr>
      <vt:lpstr>CARACTERÍSTICAS</vt:lpstr>
      <vt:lpstr>CARACTERÍSTICAS</vt:lpstr>
      <vt:lpstr>CARACTERÍSTICAS</vt:lpstr>
      <vt:lpstr>CARACTRÍSTICAS</vt:lpstr>
      <vt:lpstr>CARACTERÍSTICAS</vt:lpstr>
      <vt:lpstr>CARACTERÍSTICAS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ASIR1-20</dc:creator>
  <cp:lastModifiedBy>ASIR1-20</cp:lastModifiedBy>
  <cp:revision>8</cp:revision>
  <dcterms:created xsi:type="dcterms:W3CDTF">2022-03-24T10:50:05Z</dcterms:created>
  <dcterms:modified xsi:type="dcterms:W3CDTF">2022-03-24T11:50:33Z</dcterms:modified>
</cp:coreProperties>
</file>