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79" r:id="rId11"/>
    <p:sldId id="280" r:id="rId12"/>
    <p:sldId id="281" r:id="rId13"/>
    <p:sldId id="282" r:id="rId14"/>
    <p:sldId id="270" r:id="rId15"/>
    <p:sldId id="271" r:id="rId16"/>
    <p:sldId id="265" r:id="rId17"/>
    <p:sldId id="272" r:id="rId18"/>
    <p:sldId id="273" r:id="rId19"/>
    <p:sldId id="276" r:id="rId20"/>
    <p:sldId id="266" r:id="rId21"/>
    <p:sldId id="267" r:id="rId22"/>
    <p:sldId id="268" r:id="rId23"/>
    <p:sldId id="277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39FC-EE83-27F8-1204-7D881F63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765E2-12C4-7132-D20E-024E1292F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99EA-F487-662C-3111-E4AD27B2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AD51-2F3A-4872-84DA-27B7D0023165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1C35-5583-6B46-BC74-1BE92126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F5E65-D16F-60A9-FD67-38193A46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9D8-AF3F-44A4-A10C-FD973049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3559-E7B6-E5C4-39F0-4D2188DD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BC027-7DB7-17D5-DADF-C1C0E4179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652D-1371-50AD-92B6-09B4E947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AD51-2F3A-4872-84DA-27B7D0023165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C5DA-52DE-8C6C-8791-81C60632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06E5-B0DF-1434-A47E-6E4439FD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9D8-AF3F-44A4-A10C-FD973049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8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624EE-EAF2-BFE9-CFE5-F3F251DA8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7FD92-F862-3D3E-6C2D-BCB4D85D1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307-1E8A-2520-E92C-29D15E36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AD51-2F3A-4872-84DA-27B7D0023165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F0982-6B16-9D71-8B2A-A0D367E5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E860-4D76-38E9-39BD-8A650C1F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9D8-AF3F-44A4-A10C-FD973049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8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0FD0-C53F-E1ED-A6D4-A99B607D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B3B9-25F7-7BAF-5070-FC556775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9313-12A6-BE67-3181-2813E812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AD51-2F3A-4872-84DA-27B7D0023165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00CF-AC55-4F82-BC9E-8FC14F65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D7CD-0FC0-244D-C7EB-3A6EB8B8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9D8-AF3F-44A4-A10C-FD973049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6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C168-40C3-B254-BCD2-107143BD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5BC28-96C9-800D-141B-C6301111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F3CF-1851-5C1E-4BDC-5D326054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AD51-2F3A-4872-84DA-27B7D0023165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C5DF-9839-398B-2273-C607C048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C744-8079-0F53-B2FF-6A852A96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9D8-AF3F-44A4-A10C-FD973049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2867-7DF1-EC06-0B20-02154E21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DB17-73C6-047A-B0E7-CA7FE0161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C2E4E-B388-C4BE-6FC9-79EE72F17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3871-AB0B-A1BE-41C5-D9675B13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AD51-2F3A-4872-84DA-27B7D0023165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6515-A7F6-76C6-2981-6B9B5D5F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D26D9-5FAC-D146-BA7C-FFD62C12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9D8-AF3F-44A4-A10C-FD973049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1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4CEA-039A-F6DD-AC77-CE90395E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67D5C-9B3D-E477-2761-7192752E7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ECC6B-DE7F-3366-B429-611AA992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9F3DC-A871-4F68-EA64-44ADCE24B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ADBD3-B9AC-C077-71B8-27CEF9A40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575E-03C8-8838-9A58-CE6FF9AD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AD51-2F3A-4872-84DA-27B7D0023165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FA95D-AEE4-DAB9-C6BD-B11BAC01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5F03C-9C1D-089B-3EEF-63C0E38D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9D8-AF3F-44A4-A10C-FD973049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8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F6FF-B7EB-5911-4B33-86CAB1B4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BAEEF-7BB8-8817-611F-2A417C29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AD51-2F3A-4872-84DA-27B7D0023165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EEDF2-2B05-866F-E6C9-0EE3A10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17F40-A0FC-09C0-4314-296930C6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9D8-AF3F-44A4-A10C-FD973049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5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27F10-2E09-9775-FECC-D173674C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AD51-2F3A-4872-84DA-27B7D0023165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FC9BE-656C-1FD4-470A-2BA26F59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B8D9F-2F81-423F-0AA2-26A70AB4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9D8-AF3F-44A4-A10C-FD973049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6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F1B4-57F8-C517-3C93-52B79441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782F-5870-9C2D-C244-05726880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F2D55-28B3-7894-5EAB-8C35EF1DA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F7CA7-CC86-3FAD-513B-F450CA70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AD51-2F3A-4872-84DA-27B7D0023165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2AE6-FA60-C4FF-EBE1-11A86105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E4D0D-F20A-5B62-F638-34B849C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9D8-AF3F-44A4-A10C-FD973049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4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0002-477D-753E-9DF3-892E6F0E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0C5E9-9B9F-EF0F-4E8F-2370ACCC2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78F35-2007-AEAE-2541-AB444946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88ECC-FBC2-484E-EA9C-62A621EA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AD51-2F3A-4872-84DA-27B7D0023165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D8CA6-BAD4-874D-790F-85E0CAB0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3145-7427-0C64-C40F-481D3EE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9D8-AF3F-44A4-A10C-FD973049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03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B79BC-2340-70E8-1A66-F1C9D1A1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5DDC3-189C-FAD4-5B45-6161DED25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FEE1-EE54-1563-3367-A22BBA99A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AD51-2F3A-4872-84DA-27B7D0023165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015E-1112-E1EC-2624-AD2A63D71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264F-4607-0A01-21FD-DF12B127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29D8-AF3F-44A4-A10C-FD973049F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4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fteracademy.com/blog/what-is-a-process-in-operating-system-and-what-are-the-different-states-of-a-proces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007908799/xsh/pthread.h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007908799/xsh/pthread_exit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npages.org/pthread_join/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1E53-57D6-2304-2665-C85A99BC7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313" y="327805"/>
            <a:ext cx="9520687" cy="923026"/>
          </a:xfrm>
        </p:spPr>
        <p:txBody>
          <a:bodyPr>
            <a:normAutofit/>
          </a:bodyPr>
          <a:lstStyle/>
          <a:p>
            <a:r>
              <a:rPr lang="en-IN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A9B96-A369-01C1-DC9E-BD8A9CAE7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694" y="1250831"/>
            <a:ext cx="11283351" cy="4589252"/>
          </a:xfrm>
        </p:spPr>
        <p:txBody>
          <a:bodyPr>
            <a:normAutofit fontScale="25000" lnSpcReduction="20000"/>
          </a:bodyPr>
          <a:lstStyle/>
          <a:p>
            <a:pPr algn="l"/>
            <a:endParaRPr lang="en-GB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GB" sz="12800" b="0" i="0" dirty="0">
                <a:solidFill>
                  <a:srgbClr val="333333"/>
                </a:solidFill>
                <a:effectLst/>
              </a:rPr>
              <a:t>A thread is an execution unit that has its own program counter, a stack and a set of registers that reside in a </a:t>
            </a:r>
            <a:r>
              <a:rPr lang="en-GB" sz="12800" b="0" i="0" u="sng" dirty="0">
                <a:solidFill>
                  <a:srgbClr val="333333"/>
                </a:solidFill>
                <a:effectLst/>
                <a:hlinkClick r:id="rId2"/>
              </a:rPr>
              <a:t>process </a:t>
            </a:r>
            <a:r>
              <a:rPr lang="en-GB" sz="128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en-GB" sz="12800" b="0" i="0" dirty="0">
              <a:solidFill>
                <a:srgbClr val="333333"/>
              </a:solidFill>
              <a:effectLst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GB" sz="12800" b="0" i="0" dirty="0">
                <a:solidFill>
                  <a:srgbClr val="333333"/>
                </a:solidFill>
                <a:effectLst/>
              </a:rPr>
              <a:t>Threads can’t exist outside any process. 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en-GB" sz="12800" b="0" i="0" dirty="0">
              <a:solidFill>
                <a:srgbClr val="333333"/>
              </a:solidFill>
              <a:effectLst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GB" sz="12800" dirty="0">
                <a:solidFill>
                  <a:srgbClr val="333333"/>
                </a:solidFill>
              </a:rPr>
              <a:t>E</a:t>
            </a:r>
            <a:r>
              <a:rPr lang="en-GB" sz="12800" b="0" i="0" dirty="0">
                <a:solidFill>
                  <a:srgbClr val="333333"/>
                </a:solidFill>
                <a:effectLst/>
              </a:rPr>
              <a:t>ach thread belongs to exactly one process. 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en-GB" sz="12800" b="0" i="0" dirty="0">
              <a:solidFill>
                <a:srgbClr val="333333"/>
              </a:solidFill>
              <a:effectLst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GB" sz="12800" b="0" i="0" dirty="0">
                <a:solidFill>
                  <a:srgbClr val="333333"/>
                </a:solidFill>
                <a:effectLst/>
              </a:rPr>
              <a:t>The information like code segment, files, and data segment can be shared by the different threads.</a:t>
            </a:r>
          </a:p>
          <a:p>
            <a:endParaRPr lang="en-GB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5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6D6AB4-14A7-5D10-01D2-A84A5FCD4044}"/>
              </a:ext>
            </a:extLst>
          </p:cNvPr>
          <p:cNvSpPr txBox="1"/>
          <p:nvPr/>
        </p:nvSpPr>
        <p:spPr>
          <a:xfrm>
            <a:off x="536028" y="315310"/>
            <a:ext cx="10491951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#include &lt;</a:t>
            </a:r>
            <a:r>
              <a:rPr lang="en-GB" sz="2800" b="1" dirty="0" err="1"/>
              <a:t>stdio.h</a:t>
            </a:r>
            <a:r>
              <a:rPr lang="en-GB" sz="2800" b="1" dirty="0"/>
              <a:t>&gt;</a:t>
            </a:r>
          </a:p>
          <a:p>
            <a:endParaRPr lang="en-GB" sz="2800" b="1" dirty="0"/>
          </a:p>
          <a:p>
            <a:r>
              <a:rPr lang="en-GB" sz="2800" b="1" dirty="0"/>
              <a:t>#include &lt;</a:t>
            </a:r>
            <a:r>
              <a:rPr lang="en-GB" sz="2800" b="1" dirty="0" err="1"/>
              <a:t>pthread.h</a:t>
            </a:r>
            <a:r>
              <a:rPr lang="en-GB" sz="2800" b="1" dirty="0"/>
              <a:t>&gt;</a:t>
            </a:r>
          </a:p>
          <a:p>
            <a:endParaRPr lang="en-GB" sz="2800" b="1" dirty="0"/>
          </a:p>
          <a:p>
            <a:r>
              <a:rPr lang="en-GB" sz="2800" b="1" dirty="0"/>
              <a:t>// Function executed by each thread</a:t>
            </a:r>
          </a:p>
          <a:p>
            <a:endParaRPr lang="en-GB" sz="2800" b="1" dirty="0"/>
          </a:p>
          <a:p>
            <a:r>
              <a:rPr lang="en-GB" sz="2800" b="1" dirty="0"/>
              <a:t>void *</a:t>
            </a:r>
            <a:r>
              <a:rPr lang="en-GB" sz="2800" b="1" dirty="0" err="1"/>
              <a:t>printGoodMorning</a:t>
            </a:r>
            <a:r>
              <a:rPr lang="en-GB" sz="2800" b="1" dirty="0"/>
              <a:t>(void *</a:t>
            </a:r>
            <a:r>
              <a:rPr lang="en-GB" sz="2800" b="1" dirty="0" err="1"/>
              <a:t>threadId</a:t>
            </a:r>
            <a:r>
              <a:rPr lang="en-GB" sz="2800" b="1" dirty="0"/>
              <a:t>)</a:t>
            </a:r>
          </a:p>
          <a:p>
            <a:endParaRPr lang="en-GB" sz="2800" b="1" dirty="0"/>
          </a:p>
          <a:p>
            <a:r>
              <a:rPr lang="en-GB" sz="2800" b="1" dirty="0"/>
              <a:t> {    long </a:t>
            </a:r>
            <a:r>
              <a:rPr lang="en-GB" sz="2800" b="1" dirty="0" err="1"/>
              <a:t>tid</a:t>
            </a:r>
            <a:r>
              <a:rPr lang="en-GB" sz="2800" b="1" dirty="0"/>
              <a:t> = (long)</a:t>
            </a:r>
            <a:r>
              <a:rPr lang="en-GB" sz="2800" b="1" dirty="0" err="1"/>
              <a:t>threadId</a:t>
            </a:r>
            <a:r>
              <a:rPr lang="en-GB" sz="2800" b="1" dirty="0"/>
              <a:t>;    </a:t>
            </a:r>
          </a:p>
          <a:p>
            <a:endParaRPr lang="en-GB" sz="2800" b="1" dirty="0"/>
          </a:p>
          <a:p>
            <a:r>
              <a:rPr lang="en-GB" sz="2800" b="1" dirty="0"/>
              <a:t>      </a:t>
            </a:r>
            <a:r>
              <a:rPr lang="en-GB" sz="2800" b="1" dirty="0" err="1"/>
              <a:t>printf</a:t>
            </a:r>
            <a:r>
              <a:rPr lang="en-GB" sz="2800" b="1" dirty="0"/>
              <a:t>("Good morning from thread %</a:t>
            </a:r>
            <a:r>
              <a:rPr lang="en-GB" sz="2800" b="1" dirty="0" err="1"/>
              <a:t>ld</a:t>
            </a:r>
            <a:r>
              <a:rPr lang="en-GB" sz="2800" b="1" dirty="0"/>
              <a:t>\n", </a:t>
            </a:r>
            <a:r>
              <a:rPr lang="en-GB" sz="2800" b="1" dirty="0" err="1"/>
              <a:t>tid</a:t>
            </a:r>
            <a:r>
              <a:rPr lang="en-GB" sz="2800" b="1" dirty="0"/>
              <a:t>); </a:t>
            </a:r>
          </a:p>
          <a:p>
            <a:r>
              <a:rPr lang="en-GB" sz="2800" b="1" dirty="0"/>
              <a:t> </a:t>
            </a:r>
          </a:p>
          <a:p>
            <a:r>
              <a:rPr lang="en-GB" sz="2800" b="1" dirty="0"/>
              <a:t>      </a:t>
            </a:r>
            <a:r>
              <a:rPr lang="en-GB" sz="2800" b="1" dirty="0" err="1"/>
              <a:t>pthread_exit</a:t>
            </a:r>
            <a:r>
              <a:rPr lang="en-GB" sz="2800" b="1" dirty="0"/>
              <a:t>(NULL);</a:t>
            </a:r>
          </a:p>
          <a:p>
            <a:r>
              <a:rPr lang="en-GB" sz="2800" b="1" dirty="0"/>
              <a:t> }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3435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59151C-DCBE-5A39-887D-1C0F33E81BDC}"/>
              </a:ext>
            </a:extLst>
          </p:cNvPr>
          <p:cNvSpPr txBox="1"/>
          <p:nvPr/>
        </p:nvSpPr>
        <p:spPr>
          <a:xfrm>
            <a:off x="299545" y="1221828"/>
            <a:ext cx="1143788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int main() </a:t>
            </a:r>
          </a:p>
          <a:p>
            <a:r>
              <a:rPr lang="en-IN" sz="2800" b="1" dirty="0"/>
              <a:t>{    </a:t>
            </a:r>
            <a:r>
              <a:rPr lang="en-IN" sz="2800" b="1" dirty="0" err="1"/>
              <a:t>pthread_t</a:t>
            </a:r>
            <a:r>
              <a:rPr lang="en-IN" sz="2800" b="1" dirty="0"/>
              <a:t> threads[4];   </a:t>
            </a:r>
          </a:p>
          <a:p>
            <a:r>
              <a:rPr lang="en-IN" sz="2800" b="1" dirty="0"/>
              <a:t>     int </a:t>
            </a:r>
            <a:r>
              <a:rPr lang="en-IN" sz="2800" b="1" dirty="0" err="1"/>
              <a:t>i</a:t>
            </a:r>
            <a:r>
              <a:rPr lang="en-IN" sz="2800" b="1" dirty="0"/>
              <a:t>;    </a:t>
            </a:r>
          </a:p>
          <a:p>
            <a:r>
              <a:rPr lang="en-IN" sz="2800" b="1" dirty="0"/>
              <a:t>     for (</a:t>
            </a:r>
            <a:r>
              <a:rPr lang="en-IN" sz="2800" b="1" dirty="0" err="1"/>
              <a:t>i</a:t>
            </a:r>
            <a:r>
              <a:rPr lang="en-IN" sz="2800" b="1" dirty="0"/>
              <a:t> = 0; </a:t>
            </a:r>
            <a:r>
              <a:rPr lang="en-IN" sz="2800" b="1" dirty="0" err="1"/>
              <a:t>i</a:t>
            </a:r>
            <a:r>
              <a:rPr lang="en-IN" sz="2800" b="1" dirty="0"/>
              <a:t> &lt; 4; </a:t>
            </a:r>
            <a:r>
              <a:rPr lang="en-IN" sz="2800" b="1" dirty="0" err="1"/>
              <a:t>i</a:t>
            </a:r>
            <a:r>
              <a:rPr lang="en-IN" sz="2800" b="1" dirty="0"/>
              <a:t>++)</a:t>
            </a:r>
          </a:p>
          <a:p>
            <a:r>
              <a:rPr lang="en-IN" sz="2800" b="1" dirty="0"/>
              <a:t>           {        int </a:t>
            </a:r>
            <a:r>
              <a:rPr lang="en-IN" sz="2800" b="1" dirty="0" err="1"/>
              <a:t>rc</a:t>
            </a:r>
            <a:r>
              <a:rPr lang="en-IN" sz="2800" b="1" dirty="0"/>
              <a:t> = </a:t>
            </a:r>
            <a:r>
              <a:rPr lang="en-IN" sz="2800" b="1" dirty="0" err="1"/>
              <a:t>pthread_create</a:t>
            </a:r>
            <a:r>
              <a:rPr lang="en-IN" sz="2800" b="1" dirty="0"/>
              <a:t>(&amp;threads[</a:t>
            </a:r>
            <a:r>
              <a:rPr lang="en-IN" sz="2800" b="1" dirty="0" err="1"/>
              <a:t>i</a:t>
            </a:r>
            <a:r>
              <a:rPr lang="en-IN" sz="2800" b="1" dirty="0"/>
              <a:t>], NULL, </a:t>
            </a:r>
            <a:r>
              <a:rPr lang="en-IN" sz="2800" b="1" dirty="0" err="1"/>
              <a:t>printGoodMorning</a:t>
            </a:r>
            <a:r>
              <a:rPr lang="en-IN" sz="2800" b="1" dirty="0"/>
              <a:t>,                            (void *) </a:t>
            </a:r>
            <a:r>
              <a:rPr lang="en-IN" sz="2800" b="1" dirty="0" err="1"/>
              <a:t>i</a:t>
            </a:r>
            <a:r>
              <a:rPr lang="en-IN" sz="2800" b="1" dirty="0"/>
              <a:t>);     </a:t>
            </a:r>
          </a:p>
          <a:p>
            <a:r>
              <a:rPr lang="en-IN" sz="2800" b="1" dirty="0"/>
              <a:t>                    if (</a:t>
            </a:r>
            <a:r>
              <a:rPr lang="en-IN" sz="2800" b="1" dirty="0" err="1"/>
              <a:t>rc</a:t>
            </a:r>
            <a:r>
              <a:rPr lang="en-IN" sz="2800" b="1" dirty="0"/>
              <a:t>)   </a:t>
            </a:r>
          </a:p>
          <a:p>
            <a:r>
              <a:rPr lang="en-IN" sz="2800" b="1" dirty="0"/>
              <a:t>                        {     </a:t>
            </a:r>
            <a:r>
              <a:rPr lang="en-IN" sz="2800" b="1" dirty="0" err="1"/>
              <a:t>printf</a:t>
            </a:r>
            <a:r>
              <a:rPr lang="en-IN" sz="2800" b="1" dirty="0"/>
              <a:t>("Error creating thread %d\n", </a:t>
            </a:r>
            <a:r>
              <a:rPr lang="en-IN" sz="2800" b="1" dirty="0" err="1"/>
              <a:t>i</a:t>
            </a:r>
            <a:r>
              <a:rPr lang="en-IN" sz="2800" b="1" dirty="0"/>
              <a:t>);     </a:t>
            </a:r>
          </a:p>
          <a:p>
            <a:r>
              <a:rPr lang="en-IN" sz="2800" b="1" dirty="0"/>
              <a:t>                              return -1;     </a:t>
            </a:r>
          </a:p>
          <a:p>
            <a:r>
              <a:rPr lang="en-IN" sz="2800" b="1" dirty="0"/>
              <a:t>                        }   </a:t>
            </a:r>
          </a:p>
          <a:p>
            <a:r>
              <a:rPr lang="en-IN" sz="2800" b="1" dirty="0"/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48058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24D767-E567-0282-4482-10CE9F79DE3A}"/>
              </a:ext>
            </a:extLst>
          </p:cNvPr>
          <p:cNvSpPr txBox="1"/>
          <p:nvPr/>
        </p:nvSpPr>
        <p:spPr>
          <a:xfrm>
            <a:off x="1641231" y="1602155"/>
            <a:ext cx="750276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sz="2800" b="1" dirty="0"/>
              <a:t>// Wait for all threads to finish </a:t>
            </a:r>
          </a:p>
          <a:p>
            <a:endParaRPr lang="en-GB" sz="2800" b="1" dirty="0"/>
          </a:p>
          <a:p>
            <a:r>
              <a:rPr lang="en-GB" sz="2800" b="1" dirty="0"/>
              <a:t>   for (</a:t>
            </a:r>
            <a:r>
              <a:rPr lang="en-GB" sz="2800" b="1" dirty="0" err="1"/>
              <a:t>i</a:t>
            </a:r>
            <a:r>
              <a:rPr lang="en-GB" sz="2800" b="1" dirty="0"/>
              <a:t> = 0; </a:t>
            </a:r>
            <a:r>
              <a:rPr lang="en-GB" sz="2800" b="1" dirty="0" err="1"/>
              <a:t>i</a:t>
            </a:r>
            <a:r>
              <a:rPr lang="en-GB" sz="2800" b="1" dirty="0"/>
              <a:t> &lt; 4; </a:t>
            </a:r>
            <a:r>
              <a:rPr lang="en-GB" sz="2800" b="1" dirty="0" err="1"/>
              <a:t>i</a:t>
            </a:r>
            <a:r>
              <a:rPr lang="en-GB" sz="2800" b="1" dirty="0"/>
              <a:t>++)</a:t>
            </a:r>
          </a:p>
          <a:p>
            <a:endParaRPr lang="en-GB" sz="2800" b="1" dirty="0"/>
          </a:p>
          <a:p>
            <a:r>
              <a:rPr lang="en-GB" sz="2800" b="1" dirty="0"/>
              <a:t>      {        </a:t>
            </a:r>
            <a:r>
              <a:rPr lang="en-GB" sz="2800" b="1" dirty="0" err="1"/>
              <a:t>pthread_join</a:t>
            </a:r>
            <a:r>
              <a:rPr lang="en-GB" sz="2800" b="1" dirty="0"/>
              <a:t>(threads[</a:t>
            </a:r>
            <a:r>
              <a:rPr lang="en-GB" sz="2800" b="1" dirty="0" err="1"/>
              <a:t>i</a:t>
            </a:r>
            <a:r>
              <a:rPr lang="en-GB" sz="2800" b="1" dirty="0"/>
              <a:t>], NULL);  </a:t>
            </a:r>
          </a:p>
          <a:p>
            <a:endParaRPr lang="en-GB" sz="2800" b="1" dirty="0"/>
          </a:p>
          <a:p>
            <a:r>
              <a:rPr lang="en-GB" sz="2800" b="1" dirty="0"/>
              <a:t>      }   </a:t>
            </a:r>
          </a:p>
          <a:p>
            <a:endParaRPr lang="en-GB" sz="2800" b="1" dirty="0"/>
          </a:p>
          <a:p>
            <a:r>
              <a:rPr lang="en-GB" sz="2800" b="1" dirty="0"/>
              <a:t> return 0;</a:t>
            </a:r>
          </a:p>
          <a:p>
            <a:r>
              <a:rPr lang="en-GB" sz="2800" b="1" dirty="0"/>
              <a:t>}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517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E8444C-CDA3-DF7A-FB93-CB442108A5D6}"/>
              </a:ext>
            </a:extLst>
          </p:cNvPr>
          <p:cNvSpPr txBox="1"/>
          <p:nvPr/>
        </p:nvSpPr>
        <p:spPr>
          <a:xfrm>
            <a:off x="1805354" y="1728821"/>
            <a:ext cx="6096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/>
              <a:t>Good morning from thread 0</a:t>
            </a:r>
          </a:p>
          <a:p>
            <a:pPr>
              <a:lnSpc>
                <a:spcPct val="150000"/>
              </a:lnSpc>
            </a:pPr>
            <a:r>
              <a:rPr lang="en-GB" sz="2800" b="1" dirty="0"/>
              <a:t>Good morning from thread 1</a:t>
            </a:r>
          </a:p>
          <a:p>
            <a:pPr>
              <a:lnSpc>
                <a:spcPct val="150000"/>
              </a:lnSpc>
            </a:pPr>
            <a:r>
              <a:rPr lang="en-GB" sz="2800" b="1" dirty="0"/>
              <a:t>Good morning from thread 2</a:t>
            </a:r>
          </a:p>
          <a:p>
            <a:pPr>
              <a:lnSpc>
                <a:spcPct val="150000"/>
              </a:lnSpc>
            </a:pPr>
            <a:r>
              <a:rPr lang="en-GB" sz="2800" b="1" dirty="0"/>
              <a:t>Good morning from thread 3</a:t>
            </a:r>
          </a:p>
        </p:txBody>
      </p:sp>
    </p:spTree>
    <p:extLst>
      <p:ext uri="{BB962C8B-B14F-4D97-AF65-F5344CB8AC3E}">
        <p14:creationId xmlns:p14="http://schemas.microsoft.com/office/powerpoint/2010/main" val="205668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768E8-E4F2-A2B8-DAA1-080A53402E52}"/>
              </a:ext>
            </a:extLst>
          </p:cNvPr>
          <p:cNvSpPr txBox="1"/>
          <p:nvPr/>
        </p:nvSpPr>
        <p:spPr>
          <a:xfrm>
            <a:off x="992554" y="633047"/>
            <a:ext cx="81514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#include &lt;</a:t>
            </a:r>
            <a:r>
              <a:rPr lang="en-IN" sz="3200" b="1" dirty="0" err="1"/>
              <a:t>pthread.h</a:t>
            </a:r>
            <a:r>
              <a:rPr lang="en-IN" sz="3200" b="1" dirty="0"/>
              <a:t>&gt;</a:t>
            </a:r>
          </a:p>
          <a:p>
            <a:r>
              <a:rPr lang="en-IN" sz="3200" b="1" dirty="0"/>
              <a:t>#include &lt;</a:t>
            </a:r>
            <a:r>
              <a:rPr lang="en-IN" sz="3200" b="1" dirty="0" err="1"/>
              <a:t>stdio.h</a:t>
            </a:r>
            <a:r>
              <a:rPr lang="en-IN" sz="3200" b="1" dirty="0"/>
              <a:t>&gt;</a:t>
            </a:r>
          </a:p>
          <a:p>
            <a:r>
              <a:rPr lang="en-IN" sz="3200" b="1" dirty="0"/>
              <a:t>#include &lt;</a:t>
            </a:r>
            <a:r>
              <a:rPr lang="en-IN" sz="3200" b="1" dirty="0" err="1"/>
              <a:t>stdlib.h</a:t>
            </a:r>
            <a:r>
              <a:rPr lang="en-IN" sz="3200" b="1" dirty="0"/>
              <a:t>&gt;</a:t>
            </a:r>
          </a:p>
          <a:p>
            <a:r>
              <a:rPr lang="en-IN" sz="3200" b="1" dirty="0"/>
              <a:t>#include &lt;</a:t>
            </a:r>
            <a:r>
              <a:rPr lang="en-IN" sz="3200" b="1" dirty="0" err="1"/>
              <a:t>unistd.h</a:t>
            </a:r>
            <a:r>
              <a:rPr lang="en-IN" sz="3200" b="1" dirty="0"/>
              <a:t>&gt;</a:t>
            </a:r>
          </a:p>
          <a:p>
            <a:r>
              <a:rPr lang="en-IN" sz="3200" b="1" dirty="0"/>
              <a:t>#include &lt;</a:t>
            </a:r>
            <a:r>
              <a:rPr lang="en-IN" sz="3200" b="1" dirty="0" err="1"/>
              <a:t>time.h</a:t>
            </a:r>
            <a:r>
              <a:rPr lang="en-IN" sz="3200" b="1" dirty="0"/>
              <a:t>&gt;</a:t>
            </a:r>
          </a:p>
          <a:p>
            <a:r>
              <a:rPr lang="en-IN" sz="3200" b="1" dirty="0"/>
              <a:t>#define MAT_SIZE 10</a:t>
            </a:r>
          </a:p>
          <a:p>
            <a:r>
              <a:rPr lang="en-IN" sz="3200" b="1" dirty="0"/>
              <a:t>#define MAX_THREADS 100</a:t>
            </a:r>
          </a:p>
        </p:txBody>
      </p:sp>
    </p:spTree>
    <p:extLst>
      <p:ext uri="{BB962C8B-B14F-4D97-AF65-F5344CB8AC3E}">
        <p14:creationId xmlns:p14="http://schemas.microsoft.com/office/powerpoint/2010/main" val="104957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A87514-1F7C-AF89-AD9C-9E4A35FD1CDB}"/>
              </a:ext>
            </a:extLst>
          </p:cNvPr>
          <p:cNvSpPr txBox="1"/>
          <p:nvPr/>
        </p:nvSpPr>
        <p:spPr>
          <a:xfrm>
            <a:off x="1101969" y="1148862"/>
            <a:ext cx="95191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int </a:t>
            </a:r>
            <a:r>
              <a:rPr lang="en-IN" sz="2800" b="1" dirty="0" err="1"/>
              <a:t>i,j,k,x,y,z,a</a:t>
            </a:r>
            <a:r>
              <a:rPr lang="en-IN" sz="2800" b="1" dirty="0"/>
              <a:t>;//Parameters For Rows And Columns</a:t>
            </a:r>
          </a:p>
          <a:p>
            <a:endParaRPr lang="en-IN" sz="2800" b="1" dirty="0"/>
          </a:p>
          <a:p>
            <a:r>
              <a:rPr lang="en-IN" sz="2800" b="1" dirty="0"/>
              <a:t>int matrix1[MAT_SIZE][MAT_SIZE]; //First Matrix</a:t>
            </a:r>
          </a:p>
          <a:p>
            <a:endParaRPr lang="en-IN" sz="2800" b="1" dirty="0"/>
          </a:p>
          <a:p>
            <a:r>
              <a:rPr lang="en-IN" sz="2800" b="1" dirty="0"/>
              <a:t>int matrix2[MAT_SIZE][MAT_SIZE]; //Second Matrix</a:t>
            </a:r>
          </a:p>
          <a:p>
            <a:endParaRPr lang="en-IN" sz="2800" b="1" dirty="0"/>
          </a:p>
          <a:p>
            <a:r>
              <a:rPr lang="en-IN" sz="2800" b="1" dirty="0"/>
              <a:t>int result [MAT_SIZE][MAT_SIZE]; //Multiplied Matrix</a:t>
            </a:r>
          </a:p>
          <a:p>
            <a:endParaRPr lang="en-IN" sz="2800" b="1" dirty="0"/>
          </a:p>
          <a:p>
            <a:r>
              <a:rPr lang="en-IN" sz="2800" b="1" dirty="0"/>
              <a:t>void* </a:t>
            </a:r>
            <a:r>
              <a:rPr lang="en-IN" sz="2800" b="1" dirty="0" err="1"/>
              <a:t>mul</a:t>
            </a:r>
            <a:r>
              <a:rPr lang="en-IN" sz="2800" b="1" dirty="0"/>
              <a:t>(void*);</a:t>
            </a:r>
          </a:p>
        </p:txBody>
      </p:sp>
    </p:spTree>
    <p:extLst>
      <p:ext uri="{BB962C8B-B14F-4D97-AF65-F5344CB8AC3E}">
        <p14:creationId xmlns:p14="http://schemas.microsoft.com/office/powerpoint/2010/main" val="236974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A8079-C773-7EEF-AFAF-4F7460BFA887}"/>
              </a:ext>
            </a:extLst>
          </p:cNvPr>
          <p:cNvSpPr txBox="1"/>
          <p:nvPr/>
        </p:nvSpPr>
        <p:spPr>
          <a:xfrm>
            <a:off x="310552" y="560717"/>
            <a:ext cx="11637034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B0F0"/>
                </a:solidFill>
              </a:rPr>
              <a:t>typedef struct parameters  </a:t>
            </a:r>
          </a:p>
          <a:p>
            <a:r>
              <a:rPr lang="en-GB" sz="3200" b="1" dirty="0">
                <a:solidFill>
                  <a:srgbClr val="00B0F0"/>
                </a:solidFill>
              </a:rPr>
              <a:t>      {       int </a:t>
            </a:r>
            <a:r>
              <a:rPr lang="en-GB" sz="3200" b="1" dirty="0" err="1">
                <a:solidFill>
                  <a:srgbClr val="00B0F0"/>
                </a:solidFill>
              </a:rPr>
              <a:t>x,y</a:t>
            </a:r>
            <a:r>
              <a:rPr lang="en-GB" sz="3200" b="1" dirty="0">
                <a:solidFill>
                  <a:srgbClr val="00B0F0"/>
                </a:solidFill>
              </a:rPr>
              <a:t>;   </a:t>
            </a:r>
          </a:p>
          <a:p>
            <a:r>
              <a:rPr lang="en-GB" sz="3200" b="1" dirty="0">
                <a:solidFill>
                  <a:srgbClr val="00B0F0"/>
                </a:solidFill>
              </a:rPr>
              <a:t>      }      </a:t>
            </a:r>
            <a:r>
              <a:rPr lang="en-GB" sz="3200" b="1" dirty="0" err="1">
                <a:solidFill>
                  <a:srgbClr val="00B0F0"/>
                </a:solidFill>
              </a:rPr>
              <a:t>args</a:t>
            </a:r>
            <a:r>
              <a:rPr lang="en-GB" sz="3200" b="1" dirty="0">
                <a:solidFill>
                  <a:srgbClr val="00B0F0"/>
                </a:solidFill>
              </a:rPr>
              <a:t>;</a:t>
            </a:r>
          </a:p>
          <a:p>
            <a:endParaRPr lang="en-GB" sz="3200" b="1" dirty="0"/>
          </a:p>
          <a:p>
            <a:r>
              <a:rPr lang="en-GB" sz="3200" b="1" dirty="0"/>
              <a:t>void* </a:t>
            </a:r>
            <a:r>
              <a:rPr lang="en-GB" sz="3200" b="1" dirty="0" err="1"/>
              <a:t>mul</a:t>
            </a:r>
            <a:r>
              <a:rPr lang="en-GB" sz="3200" b="1" dirty="0"/>
              <a:t>(void*</a:t>
            </a:r>
            <a:r>
              <a:rPr lang="en-GB" sz="3200" b="1" dirty="0" err="1"/>
              <a:t>arg</a:t>
            </a:r>
            <a:r>
              <a:rPr lang="en-GB" sz="3200" b="1" dirty="0"/>
              <a:t>) </a:t>
            </a:r>
          </a:p>
          <a:p>
            <a:r>
              <a:rPr lang="en-GB" sz="3200" b="1" dirty="0"/>
              <a:t>{    </a:t>
            </a:r>
            <a:r>
              <a:rPr lang="en-GB" sz="3200" b="1" dirty="0" err="1"/>
              <a:t>args</a:t>
            </a:r>
            <a:r>
              <a:rPr lang="en-GB" sz="3200" b="1" dirty="0"/>
              <a:t>* p=</a:t>
            </a:r>
            <a:r>
              <a:rPr lang="en-GB" sz="3200" b="1" dirty="0" err="1"/>
              <a:t>arg</a:t>
            </a:r>
            <a:r>
              <a:rPr lang="en-GB" sz="3200" b="1" dirty="0"/>
              <a:t>; </a:t>
            </a:r>
          </a:p>
          <a:p>
            <a:r>
              <a:rPr lang="en-GB" sz="3200" b="1" dirty="0"/>
              <a:t>   for(int a=0;a&lt;</a:t>
            </a:r>
            <a:r>
              <a:rPr lang="en-GB" sz="3200" b="1" dirty="0" err="1"/>
              <a:t>j;a</a:t>
            </a:r>
            <a:r>
              <a:rPr lang="en-GB" sz="3200" b="1" dirty="0"/>
              <a:t>++)   </a:t>
            </a:r>
          </a:p>
          <a:p>
            <a:r>
              <a:rPr lang="en-GB" sz="3200" b="1" dirty="0"/>
              <a:t>          {       result[p-&gt;x][p-&gt;y]+=matrix1[p-&gt;x][a]*matrix2[a][p-&gt;y];  </a:t>
            </a:r>
          </a:p>
          <a:p>
            <a:r>
              <a:rPr lang="en-GB" sz="3200" b="1" dirty="0"/>
              <a:t>          }  </a:t>
            </a:r>
          </a:p>
          <a:p>
            <a:r>
              <a:rPr lang="en-GB" sz="3200" b="1" dirty="0"/>
              <a:t>         sleep(3);   </a:t>
            </a:r>
          </a:p>
          <a:p>
            <a:r>
              <a:rPr lang="en-GB" sz="3200" b="1" dirty="0"/>
              <a:t>    </a:t>
            </a:r>
            <a:r>
              <a:rPr lang="en-GB" sz="3200" b="1" dirty="0" err="1"/>
              <a:t>pthread_exit</a:t>
            </a:r>
            <a:r>
              <a:rPr lang="en-GB" sz="3200" b="1" dirty="0"/>
              <a:t>(0);  </a:t>
            </a:r>
          </a:p>
          <a:p>
            <a:r>
              <a:rPr lang="en-GB" sz="3200" b="1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62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A5A9E5-5DE0-8373-6C73-8F594CCA84A2}"/>
              </a:ext>
            </a:extLst>
          </p:cNvPr>
          <p:cNvSpPr txBox="1"/>
          <p:nvPr/>
        </p:nvSpPr>
        <p:spPr>
          <a:xfrm>
            <a:off x="578338" y="679938"/>
            <a:ext cx="856566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int main()</a:t>
            </a:r>
          </a:p>
          <a:p>
            <a:r>
              <a:rPr lang="en-IN" sz="2800" b="1" dirty="0"/>
              <a:t>{   for(int x=0;x&lt;10;x++)    </a:t>
            </a:r>
          </a:p>
          <a:p>
            <a:r>
              <a:rPr lang="en-IN" sz="2800" b="1" dirty="0"/>
              <a:t>       {      for(int y=0;y&lt;10;y++)        </a:t>
            </a:r>
          </a:p>
          <a:p>
            <a:r>
              <a:rPr lang="en-IN" sz="2800" b="1" dirty="0"/>
              <a:t>            {         // matrix1[x][y] = 0;    </a:t>
            </a:r>
          </a:p>
          <a:p>
            <a:r>
              <a:rPr lang="en-IN" sz="2800" b="1" dirty="0"/>
              <a:t>                      //  matrix2[x][y] = 0;      </a:t>
            </a:r>
          </a:p>
          <a:p>
            <a:r>
              <a:rPr lang="en-IN" sz="2800" b="1" dirty="0"/>
              <a:t>                            result[x][y] = 0;       </a:t>
            </a:r>
          </a:p>
          <a:p>
            <a:r>
              <a:rPr lang="en-IN" sz="2800" b="1" dirty="0"/>
              <a:t>            }    </a:t>
            </a:r>
          </a:p>
          <a:p>
            <a:r>
              <a:rPr lang="en-IN" sz="2800" b="1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119577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2FD285-2C85-CE0A-0F8C-D6EE87907E4A}"/>
              </a:ext>
            </a:extLst>
          </p:cNvPr>
          <p:cNvSpPr txBox="1"/>
          <p:nvPr/>
        </p:nvSpPr>
        <p:spPr>
          <a:xfrm>
            <a:off x="1203569" y="789354"/>
            <a:ext cx="984738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</a:t>
            </a:r>
            <a:r>
              <a:rPr lang="en-IN" sz="2800" b="1" dirty="0" err="1"/>
              <a:t>printf</a:t>
            </a:r>
            <a:r>
              <a:rPr lang="en-IN" sz="2800" b="1" dirty="0"/>
              <a:t>("Enter number of rows for matrix 1: "); </a:t>
            </a:r>
          </a:p>
          <a:p>
            <a:r>
              <a:rPr lang="en-IN" sz="2800" b="1" dirty="0"/>
              <a:t>  </a:t>
            </a:r>
            <a:r>
              <a:rPr lang="en-IN" sz="2800" b="1" dirty="0" err="1"/>
              <a:t>scanf</a:t>
            </a:r>
            <a:r>
              <a:rPr lang="en-IN" sz="2800" b="1" dirty="0"/>
              <a:t>("%d",&amp;</a:t>
            </a:r>
            <a:r>
              <a:rPr lang="en-IN" sz="2800" b="1" dirty="0" err="1"/>
              <a:t>i</a:t>
            </a:r>
            <a:r>
              <a:rPr lang="en-IN" sz="2800" b="1" dirty="0"/>
              <a:t>);  </a:t>
            </a:r>
          </a:p>
          <a:p>
            <a:r>
              <a:rPr lang="en-IN" sz="2800" b="1" dirty="0"/>
              <a:t>  </a:t>
            </a:r>
            <a:r>
              <a:rPr lang="en-IN" sz="2800" b="1" dirty="0" err="1"/>
              <a:t>printf</a:t>
            </a:r>
            <a:r>
              <a:rPr lang="en-IN" sz="2800" b="1" dirty="0"/>
              <a:t>("Enter number of columns for matrix 1: "); </a:t>
            </a:r>
          </a:p>
          <a:p>
            <a:r>
              <a:rPr lang="en-IN" sz="2800" b="1" dirty="0"/>
              <a:t>  </a:t>
            </a:r>
            <a:r>
              <a:rPr lang="en-IN" sz="2800" b="1" dirty="0" err="1"/>
              <a:t>scanf</a:t>
            </a:r>
            <a:r>
              <a:rPr lang="en-IN" sz="2800" b="1" dirty="0"/>
              <a:t>("%</a:t>
            </a:r>
            <a:r>
              <a:rPr lang="en-IN" sz="2800" b="1" dirty="0" err="1"/>
              <a:t>d",&amp;j</a:t>
            </a:r>
            <a:r>
              <a:rPr lang="en-IN" sz="2800" b="1" dirty="0"/>
              <a:t>);   </a:t>
            </a:r>
            <a:r>
              <a:rPr lang="en-IN" sz="2800" b="1" dirty="0" err="1"/>
              <a:t>printf</a:t>
            </a:r>
            <a:r>
              <a:rPr lang="en-IN" sz="2800" b="1" dirty="0"/>
              <a:t>("\n --- reading  Matrix 1 ---\n\n");   </a:t>
            </a:r>
          </a:p>
          <a:p>
            <a:r>
              <a:rPr lang="en-IN" sz="2800" b="1" dirty="0"/>
              <a:t>  for(int x=0;x&lt;</a:t>
            </a:r>
            <a:r>
              <a:rPr lang="en-IN" sz="2800" b="1" dirty="0" err="1"/>
              <a:t>i;x</a:t>
            </a:r>
            <a:r>
              <a:rPr lang="en-IN" sz="2800" b="1" dirty="0"/>
              <a:t>++)   </a:t>
            </a:r>
          </a:p>
          <a:p>
            <a:r>
              <a:rPr lang="en-IN" sz="2800" b="1" dirty="0"/>
              <a:t>      {     for(int y=0;y&lt;</a:t>
            </a:r>
            <a:r>
              <a:rPr lang="en-IN" sz="2800" b="1" dirty="0" err="1"/>
              <a:t>j;y</a:t>
            </a:r>
            <a:r>
              <a:rPr lang="en-IN" sz="2800" b="1" dirty="0"/>
              <a:t>++)     </a:t>
            </a:r>
          </a:p>
          <a:p>
            <a:r>
              <a:rPr lang="en-IN" sz="2800" b="1" dirty="0"/>
              <a:t>                {       </a:t>
            </a:r>
            <a:r>
              <a:rPr lang="en-IN" sz="2800" b="1" dirty="0" err="1"/>
              <a:t>printf</a:t>
            </a:r>
            <a:r>
              <a:rPr lang="en-IN" sz="2800" b="1" dirty="0"/>
              <a:t>("Enter variable [%</a:t>
            </a:r>
            <a:r>
              <a:rPr lang="en-IN" sz="2800" b="1" dirty="0" err="1"/>
              <a:t>d,%d</a:t>
            </a:r>
            <a:r>
              <a:rPr lang="en-IN" sz="2800" b="1" dirty="0"/>
              <a:t>]: ",x+1,y+1);        </a:t>
            </a:r>
          </a:p>
          <a:p>
            <a:r>
              <a:rPr lang="en-IN" sz="2800" b="1" dirty="0"/>
              <a:t>                        </a:t>
            </a:r>
            <a:r>
              <a:rPr lang="en-IN" sz="2800" b="1" dirty="0" err="1"/>
              <a:t>scanf</a:t>
            </a:r>
            <a:r>
              <a:rPr lang="en-IN" sz="2800" b="1" dirty="0"/>
              <a:t>("%d",&amp;matrix1[x][y]);     </a:t>
            </a:r>
          </a:p>
          <a:p>
            <a:r>
              <a:rPr lang="en-IN" sz="2800" b="1" dirty="0"/>
              <a:t>                }  </a:t>
            </a:r>
          </a:p>
          <a:p>
            <a:r>
              <a:rPr lang="en-IN" sz="2800" b="1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3197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1BE47-0060-DF37-AB55-68200C662756}"/>
              </a:ext>
            </a:extLst>
          </p:cNvPr>
          <p:cNvSpPr txBox="1"/>
          <p:nvPr/>
        </p:nvSpPr>
        <p:spPr>
          <a:xfrm>
            <a:off x="1781908" y="2047631"/>
            <a:ext cx="73620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 Read another matrix</a:t>
            </a:r>
          </a:p>
          <a:p>
            <a:endParaRPr lang="en-GB" sz="2800" b="1" dirty="0"/>
          </a:p>
          <a:p>
            <a:r>
              <a:rPr lang="en-GB" sz="2800" b="1" dirty="0"/>
              <a:t> Display both input matrices</a:t>
            </a:r>
          </a:p>
        </p:txBody>
      </p:sp>
    </p:spTree>
    <p:extLst>
      <p:ext uri="{BB962C8B-B14F-4D97-AF65-F5344CB8AC3E}">
        <p14:creationId xmlns:p14="http://schemas.microsoft.com/office/powerpoint/2010/main" val="257128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E4BFE9-5BC6-F925-33B2-48E883C51E2E}"/>
              </a:ext>
            </a:extLst>
          </p:cNvPr>
          <p:cNvSpPr txBox="1"/>
          <p:nvPr/>
        </p:nvSpPr>
        <p:spPr>
          <a:xfrm>
            <a:off x="508958" y="638355"/>
            <a:ext cx="114558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Threads are popularly used to improve the application through </a:t>
            </a:r>
            <a:r>
              <a:rPr lang="en-GB" sz="3200" b="1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parallelism 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.</a:t>
            </a:r>
          </a:p>
          <a:p>
            <a:endParaRPr lang="en-GB" sz="3200" b="0" i="0" dirty="0">
              <a:solidFill>
                <a:srgbClr val="333333"/>
              </a:solidFill>
              <a:effectLst/>
              <a:latin typeface="PT Serif" panose="020A0603040505020204" pitchFamily="18" charset="0"/>
            </a:endParaRPr>
          </a:p>
          <a:p>
            <a:r>
              <a:rPr lang="en-GB" sz="3200" b="0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 Actually only one thread is executed at a time by the CPU, but the </a:t>
            </a:r>
            <a:r>
              <a:rPr lang="en-GB" sz="3200" b="1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CPU switches rapidly 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between the threads to give an illusion that the threads are running parallelly.</a:t>
            </a:r>
          </a:p>
          <a:p>
            <a:endParaRPr lang="en-GB" sz="3200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r>
              <a:rPr lang="en-GB" sz="3200" b="1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Threads are also known as light-weight processes.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9259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A914A-09FF-22EF-4B03-846FC502FC8C}"/>
              </a:ext>
            </a:extLst>
          </p:cNvPr>
          <p:cNvSpPr txBox="1"/>
          <p:nvPr/>
        </p:nvSpPr>
        <p:spPr>
          <a:xfrm>
            <a:off x="945662" y="532405"/>
            <a:ext cx="107140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3200" b="1" dirty="0"/>
          </a:p>
          <a:p>
            <a:endParaRPr lang="en-GB" sz="3200" b="1" dirty="0"/>
          </a:p>
          <a:p>
            <a:endParaRPr lang="en-GB" sz="3200" b="1" dirty="0"/>
          </a:p>
          <a:p>
            <a:r>
              <a:rPr lang="en-GB" sz="3200" b="1" dirty="0" err="1"/>
              <a:t>pthread_t</a:t>
            </a:r>
            <a:r>
              <a:rPr lang="en-GB" sz="3200" b="1" dirty="0"/>
              <a:t> thread[MAX_THREADS];</a:t>
            </a:r>
          </a:p>
          <a:p>
            <a:endParaRPr lang="en-GB" sz="3200" b="1" dirty="0"/>
          </a:p>
          <a:p>
            <a:r>
              <a:rPr lang="en-GB" sz="3200" b="1" dirty="0"/>
              <a:t>int </a:t>
            </a:r>
            <a:r>
              <a:rPr lang="en-GB" sz="3200" b="1" dirty="0" err="1"/>
              <a:t>thread_number</a:t>
            </a:r>
            <a:r>
              <a:rPr lang="en-GB" sz="3200" b="1" dirty="0"/>
              <a:t> = 0;</a:t>
            </a:r>
          </a:p>
          <a:p>
            <a:endParaRPr lang="en-GB" sz="3200" b="1" dirty="0"/>
          </a:p>
          <a:p>
            <a:r>
              <a:rPr lang="en-GB" sz="3200" b="1" dirty="0" err="1"/>
              <a:t>args</a:t>
            </a:r>
            <a:r>
              <a:rPr lang="en-GB" sz="3200" b="1" dirty="0"/>
              <a:t> p[</a:t>
            </a:r>
            <a:r>
              <a:rPr lang="en-GB" sz="3200" b="1" dirty="0" err="1"/>
              <a:t>i</a:t>
            </a:r>
            <a:r>
              <a:rPr lang="en-GB" sz="3200" b="1" dirty="0"/>
              <a:t>*k];</a:t>
            </a:r>
          </a:p>
          <a:p>
            <a:endParaRPr lang="en-GB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8283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E07DA5-BEB0-7FE6-9ED1-B43912DF4651}"/>
              </a:ext>
            </a:extLst>
          </p:cNvPr>
          <p:cNvSpPr txBox="1"/>
          <p:nvPr/>
        </p:nvSpPr>
        <p:spPr>
          <a:xfrm>
            <a:off x="0" y="655608"/>
            <a:ext cx="1209423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sz="2800" b="1" dirty="0"/>
              <a:t>for(int x=0;x&lt;</a:t>
            </a:r>
            <a:r>
              <a:rPr lang="en-GB" sz="2800" b="1" dirty="0" err="1"/>
              <a:t>i;x</a:t>
            </a:r>
            <a:r>
              <a:rPr lang="en-GB" sz="2800" b="1" dirty="0"/>
              <a:t>++)     </a:t>
            </a:r>
          </a:p>
          <a:p>
            <a:r>
              <a:rPr lang="en-GB" sz="2800" b="1" dirty="0"/>
              <a:t>     {      for(int y=0;y&lt;</a:t>
            </a:r>
            <a:r>
              <a:rPr lang="en-GB" sz="2800" b="1" dirty="0" err="1"/>
              <a:t>k;y</a:t>
            </a:r>
            <a:r>
              <a:rPr lang="en-GB" sz="2800" b="1" dirty="0"/>
              <a:t>++)      </a:t>
            </a:r>
          </a:p>
          <a:p>
            <a:r>
              <a:rPr lang="en-GB" sz="2800" b="1" dirty="0"/>
              <a:t>             {   p[</a:t>
            </a:r>
            <a:r>
              <a:rPr lang="en-GB" sz="2800" b="1" dirty="0" err="1"/>
              <a:t>thread_number</a:t>
            </a:r>
            <a:r>
              <a:rPr lang="en-GB" sz="2800" b="1" dirty="0"/>
              <a:t>].x=x;   </a:t>
            </a:r>
          </a:p>
          <a:p>
            <a:r>
              <a:rPr lang="en-GB" sz="2800" b="1" dirty="0"/>
              <a:t>                 p[</a:t>
            </a:r>
            <a:r>
              <a:rPr lang="en-GB" sz="2800" b="1" dirty="0" err="1"/>
              <a:t>thread_number</a:t>
            </a:r>
            <a:r>
              <a:rPr lang="en-GB" sz="2800" b="1" dirty="0"/>
              <a:t>].y=y;    </a:t>
            </a:r>
          </a:p>
          <a:p>
            <a:r>
              <a:rPr lang="en-GB" sz="2800" b="1" dirty="0"/>
              <a:t>                 int status;      </a:t>
            </a:r>
          </a:p>
          <a:p>
            <a:r>
              <a:rPr lang="en-GB" sz="2800" b="1" dirty="0"/>
              <a:t>                 status = </a:t>
            </a:r>
            <a:r>
              <a:rPr lang="en-GB" sz="2800" b="1" dirty="0" err="1"/>
              <a:t>pthread_create</a:t>
            </a:r>
            <a:r>
              <a:rPr lang="en-GB" sz="2800" b="1" dirty="0"/>
              <a:t>(&amp;thread[</a:t>
            </a:r>
            <a:r>
              <a:rPr lang="en-GB" sz="2800" b="1" dirty="0" err="1"/>
              <a:t>thread_number</a:t>
            </a:r>
            <a:r>
              <a:rPr lang="en-GB" sz="2800" b="1" dirty="0"/>
              <a:t>], NULL, </a:t>
            </a:r>
            <a:r>
              <a:rPr lang="en-GB" sz="2800" b="1" dirty="0" err="1"/>
              <a:t>mul</a:t>
            </a:r>
            <a:r>
              <a:rPr lang="en-GB" sz="2800" b="1" dirty="0"/>
              <a:t>, (void *)</a:t>
            </a:r>
          </a:p>
          <a:p>
            <a:r>
              <a:rPr lang="en-GB" sz="2800" b="1" dirty="0"/>
              <a:t>                                                                                                           &amp;p[</a:t>
            </a:r>
            <a:r>
              <a:rPr lang="en-GB" sz="2800" b="1" dirty="0" err="1"/>
              <a:t>thread_number</a:t>
            </a:r>
            <a:r>
              <a:rPr lang="en-GB" sz="2800" b="1" dirty="0"/>
              <a:t>]);    </a:t>
            </a:r>
          </a:p>
          <a:p>
            <a:r>
              <a:rPr lang="en-GB" sz="2800" b="1" dirty="0"/>
              <a:t>                 if(status!=0)   </a:t>
            </a:r>
          </a:p>
          <a:p>
            <a:r>
              <a:rPr lang="en-GB" sz="2800" b="1" dirty="0"/>
              <a:t>                       {    </a:t>
            </a:r>
            <a:r>
              <a:rPr lang="en-GB" sz="2800" b="1" dirty="0" err="1"/>
              <a:t>printf</a:t>
            </a:r>
            <a:r>
              <a:rPr lang="en-GB" sz="2800" b="1" dirty="0"/>
              <a:t>("Error In Threads");     </a:t>
            </a:r>
          </a:p>
          <a:p>
            <a:r>
              <a:rPr lang="en-GB" sz="2800" b="1" dirty="0"/>
              <a:t>                            exit(0);        </a:t>
            </a:r>
          </a:p>
          <a:p>
            <a:r>
              <a:rPr lang="en-GB" sz="2800" b="1" dirty="0"/>
              <a:t>                       }      </a:t>
            </a:r>
          </a:p>
          <a:p>
            <a:r>
              <a:rPr lang="en-GB" sz="2800" b="1" dirty="0"/>
              <a:t>                </a:t>
            </a:r>
            <a:r>
              <a:rPr lang="en-GB" sz="2800" b="1" dirty="0" err="1"/>
              <a:t>thread_number</a:t>
            </a:r>
            <a:r>
              <a:rPr lang="en-GB" sz="2800" b="1" dirty="0"/>
              <a:t>++;    </a:t>
            </a:r>
          </a:p>
          <a:p>
            <a:r>
              <a:rPr lang="en-GB" sz="2800" b="1" dirty="0"/>
              <a:t>           }   </a:t>
            </a:r>
          </a:p>
          <a:p>
            <a:r>
              <a:rPr lang="en-GB" sz="2800" b="1" dirty="0"/>
              <a:t>     }                    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4431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9BDBE7-C1A0-34BA-1DE5-608BA6CCEDFC}"/>
              </a:ext>
            </a:extLst>
          </p:cNvPr>
          <p:cNvSpPr txBox="1"/>
          <p:nvPr/>
        </p:nvSpPr>
        <p:spPr>
          <a:xfrm>
            <a:off x="1815529" y="2405516"/>
            <a:ext cx="93855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for(int z=0;z&lt;(</a:t>
            </a:r>
            <a:r>
              <a:rPr lang="en-GB" sz="3200" b="1" dirty="0" err="1"/>
              <a:t>i</a:t>
            </a:r>
            <a:r>
              <a:rPr lang="en-GB" sz="3200" b="1" dirty="0"/>
              <a:t>*k);z++) </a:t>
            </a:r>
          </a:p>
          <a:p>
            <a:endParaRPr lang="en-GB" sz="3200" b="1" dirty="0"/>
          </a:p>
          <a:p>
            <a:r>
              <a:rPr lang="en-GB" sz="3200" b="1" dirty="0"/>
              <a:t>    { </a:t>
            </a:r>
          </a:p>
          <a:p>
            <a:r>
              <a:rPr lang="en-GB" sz="3200" b="1" dirty="0"/>
              <a:t>        </a:t>
            </a:r>
            <a:r>
              <a:rPr lang="en-GB" sz="3200" b="1" dirty="0" err="1"/>
              <a:t>pthread_join</a:t>
            </a:r>
            <a:r>
              <a:rPr lang="en-GB" sz="3200" b="1" dirty="0"/>
              <a:t>(thread[z],NULL ); </a:t>
            </a:r>
          </a:p>
          <a:p>
            <a:r>
              <a:rPr lang="en-GB" sz="3200" b="1" dirty="0"/>
              <a:t>    }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57329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63C208-B3A1-D570-5EE1-B837822039DF}"/>
              </a:ext>
            </a:extLst>
          </p:cNvPr>
          <p:cNvSpPr txBox="1"/>
          <p:nvPr/>
        </p:nvSpPr>
        <p:spPr>
          <a:xfrm>
            <a:off x="1391138" y="1055077"/>
            <a:ext cx="77528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 err="1"/>
              <a:t>printf</a:t>
            </a:r>
            <a:r>
              <a:rPr lang="en-IN" sz="2800" b="1" dirty="0"/>
              <a:t>(" --- Multiplied Matrix ---\n\n"); </a:t>
            </a:r>
          </a:p>
          <a:p>
            <a:r>
              <a:rPr lang="en-IN" sz="2800" b="1" dirty="0"/>
              <a:t>for(int x=0;x&lt;</a:t>
            </a:r>
            <a:r>
              <a:rPr lang="en-IN" sz="2800" b="1" dirty="0" err="1"/>
              <a:t>i;x</a:t>
            </a:r>
            <a:r>
              <a:rPr lang="en-IN" sz="2800" b="1" dirty="0"/>
              <a:t>++) </a:t>
            </a:r>
          </a:p>
          <a:p>
            <a:r>
              <a:rPr lang="en-IN" sz="2800" b="1" dirty="0"/>
              <a:t>        {     for(int y=0;y&lt;</a:t>
            </a:r>
            <a:r>
              <a:rPr lang="en-IN" sz="2800" b="1" dirty="0" err="1"/>
              <a:t>k;y</a:t>
            </a:r>
            <a:r>
              <a:rPr lang="en-IN" sz="2800" b="1" dirty="0"/>
              <a:t>++)    </a:t>
            </a:r>
          </a:p>
          <a:p>
            <a:r>
              <a:rPr lang="en-IN" sz="2800" b="1" dirty="0"/>
              <a:t>                   </a:t>
            </a:r>
            <a:r>
              <a:rPr lang="en-IN" sz="2800" b="1" dirty="0" err="1"/>
              <a:t>printf</a:t>
            </a:r>
            <a:r>
              <a:rPr lang="en-IN" sz="2800" b="1" dirty="0"/>
              <a:t>("%5d",result[x][y]);    </a:t>
            </a:r>
          </a:p>
          <a:p>
            <a:r>
              <a:rPr lang="en-IN" sz="2800" b="1" dirty="0"/>
              <a:t>               </a:t>
            </a:r>
          </a:p>
          <a:p>
            <a:r>
              <a:rPr lang="en-IN" sz="2800" b="1" dirty="0"/>
              <a:t>                   </a:t>
            </a:r>
            <a:r>
              <a:rPr lang="en-IN" sz="2800" b="1" dirty="0" err="1"/>
              <a:t>printf</a:t>
            </a:r>
            <a:r>
              <a:rPr lang="en-IN" sz="2800" b="1" dirty="0"/>
              <a:t>("\n\n");  </a:t>
            </a:r>
          </a:p>
          <a:p>
            <a:r>
              <a:rPr lang="en-IN" sz="28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390467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FCB01C-7A6B-335B-1CA9-930833ECD292}"/>
              </a:ext>
            </a:extLst>
          </p:cNvPr>
          <p:cNvSpPr txBox="1"/>
          <p:nvPr/>
        </p:nvSpPr>
        <p:spPr>
          <a:xfrm>
            <a:off x="1750646" y="586154"/>
            <a:ext cx="95972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err="1"/>
              <a:t>printf</a:t>
            </a:r>
            <a:r>
              <a:rPr lang="en-GB" sz="2800" b="1" dirty="0"/>
              <a:t>(" ---&gt; Used Threads : %d \n\n",</a:t>
            </a:r>
            <a:r>
              <a:rPr lang="en-GB" sz="2800" b="1" dirty="0" err="1"/>
              <a:t>thread_number</a:t>
            </a:r>
            <a:r>
              <a:rPr lang="en-GB" sz="2800" b="1" dirty="0"/>
              <a:t>);</a:t>
            </a:r>
          </a:p>
          <a:p>
            <a:endParaRPr lang="en-GB" sz="2800" b="1" dirty="0"/>
          </a:p>
          <a:p>
            <a:r>
              <a:rPr lang="en-GB" sz="2800" b="1" dirty="0"/>
              <a:t>for(int z=0;z&lt;</a:t>
            </a:r>
            <a:r>
              <a:rPr lang="en-GB" sz="2800" b="1" dirty="0" err="1"/>
              <a:t>thread_number;z</a:t>
            </a:r>
            <a:r>
              <a:rPr lang="en-GB" sz="2800" b="1" dirty="0"/>
              <a:t>++)</a:t>
            </a:r>
          </a:p>
          <a:p>
            <a:endParaRPr lang="en-GB" sz="2800" b="1" dirty="0"/>
          </a:p>
          <a:p>
            <a:r>
              <a:rPr lang="en-GB" sz="2800" b="1" dirty="0"/>
              <a:t>    </a:t>
            </a:r>
            <a:r>
              <a:rPr lang="en-GB" sz="2800" b="1" dirty="0" err="1"/>
              <a:t>printf</a:t>
            </a:r>
            <a:r>
              <a:rPr lang="en-GB" sz="2800" b="1" dirty="0"/>
              <a:t>(" - Thread %d ID : %d\n",z+1,(int)thread[z]);</a:t>
            </a:r>
          </a:p>
          <a:p>
            <a:r>
              <a:rPr lang="en-GB" sz="2800" b="1" dirty="0"/>
              <a:t>    </a:t>
            </a:r>
          </a:p>
          <a:p>
            <a:r>
              <a:rPr lang="en-GB" sz="2800" b="1" dirty="0"/>
              <a:t>return 0;</a:t>
            </a:r>
          </a:p>
          <a:p>
            <a:endParaRPr lang="en-GB" sz="2800" b="1" dirty="0"/>
          </a:p>
          <a:p>
            <a:r>
              <a:rPr lang="en-GB" sz="2800" b="1" dirty="0"/>
              <a:t>}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0450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70F5410-9984-163B-9541-A2C05634B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8" y="750499"/>
            <a:ext cx="9740877" cy="507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3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74C9E4-256E-9B0C-6C5F-9EE507B4FF9A}"/>
              </a:ext>
            </a:extLst>
          </p:cNvPr>
          <p:cNvSpPr txBox="1"/>
          <p:nvPr/>
        </p:nvSpPr>
        <p:spPr>
          <a:xfrm>
            <a:off x="350807" y="1112809"/>
            <a:ext cx="1149038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Pthreads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Nunito" pitchFamily="2" charset="0"/>
              </a:rPr>
              <a:t> refers to the POSIX standard (IEEE 1003.1c) defining an API for thread creation and synchronization.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defines specification for thread behaviour, not an implementation.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specification can be implemented by OS designers in any way they wish. So many systems implement the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Pthreads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Nunito" pitchFamily="2" charset="0"/>
              </a:rPr>
              <a:t> specification; most are UNIX-type systems, including Linux, Mac OS X, and Solaris.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6413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E51AD08A-4B40-4ABA-CF21-994BB02F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60385"/>
            <a:ext cx="119849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5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1A27E3-4D50-43E4-902C-E0214474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57" y="113661"/>
            <a:ext cx="1132935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pthread_create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thread creation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#include 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pthread.h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const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pthread_attr_t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latin typeface="Arial Unicode MS"/>
              </a:rPr>
              <a:t>                                 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void *(*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start_routine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)(void*), void *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D2A79-1363-FA67-7D87-B37086B05D28}"/>
              </a:ext>
            </a:extLst>
          </p:cNvPr>
          <p:cNvSpPr txBox="1"/>
          <p:nvPr/>
        </p:nvSpPr>
        <p:spPr>
          <a:xfrm>
            <a:off x="345057" y="2724300"/>
            <a:ext cx="1165716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 </a:t>
            </a:r>
            <a:r>
              <a:rPr lang="en-GB" sz="3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pthread_create</a:t>
            </a:r>
            <a:r>
              <a:rPr lang="en-GB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function is used to create a new thread, with attributes specified by </a:t>
            </a:r>
            <a:r>
              <a:rPr lang="en-GB" sz="3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attr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within a process.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 </a:t>
            </a:r>
            <a:r>
              <a:rPr lang="en-GB" sz="3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attr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NULL, the default attributes are used.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Upon successful completion, </a:t>
            </a:r>
            <a:r>
              <a:rPr lang="en-GB" sz="3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pthread_create</a:t>
            </a:r>
            <a:r>
              <a:rPr lang="en-GB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stores the ID of the created thread in the location referenced by </a:t>
            </a:r>
            <a:r>
              <a:rPr lang="en-GB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thread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successful, the </a:t>
            </a:r>
            <a:r>
              <a:rPr lang="en-GB" sz="3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pthread_create</a:t>
            </a:r>
            <a:r>
              <a:rPr lang="en-GB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function returns zero. Otherwise, an error number is returned to indicate the error.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0394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0EA282-A125-09D8-9DF9-63FBD14CDA6F}"/>
              </a:ext>
            </a:extLst>
          </p:cNvPr>
          <p:cNvSpPr txBox="1"/>
          <p:nvPr/>
        </p:nvSpPr>
        <p:spPr>
          <a:xfrm>
            <a:off x="448574" y="508958"/>
            <a:ext cx="112574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thread is created executing </a:t>
            </a:r>
            <a:r>
              <a:rPr lang="en-GB" sz="3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start_routine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 </a:t>
            </a:r>
            <a:r>
              <a:rPr lang="en-GB" sz="3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arg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 its sole argument. </a:t>
            </a:r>
          </a:p>
          <a:p>
            <a:endParaRPr lang="en-GB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the </a:t>
            </a:r>
            <a:r>
              <a:rPr lang="en-GB" sz="3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start_routine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returns, the effect is as if there was an implicit call to </a:t>
            </a:r>
            <a:r>
              <a:rPr lang="en-GB" sz="3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pthread_exit</a:t>
            </a:r>
            <a:r>
              <a:rPr lang="en-GB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()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using the return value of </a:t>
            </a:r>
            <a:r>
              <a:rPr lang="en-GB" sz="3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start_routine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 the exit status.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6F15A-0EA9-ED1A-A964-DAC57BB57B39}"/>
              </a:ext>
            </a:extLst>
          </p:cNvPr>
          <p:cNvSpPr txBox="1"/>
          <p:nvPr/>
        </p:nvSpPr>
        <p:spPr>
          <a:xfrm>
            <a:off x="448574" y="3985405"/>
            <a:ext cx="112574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On success, </a:t>
            </a:r>
            <a:r>
              <a:rPr lang="en-GB" sz="3200" b="1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pthread_create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() returns 0; on error, it returns an error number, and the contents of </a:t>
            </a:r>
            <a:r>
              <a:rPr lang="en-GB" sz="3200" b="0" i="1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*thread</a:t>
            </a:r>
            <a:r>
              <a:rPr lang="en-GB" sz="3200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are undefined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486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A30A10-7EC3-AF5A-D87E-870E8034B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1524"/>
            <a:ext cx="1048109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</a:rPr>
              <a:t>int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</a:rPr>
              <a:t>pthread_join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</a:rPr>
              <a:t>(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</a:rPr>
              <a:t>pthread_t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</a:rPr>
              <a:t>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</a:rPr>
              <a:t>thread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</a:rPr>
              <a:t>, void **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</a:rPr>
              <a:t>retval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61F9C-53F2-6B09-0140-AE66B452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81" y="1957006"/>
            <a:ext cx="1185269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181818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The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pthread_join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() function waits for the thread specified by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thread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to terminate.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181818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If that thread has already terminated, then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pthread_join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() returns immediately.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181818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The thread specified by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thread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must be joinable.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2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59698A-EF2E-8200-A953-4C00D5AE0612}"/>
              </a:ext>
            </a:extLst>
          </p:cNvPr>
          <p:cNvSpPr txBox="1"/>
          <p:nvPr/>
        </p:nvSpPr>
        <p:spPr>
          <a:xfrm>
            <a:off x="733245" y="862641"/>
            <a:ext cx="112229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535353"/>
                </a:solidFill>
                <a:effectLst/>
              </a:rPr>
              <a:t>void </a:t>
            </a:r>
            <a:r>
              <a:rPr lang="en-GB" sz="3200" b="1" i="0" dirty="0" err="1">
                <a:solidFill>
                  <a:srgbClr val="535353"/>
                </a:solidFill>
                <a:effectLst/>
              </a:rPr>
              <a:t>pthread_exit</a:t>
            </a:r>
            <a:r>
              <a:rPr lang="en-GB" sz="3200" b="1" i="0" dirty="0">
                <a:solidFill>
                  <a:srgbClr val="535353"/>
                </a:solidFill>
                <a:effectLst/>
              </a:rPr>
              <a:t>(void *</a:t>
            </a:r>
            <a:r>
              <a:rPr lang="en-GB" sz="3200" b="0" i="1" dirty="0" err="1">
                <a:solidFill>
                  <a:srgbClr val="535353"/>
                </a:solidFill>
                <a:effectLst/>
              </a:rPr>
              <a:t>retval</a:t>
            </a:r>
            <a:r>
              <a:rPr lang="en-GB" sz="3200" b="1" i="0" dirty="0">
                <a:solidFill>
                  <a:srgbClr val="535353"/>
                </a:solidFill>
                <a:effectLst/>
              </a:rPr>
              <a:t>);</a:t>
            </a:r>
          </a:p>
          <a:p>
            <a:endParaRPr lang="en-GB" sz="3200" b="1" dirty="0">
              <a:solidFill>
                <a:srgbClr val="535353"/>
              </a:solidFill>
            </a:endParaRPr>
          </a:p>
          <a:p>
            <a:r>
              <a:rPr lang="en-GB" sz="3200" b="0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GB" sz="3200" b="1" i="0" dirty="0" err="1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pthread_exit</a:t>
            </a:r>
            <a:r>
              <a:rPr lang="en-GB" sz="3200" b="0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() function terminates the calling thread and returns a value via </a:t>
            </a:r>
            <a:r>
              <a:rPr lang="en-GB" sz="3200" b="0" i="1" dirty="0" err="1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retval</a:t>
            </a:r>
            <a:r>
              <a:rPr lang="en-GB" sz="3200" b="0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 that (if the thread is joinable) is available to another thread in the same process that calls </a:t>
            </a:r>
            <a:r>
              <a:rPr lang="en-GB" sz="3200" b="1" i="0" u="none" strike="noStrike" dirty="0" err="1">
                <a:solidFill>
                  <a:srgbClr val="3DB8DB"/>
                </a:solidFill>
                <a:effectLst/>
                <a:latin typeface="Open Sans" panose="020B0606030504020204" pitchFamily="34" charset="0"/>
                <a:hlinkClick r:id="rId2"/>
              </a:rPr>
              <a:t>pthread_join</a:t>
            </a:r>
            <a:r>
              <a:rPr lang="en-GB" sz="3200" b="0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(3).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6515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1371</Words>
  <Application>Microsoft Office PowerPoint</Application>
  <PresentationFormat>Widescreen</PresentationFormat>
  <Paragraphs>175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Courier New</vt:lpstr>
      <vt:lpstr>Nunito</vt:lpstr>
      <vt:lpstr>Open Sans</vt:lpstr>
      <vt:lpstr>PT Serif</vt:lpstr>
      <vt:lpstr>Roboto</vt:lpstr>
      <vt:lpstr>Times New Roman</vt:lpstr>
      <vt:lpstr>verdana</vt:lpstr>
      <vt:lpstr>Office Theme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Abhishek Kalahal</dc:creator>
  <cp:lastModifiedBy>Abhishek Kalahal</cp:lastModifiedBy>
  <cp:revision>5</cp:revision>
  <dcterms:created xsi:type="dcterms:W3CDTF">2022-12-09T06:34:57Z</dcterms:created>
  <dcterms:modified xsi:type="dcterms:W3CDTF">2023-06-10T02:24:06Z</dcterms:modified>
</cp:coreProperties>
</file>