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Bold" charset="1" panose="00000000000000000000"/>
      <p:regular r:id="rId15"/>
    </p:embeddedFont>
    <p:embeddedFont>
      <p:font typeface="Canva Sans Bold" charset="1" panose="020B0803030501040103"/>
      <p:regular r:id="rId16"/>
    </p:embeddedFont>
    <p:embeddedFont>
      <p:font typeface="Canva Sans" charset="1" panose="020B0503030501040103"/>
      <p:regular r:id="rId17"/>
    </p:embeddedFont>
    <p:embeddedFont>
      <p:font typeface="DM San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9.jpe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1028700" y="3192697"/>
            <a:ext cx="16230600" cy="2455706"/>
          </a:xfrm>
          <a:prstGeom prst="rect">
            <a:avLst/>
          </a:prstGeom>
        </p:spPr>
        <p:txBody>
          <a:bodyPr anchor="t" rtlCol="false" tIns="0" lIns="0" bIns="0" rIns="0">
            <a:spAutoFit/>
          </a:bodyPr>
          <a:lstStyle/>
          <a:p>
            <a:pPr algn="ctr">
              <a:lnSpc>
                <a:spcPts val="9368"/>
              </a:lnSpc>
            </a:pPr>
            <a:r>
              <a:rPr lang="en-US" b="true" sz="9966">
                <a:solidFill>
                  <a:srgbClr val="000000"/>
                </a:solidFill>
                <a:latin typeface="DM Sans Bold"/>
                <a:ea typeface="DM Sans Bold"/>
                <a:cs typeface="DM Sans Bold"/>
                <a:sym typeface="DM Sans Bold"/>
              </a:rPr>
              <a:t>Role of Nutrition in Immune Function</a:t>
            </a:r>
            <a:r>
              <a:rPr lang="en-US" b="true" sz="9966">
                <a:solidFill>
                  <a:srgbClr val="000000"/>
                </a:solidFill>
                <a:latin typeface="DM Sans Bold"/>
                <a:ea typeface="DM Sans Bold"/>
                <a:cs typeface="DM Sans Bold"/>
                <a:sym typeface="DM Sans Bold"/>
              </a:rPr>
              <a:t>.</a:t>
            </a:r>
          </a:p>
        </p:txBody>
      </p:sp>
      <p:sp>
        <p:nvSpPr>
          <p:cNvPr name="Freeform 17" id="17"/>
          <p:cNvSpPr/>
          <p:nvPr/>
        </p:nvSpPr>
        <p:spPr>
          <a:xfrm flipH="false" flipV="false" rot="0">
            <a:off x="4225792" y="1995962"/>
            <a:ext cx="605689" cy="769129"/>
          </a:xfrm>
          <a:custGeom>
            <a:avLst/>
            <a:gdLst/>
            <a:ahLst/>
            <a:cxnLst/>
            <a:rect r="r" b="b" t="t" l="l"/>
            <a:pathLst>
              <a:path h="769129" w="605689">
                <a:moveTo>
                  <a:pt x="0" y="0"/>
                </a:moveTo>
                <a:lnTo>
                  <a:pt x="605689" y="0"/>
                </a:lnTo>
                <a:lnTo>
                  <a:pt x="605689" y="769129"/>
                </a:lnTo>
                <a:lnTo>
                  <a:pt x="0" y="7691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11605943" y="6302426"/>
            <a:ext cx="5372695" cy="1979930"/>
          </a:xfrm>
          <a:prstGeom prst="rect">
            <a:avLst/>
          </a:prstGeom>
        </p:spPr>
        <p:txBody>
          <a:bodyPr anchor="t" rtlCol="false" tIns="0" lIns="0" bIns="0" rIns="0">
            <a:spAutoFit/>
          </a:bodyPr>
          <a:lstStyle/>
          <a:p>
            <a:pPr algn="l">
              <a:lnSpc>
                <a:spcPts val="5320"/>
              </a:lnSpc>
            </a:pPr>
            <a:r>
              <a:rPr lang="en-US" sz="3800" b="true">
                <a:solidFill>
                  <a:srgbClr val="000000"/>
                </a:solidFill>
                <a:latin typeface="Canva Sans Bold"/>
                <a:ea typeface="Canva Sans Bold"/>
                <a:cs typeface="Canva Sans Bold"/>
                <a:sym typeface="Canva Sans Bold"/>
              </a:rPr>
              <a:t>By,</a:t>
            </a:r>
          </a:p>
          <a:p>
            <a:pPr algn="l">
              <a:lnSpc>
                <a:spcPts val="5320"/>
              </a:lnSpc>
            </a:pPr>
            <a:r>
              <a:rPr lang="en-US" sz="3800" b="true">
                <a:solidFill>
                  <a:srgbClr val="000000"/>
                </a:solidFill>
                <a:latin typeface="Canva Sans Bold"/>
                <a:ea typeface="Canva Sans Bold"/>
                <a:cs typeface="Canva Sans Bold"/>
                <a:sym typeface="Canva Sans Bold"/>
              </a:rPr>
              <a:t>Bhoomika CS</a:t>
            </a:r>
          </a:p>
          <a:p>
            <a:pPr algn="l">
              <a:lnSpc>
                <a:spcPts val="5320"/>
              </a:lnSpc>
            </a:pPr>
            <a:r>
              <a:rPr lang="en-US" sz="3800" b="true">
                <a:solidFill>
                  <a:srgbClr val="000000"/>
                </a:solidFill>
                <a:latin typeface="Canva Sans Bold"/>
                <a:ea typeface="Canva Sans Bold"/>
                <a:cs typeface="Canva Sans Bold"/>
                <a:sym typeface="Canva Sans Bold"/>
              </a:rPr>
              <a:t>Dept of BioTechnology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937733" y="2155218"/>
            <a:ext cx="5791299" cy="5791299"/>
          </a:xfrm>
          <a:custGeom>
            <a:avLst/>
            <a:gdLst/>
            <a:ahLst/>
            <a:cxnLst/>
            <a:rect r="r" b="b" t="t" l="l"/>
            <a:pathLst>
              <a:path h="5791299" w="5791299">
                <a:moveTo>
                  <a:pt x="0" y="0"/>
                </a:moveTo>
                <a:lnTo>
                  <a:pt x="5791299" y="0"/>
                </a:lnTo>
                <a:lnTo>
                  <a:pt x="5791299" y="5791299"/>
                </a:lnTo>
                <a:lnTo>
                  <a:pt x="0" y="5791299"/>
                </a:lnTo>
                <a:lnTo>
                  <a:pt x="0" y="0"/>
                </a:lnTo>
                <a:close/>
              </a:path>
            </a:pathLst>
          </a:custGeom>
          <a:blipFill>
            <a:blip r:embed="rId12"/>
            <a:stretch>
              <a:fillRect l="0" t="0" r="0" b="0"/>
            </a:stretch>
          </a:blipFill>
        </p:spPr>
      </p:sp>
      <p:sp>
        <p:nvSpPr>
          <p:cNvPr name="TextBox 8" id="8"/>
          <p:cNvSpPr txBox="true"/>
          <p:nvPr/>
        </p:nvSpPr>
        <p:spPr>
          <a:xfrm rot="0">
            <a:off x="1504950" y="2868640"/>
            <a:ext cx="7848753" cy="1141095"/>
          </a:xfrm>
          <a:prstGeom prst="rect">
            <a:avLst/>
          </a:prstGeom>
        </p:spPr>
        <p:txBody>
          <a:bodyPr anchor="t" rtlCol="false" tIns="0" lIns="0" bIns="0" rIns="0">
            <a:spAutoFit/>
          </a:bodyPr>
          <a:lstStyle/>
          <a:p>
            <a:pPr algn="l">
              <a:lnSpc>
                <a:spcPts val="4365"/>
              </a:lnSpc>
            </a:pPr>
            <a:r>
              <a:rPr lang="en-US" sz="4500" b="true">
                <a:solidFill>
                  <a:srgbClr val="000000"/>
                </a:solidFill>
                <a:latin typeface="DM Sans Bold"/>
                <a:ea typeface="DM Sans Bold"/>
                <a:cs typeface="DM Sans Bold"/>
                <a:sym typeface="DM Sans Bold"/>
              </a:rPr>
              <a:t>Int</a:t>
            </a:r>
            <a:r>
              <a:rPr lang="en-US" sz="4500" b="true">
                <a:solidFill>
                  <a:srgbClr val="000000"/>
                </a:solidFill>
                <a:latin typeface="DM Sans Bold"/>
                <a:ea typeface="DM Sans Bold"/>
                <a:cs typeface="DM Sans Bold"/>
                <a:sym typeface="DM Sans Bold"/>
              </a:rPr>
              <a:t>roduction: Why Nutrition </a:t>
            </a:r>
          </a:p>
          <a:p>
            <a:pPr algn="l">
              <a:lnSpc>
                <a:spcPts val="4365"/>
              </a:lnSpc>
            </a:pPr>
            <a:r>
              <a:rPr lang="en-US" sz="4500" b="true">
                <a:solidFill>
                  <a:srgbClr val="000000"/>
                </a:solidFill>
                <a:latin typeface="DM Sans Bold"/>
                <a:ea typeface="DM Sans Bold"/>
                <a:cs typeface="DM Sans Bold"/>
                <a:sym typeface="DM Sans Bold"/>
              </a:rPr>
              <a:t>Matters.</a:t>
            </a:r>
          </a:p>
        </p:txBody>
      </p:sp>
      <p:sp>
        <p:nvSpPr>
          <p:cNvPr name="TextBox 9" id="9"/>
          <p:cNvSpPr txBox="true"/>
          <p:nvPr/>
        </p:nvSpPr>
        <p:spPr>
          <a:xfrm rot="0">
            <a:off x="1504950" y="4345189"/>
            <a:ext cx="8903260" cy="2111375"/>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Nutrition is vital for immune function because it provi</a:t>
            </a:r>
            <a:r>
              <a:rPr lang="en-US" sz="2000">
                <a:solidFill>
                  <a:srgbClr val="000000"/>
                </a:solidFill>
                <a:latin typeface="Canva Sans"/>
                <a:ea typeface="Canva Sans"/>
                <a:cs typeface="Canva Sans"/>
                <a:sym typeface="Canva Sans"/>
              </a:rPr>
              <a:t>des the building blocks and fuel necessary for immune cells to operate effectively. A balanced diet supports the development, maintenance, and function of immune cells, helping the body defend against infections and dis-eases. Nutrient deficiencies can impair immune responses, making individuals more susceptible to illness.</a:t>
            </a:r>
          </a:p>
        </p:txBody>
      </p:sp>
      <p:sp>
        <p:nvSpPr>
          <p:cNvPr name="TextBox 10" id="10"/>
          <p:cNvSpPr txBox="true"/>
          <p:nvPr/>
        </p:nvSpPr>
        <p:spPr>
          <a:xfrm rot="0">
            <a:off x="1504950" y="6789939"/>
            <a:ext cx="8761280" cy="105410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The immune system relies on</a:t>
            </a:r>
            <a:r>
              <a:rPr lang="en-US" sz="2000">
                <a:solidFill>
                  <a:srgbClr val="000000"/>
                </a:solidFill>
                <a:latin typeface="Canva Sans"/>
                <a:ea typeface="Canva Sans"/>
                <a:cs typeface="Canva Sans"/>
                <a:sym typeface="Canva Sans"/>
              </a:rPr>
              <a:t> a steady supply of nutrients to produce cells, enzymes, and signaling molecules that fight infections and maintain health.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TextBox 2" id="2"/>
          <p:cNvSpPr txBox="true"/>
          <p:nvPr/>
        </p:nvSpPr>
        <p:spPr>
          <a:xfrm rot="0">
            <a:off x="1504950" y="1987178"/>
            <a:ext cx="7025086" cy="1744610"/>
          </a:xfrm>
          <a:prstGeom prst="rect">
            <a:avLst/>
          </a:prstGeom>
        </p:spPr>
        <p:txBody>
          <a:bodyPr anchor="t" rtlCol="false" tIns="0" lIns="0" bIns="0" rIns="0">
            <a:spAutoFit/>
          </a:bodyPr>
          <a:lstStyle/>
          <a:p>
            <a:pPr algn="l">
              <a:lnSpc>
                <a:spcPts val="6693"/>
              </a:lnSpc>
            </a:pPr>
            <a:r>
              <a:rPr lang="en-US" sz="6900" b="true">
                <a:solidFill>
                  <a:srgbClr val="000000"/>
                </a:solidFill>
                <a:latin typeface="DM Sans Bold"/>
                <a:ea typeface="DM Sans Bold"/>
                <a:cs typeface="DM Sans Bold"/>
                <a:sym typeface="DM Sans Bold"/>
              </a:rPr>
              <a:t>Macronutrients : The Big Three.</a:t>
            </a:r>
          </a:p>
        </p:txBody>
      </p:sp>
      <p:sp>
        <p:nvSpPr>
          <p:cNvPr name="TextBox 3" id="3"/>
          <p:cNvSpPr txBox="true"/>
          <p:nvPr/>
        </p:nvSpPr>
        <p:spPr>
          <a:xfrm rot="0">
            <a:off x="1504950" y="6304464"/>
            <a:ext cx="7025086" cy="1533525"/>
          </a:xfrm>
          <a:prstGeom prst="rect">
            <a:avLst/>
          </a:prstGeom>
        </p:spPr>
        <p:txBody>
          <a:bodyPr anchor="t" rtlCol="false" tIns="0" lIns="0" bIns="0" rIns="0">
            <a:spAutoFit/>
          </a:bodyPr>
          <a:lstStyle/>
          <a:p>
            <a:pPr algn="l" marL="647700" indent="-323850" lvl="1">
              <a:lnSpc>
                <a:spcPts val="4050"/>
              </a:lnSpc>
              <a:buAutoNum type="arabicPeriod" startAt="1"/>
            </a:pPr>
            <a:r>
              <a:rPr lang="en-US" b="true" sz="3000" spc="179">
                <a:solidFill>
                  <a:srgbClr val="000000"/>
                </a:solidFill>
                <a:latin typeface="DM Sans Bold"/>
                <a:ea typeface="DM Sans Bold"/>
                <a:cs typeface="DM Sans Bold"/>
                <a:sym typeface="DM Sans Bold"/>
              </a:rPr>
              <a:t>Carbohydrates</a:t>
            </a:r>
          </a:p>
          <a:p>
            <a:pPr algn="l" marL="647700" indent="-323850" lvl="1">
              <a:lnSpc>
                <a:spcPts val="4050"/>
              </a:lnSpc>
              <a:buAutoNum type="arabicPeriod" startAt="1"/>
            </a:pPr>
            <a:r>
              <a:rPr lang="en-US" b="true" sz="3000" spc="179" u="none">
                <a:solidFill>
                  <a:srgbClr val="000000"/>
                </a:solidFill>
                <a:latin typeface="DM Sans Bold"/>
                <a:ea typeface="DM Sans Bold"/>
                <a:cs typeface="DM Sans Bold"/>
                <a:sym typeface="DM Sans Bold"/>
              </a:rPr>
              <a:t>Fats</a:t>
            </a:r>
          </a:p>
          <a:p>
            <a:pPr algn="l" marL="647700" indent="-323850" lvl="1">
              <a:lnSpc>
                <a:spcPts val="4050"/>
              </a:lnSpc>
              <a:buAutoNum type="arabicPeriod" startAt="1"/>
            </a:pPr>
            <a:r>
              <a:rPr lang="en-US" b="true" sz="3000" spc="179" u="none">
                <a:solidFill>
                  <a:srgbClr val="000000"/>
                </a:solidFill>
                <a:latin typeface="DM Sans Bold"/>
                <a:ea typeface="DM Sans Bold"/>
                <a:cs typeface="DM Sans Bold"/>
                <a:sym typeface="DM Sans Bold"/>
              </a:rPr>
              <a:t>Proteins</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6" id="16"/>
          <p:cNvSpPr txBox="true"/>
          <p:nvPr/>
        </p:nvSpPr>
        <p:spPr>
          <a:xfrm rot="0">
            <a:off x="11612983" y="1394946"/>
            <a:ext cx="4132127" cy="657225"/>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ea typeface="DM Sans"/>
                <a:cs typeface="DM Sans"/>
                <a:sym typeface="DM Sans"/>
              </a:rPr>
              <a:t>Main energy source for the body and the brain. </a:t>
            </a:r>
          </a:p>
        </p:txBody>
      </p:sp>
      <p:sp>
        <p:nvSpPr>
          <p:cNvPr name="Freeform 17" id="17"/>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9" id="19"/>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0" id="20"/>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21" id="21"/>
          <p:cNvSpPr txBox="true"/>
          <p:nvPr/>
        </p:nvSpPr>
        <p:spPr>
          <a:xfrm rot="0">
            <a:off x="11612983" y="2188135"/>
            <a:ext cx="5360567" cy="701674"/>
          </a:xfrm>
          <a:prstGeom prst="rect">
            <a:avLst/>
          </a:prstGeom>
        </p:spPr>
        <p:txBody>
          <a:bodyPr anchor="t" rtlCol="false" tIns="0" lIns="0" bIns="0" rIns="0">
            <a:spAutoFit/>
          </a:bodyPr>
          <a:lstStyle/>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Found in grains, fruits, and vegetables.</a:t>
            </a:r>
          </a:p>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Includes fibers that aid digestion.</a:t>
            </a:r>
          </a:p>
        </p:txBody>
      </p:sp>
      <p:sp>
        <p:nvSpPr>
          <p:cNvPr name="TextBox 22" id="22"/>
          <p:cNvSpPr txBox="true"/>
          <p:nvPr/>
        </p:nvSpPr>
        <p:spPr>
          <a:xfrm rot="0">
            <a:off x="11818340" y="4136241"/>
            <a:ext cx="4132127" cy="657225"/>
          </a:xfrm>
          <a:prstGeom prst="rect">
            <a:avLst/>
          </a:prstGeom>
        </p:spPr>
        <p:txBody>
          <a:bodyPr anchor="t" rtlCol="false" tIns="0" lIns="0" bIns="0" rIns="0">
            <a:spAutoFit/>
          </a:bodyPr>
          <a:lstStyle/>
          <a:p>
            <a:pPr algn="just" marL="0" indent="0" lvl="0">
              <a:lnSpc>
                <a:spcPts val="2699"/>
              </a:lnSpc>
              <a:spcBef>
                <a:spcPct val="0"/>
              </a:spcBef>
            </a:pPr>
            <a:r>
              <a:rPr lang="en-US" sz="1999" spc="31">
                <a:solidFill>
                  <a:srgbClr val="000000"/>
                </a:solidFill>
                <a:latin typeface="DM Sans"/>
                <a:ea typeface="DM Sans"/>
                <a:cs typeface="DM Sans"/>
                <a:sym typeface="DM Sans"/>
              </a:rPr>
              <a:t>Essential for hormone production and cell health.</a:t>
            </a:r>
          </a:p>
        </p:txBody>
      </p:sp>
      <p:sp>
        <p:nvSpPr>
          <p:cNvPr name="TextBox 23" id="23"/>
          <p:cNvSpPr txBox="true"/>
          <p:nvPr/>
        </p:nvSpPr>
        <p:spPr>
          <a:xfrm rot="0">
            <a:off x="11818340" y="4926816"/>
            <a:ext cx="5360567" cy="701674"/>
          </a:xfrm>
          <a:prstGeom prst="rect">
            <a:avLst/>
          </a:prstGeom>
        </p:spPr>
        <p:txBody>
          <a:bodyPr anchor="t" rtlCol="false" tIns="0" lIns="0" bIns="0" rIns="0">
            <a:spAutoFit/>
          </a:bodyPr>
          <a:lstStyle/>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Healthy fats in nuts, seeds and fish.</a:t>
            </a:r>
          </a:p>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Limit saturated and trans fans</a:t>
            </a:r>
          </a:p>
        </p:txBody>
      </p:sp>
      <p:sp>
        <p:nvSpPr>
          <p:cNvPr name="TextBox 24" id="24"/>
          <p:cNvSpPr txBox="true"/>
          <p:nvPr/>
        </p:nvSpPr>
        <p:spPr>
          <a:xfrm rot="0">
            <a:off x="11818340" y="6823926"/>
            <a:ext cx="4718692" cy="657225"/>
          </a:xfrm>
          <a:prstGeom prst="rect">
            <a:avLst/>
          </a:prstGeom>
        </p:spPr>
        <p:txBody>
          <a:bodyPr anchor="t" rtlCol="false" tIns="0" lIns="0" bIns="0" rIns="0">
            <a:spAutoFit/>
          </a:bodyPr>
          <a:lstStyle/>
          <a:p>
            <a:pPr algn="just">
              <a:lnSpc>
                <a:spcPts val="2699"/>
              </a:lnSpc>
            </a:pPr>
            <a:r>
              <a:rPr lang="en-US" sz="1999" spc="31">
                <a:solidFill>
                  <a:srgbClr val="000000"/>
                </a:solidFill>
                <a:latin typeface="DM Sans"/>
                <a:ea typeface="DM Sans"/>
                <a:cs typeface="DM Sans"/>
                <a:sym typeface="DM Sans"/>
              </a:rPr>
              <a:t>Building blocks for muscles, enzymes</a:t>
            </a:r>
          </a:p>
          <a:p>
            <a:pPr algn="just" marL="0" indent="0" lvl="0">
              <a:lnSpc>
                <a:spcPts val="2699"/>
              </a:lnSpc>
              <a:spcBef>
                <a:spcPct val="0"/>
              </a:spcBef>
            </a:pPr>
            <a:r>
              <a:rPr lang="en-US" sz="1999" spc="31">
                <a:solidFill>
                  <a:srgbClr val="000000"/>
                </a:solidFill>
                <a:latin typeface="DM Sans"/>
                <a:ea typeface="DM Sans"/>
                <a:cs typeface="DM Sans"/>
                <a:sym typeface="DM Sans"/>
              </a:rPr>
              <a:t>and tissue. </a:t>
            </a:r>
          </a:p>
        </p:txBody>
      </p:sp>
      <p:sp>
        <p:nvSpPr>
          <p:cNvPr name="TextBox 25" id="25"/>
          <p:cNvSpPr txBox="true"/>
          <p:nvPr/>
        </p:nvSpPr>
        <p:spPr>
          <a:xfrm rot="0">
            <a:off x="11898733" y="7566876"/>
            <a:ext cx="5360567" cy="701674"/>
          </a:xfrm>
          <a:prstGeom prst="rect">
            <a:avLst/>
          </a:prstGeom>
        </p:spPr>
        <p:txBody>
          <a:bodyPr anchor="t" rtlCol="false" tIns="0" lIns="0" bIns="0" rIns="0">
            <a:spAutoFit/>
          </a:bodyPr>
          <a:lstStyle/>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Sources : meat , legumes, dairy .</a:t>
            </a:r>
          </a:p>
          <a:p>
            <a:pPr algn="l" marL="431807" indent="-215904" lvl="1">
              <a:lnSpc>
                <a:spcPts val="2800"/>
              </a:lnSpc>
              <a:buFont typeface="Arial"/>
              <a:buChar char="•"/>
            </a:pPr>
            <a:r>
              <a:rPr lang="en-US" sz="2000">
                <a:solidFill>
                  <a:srgbClr val="000000"/>
                </a:solidFill>
                <a:latin typeface="Canva Sans"/>
                <a:ea typeface="Canva Sans"/>
                <a:cs typeface="Canva Sans"/>
                <a:sym typeface="Canva Sans"/>
              </a:rPr>
              <a:t>Important for repair and growth.</a:t>
            </a:r>
          </a:p>
        </p:txBody>
      </p:sp>
      <p:sp>
        <p:nvSpPr>
          <p:cNvPr name="TextBox 26" id="26"/>
          <p:cNvSpPr txBox="true"/>
          <p:nvPr/>
        </p:nvSpPr>
        <p:spPr>
          <a:xfrm rot="0">
            <a:off x="1571412" y="4075916"/>
            <a:ext cx="7572588" cy="1934845"/>
          </a:xfrm>
          <a:prstGeom prst="rect">
            <a:avLst/>
          </a:prstGeom>
        </p:spPr>
        <p:txBody>
          <a:bodyPr anchor="t" rtlCol="false" tIns="0" lIns="0" bIns="0" rIns="0">
            <a:spAutoFit/>
          </a:bodyPr>
          <a:lstStyle/>
          <a:p>
            <a:pPr algn="l">
              <a:lnSpc>
                <a:spcPts val="3079"/>
              </a:lnSpc>
            </a:pPr>
            <a:r>
              <a:rPr lang="en-US" sz="2199">
                <a:solidFill>
                  <a:srgbClr val="000000"/>
                </a:solidFill>
                <a:latin typeface="Canva Sans"/>
                <a:ea typeface="Canva Sans"/>
                <a:cs typeface="Canva Sans"/>
                <a:sym typeface="Canva Sans"/>
              </a:rPr>
              <a:t>Macronutrients are the essential nutrients your body needs in large amounts for energy and to maintain its structure and systems. </a:t>
            </a:r>
          </a:p>
          <a:p>
            <a:pPr algn="l">
              <a:lnSpc>
                <a:spcPts val="3079"/>
              </a:lnSpc>
            </a:pPr>
          </a:p>
          <a:p>
            <a:pPr algn="l">
              <a:lnSpc>
                <a:spcPts val="3079"/>
              </a:lnSpc>
            </a:pPr>
            <a:r>
              <a:rPr lang="en-US" sz="2199">
                <a:solidFill>
                  <a:srgbClr val="000000"/>
                </a:solidFill>
                <a:latin typeface="Canva Sans"/>
                <a:ea typeface="Canva Sans"/>
                <a:cs typeface="Canva Sans"/>
                <a:sym typeface="Canva Sans"/>
              </a:rPr>
              <a:t>They are primarily :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Freeform 2" id="2"/>
          <p:cNvSpPr/>
          <p:nvPr/>
        </p:nvSpPr>
        <p:spPr>
          <a:xfrm flipH="false" flipV="false" rot="0">
            <a:off x="14868357" y="-1415594"/>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975764" y="2831590"/>
            <a:ext cx="5367130" cy="5367130"/>
          </a:xfrm>
          <a:custGeom>
            <a:avLst/>
            <a:gdLst/>
            <a:ahLst/>
            <a:cxnLst/>
            <a:rect r="r" b="b" t="t" l="l"/>
            <a:pathLst>
              <a:path h="5367130" w="5367130">
                <a:moveTo>
                  <a:pt x="0" y="0"/>
                </a:moveTo>
                <a:lnTo>
                  <a:pt x="5367130" y="0"/>
                </a:lnTo>
                <a:lnTo>
                  <a:pt x="5367130" y="5367130"/>
                </a:lnTo>
                <a:lnTo>
                  <a:pt x="0" y="5367130"/>
                </a:lnTo>
                <a:lnTo>
                  <a:pt x="0" y="0"/>
                </a:lnTo>
                <a:close/>
              </a:path>
            </a:pathLst>
          </a:custGeom>
          <a:blipFill>
            <a:blip r:embed="rId4"/>
            <a:stretch>
              <a:fillRect l="0" t="0" r="0" b="0"/>
            </a:stretch>
          </a:blipFill>
        </p:spPr>
      </p:sp>
      <p:sp>
        <p:nvSpPr>
          <p:cNvPr name="TextBox 4" id="4"/>
          <p:cNvSpPr txBox="true"/>
          <p:nvPr/>
        </p:nvSpPr>
        <p:spPr>
          <a:xfrm rot="0">
            <a:off x="1504950" y="2694327"/>
            <a:ext cx="8580898" cy="1518297"/>
          </a:xfrm>
          <a:prstGeom prst="rect">
            <a:avLst/>
          </a:prstGeom>
        </p:spPr>
        <p:txBody>
          <a:bodyPr anchor="t" rtlCol="false" tIns="0" lIns="0" bIns="0" rIns="0">
            <a:spAutoFit/>
          </a:bodyPr>
          <a:lstStyle/>
          <a:p>
            <a:pPr algn="l">
              <a:lnSpc>
                <a:spcPts val="5820"/>
              </a:lnSpc>
            </a:pPr>
            <a:r>
              <a:rPr lang="en-US" sz="6000" b="true">
                <a:solidFill>
                  <a:srgbClr val="000000"/>
                </a:solidFill>
                <a:latin typeface="DM Sans Bold"/>
                <a:ea typeface="DM Sans Bold"/>
                <a:cs typeface="DM Sans Bold"/>
                <a:sym typeface="DM Sans Bold"/>
              </a:rPr>
              <a:t>Micronutrients: Vitamins and Minerals</a:t>
            </a:r>
          </a:p>
        </p:txBody>
      </p:sp>
      <p:sp>
        <p:nvSpPr>
          <p:cNvPr name="Freeform 5" id="5"/>
          <p:cNvSpPr/>
          <p:nvPr/>
        </p:nvSpPr>
        <p:spPr>
          <a:xfrm flipH="false" flipV="false" rot="0">
            <a:off x="15582882" y="8198720"/>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1504950" y="6142142"/>
            <a:ext cx="8066723" cy="401954"/>
          </a:xfrm>
          <a:prstGeom prst="rect">
            <a:avLst/>
          </a:prstGeom>
        </p:spPr>
        <p:txBody>
          <a:bodyPr anchor="t" rtlCol="false" tIns="0" lIns="0" bIns="0" rIns="0">
            <a:spAutoFit/>
          </a:bodyPr>
          <a:lstStyle/>
          <a:p>
            <a:pPr algn="ctr">
              <a:lnSpc>
                <a:spcPts val="3300"/>
              </a:lnSpc>
            </a:pPr>
            <a:r>
              <a:rPr lang="en-US" sz="2200" b="true">
                <a:solidFill>
                  <a:srgbClr val="000000"/>
                </a:solidFill>
                <a:latin typeface="Canva Sans Bold"/>
                <a:ea typeface="Canva Sans Bold"/>
                <a:cs typeface="Canva Sans Bold"/>
                <a:sym typeface="Canva Sans Bold"/>
              </a:rPr>
              <a:t>Vitamins : </a:t>
            </a:r>
            <a:r>
              <a:rPr lang="en-US" sz="2200">
                <a:solidFill>
                  <a:srgbClr val="000000"/>
                </a:solidFill>
                <a:latin typeface="Canva Sans"/>
                <a:ea typeface="Canva Sans"/>
                <a:cs typeface="Canva Sans"/>
                <a:sym typeface="Canva Sans"/>
              </a:rPr>
              <a:t>Support immunity, vision and energy metabolism </a:t>
            </a:r>
          </a:p>
        </p:txBody>
      </p:sp>
      <p:sp>
        <p:nvSpPr>
          <p:cNvPr name="TextBox 7" id="7"/>
          <p:cNvSpPr txBox="true"/>
          <p:nvPr/>
        </p:nvSpPr>
        <p:spPr>
          <a:xfrm rot="0">
            <a:off x="1504950" y="6858180"/>
            <a:ext cx="8814078" cy="401954"/>
          </a:xfrm>
          <a:prstGeom prst="rect">
            <a:avLst/>
          </a:prstGeom>
        </p:spPr>
        <p:txBody>
          <a:bodyPr anchor="t" rtlCol="false" tIns="0" lIns="0" bIns="0" rIns="0">
            <a:spAutoFit/>
          </a:bodyPr>
          <a:lstStyle/>
          <a:p>
            <a:pPr algn="ctr">
              <a:lnSpc>
                <a:spcPts val="3300"/>
              </a:lnSpc>
            </a:pPr>
            <a:r>
              <a:rPr lang="en-US" sz="2200" b="true">
                <a:solidFill>
                  <a:srgbClr val="000000"/>
                </a:solidFill>
                <a:latin typeface="Canva Sans Bold"/>
                <a:ea typeface="Canva Sans Bold"/>
                <a:cs typeface="Canva Sans Bold"/>
                <a:sym typeface="Canva Sans Bold"/>
              </a:rPr>
              <a:t>Minerals : </a:t>
            </a:r>
            <a:r>
              <a:rPr lang="en-US" sz="2200">
                <a:solidFill>
                  <a:srgbClr val="000000"/>
                </a:solidFill>
                <a:latin typeface="Canva Sans"/>
                <a:ea typeface="Canva Sans"/>
                <a:cs typeface="Canva Sans"/>
                <a:sym typeface="Canva Sans"/>
              </a:rPr>
              <a:t>Vital for both health , nerve function and fluid balance</a:t>
            </a:r>
            <a:r>
              <a:rPr lang="en-US" sz="2200" b="true">
                <a:solidFill>
                  <a:srgbClr val="000000"/>
                </a:solidFill>
                <a:latin typeface="Canva Sans Bold"/>
                <a:ea typeface="Canva Sans Bold"/>
                <a:cs typeface="Canva Sans Bold"/>
                <a:sym typeface="Canva Sans Bold"/>
              </a:rPr>
              <a:t> .</a:t>
            </a:r>
          </a:p>
        </p:txBody>
      </p:sp>
      <p:sp>
        <p:nvSpPr>
          <p:cNvPr name="TextBox 8" id="8"/>
          <p:cNvSpPr txBox="true"/>
          <p:nvPr/>
        </p:nvSpPr>
        <p:spPr>
          <a:xfrm rot="0">
            <a:off x="1504950" y="7754855"/>
            <a:ext cx="8218884" cy="821054"/>
          </a:xfrm>
          <a:prstGeom prst="rect">
            <a:avLst/>
          </a:prstGeom>
        </p:spPr>
        <p:txBody>
          <a:bodyPr anchor="t" rtlCol="false" tIns="0" lIns="0" bIns="0" rIns="0">
            <a:spAutoFit/>
          </a:bodyPr>
          <a:lstStyle/>
          <a:p>
            <a:pPr algn="ctr">
              <a:lnSpc>
                <a:spcPts val="3300"/>
              </a:lnSpc>
            </a:pPr>
            <a:r>
              <a:rPr lang="en-US" sz="2200" b="true">
                <a:solidFill>
                  <a:srgbClr val="000000"/>
                </a:solidFill>
                <a:latin typeface="Canva Sans Bold"/>
                <a:ea typeface="Canva Sans Bold"/>
                <a:cs typeface="Canva Sans Bold"/>
                <a:sym typeface="Canva Sans Bold"/>
              </a:rPr>
              <a:t>Diverse Sources : </a:t>
            </a:r>
            <a:r>
              <a:rPr lang="en-US" sz="2200">
                <a:solidFill>
                  <a:srgbClr val="000000"/>
                </a:solidFill>
                <a:latin typeface="Canva Sans"/>
                <a:ea typeface="Canva Sans"/>
                <a:cs typeface="Canva Sans"/>
                <a:sym typeface="Canva Sans"/>
              </a:rPr>
              <a:t>Found in fruits ,vegetables ,nuts ,seeds and</a:t>
            </a:r>
          </a:p>
          <a:p>
            <a:pPr algn="ctr">
              <a:lnSpc>
                <a:spcPts val="3300"/>
              </a:lnSpc>
            </a:pPr>
            <a:r>
              <a:rPr lang="en-US" sz="2200">
                <a:solidFill>
                  <a:srgbClr val="000000"/>
                </a:solidFill>
                <a:latin typeface="Canva Sans"/>
                <a:ea typeface="Canva Sans"/>
                <a:cs typeface="Canva Sans"/>
                <a:sym typeface="Canva Sans"/>
              </a:rPr>
              <a:t> animal products</a:t>
            </a:r>
          </a:p>
        </p:txBody>
      </p:sp>
      <p:sp>
        <p:nvSpPr>
          <p:cNvPr name="TextBox 9" id="9"/>
          <p:cNvSpPr txBox="true"/>
          <p:nvPr/>
        </p:nvSpPr>
        <p:spPr>
          <a:xfrm rot="0">
            <a:off x="1504950" y="4602163"/>
            <a:ext cx="8461888" cy="1153795"/>
          </a:xfrm>
          <a:prstGeom prst="rect">
            <a:avLst/>
          </a:prstGeom>
        </p:spPr>
        <p:txBody>
          <a:bodyPr anchor="t" rtlCol="false" tIns="0" lIns="0" bIns="0" rIns="0">
            <a:spAutoFit/>
          </a:bodyPr>
          <a:lstStyle/>
          <a:p>
            <a:pPr algn="l">
              <a:lnSpc>
                <a:spcPts val="3079"/>
              </a:lnSpc>
            </a:pPr>
            <a:r>
              <a:rPr lang="en-US" sz="2199">
                <a:solidFill>
                  <a:srgbClr val="000000"/>
                </a:solidFill>
                <a:latin typeface="Canva Sans"/>
                <a:ea typeface="Canva Sans"/>
                <a:cs typeface="Canva Sans"/>
                <a:sym typeface="Canva Sans"/>
              </a:rPr>
              <a:t>Micronutrients are essential vitamins and minerals needed by the body in very small amounts, but are crucial for growth, development, and maintaining overall health.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Freeform 2" id="2"/>
          <p:cNvSpPr/>
          <p:nvPr/>
        </p:nvSpPr>
        <p:spPr>
          <a:xfrm flipH="false" flipV="false" rot="-6578190">
            <a:off x="-2165984" y="-353522"/>
            <a:ext cx="5538779" cy="1890108"/>
          </a:xfrm>
          <a:custGeom>
            <a:avLst/>
            <a:gdLst/>
            <a:ahLst/>
            <a:cxnLst/>
            <a:rect r="r" b="b" t="t" l="l"/>
            <a:pathLst>
              <a:path h="1890108" w="5538779">
                <a:moveTo>
                  <a:pt x="0" y="0"/>
                </a:moveTo>
                <a:lnTo>
                  <a:pt x="5538780" y="0"/>
                </a:lnTo>
                <a:lnTo>
                  <a:pt x="5538780" y="1890109"/>
                </a:lnTo>
                <a:lnTo>
                  <a:pt x="0" y="18901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533915">
            <a:off x="14996615" y="9324688"/>
            <a:ext cx="5639927" cy="1924625"/>
          </a:xfrm>
          <a:custGeom>
            <a:avLst/>
            <a:gdLst/>
            <a:ahLst/>
            <a:cxnLst/>
            <a:rect r="r" b="b" t="t" l="l"/>
            <a:pathLst>
              <a:path h="1924625" w="5639927">
                <a:moveTo>
                  <a:pt x="0" y="0"/>
                </a:moveTo>
                <a:lnTo>
                  <a:pt x="5639927" y="0"/>
                </a:lnTo>
                <a:lnTo>
                  <a:pt x="5639927" y="1924624"/>
                </a:lnTo>
                <a:lnTo>
                  <a:pt x="0" y="19246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7433735" y="7860673"/>
            <a:ext cx="2767301" cy="2795254"/>
          </a:xfrm>
          <a:custGeom>
            <a:avLst/>
            <a:gdLst/>
            <a:ahLst/>
            <a:cxnLst/>
            <a:rect r="r" b="b" t="t" l="l"/>
            <a:pathLst>
              <a:path h="2795254" w="2767301">
                <a:moveTo>
                  <a:pt x="0" y="0"/>
                </a:moveTo>
                <a:lnTo>
                  <a:pt x="2767302" y="0"/>
                </a:lnTo>
                <a:lnTo>
                  <a:pt x="2767302" y="2795254"/>
                </a:lnTo>
                <a:lnTo>
                  <a:pt x="0" y="2795254"/>
                </a:lnTo>
                <a:lnTo>
                  <a:pt x="0" y="0"/>
                </a:lnTo>
                <a:close/>
              </a:path>
            </a:pathLst>
          </a:custGeom>
          <a:blipFill>
            <a:blip r:embed="rId4"/>
            <a:stretch>
              <a:fillRect l="0" t="0" r="0" b="0"/>
            </a:stretch>
          </a:blipFill>
        </p:spPr>
      </p:sp>
      <p:sp>
        <p:nvSpPr>
          <p:cNvPr name="TextBox 5" id="5"/>
          <p:cNvSpPr txBox="true"/>
          <p:nvPr/>
        </p:nvSpPr>
        <p:spPr>
          <a:xfrm rot="0">
            <a:off x="2098842" y="1880148"/>
            <a:ext cx="13437088" cy="959115"/>
          </a:xfrm>
          <a:prstGeom prst="rect">
            <a:avLst/>
          </a:prstGeom>
        </p:spPr>
        <p:txBody>
          <a:bodyPr anchor="t" rtlCol="false" tIns="0" lIns="0" bIns="0" rIns="0">
            <a:spAutoFit/>
          </a:bodyPr>
          <a:lstStyle/>
          <a:p>
            <a:pPr algn="l">
              <a:lnSpc>
                <a:spcPts val="7178"/>
              </a:lnSpc>
            </a:pPr>
            <a:r>
              <a:rPr lang="en-US" sz="7400" b="true">
                <a:solidFill>
                  <a:srgbClr val="000000"/>
                </a:solidFill>
                <a:latin typeface="DM Sans Bold"/>
                <a:ea typeface="DM Sans Bold"/>
                <a:cs typeface="DM Sans Bold"/>
                <a:sym typeface="DM Sans Bold"/>
              </a:rPr>
              <a:t>The Importance of Hydration.</a:t>
            </a:r>
          </a:p>
        </p:txBody>
      </p:sp>
      <p:sp>
        <p:nvSpPr>
          <p:cNvPr name="TextBox 6" id="6"/>
          <p:cNvSpPr txBox="true"/>
          <p:nvPr/>
        </p:nvSpPr>
        <p:spPr>
          <a:xfrm rot="0">
            <a:off x="2424158" y="5042535"/>
            <a:ext cx="13586547" cy="396240"/>
          </a:xfrm>
          <a:prstGeom prst="rect">
            <a:avLst/>
          </a:prstGeom>
        </p:spPr>
        <p:txBody>
          <a:bodyPr anchor="t" rtlCol="false" tIns="0" lIns="0" bIns="0" rIns="0">
            <a:spAutoFit/>
          </a:bodyPr>
          <a:lstStyle/>
          <a:p>
            <a:pPr algn="ctr">
              <a:lnSpc>
                <a:spcPts val="3359"/>
              </a:lnSpc>
            </a:pPr>
            <a:r>
              <a:rPr lang="en-US" sz="2400" b="true">
                <a:solidFill>
                  <a:srgbClr val="000000"/>
                </a:solidFill>
                <a:latin typeface="Canva Sans Bold"/>
                <a:ea typeface="Canva Sans Bold"/>
                <a:cs typeface="Canva Sans Bold"/>
                <a:sym typeface="Canva Sans Bold"/>
              </a:rPr>
              <a:t>Maintains bodily functions :</a:t>
            </a:r>
            <a:r>
              <a:rPr lang="en-US" sz="2400">
                <a:solidFill>
                  <a:srgbClr val="000000"/>
                </a:solidFill>
                <a:latin typeface="Canva Sans"/>
                <a:ea typeface="Canva Sans"/>
                <a:cs typeface="Canva Sans"/>
                <a:sym typeface="Canva Sans"/>
              </a:rPr>
              <a:t> Water regulates temperature and aids digestion and circulations</a:t>
            </a:r>
          </a:p>
        </p:txBody>
      </p:sp>
      <p:sp>
        <p:nvSpPr>
          <p:cNvPr name="TextBox 7" id="7"/>
          <p:cNvSpPr txBox="true"/>
          <p:nvPr/>
        </p:nvSpPr>
        <p:spPr>
          <a:xfrm rot="0">
            <a:off x="2424158" y="6010275"/>
            <a:ext cx="12455346" cy="396240"/>
          </a:xfrm>
          <a:prstGeom prst="rect">
            <a:avLst/>
          </a:prstGeom>
        </p:spPr>
        <p:txBody>
          <a:bodyPr anchor="t" rtlCol="false" tIns="0" lIns="0" bIns="0" rIns="0">
            <a:spAutoFit/>
          </a:bodyPr>
          <a:lstStyle/>
          <a:p>
            <a:pPr algn="ctr">
              <a:lnSpc>
                <a:spcPts val="3359"/>
              </a:lnSpc>
            </a:pPr>
            <a:r>
              <a:rPr lang="en-US" sz="2400" b="true">
                <a:solidFill>
                  <a:srgbClr val="000000"/>
                </a:solidFill>
                <a:latin typeface="Canva Sans Bold"/>
                <a:ea typeface="Canva Sans Bold"/>
                <a:cs typeface="Canva Sans Bold"/>
                <a:sym typeface="Canva Sans Bold"/>
              </a:rPr>
              <a:t>Enhance physical performance :</a:t>
            </a:r>
            <a:r>
              <a:rPr lang="en-US" sz="2400">
                <a:solidFill>
                  <a:srgbClr val="000000"/>
                </a:solidFill>
                <a:latin typeface="Canva Sans"/>
                <a:ea typeface="Canva Sans"/>
                <a:cs typeface="Canva Sans"/>
                <a:sym typeface="Canva Sans"/>
              </a:rPr>
              <a:t> proper hydration improves strength and endurance.</a:t>
            </a:r>
          </a:p>
        </p:txBody>
      </p:sp>
      <p:sp>
        <p:nvSpPr>
          <p:cNvPr name="TextBox 8" id="8"/>
          <p:cNvSpPr txBox="true"/>
          <p:nvPr/>
        </p:nvSpPr>
        <p:spPr>
          <a:xfrm rot="0">
            <a:off x="2424158" y="6979067"/>
            <a:ext cx="11451323" cy="396240"/>
          </a:xfrm>
          <a:prstGeom prst="rect">
            <a:avLst/>
          </a:prstGeom>
        </p:spPr>
        <p:txBody>
          <a:bodyPr anchor="t" rtlCol="false" tIns="0" lIns="0" bIns="0" rIns="0">
            <a:spAutoFit/>
          </a:bodyPr>
          <a:lstStyle/>
          <a:p>
            <a:pPr algn="ctr">
              <a:lnSpc>
                <a:spcPts val="3359"/>
              </a:lnSpc>
            </a:pPr>
            <a:r>
              <a:rPr lang="en-US" sz="2400" b="true">
                <a:solidFill>
                  <a:srgbClr val="000000"/>
                </a:solidFill>
                <a:latin typeface="Canva Sans Bold"/>
                <a:ea typeface="Canva Sans Bold"/>
                <a:cs typeface="Canva Sans Bold"/>
                <a:sym typeface="Canva Sans Bold"/>
              </a:rPr>
              <a:t>Prevent Dehydration risks :</a:t>
            </a:r>
            <a:r>
              <a:rPr lang="en-US" sz="2400">
                <a:solidFill>
                  <a:srgbClr val="000000"/>
                </a:solidFill>
                <a:latin typeface="Canva Sans"/>
                <a:ea typeface="Canva Sans"/>
                <a:cs typeface="Canva Sans"/>
                <a:sym typeface="Canva Sans"/>
              </a:rPr>
              <a:t> Reduces headaches, fatigue and cognitive decline.</a:t>
            </a:r>
          </a:p>
        </p:txBody>
      </p:sp>
      <p:sp>
        <p:nvSpPr>
          <p:cNvPr name="TextBox 9" id="9"/>
          <p:cNvSpPr txBox="true"/>
          <p:nvPr/>
        </p:nvSpPr>
        <p:spPr>
          <a:xfrm rot="0">
            <a:off x="2303632" y="3427095"/>
            <a:ext cx="14084709" cy="815340"/>
          </a:xfrm>
          <a:prstGeom prst="rect">
            <a:avLst/>
          </a:prstGeom>
        </p:spPr>
        <p:txBody>
          <a:bodyPr anchor="t" rtlCol="false" tIns="0" lIns="0" bIns="0" rIns="0">
            <a:spAutoFit/>
          </a:bodyPr>
          <a:lstStyle/>
          <a:p>
            <a:pPr algn="l">
              <a:lnSpc>
                <a:spcPts val="3359"/>
              </a:lnSpc>
            </a:pPr>
            <a:r>
              <a:rPr lang="en-US" sz="2400">
                <a:solidFill>
                  <a:srgbClr val="000000"/>
                </a:solidFill>
                <a:latin typeface="Canva Sans"/>
                <a:ea typeface="Canva Sans"/>
                <a:cs typeface="Canva Sans"/>
                <a:sym typeface="Canva Sans"/>
              </a:rPr>
              <a:t>Water is consi</a:t>
            </a:r>
            <a:r>
              <a:rPr lang="en-US" sz="2400">
                <a:solidFill>
                  <a:srgbClr val="000000"/>
                </a:solidFill>
                <a:latin typeface="Canva Sans"/>
                <a:ea typeface="Canva Sans"/>
                <a:cs typeface="Canva Sans"/>
                <a:sym typeface="Canva Sans"/>
              </a:rPr>
              <a:t>dered an important nutrient for immune system support because it's essential for various bodily functions that directly influence immune function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Freeform 2" id="2" descr="Yellow Swirl Vibrant Doodle"/>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rainbow drawing doodle vector"/>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Soft Scribble Heart"/>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descr="Black Swirl Scribble"/>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2478094" y="3394276"/>
            <a:ext cx="6368612" cy="5470310"/>
            <a:chOff x="0" y="0"/>
            <a:chExt cx="5372576" cy="4614767"/>
          </a:xfrm>
        </p:grpSpPr>
        <p:sp>
          <p:nvSpPr>
            <p:cNvPr name="Freeform 7" id="7"/>
            <p:cNvSpPr/>
            <p:nvPr/>
          </p:nvSpPr>
          <p:spPr>
            <a:xfrm flipH="false" flipV="false" rot="0">
              <a:off x="0" y="0"/>
              <a:ext cx="5372577" cy="4614767"/>
            </a:xfrm>
            <a:custGeom>
              <a:avLst/>
              <a:gdLst/>
              <a:ahLst/>
              <a:cxnLst/>
              <a:rect r="r" b="b" t="t" l="l"/>
              <a:pathLst>
                <a:path h="4614767" w="5372577">
                  <a:moveTo>
                    <a:pt x="5248116" y="4614767"/>
                  </a:moveTo>
                  <a:lnTo>
                    <a:pt x="124460" y="4614767"/>
                  </a:lnTo>
                  <a:cubicBezTo>
                    <a:pt x="55880" y="4614767"/>
                    <a:pt x="0" y="4558887"/>
                    <a:pt x="0" y="4490307"/>
                  </a:cubicBezTo>
                  <a:lnTo>
                    <a:pt x="0" y="124460"/>
                  </a:lnTo>
                  <a:cubicBezTo>
                    <a:pt x="0" y="55880"/>
                    <a:pt x="55880" y="0"/>
                    <a:pt x="124460" y="0"/>
                  </a:cubicBezTo>
                  <a:lnTo>
                    <a:pt x="5248116" y="0"/>
                  </a:lnTo>
                  <a:cubicBezTo>
                    <a:pt x="5316696" y="0"/>
                    <a:pt x="5372577" y="55880"/>
                    <a:pt x="5372577" y="124460"/>
                  </a:cubicBezTo>
                  <a:lnTo>
                    <a:pt x="5372577" y="4490307"/>
                  </a:lnTo>
                  <a:cubicBezTo>
                    <a:pt x="5372577" y="4558887"/>
                    <a:pt x="5316696" y="4614767"/>
                    <a:pt x="5248116" y="4614767"/>
                  </a:cubicBezTo>
                  <a:close/>
                </a:path>
              </a:pathLst>
            </a:custGeom>
            <a:solidFill>
              <a:srgbClr val="8AB7E2"/>
            </a:solidFill>
          </p:spPr>
        </p:sp>
      </p:grpSp>
      <p:grpSp>
        <p:nvGrpSpPr>
          <p:cNvPr name="Group 8" id="8"/>
          <p:cNvGrpSpPr/>
          <p:nvPr/>
        </p:nvGrpSpPr>
        <p:grpSpPr>
          <a:xfrm rot="0">
            <a:off x="9551884" y="3394276"/>
            <a:ext cx="6368612" cy="5470310"/>
            <a:chOff x="0" y="0"/>
            <a:chExt cx="5372576" cy="4614767"/>
          </a:xfrm>
        </p:grpSpPr>
        <p:sp>
          <p:nvSpPr>
            <p:cNvPr name="Freeform 9" id="9"/>
            <p:cNvSpPr/>
            <p:nvPr/>
          </p:nvSpPr>
          <p:spPr>
            <a:xfrm flipH="false" flipV="false" rot="0">
              <a:off x="0" y="0"/>
              <a:ext cx="5372577" cy="4614767"/>
            </a:xfrm>
            <a:custGeom>
              <a:avLst/>
              <a:gdLst/>
              <a:ahLst/>
              <a:cxnLst/>
              <a:rect r="r" b="b" t="t" l="l"/>
              <a:pathLst>
                <a:path h="4614767" w="5372577">
                  <a:moveTo>
                    <a:pt x="5248116" y="4614767"/>
                  </a:moveTo>
                  <a:lnTo>
                    <a:pt x="124460" y="4614767"/>
                  </a:lnTo>
                  <a:cubicBezTo>
                    <a:pt x="55880" y="4614767"/>
                    <a:pt x="0" y="4558887"/>
                    <a:pt x="0" y="4490307"/>
                  </a:cubicBezTo>
                  <a:lnTo>
                    <a:pt x="0" y="124460"/>
                  </a:lnTo>
                  <a:cubicBezTo>
                    <a:pt x="0" y="55880"/>
                    <a:pt x="55880" y="0"/>
                    <a:pt x="124460" y="0"/>
                  </a:cubicBezTo>
                  <a:lnTo>
                    <a:pt x="5248116" y="0"/>
                  </a:lnTo>
                  <a:cubicBezTo>
                    <a:pt x="5316696" y="0"/>
                    <a:pt x="5372577" y="55880"/>
                    <a:pt x="5372577" y="124460"/>
                  </a:cubicBezTo>
                  <a:lnTo>
                    <a:pt x="5372577" y="4490307"/>
                  </a:lnTo>
                  <a:cubicBezTo>
                    <a:pt x="5372577" y="4558887"/>
                    <a:pt x="5316696" y="4614767"/>
                    <a:pt x="5248116" y="4614767"/>
                  </a:cubicBezTo>
                  <a:close/>
                </a:path>
              </a:pathLst>
            </a:custGeom>
            <a:solidFill>
              <a:srgbClr val="8AB7E2"/>
            </a:solidFill>
          </p:spPr>
        </p:sp>
      </p:grpSp>
      <p:sp>
        <p:nvSpPr>
          <p:cNvPr name="TextBox 10" id="10"/>
          <p:cNvSpPr txBox="true"/>
          <p:nvPr/>
        </p:nvSpPr>
        <p:spPr>
          <a:xfrm rot="0">
            <a:off x="3760139" y="435692"/>
            <a:ext cx="1017313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Malnutrition and Overnutrition </a:t>
            </a:r>
          </a:p>
        </p:txBody>
      </p:sp>
      <p:sp>
        <p:nvSpPr>
          <p:cNvPr name="TextBox 11" id="11"/>
          <p:cNvSpPr txBox="true"/>
          <p:nvPr/>
        </p:nvSpPr>
        <p:spPr>
          <a:xfrm rot="0">
            <a:off x="2396940" y="1904506"/>
            <a:ext cx="12899531" cy="860425"/>
          </a:xfrm>
          <a:prstGeom prst="rect">
            <a:avLst/>
          </a:prstGeom>
        </p:spPr>
        <p:txBody>
          <a:bodyPr anchor="t" rtlCol="false" tIns="0" lIns="0" bIns="0" rIns="0">
            <a:spAutoFit/>
          </a:bodyPr>
          <a:lstStyle/>
          <a:p>
            <a:pPr algn="l">
              <a:lnSpc>
                <a:spcPts val="3499"/>
              </a:lnSpc>
            </a:pPr>
            <a:r>
              <a:rPr lang="en-US" sz="2499">
                <a:solidFill>
                  <a:srgbClr val="000000"/>
                </a:solidFill>
                <a:latin typeface="Canva Sans"/>
                <a:ea typeface="Canva Sans"/>
                <a:cs typeface="Canva Sans"/>
                <a:sym typeface="Canva Sans"/>
              </a:rPr>
              <a:t>Both</a:t>
            </a:r>
            <a:r>
              <a:rPr lang="en-US" sz="2499">
                <a:solidFill>
                  <a:srgbClr val="000000"/>
                </a:solidFill>
                <a:latin typeface="Canva Sans"/>
                <a:ea typeface="Canva Sans"/>
                <a:cs typeface="Canva Sans"/>
                <a:sym typeface="Canva Sans"/>
              </a:rPr>
              <a:t> malnutrition  overnutrition can negatively impact the immune system, making individuals more susceptible to infections and diseases</a:t>
            </a:r>
          </a:p>
        </p:txBody>
      </p:sp>
      <p:sp>
        <p:nvSpPr>
          <p:cNvPr name="TextBox 12" id="12"/>
          <p:cNvSpPr txBox="true"/>
          <p:nvPr/>
        </p:nvSpPr>
        <p:spPr>
          <a:xfrm rot="0">
            <a:off x="4405641" y="3660055"/>
            <a:ext cx="2513518" cy="511810"/>
          </a:xfrm>
          <a:prstGeom prst="rect">
            <a:avLst/>
          </a:prstGeom>
        </p:spPr>
        <p:txBody>
          <a:bodyPr anchor="t" rtlCol="false" tIns="0" lIns="0" bIns="0" rIns="0">
            <a:spAutoFit/>
          </a:bodyPr>
          <a:lstStyle/>
          <a:p>
            <a:pPr algn="ctr">
              <a:lnSpc>
                <a:spcPts val="4339"/>
              </a:lnSpc>
            </a:pPr>
            <a:r>
              <a:rPr lang="en-US" sz="3099" b="true">
                <a:solidFill>
                  <a:srgbClr val="000000"/>
                </a:solidFill>
                <a:latin typeface="Canva Sans Bold"/>
                <a:ea typeface="Canva Sans Bold"/>
                <a:cs typeface="Canva Sans Bold"/>
                <a:sym typeface="Canva Sans Bold"/>
              </a:rPr>
              <a:t>Malnutrition </a:t>
            </a:r>
          </a:p>
        </p:txBody>
      </p:sp>
      <p:sp>
        <p:nvSpPr>
          <p:cNvPr name="TextBox 13" id="13"/>
          <p:cNvSpPr txBox="true"/>
          <p:nvPr/>
        </p:nvSpPr>
        <p:spPr>
          <a:xfrm rot="0">
            <a:off x="11368053" y="3660055"/>
            <a:ext cx="2736273" cy="511810"/>
          </a:xfrm>
          <a:prstGeom prst="rect">
            <a:avLst/>
          </a:prstGeom>
        </p:spPr>
        <p:txBody>
          <a:bodyPr anchor="t" rtlCol="false" tIns="0" lIns="0" bIns="0" rIns="0">
            <a:spAutoFit/>
          </a:bodyPr>
          <a:lstStyle/>
          <a:p>
            <a:pPr algn="ctr">
              <a:lnSpc>
                <a:spcPts val="4339"/>
              </a:lnSpc>
            </a:pPr>
            <a:r>
              <a:rPr lang="en-US" sz="3099" b="true">
                <a:solidFill>
                  <a:srgbClr val="000000"/>
                </a:solidFill>
                <a:latin typeface="Canva Sans Bold"/>
                <a:ea typeface="Canva Sans Bold"/>
                <a:cs typeface="Canva Sans Bold"/>
                <a:sym typeface="Canva Sans Bold"/>
              </a:rPr>
              <a:t>Overnutrition </a:t>
            </a:r>
          </a:p>
        </p:txBody>
      </p:sp>
      <p:sp>
        <p:nvSpPr>
          <p:cNvPr name="TextBox 14" id="14"/>
          <p:cNvSpPr txBox="true"/>
          <p:nvPr/>
        </p:nvSpPr>
        <p:spPr>
          <a:xfrm rot="0">
            <a:off x="2809432" y="4752890"/>
            <a:ext cx="5705936" cy="3747920"/>
          </a:xfrm>
          <a:prstGeom prst="rect">
            <a:avLst/>
          </a:prstGeom>
        </p:spPr>
        <p:txBody>
          <a:bodyPr anchor="t" rtlCol="false" tIns="0" lIns="0" bIns="0" rIns="0">
            <a:spAutoFit/>
          </a:bodyPr>
          <a:lstStyle/>
          <a:p>
            <a:pPr algn="l">
              <a:lnSpc>
                <a:spcPts val="3010"/>
              </a:lnSpc>
            </a:pPr>
            <a:r>
              <a:rPr lang="en-US" sz="2150">
                <a:solidFill>
                  <a:srgbClr val="000000"/>
                </a:solidFill>
                <a:latin typeface="Canva Sans"/>
                <a:ea typeface="Canva Sans"/>
                <a:cs typeface="Canva Sans"/>
                <a:sym typeface="Canva Sans"/>
              </a:rPr>
              <a:t>Malnutrition weakens the immune system, increasing vulnerability to infections and diseases. Without essential nutrients, the body can't support a healthy immune response, impairing immune cells and antibodies. This makes individuals more prone to illnesses like pneumonia, tuberculosis, and some autoimmune disorders.</a:t>
            </a:r>
          </a:p>
          <a:p>
            <a:pPr algn="l">
              <a:lnSpc>
                <a:spcPts val="3010"/>
              </a:lnSpc>
            </a:pPr>
          </a:p>
        </p:txBody>
      </p:sp>
      <p:sp>
        <p:nvSpPr>
          <p:cNvPr name="TextBox 15" id="15"/>
          <p:cNvSpPr txBox="true"/>
          <p:nvPr/>
        </p:nvSpPr>
        <p:spPr>
          <a:xfrm rot="0">
            <a:off x="9883222" y="4752890"/>
            <a:ext cx="5705936" cy="2996938"/>
          </a:xfrm>
          <a:prstGeom prst="rect">
            <a:avLst/>
          </a:prstGeom>
        </p:spPr>
        <p:txBody>
          <a:bodyPr anchor="t" rtlCol="false" tIns="0" lIns="0" bIns="0" rIns="0">
            <a:spAutoFit/>
          </a:bodyPr>
          <a:lstStyle/>
          <a:p>
            <a:pPr algn="l">
              <a:lnSpc>
                <a:spcPts val="3010"/>
              </a:lnSpc>
            </a:pPr>
            <a:r>
              <a:rPr lang="en-US" sz="2150">
                <a:solidFill>
                  <a:srgbClr val="000000"/>
                </a:solidFill>
                <a:latin typeface="Canva Sans"/>
                <a:ea typeface="Canva Sans"/>
                <a:cs typeface="Canva Sans"/>
                <a:sym typeface="Canva Sans"/>
              </a:rPr>
              <a:t>Overnutrition, or consuming more nutrients than the body needs, can significantly impact the immune system, leading to various health problems. It often leads to a chronic inflammatory state, impairing the body's ability to fight infections and develop conditions like metabolic syndrome and type 2 diabetes.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6192152"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10850546"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2" id="12"/>
          <p:cNvSpPr txBox="true"/>
          <p:nvPr/>
        </p:nvSpPr>
        <p:spPr>
          <a:xfrm rot="0">
            <a:off x="0" y="2554689"/>
            <a:ext cx="18557404" cy="959115"/>
          </a:xfrm>
          <a:prstGeom prst="rect">
            <a:avLst/>
          </a:prstGeom>
        </p:spPr>
        <p:txBody>
          <a:bodyPr anchor="t" rtlCol="false" tIns="0" lIns="0" bIns="0" rIns="0">
            <a:spAutoFit/>
          </a:bodyPr>
          <a:lstStyle/>
          <a:p>
            <a:pPr algn="ctr" marL="0" indent="0" lvl="1">
              <a:lnSpc>
                <a:spcPts val="7178"/>
              </a:lnSpc>
              <a:spcBef>
                <a:spcPct val="0"/>
              </a:spcBef>
            </a:pPr>
            <a:r>
              <a:rPr lang="en-US" b="true" sz="7400">
                <a:solidFill>
                  <a:srgbClr val="000000"/>
                </a:solidFill>
                <a:latin typeface="DM Sans Bold"/>
                <a:ea typeface="DM Sans Bold"/>
                <a:cs typeface="DM Sans Bold"/>
                <a:sym typeface="DM Sans Bold"/>
              </a:rPr>
              <a:t>Dietary Guidelines : A Balanced Plate</a:t>
            </a:r>
          </a:p>
        </p:txBody>
      </p:sp>
      <p:sp>
        <p:nvSpPr>
          <p:cNvPr name="TextBox 13" id="13"/>
          <p:cNvSpPr txBox="true"/>
          <p:nvPr/>
        </p:nvSpPr>
        <p:spPr>
          <a:xfrm rot="0">
            <a:off x="724771" y="5519011"/>
            <a:ext cx="3680647" cy="840615"/>
          </a:xfrm>
          <a:prstGeom prst="rect">
            <a:avLst/>
          </a:prstGeom>
        </p:spPr>
        <p:txBody>
          <a:bodyPr anchor="t" rtlCol="false" tIns="0" lIns="0" bIns="0" rIns="0">
            <a:spAutoFit/>
          </a:bodyPr>
          <a:lstStyle/>
          <a:p>
            <a:pPr algn="l">
              <a:lnSpc>
                <a:spcPts val="3296"/>
              </a:lnSpc>
            </a:pPr>
            <a:r>
              <a:rPr lang="en-US" sz="3200" b="true">
                <a:solidFill>
                  <a:srgbClr val="000000"/>
                </a:solidFill>
                <a:latin typeface="DM Sans Bold"/>
                <a:ea typeface="DM Sans Bold"/>
                <a:cs typeface="DM Sans Bold"/>
                <a:sym typeface="DM Sans Bold"/>
              </a:rPr>
              <a:t>Half your plate veggies and fruits.</a:t>
            </a:r>
          </a:p>
        </p:txBody>
      </p:sp>
      <p:sp>
        <p:nvSpPr>
          <p:cNvPr name="TextBox 14" id="14"/>
          <p:cNvSpPr txBox="true"/>
          <p:nvPr/>
        </p:nvSpPr>
        <p:spPr>
          <a:xfrm rot="0">
            <a:off x="696196" y="6664426"/>
            <a:ext cx="4007731" cy="799339"/>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Prioritize colorful , fresh produce for nutrients and fibers.</a:t>
            </a:r>
          </a:p>
        </p:txBody>
      </p:sp>
      <p:sp>
        <p:nvSpPr>
          <p:cNvPr name="Freeform 15" id="1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7" id="17"/>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8" id="18"/>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9" id="19"/>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0" id="20"/>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21" id="21"/>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22" id="22"/>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TextBox 23" id="23"/>
          <p:cNvSpPr txBox="true"/>
          <p:nvPr/>
        </p:nvSpPr>
        <p:spPr>
          <a:xfrm rot="0">
            <a:off x="5242023" y="5519011"/>
            <a:ext cx="3680647" cy="840615"/>
          </a:xfrm>
          <a:prstGeom prst="rect">
            <a:avLst/>
          </a:prstGeom>
        </p:spPr>
        <p:txBody>
          <a:bodyPr anchor="t" rtlCol="false" tIns="0" lIns="0" bIns="0" rIns="0">
            <a:spAutoFit/>
          </a:bodyPr>
          <a:lstStyle/>
          <a:p>
            <a:pPr algn="l">
              <a:lnSpc>
                <a:spcPts val="3296"/>
              </a:lnSpc>
            </a:pPr>
            <a:r>
              <a:rPr lang="en-US" sz="3200" b="true">
                <a:solidFill>
                  <a:srgbClr val="000000"/>
                </a:solidFill>
                <a:latin typeface="DM Sans Bold"/>
                <a:ea typeface="DM Sans Bold"/>
                <a:cs typeface="DM Sans Bold"/>
                <a:sym typeface="DM Sans Bold"/>
              </a:rPr>
              <a:t>Quarter lean protiens</a:t>
            </a:r>
          </a:p>
        </p:txBody>
      </p:sp>
      <p:sp>
        <p:nvSpPr>
          <p:cNvPr name="TextBox 24" id="24"/>
          <p:cNvSpPr txBox="true"/>
          <p:nvPr/>
        </p:nvSpPr>
        <p:spPr>
          <a:xfrm rot="0">
            <a:off x="5136269" y="6664426"/>
            <a:ext cx="4007731" cy="799339"/>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Choose poultry , fish, beans or plant based options</a:t>
            </a:r>
          </a:p>
        </p:txBody>
      </p:sp>
      <p:sp>
        <p:nvSpPr>
          <p:cNvPr name="TextBox 25" id="25"/>
          <p:cNvSpPr txBox="true"/>
          <p:nvPr/>
        </p:nvSpPr>
        <p:spPr>
          <a:xfrm rot="0">
            <a:off x="9502754" y="5519011"/>
            <a:ext cx="3680647" cy="840615"/>
          </a:xfrm>
          <a:prstGeom prst="rect">
            <a:avLst/>
          </a:prstGeom>
        </p:spPr>
        <p:txBody>
          <a:bodyPr anchor="t" rtlCol="false" tIns="0" lIns="0" bIns="0" rIns="0">
            <a:spAutoFit/>
          </a:bodyPr>
          <a:lstStyle/>
          <a:p>
            <a:pPr algn="l">
              <a:lnSpc>
                <a:spcPts val="3296"/>
              </a:lnSpc>
            </a:pPr>
            <a:r>
              <a:rPr lang="en-US" sz="3200" b="true">
                <a:solidFill>
                  <a:srgbClr val="000000"/>
                </a:solidFill>
                <a:latin typeface="DM Sans Bold"/>
                <a:ea typeface="DM Sans Bold"/>
                <a:cs typeface="DM Sans Bold"/>
                <a:sym typeface="DM Sans Bold"/>
              </a:rPr>
              <a:t>Quarter whole grains</a:t>
            </a:r>
          </a:p>
        </p:txBody>
      </p:sp>
      <p:sp>
        <p:nvSpPr>
          <p:cNvPr name="TextBox 26" id="26"/>
          <p:cNvSpPr txBox="true"/>
          <p:nvPr/>
        </p:nvSpPr>
        <p:spPr>
          <a:xfrm rot="0">
            <a:off x="9348737" y="6664426"/>
            <a:ext cx="4007731" cy="799339"/>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Opt for brown rice , oats and whole wheat products</a:t>
            </a:r>
          </a:p>
        </p:txBody>
      </p:sp>
      <p:grpSp>
        <p:nvGrpSpPr>
          <p:cNvPr name="Group 27" id="27"/>
          <p:cNvGrpSpPr/>
          <p:nvPr/>
        </p:nvGrpSpPr>
        <p:grpSpPr>
          <a:xfrm rot="0">
            <a:off x="14895657" y="4828254"/>
            <a:ext cx="502056" cy="502056"/>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29" id="29"/>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30" id="30"/>
          <p:cNvSpPr txBox="true"/>
          <p:nvPr/>
        </p:nvSpPr>
        <p:spPr>
          <a:xfrm rot="0">
            <a:off x="13578653" y="5519011"/>
            <a:ext cx="3680647" cy="840615"/>
          </a:xfrm>
          <a:prstGeom prst="rect">
            <a:avLst/>
          </a:prstGeom>
        </p:spPr>
        <p:txBody>
          <a:bodyPr anchor="t" rtlCol="false" tIns="0" lIns="0" bIns="0" rIns="0">
            <a:spAutoFit/>
          </a:bodyPr>
          <a:lstStyle/>
          <a:p>
            <a:pPr algn="l">
              <a:lnSpc>
                <a:spcPts val="3296"/>
              </a:lnSpc>
            </a:pPr>
            <a:r>
              <a:rPr lang="en-US" sz="3200" b="true">
                <a:solidFill>
                  <a:srgbClr val="000000"/>
                </a:solidFill>
                <a:latin typeface="DM Sans Bold"/>
                <a:ea typeface="DM Sans Bold"/>
                <a:cs typeface="DM Sans Bold"/>
                <a:sym typeface="DM Sans Bold"/>
              </a:rPr>
              <a:t>Include healthy fats</a:t>
            </a:r>
          </a:p>
        </p:txBody>
      </p:sp>
      <p:sp>
        <p:nvSpPr>
          <p:cNvPr name="TextBox 31" id="31"/>
          <p:cNvSpPr txBox="true"/>
          <p:nvPr/>
        </p:nvSpPr>
        <p:spPr>
          <a:xfrm rot="0">
            <a:off x="13415111" y="6664426"/>
            <a:ext cx="4007731" cy="799339"/>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Use olive oil , nuts and avocado in moderation.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Freeform 2" id="2"/>
          <p:cNvSpPr/>
          <p:nvPr/>
        </p:nvSpPr>
        <p:spPr>
          <a:xfrm flipH="false" flipV="false" rot="0">
            <a:off x="14619008" y="-894384"/>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1504950" y="2859405"/>
            <a:ext cx="8751165"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a:t>
            </a:r>
          </a:p>
        </p:txBody>
      </p:sp>
      <p:sp>
        <p:nvSpPr>
          <p:cNvPr name="Freeform 4" id="4"/>
          <p:cNvSpPr/>
          <p:nvPr/>
        </p:nvSpPr>
        <p:spPr>
          <a:xfrm flipH="false" flipV="false" rot="0">
            <a:off x="14830769" y="7075170"/>
            <a:ext cx="4208573" cy="4247184"/>
          </a:xfrm>
          <a:custGeom>
            <a:avLst/>
            <a:gdLst/>
            <a:ahLst/>
            <a:cxnLst/>
            <a:rect r="r" b="b" t="t" l="l"/>
            <a:pathLst>
              <a:path h="4247184" w="4208573">
                <a:moveTo>
                  <a:pt x="0" y="0"/>
                </a:moveTo>
                <a:lnTo>
                  <a:pt x="4208573" y="0"/>
                </a:lnTo>
                <a:lnTo>
                  <a:pt x="4208573"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1504950" y="4473327"/>
            <a:ext cx="14132733" cy="2846070"/>
          </a:xfrm>
          <a:prstGeom prst="rect">
            <a:avLst/>
          </a:prstGeom>
        </p:spPr>
        <p:txBody>
          <a:bodyPr anchor="t" rtlCol="false" tIns="0" lIns="0" bIns="0" rIns="0">
            <a:spAutoFit/>
          </a:bodyPr>
          <a:lstStyle/>
          <a:p>
            <a:pPr algn="l">
              <a:lnSpc>
                <a:spcPts val="3780"/>
              </a:lnSpc>
            </a:pPr>
            <a:r>
              <a:rPr lang="en-US" sz="2700">
                <a:solidFill>
                  <a:srgbClr val="000000"/>
                </a:solidFill>
                <a:latin typeface="Canva Sans"/>
                <a:ea typeface="Canva Sans"/>
                <a:cs typeface="Canva Sans"/>
                <a:sym typeface="Canva Sans"/>
              </a:rPr>
              <a:t>Nutrition plays a vital role in maintaining overall health and well-being. By un</a:t>
            </a:r>
            <a:r>
              <a:rPr lang="en-US" sz="2700">
                <a:solidFill>
                  <a:srgbClr val="000000"/>
                </a:solidFill>
                <a:latin typeface="Canva Sans"/>
                <a:ea typeface="Canva Sans"/>
                <a:cs typeface="Canva Sans"/>
                <a:sym typeface="Canva Sans"/>
              </a:rPr>
              <a:t>derstanding and incorporating the right balance of macronutrients, micronutrients, and proper hydration, individuals can support bodily functions, prevent chronic diseases, and improve mental health. Adopting mindful eating habits and following dietary guidelines tailored to specific life stages further enhances the effectiveness of a healthy lifestyle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DFEFE"/>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35340" y="369460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DAGmmRHq8LI</dc:identifier>
  <dcterms:modified xsi:type="dcterms:W3CDTF">2011-08-01T06:04:30Z</dcterms:modified>
  <cp:revision>1</cp:revision>
  <dc:title>Nutrition and Its Effects on Health.</dc:title>
</cp:coreProperties>
</file>