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4" name="Text Box 3"/>
          <p:cNvSpPr txBox="1"/>
          <p:nvPr/>
        </p:nvSpPr>
        <p:spPr>
          <a:xfrm>
            <a:off x="370840" y="1092835"/>
            <a:ext cx="11450320" cy="3946525"/>
          </a:xfrm>
          <a:prstGeom prst="rect">
            <a:avLst/>
          </a:prstGeom>
          <a:noFill/>
        </p:spPr>
        <p:txBody>
          <a:bodyPr wrap="square" rtlCol="0">
            <a:noAutofit/>
            <a:scene3d>
              <a:camera prst="orthographicFront"/>
              <a:lightRig rig="threePt" dir="t"/>
            </a:scene3d>
          </a:bodyPr>
          <a:p>
            <a:pPr algn="just"/>
            <a:r>
              <a:rPr lang="en-US" sz="4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rPr>
              <a:t>PROBLEM STATEMENT</a:t>
            </a:r>
            <a:endParaRPr lang="en-US" sz="4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endParaRPr>
          </a:p>
          <a:p>
            <a:pPr algn="just"/>
            <a:endParaRPr lang="en-US" sz="72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endParaRPr>
          </a:p>
          <a:p>
            <a:pPr algn="just"/>
            <a:r>
              <a:rPr lang="en-US" sz="72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rPr>
              <a:t>Protecting User Password Keys at Rest (on the Disk).</a:t>
            </a:r>
            <a:endParaRPr lang="en-US" sz="72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6230" y="288290"/>
            <a:ext cx="11455400" cy="5681345"/>
          </a:xfrm>
        </p:spPr>
        <p:txBody>
          <a:bodyPr>
            <a:noAutofit/>
          </a:bodyPr>
          <a:p>
            <a:pPr algn="just"/>
            <a:r>
              <a:rPr lang="en-US" b="1">
                <a:latin typeface="Times New Roman" panose="02020603050405020304" charset="0"/>
                <a:cs typeface="Times New Roman" panose="02020603050405020304" charset="0"/>
              </a:rPr>
              <a:t>Unique Idea Brief (Solution)</a:t>
            </a:r>
            <a:endParaRPr lang="en-US" b="1">
              <a:latin typeface="Times New Roman" panose="02020603050405020304" charset="0"/>
              <a:cs typeface="Times New Roman" panose="02020603050405020304" charset="0"/>
            </a:endParaRPr>
          </a:p>
          <a:p>
            <a:pPr algn="just"/>
            <a:endParaRPr lang="en-US" sz="2400" b="1">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Master Key Encryption:</a:t>
            </a:r>
            <a:r>
              <a:rPr lang="en-US" sz="2400">
                <a:latin typeface="Times New Roman" panose="02020603050405020304" charset="0"/>
                <a:cs typeface="Times New Roman" panose="02020603050405020304" charset="0"/>
              </a:rPr>
              <a:t> Implementing a master key encryption scheme ensures that the user-derived encryption keys are themselves encrypted with a stronger, centrally managed key. This approach enhances security by protecting user keys at rest, ensuring they are not exposed even if the encrypted data is compromised.</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Secure Key Derivation:</a:t>
            </a:r>
            <a:r>
              <a:rPr lang="en-US" sz="2400">
                <a:latin typeface="Times New Roman" panose="02020603050405020304" charset="0"/>
                <a:cs typeface="Times New Roman" panose="02020603050405020304" charset="0"/>
              </a:rPr>
              <a:t> Utilizing a strong key derivation function (KDF) like PBKDF2 with sufficient iterations and a unique salt per user strengthens the security of derived keys. This ensures that passwords are not directly used for encryption but are instead transformed into keys that are computationally intensive to reverse-engineer.</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Integrated User Interaction:</a:t>
            </a:r>
            <a:r>
              <a:rPr lang="en-US" sz="2400">
                <a:latin typeface="Times New Roman" panose="02020603050405020304" charset="0"/>
                <a:cs typeface="Times New Roman" panose="02020603050405020304" charset="0"/>
              </a:rPr>
              <a:t> Incorporating user prompts for password input during encryption and decryption enhances user awareness and involvement in the security process. This ensures that passwords are not stored or transmitted in plain text, maintaining confidentiality throughout the encryption lifecycle.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5420"/>
            <a:ext cx="10515600" cy="6122670"/>
          </a:xfrm>
        </p:spPr>
        <p:txBody>
          <a:bodyPr>
            <a:normAutofit lnSpcReduction="10000"/>
          </a:bodyPr>
          <a:p>
            <a:pPr marL="0" indent="0">
              <a:buNone/>
            </a:pPr>
            <a:r>
              <a:rPr lang="en-US" sz="3600" b="1">
                <a:latin typeface="Times New Roman" panose="02020603050405020304" charset="0"/>
                <a:cs typeface="Times New Roman" panose="02020603050405020304" charset="0"/>
              </a:rPr>
              <a:t>Features Offered</a:t>
            </a:r>
            <a:endParaRPr lang="en-US" sz="3600" b="1">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File Selection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Password Protection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Encryption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Decryption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Secure Key Handling</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Master Key Encryption</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Error Handling</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User Interface</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Feedback Messages</a:t>
            </a:r>
            <a:endParaRPr lang="en-US" sz="3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5920"/>
            <a:ext cx="10515600" cy="6010275"/>
          </a:xfrm>
        </p:spPr>
        <p:txBody>
          <a:bodyPr/>
          <a:p>
            <a:r>
              <a:rPr lang="en-US"/>
              <a:t>Process Flow</a:t>
            </a:r>
            <a:endParaRPr lang="en-US"/>
          </a:p>
          <a:p>
            <a:endParaRPr lang="en-US"/>
          </a:p>
        </p:txBody>
      </p:sp>
      <p:pic>
        <p:nvPicPr>
          <p:cNvPr id="2" name="Picture 1" descr="WhatsApp Image 2024-07-14 at 11.04.54 PM"/>
          <p:cNvPicPr>
            <a:picLocks noChangeAspect="1"/>
          </p:cNvPicPr>
          <p:nvPr/>
        </p:nvPicPr>
        <p:blipFill>
          <a:blip r:embed="rId1"/>
          <a:stretch>
            <a:fillRect/>
          </a:stretch>
        </p:blipFill>
        <p:spPr>
          <a:xfrm>
            <a:off x="4203065" y="375920"/>
            <a:ext cx="3864610" cy="62985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15950"/>
            <a:ext cx="10515600" cy="5561330"/>
          </a:xfrm>
        </p:spPr>
        <p:txBody>
          <a:bodyPr/>
          <a:p>
            <a:r>
              <a:rPr lang="en-US"/>
              <a:t>Architectural Diagram</a:t>
            </a:r>
            <a:endParaRPr lang="en-US"/>
          </a:p>
        </p:txBody>
      </p:sp>
      <p:pic>
        <p:nvPicPr>
          <p:cNvPr id="2" name="Picture 1" descr="WhatsApp Image 2024-07-15 at 12.28.58 AM"/>
          <p:cNvPicPr>
            <a:picLocks noChangeAspect="1"/>
          </p:cNvPicPr>
          <p:nvPr/>
        </p:nvPicPr>
        <p:blipFill>
          <a:blip r:embed="rId1"/>
          <a:stretch>
            <a:fillRect/>
          </a:stretch>
        </p:blipFill>
        <p:spPr>
          <a:xfrm>
            <a:off x="5463540" y="328295"/>
            <a:ext cx="4558030" cy="62014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3555" y="-81280"/>
            <a:ext cx="10850245" cy="6087110"/>
          </a:xfrm>
        </p:spPr>
        <p:txBody>
          <a:bodyPr>
            <a:noAutofit/>
          </a:bodyPr>
          <a:p>
            <a:pPr marL="0" indent="0" algn="just">
              <a:lnSpc>
                <a:spcPct val="150000"/>
              </a:lnSpc>
              <a:buNone/>
            </a:pPr>
            <a:r>
              <a:rPr lang="en-US" sz="3200" b="1">
                <a:latin typeface="Times New Roman" panose="02020603050405020304" charset="0"/>
                <a:cs typeface="Times New Roman" panose="02020603050405020304" charset="0"/>
              </a:rPr>
              <a:t>Technologies Used</a:t>
            </a:r>
            <a:endParaRPr lang="en-US" sz="3200" b="1">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rPr>
              <a:t>Python</a:t>
            </a:r>
            <a:endParaRPr lang="en-US" b="1">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rPr>
              <a:t>Tkinter</a:t>
            </a:r>
            <a:endParaRPr lang="en-US" b="1">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tk.Tk(): Main window creation.</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tk.Label: Labels for text display.</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tk.Button: Buttons for user actions (encrypt/decrypt).</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filedialog.askopenfilename(): Dialog for file selection.</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simpledialog.askstring(): Prompt for password input.</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messagebox.showinfo() / messagebox.showerror(): Dialogs for user feedback.</a:t>
            </a:r>
            <a:endParaRPr lang="en-US">
              <a:latin typeface="Times New Roman" panose="02020603050405020304" charset="0"/>
              <a:cs typeface="Times New Roman" panose="02020603050405020304" charset="0"/>
            </a:endParaRPr>
          </a:p>
          <a:p>
            <a:pPr algn="just">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3705"/>
            <a:ext cx="10515600" cy="5177155"/>
          </a:xfrm>
        </p:spPr>
        <p:txBody>
          <a:bodyPr>
            <a:noAutofit/>
          </a:bodyPr>
          <a:p>
            <a:pPr marL="0" indent="0" algn="just">
              <a:lnSpc>
                <a:spcPct val="150000"/>
              </a:lnSpc>
              <a:buNone/>
            </a:pPr>
            <a:r>
              <a:rPr lang="en-US" b="1">
                <a:latin typeface="Times New Roman" panose="02020603050405020304" charset="0"/>
                <a:cs typeface="Times New Roman" panose="02020603050405020304" charset="0"/>
              </a:rPr>
              <a:t>Cryptography</a:t>
            </a:r>
            <a:endParaRPr lang="en-US" b="1">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PBKDF2HMAC: Derives a cryptographic key from a password and salt.</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SHA256: Hash function used in key derivation.</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default_backend: Provides cryptographic backend.</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Cipher, algorithms.AES, modes.CBC: Used for AES encryption/decryption in CBC mode.</a:t>
            </a:r>
            <a:endParaRPr lang="en-US" sz="2000">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padding.PKCS7: Ensures plaintext is padded to the correct block size for AES.</a:t>
            </a:r>
            <a:endParaRPr lang="en-US" sz="2000">
              <a:latin typeface="Times New Roman" panose="02020603050405020304" charset="0"/>
              <a:cs typeface="Times New Roman" panose="02020603050405020304" charset="0"/>
            </a:endParaRPr>
          </a:p>
          <a:p>
            <a:pPr algn="just">
              <a:lnSpc>
                <a:spcPct val="150000"/>
              </a:lnSpc>
            </a:pPr>
            <a:r>
              <a:rPr lang="en-US" b="1">
                <a:latin typeface="Times New Roman" panose="02020603050405020304" charset="0"/>
                <a:cs typeface="Times New Roman" panose="02020603050405020304" charset="0"/>
              </a:rPr>
              <a:t>os</a:t>
            </a:r>
            <a:endParaRPr lang="en-US" b="1">
              <a:latin typeface="Times New Roman" panose="02020603050405020304" charset="0"/>
              <a:cs typeface="Times New Roman" panose="02020603050405020304" charset="0"/>
            </a:endParaRPr>
          </a:p>
          <a:p>
            <a:pPr lvl="1" algn="just">
              <a:lnSpc>
                <a:spcPct val="150000"/>
              </a:lnSpc>
            </a:pPr>
            <a:r>
              <a:rPr lang="en-US" sz="2000">
                <a:latin typeface="Times New Roman" panose="02020603050405020304" charset="0"/>
                <a:cs typeface="Times New Roman" panose="02020603050405020304" charset="0"/>
              </a:rPr>
              <a:t>os.urandom()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0695"/>
            <a:ext cx="10515600" cy="5696585"/>
          </a:xfrm>
        </p:spPr>
        <p:txBody>
          <a:bodyPr/>
          <a:p>
            <a:r>
              <a:rPr lang="en-US">
                <a:latin typeface="Times New Roman" panose="02020603050405020304" charset="0"/>
                <a:cs typeface="Times New Roman" panose="02020603050405020304" charset="0"/>
              </a:rPr>
              <a:t>Team Members and Contribution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We all three members, worked together in building this project on protecting user keys at rest by utilizing several resources and tools to ensure robust security and efficient performance.</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All of us equally contributed in making the ppt, report and the coding part.</a:t>
            </a: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75005"/>
            <a:ext cx="10515600" cy="5502275"/>
          </a:xfrm>
        </p:spPr>
        <p:txBody>
          <a:bodyPr/>
          <a:p>
            <a:pPr algn="just"/>
            <a:r>
              <a:rPr lang="en-US" sz="2800" b="1">
                <a:latin typeface="Times New Roman" panose="02020603050405020304" charset="0"/>
                <a:cs typeface="Times New Roman" panose="02020603050405020304" charset="0"/>
              </a:rPr>
              <a:t>Conclusion</a:t>
            </a:r>
            <a:endParaRPr lang="en-US" sz="2800" b="1">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0" indent="0" algn="just">
              <a:buNone/>
            </a:pPr>
            <a:r>
              <a:rPr lang="en-US" sz="2800">
                <a:latin typeface="Times New Roman" panose="02020603050405020304" charset="0"/>
                <a:cs typeface="Times New Roman" panose="02020603050405020304" charset="0"/>
              </a:rPr>
              <a:t>In conclusion, our project successfully addressed the critical need for protecting user keys at rest by implementing robust security measures and utilizing advanced tools and resources. Through our collaborative efforts, we were able to design and develop a comprehensive solution that ensures the confidentiality and integrity of user keys, mitigating potential risks and vulnerabilities. This project not only demonstrates the effectiveness of our approach but also sets a foundation for future enhancements and applications in secure key management systems."</a:t>
            </a:r>
            <a:endParaRPr lang="en-US" sz="28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2784</Words>
  <Application>WPS Presentation</Application>
  <PresentationFormat>Widescreen</PresentationFormat>
  <Paragraphs>56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Times New Roman</vt:lpstr>
      <vt:lpstr>Microsoft YaHei</vt:lpstr>
      <vt:lpstr>Arial Unicode MS</vt:lpstr>
      <vt:lpstr>Calibri</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varun</dc:creator>
  <cp:lastModifiedBy>varun</cp:lastModifiedBy>
  <cp:revision>2</cp:revision>
  <dcterms:created xsi:type="dcterms:W3CDTF">2024-07-13T17:29:00Z</dcterms:created>
  <dcterms:modified xsi:type="dcterms:W3CDTF">2024-07-15T06:20:28Z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88DF135D22604462BB239467557DB562_13</vt:lpwstr>
  </property>
  <property fmtid="{D5CDD505-2E9C-101B-9397-08002B2CF9AE}" pid="3" name="KSOProductBuildVer">
    <vt:lpwstr>1033-12.2.0.17153</vt:lpwstr>
  </property>
</Properties>
</file>