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jpeg" ContentType="image/jpeg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9.xml" ContentType="application/vnd.openxmlformats-officedocument.presentationml.slide+xml"/>
  <Override PartName="/ppt/slides/slide30.xml" ContentType="application/vnd.openxmlformats-officedocument.presentationml.slide+xml"/>
  <Override PartName="/ppt/slides/slide6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8.xml" ContentType="application/vnd.openxmlformats-officedocument.presentationml.slide+xml"/>
  <Override PartName="/ppt/slides/slide29.xml" ContentType="application/vnd.openxmlformats-officedocument.presentationml.slide+xml"/>
  <Override PartName="/ppt/slides/slide61.xml" ContentType="application/vnd.openxmlformats-officedocument.presentationml.slide+xml"/>
  <Override PartName="/ppt/slides/slide28.xml" ContentType="application/vnd.openxmlformats-officedocument.presentationml.slide+xml"/>
  <Override PartName="/ppt/slides/slide6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63.xml" ContentType="application/vnd.openxmlformats-officedocument.presentationml.slide+xml"/>
  <Override PartName="/ppt/slides/slide50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57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2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43.xml" ContentType="application/vnd.openxmlformats-officedocument.presentationml.slide+xml"/>
  <Override PartName="/ppt/slides/slide54.xml" ContentType="application/vnd.openxmlformats-officedocument.presentationml.slide+xml"/>
  <Override PartName="/ppt/slides/slide42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55.xml" ContentType="application/vnd.openxmlformats-officedocument.presentationml.slide+xml"/>
  <Override PartName="/ppt/slides/slide41.xml" ContentType="application/vnd.openxmlformats-officedocument.presentationml.slide+xml"/>
  <Override PartName="/ppt/slides/slide22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65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63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64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54.xml" ContentType="application/vnd.openxmlformats-officedocument.presentationml.notesSlide+xml"/>
  <Override PartName="/ppt/notesSlides/notesSlide57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4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56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0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4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67"/>
  </p:notesMasterIdLst>
  <p:sldIdLst>
    <p:sldId id="32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5450" cy="450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65450" cy="450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65650" cy="342265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2850" cy="4108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65450" cy="450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5450" cy="450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EEE295A2-FA97-474D-BE59-551403848BB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0F66F1-051D-493B-BA8A-5242CFCC58F5}" type="slidenum">
              <a:rPr lang="en-US"/>
              <a:pPr/>
              <a:t>2</a:t>
            </a:fld>
            <a:endParaRPr lang="en-US"/>
          </a:p>
        </p:txBody>
      </p:sp>
      <p:sp>
        <p:nvSpPr>
          <p:cNvPr id="706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CE0BDA-2291-4D27-8814-715166BBB0EE}" type="slidenum">
              <a:rPr lang="en-US"/>
              <a:pPr/>
              <a:t>11</a:t>
            </a:fld>
            <a:endParaRPr lang="en-US"/>
          </a:p>
        </p:txBody>
      </p:sp>
      <p:sp>
        <p:nvSpPr>
          <p:cNvPr id="798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59CF2C-35D8-453C-804C-72A95472DC5C}" type="slidenum">
              <a:rPr lang="en-US"/>
              <a:pPr/>
              <a:t>12</a:t>
            </a:fld>
            <a:endParaRPr lang="en-US"/>
          </a:p>
        </p:txBody>
      </p:sp>
      <p:sp>
        <p:nvSpPr>
          <p:cNvPr id="808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962030-4DF2-40A4-BFBB-E23CCCED353F}" type="slidenum">
              <a:rPr lang="en-US"/>
              <a:pPr/>
              <a:t>13</a:t>
            </a:fld>
            <a:endParaRPr lang="en-US"/>
          </a:p>
        </p:txBody>
      </p:sp>
      <p:sp>
        <p:nvSpPr>
          <p:cNvPr id="819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2AEDD6-3C1D-4BF0-9A43-66EE0F98BA32}" type="slidenum">
              <a:rPr lang="en-US"/>
              <a:pPr/>
              <a:t>14</a:t>
            </a:fld>
            <a:endParaRPr lang="en-US"/>
          </a:p>
        </p:txBody>
      </p:sp>
      <p:sp>
        <p:nvSpPr>
          <p:cNvPr id="829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CDFB86-6C56-46C1-99E2-9880DF3897F0}" type="slidenum">
              <a:rPr lang="en-US"/>
              <a:pPr/>
              <a:t>15</a:t>
            </a:fld>
            <a:endParaRPr lang="en-US"/>
          </a:p>
        </p:txBody>
      </p:sp>
      <p:sp>
        <p:nvSpPr>
          <p:cNvPr id="839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006AA6-6624-44CD-92BA-B61BDE405532}" type="slidenum">
              <a:rPr lang="en-US"/>
              <a:pPr/>
              <a:t>16</a:t>
            </a:fld>
            <a:endParaRPr lang="en-US"/>
          </a:p>
        </p:txBody>
      </p:sp>
      <p:sp>
        <p:nvSpPr>
          <p:cNvPr id="849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63931C-5973-4F01-A68A-B4538E0C0C43}" type="slidenum">
              <a:rPr lang="en-US"/>
              <a:pPr/>
              <a:t>17</a:t>
            </a:fld>
            <a:endParaRPr lang="en-US"/>
          </a:p>
        </p:txBody>
      </p:sp>
      <p:sp>
        <p:nvSpPr>
          <p:cNvPr id="860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4FB7FE-8D6A-4052-BF74-0A67464FCAC6}" type="slidenum">
              <a:rPr lang="en-US"/>
              <a:pPr/>
              <a:t>18</a:t>
            </a:fld>
            <a:endParaRPr lang="en-US"/>
          </a:p>
        </p:txBody>
      </p:sp>
      <p:sp>
        <p:nvSpPr>
          <p:cNvPr id="870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ECF644-B9ED-45DC-AB22-B8E6B0F3D4C3}" type="slidenum">
              <a:rPr lang="en-US"/>
              <a:pPr/>
              <a:t>19</a:t>
            </a:fld>
            <a:endParaRPr lang="en-US"/>
          </a:p>
        </p:txBody>
      </p:sp>
      <p:sp>
        <p:nvSpPr>
          <p:cNvPr id="880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896B18-2AE2-4D3E-90C4-E9985170212C}" type="slidenum">
              <a:rPr lang="en-US"/>
              <a:pPr/>
              <a:t>20</a:t>
            </a:fld>
            <a:endParaRPr lang="en-US"/>
          </a:p>
        </p:txBody>
      </p:sp>
      <p:sp>
        <p:nvSpPr>
          <p:cNvPr id="890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45A9CB-8C04-4F7D-B63A-D5865A6BD33E}" type="slidenum">
              <a:rPr lang="en-US"/>
              <a:pPr/>
              <a:t>3</a:t>
            </a:fld>
            <a:endParaRPr lang="en-US"/>
          </a:p>
        </p:txBody>
      </p:sp>
      <p:sp>
        <p:nvSpPr>
          <p:cNvPr id="716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F71364-7F97-446D-9E96-340F4CDB5FD7}" type="slidenum">
              <a:rPr lang="en-US"/>
              <a:pPr/>
              <a:t>21</a:t>
            </a:fld>
            <a:endParaRPr lang="en-US"/>
          </a:p>
        </p:txBody>
      </p:sp>
      <p:sp>
        <p:nvSpPr>
          <p:cNvPr id="901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2F287E-52DB-4E97-8033-3A1A86B7C1D2}" type="slidenum">
              <a:rPr lang="en-US"/>
              <a:pPr/>
              <a:t>22</a:t>
            </a:fld>
            <a:endParaRPr lang="en-US"/>
          </a:p>
        </p:txBody>
      </p:sp>
      <p:sp>
        <p:nvSpPr>
          <p:cNvPr id="911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24771D-6F98-4078-97B7-D5AD9B83569B}" type="slidenum">
              <a:rPr lang="en-US"/>
              <a:pPr/>
              <a:t>23</a:t>
            </a:fld>
            <a:endParaRPr lang="en-US"/>
          </a:p>
        </p:txBody>
      </p:sp>
      <p:sp>
        <p:nvSpPr>
          <p:cNvPr id="921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6B8CE7-AFBB-4D00-BC01-8EEBFB9E44A6}" type="slidenum">
              <a:rPr lang="en-US"/>
              <a:pPr/>
              <a:t>24</a:t>
            </a:fld>
            <a:endParaRPr lang="en-US"/>
          </a:p>
        </p:txBody>
      </p:sp>
      <p:sp>
        <p:nvSpPr>
          <p:cNvPr id="931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1D6936-2018-4F36-B6C5-2030F77E9D08}" type="slidenum">
              <a:rPr lang="en-US"/>
              <a:pPr/>
              <a:t>25</a:t>
            </a:fld>
            <a:endParaRPr lang="en-US"/>
          </a:p>
        </p:txBody>
      </p:sp>
      <p:sp>
        <p:nvSpPr>
          <p:cNvPr id="942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BFD989-75E8-4263-BC73-9207605E3A6C}" type="slidenum">
              <a:rPr lang="en-US"/>
              <a:pPr/>
              <a:t>26</a:t>
            </a:fld>
            <a:endParaRPr lang="en-US"/>
          </a:p>
        </p:txBody>
      </p:sp>
      <p:sp>
        <p:nvSpPr>
          <p:cNvPr id="952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371571-1955-4CD0-A58B-8BF315597A9D}" type="slidenum">
              <a:rPr lang="en-US"/>
              <a:pPr/>
              <a:t>27</a:t>
            </a:fld>
            <a:endParaRPr lang="en-US"/>
          </a:p>
        </p:txBody>
      </p:sp>
      <p:sp>
        <p:nvSpPr>
          <p:cNvPr id="962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8D228B-7E79-49F5-8499-1EAE303E7821}" type="slidenum">
              <a:rPr lang="en-US"/>
              <a:pPr/>
              <a:t>28</a:t>
            </a:fld>
            <a:endParaRPr lang="en-US"/>
          </a:p>
        </p:txBody>
      </p:sp>
      <p:sp>
        <p:nvSpPr>
          <p:cNvPr id="972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317478-0E78-4654-9D74-20BF0B462097}" type="slidenum">
              <a:rPr lang="en-US"/>
              <a:pPr/>
              <a:t>29</a:t>
            </a:fld>
            <a:endParaRPr lang="en-US"/>
          </a:p>
        </p:txBody>
      </p:sp>
      <p:sp>
        <p:nvSpPr>
          <p:cNvPr id="983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D11D98-10F1-4E4E-A75B-D8B213C5AD1E}" type="slidenum">
              <a:rPr lang="en-US"/>
              <a:pPr/>
              <a:t>30</a:t>
            </a:fld>
            <a:endParaRPr lang="en-US"/>
          </a:p>
        </p:txBody>
      </p:sp>
      <p:sp>
        <p:nvSpPr>
          <p:cNvPr id="993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C731D8-AA27-4DF6-BB44-89AB9734B32A}" type="slidenum">
              <a:rPr lang="en-US"/>
              <a:pPr/>
              <a:t>4</a:t>
            </a:fld>
            <a:endParaRPr lang="en-US"/>
          </a:p>
        </p:txBody>
      </p:sp>
      <p:sp>
        <p:nvSpPr>
          <p:cNvPr id="727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B6765A-0349-40C3-937D-2C67444469C4}" type="slidenum">
              <a:rPr lang="en-US"/>
              <a:pPr/>
              <a:t>31</a:t>
            </a:fld>
            <a:endParaRPr lang="en-US"/>
          </a:p>
        </p:txBody>
      </p:sp>
      <p:sp>
        <p:nvSpPr>
          <p:cNvPr id="1003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7A672D-590B-4333-AEEF-21AD2478FFF0}" type="slidenum">
              <a:rPr lang="en-US"/>
              <a:pPr/>
              <a:t>32</a:t>
            </a:fld>
            <a:endParaRPr lang="en-US"/>
          </a:p>
        </p:txBody>
      </p:sp>
      <p:sp>
        <p:nvSpPr>
          <p:cNvPr id="1013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15FF2D-8F5F-4425-A151-2AAACFF28FFE}" type="slidenum">
              <a:rPr lang="en-US"/>
              <a:pPr/>
              <a:t>33</a:t>
            </a:fld>
            <a:endParaRPr lang="en-US"/>
          </a:p>
        </p:txBody>
      </p:sp>
      <p:sp>
        <p:nvSpPr>
          <p:cNvPr id="1024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4A93CA-5558-4272-B904-AC12E1156389}" type="slidenum">
              <a:rPr lang="en-US"/>
              <a:pPr/>
              <a:t>34</a:t>
            </a:fld>
            <a:endParaRPr lang="en-US"/>
          </a:p>
        </p:txBody>
      </p:sp>
      <p:sp>
        <p:nvSpPr>
          <p:cNvPr id="1034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19E6FB-7112-455E-B76E-4C1FA67B98EC}" type="slidenum">
              <a:rPr lang="en-US"/>
              <a:pPr/>
              <a:t>35</a:t>
            </a:fld>
            <a:endParaRPr lang="en-US"/>
          </a:p>
        </p:txBody>
      </p:sp>
      <p:sp>
        <p:nvSpPr>
          <p:cNvPr id="1044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E18761-E1CE-4106-A53F-479E63BB4AB1}" type="slidenum">
              <a:rPr lang="en-US"/>
              <a:pPr/>
              <a:t>36</a:t>
            </a:fld>
            <a:endParaRPr lang="en-US"/>
          </a:p>
        </p:txBody>
      </p:sp>
      <p:sp>
        <p:nvSpPr>
          <p:cNvPr id="1054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AB876E-F09E-4FDB-B1E5-CDE5D51F883B}" type="slidenum">
              <a:rPr lang="en-US"/>
              <a:pPr/>
              <a:t>37</a:t>
            </a:fld>
            <a:endParaRPr lang="en-US"/>
          </a:p>
        </p:txBody>
      </p:sp>
      <p:sp>
        <p:nvSpPr>
          <p:cNvPr id="1064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499C42-AE14-4861-A6F3-18E860E312FD}" type="slidenum">
              <a:rPr lang="en-US"/>
              <a:pPr/>
              <a:t>38</a:t>
            </a:fld>
            <a:endParaRPr lang="en-US"/>
          </a:p>
        </p:txBody>
      </p:sp>
      <p:sp>
        <p:nvSpPr>
          <p:cNvPr id="1075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34AF49-7B0D-4F5F-A02E-0B9D4EC2F2D1}" type="slidenum">
              <a:rPr lang="en-US"/>
              <a:pPr/>
              <a:t>39</a:t>
            </a:fld>
            <a:endParaRPr lang="en-US"/>
          </a:p>
        </p:txBody>
      </p:sp>
      <p:sp>
        <p:nvSpPr>
          <p:cNvPr id="1085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62BEDC-62B2-4263-875A-E20F62E0B47C}" type="slidenum">
              <a:rPr lang="en-US"/>
              <a:pPr/>
              <a:t>40</a:t>
            </a:fld>
            <a:endParaRPr lang="en-US"/>
          </a:p>
        </p:txBody>
      </p:sp>
      <p:sp>
        <p:nvSpPr>
          <p:cNvPr id="1095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250091-B5F5-4C9D-BEBD-C5767E03A07E}" type="slidenum">
              <a:rPr lang="en-US"/>
              <a:pPr/>
              <a:t>5</a:t>
            </a:fld>
            <a:endParaRPr lang="en-US"/>
          </a:p>
        </p:txBody>
      </p:sp>
      <p:sp>
        <p:nvSpPr>
          <p:cNvPr id="737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51BEB-E93A-48F7-9D55-92719AA1F830}" type="slidenum">
              <a:rPr lang="en-US"/>
              <a:pPr/>
              <a:t>41</a:t>
            </a:fld>
            <a:endParaRPr lang="en-US"/>
          </a:p>
        </p:txBody>
      </p:sp>
      <p:sp>
        <p:nvSpPr>
          <p:cNvPr id="1105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DDB8F1-6F7F-4ABC-81EB-AE4BBFC4F0F1}" type="slidenum">
              <a:rPr lang="en-US"/>
              <a:pPr/>
              <a:t>42</a:t>
            </a:fld>
            <a:endParaRPr lang="en-US"/>
          </a:p>
        </p:txBody>
      </p:sp>
      <p:sp>
        <p:nvSpPr>
          <p:cNvPr id="1116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EA4B2A-AC31-4EEF-9536-9C9C3A09D6C0}" type="slidenum">
              <a:rPr lang="en-US"/>
              <a:pPr/>
              <a:t>43</a:t>
            </a:fld>
            <a:endParaRPr lang="en-US"/>
          </a:p>
        </p:txBody>
      </p:sp>
      <p:sp>
        <p:nvSpPr>
          <p:cNvPr id="1126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3ECB26-1F21-424B-A428-BD09C88AD7B8}" type="slidenum">
              <a:rPr lang="en-US"/>
              <a:pPr/>
              <a:t>44</a:t>
            </a:fld>
            <a:endParaRPr lang="en-US"/>
          </a:p>
        </p:txBody>
      </p:sp>
      <p:sp>
        <p:nvSpPr>
          <p:cNvPr id="1136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136CB1-D64E-4AD5-894A-D693DECAAE01}" type="slidenum">
              <a:rPr lang="en-US"/>
              <a:pPr/>
              <a:t>45</a:t>
            </a:fld>
            <a:endParaRPr lang="en-US"/>
          </a:p>
        </p:txBody>
      </p:sp>
      <p:sp>
        <p:nvSpPr>
          <p:cNvPr id="1146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4944B7-80F6-489F-9F3E-3ECC9FD500D4}" type="slidenum">
              <a:rPr lang="en-US"/>
              <a:pPr/>
              <a:t>46</a:t>
            </a:fld>
            <a:endParaRPr lang="en-US"/>
          </a:p>
        </p:txBody>
      </p:sp>
      <p:sp>
        <p:nvSpPr>
          <p:cNvPr id="1157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EBFA9D-593A-4204-85D9-45B57C34028E}" type="slidenum">
              <a:rPr lang="en-US"/>
              <a:pPr/>
              <a:t>47</a:t>
            </a:fld>
            <a:endParaRPr lang="en-US"/>
          </a:p>
        </p:txBody>
      </p:sp>
      <p:sp>
        <p:nvSpPr>
          <p:cNvPr id="1167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C0878D-DF98-42B9-969D-6B0CE0F2C27A}" type="slidenum">
              <a:rPr lang="en-US"/>
              <a:pPr/>
              <a:t>48</a:t>
            </a:fld>
            <a:endParaRPr lang="en-US"/>
          </a:p>
        </p:txBody>
      </p:sp>
      <p:sp>
        <p:nvSpPr>
          <p:cNvPr id="1177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8F3B6B-C3D3-478A-AF1F-80C25CF855E2}" type="slidenum">
              <a:rPr lang="en-US"/>
              <a:pPr/>
              <a:t>49</a:t>
            </a:fld>
            <a:endParaRPr lang="en-US"/>
          </a:p>
        </p:txBody>
      </p:sp>
      <p:sp>
        <p:nvSpPr>
          <p:cNvPr id="1187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B8340F-A25A-4CF0-8609-0F36289466FD}" type="slidenum">
              <a:rPr lang="en-US"/>
              <a:pPr/>
              <a:t>50</a:t>
            </a:fld>
            <a:endParaRPr lang="en-US"/>
          </a:p>
        </p:txBody>
      </p:sp>
      <p:sp>
        <p:nvSpPr>
          <p:cNvPr id="1198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F35DD3-4748-4297-B85E-70D04E4F1CF3}" type="slidenum">
              <a:rPr lang="en-US"/>
              <a:pPr/>
              <a:t>6</a:t>
            </a:fld>
            <a:endParaRPr lang="en-US"/>
          </a:p>
        </p:txBody>
      </p:sp>
      <p:sp>
        <p:nvSpPr>
          <p:cNvPr id="747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73F7CC-3ADE-4CF1-9F3C-E8666F3F7058}" type="slidenum">
              <a:rPr lang="en-US"/>
              <a:pPr/>
              <a:t>51</a:t>
            </a:fld>
            <a:endParaRPr lang="en-US"/>
          </a:p>
        </p:txBody>
      </p:sp>
      <p:sp>
        <p:nvSpPr>
          <p:cNvPr id="1208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518B24-6504-49D2-B364-A0D80579A7DA}" type="slidenum">
              <a:rPr lang="en-US"/>
              <a:pPr/>
              <a:t>52</a:t>
            </a:fld>
            <a:endParaRPr lang="en-US"/>
          </a:p>
        </p:txBody>
      </p:sp>
      <p:sp>
        <p:nvSpPr>
          <p:cNvPr id="1218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10EE3B-75E9-4530-982C-59E0083A222D}" type="slidenum">
              <a:rPr lang="en-US"/>
              <a:pPr/>
              <a:t>53</a:t>
            </a:fld>
            <a:endParaRPr lang="en-US"/>
          </a:p>
        </p:txBody>
      </p:sp>
      <p:sp>
        <p:nvSpPr>
          <p:cNvPr id="1228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338613-E852-4549-A7E6-68B6BBA5E6B1}" type="slidenum">
              <a:rPr lang="en-US"/>
              <a:pPr/>
              <a:t>54</a:t>
            </a:fld>
            <a:endParaRPr lang="en-US"/>
          </a:p>
        </p:txBody>
      </p:sp>
      <p:sp>
        <p:nvSpPr>
          <p:cNvPr id="1239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896AD7-E2A3-4628-9129-6165093C94F1}" type="slidenum">
              <a:rPr lang="en-US"/>
              <a:pPr/>
              <a:t>55</a:t>
            </a:fld>
            <a:endParaRPr lang="en-US"/>
          </a:p>
        </p:txBody>
      </p:sp>
      <p:sp>
        <p:nvSpPr>
          <p:cNvPr id="1249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30D12D-7550-4371-9731-2958C3B4E510}" type="slidenum">
              <a:rPr lang="en-US"/>
              <a:pPr/>
              <a:t>56</a:t>
            </a:fld>
            <a:endParaRPr lang="en-US"/>
          </a:p>
        </p:txBody>
      </p:sp>
      <p:sp>
        <p:nvSpPr>
          <p:cNvPr id="1259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C0E90E-7263-4EA2-BF98-819AA55805CA}" type="slidenum">
              <a:rPr lang="en-US"/>
              <a:pPr/>
              <a:t>57</a:t>
            </a:fld>
            <a:endParaRPr lang="en-US"/>
          </a:p>
        </p:txBody>
      </p:sp>
      <p:sp>
        <p:nvSpPr>
          <p:cNvPr id="1269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E10E18-EC15-42D8-9A42-59A4BCBD1E54}" type="slidenum">
              <a:rPr lang="en-US"/>
              <a:pPr/>
              <a:t>58</a:t>
            </a:fld>
            <a:endParaRPr lang="en-US"/>
          </a:p>
        </p:txBody>
      </p:sp>
      <p:sp>
        <p:nvSpPr>
          <p:cNvPr id="1280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77AFDE-C585-4A52-823B-5A7049D74521}" type="slidenum">
              <a:rPr lang="en-US"/>
              <a:pPr/>
              <a:t>59</a:t>
            </a:fld>
            <a:endParaRPr lang="en-US"/>
          </a:p>
        </p:txBody>
      </p:sp>
      <p:sp>
        <p:nvSpPr>
          <p:cNvPr id="1290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157063-3425-40BA-A80D-E2C3C3CDFD72}" type="slidenum">
              <a:rPr lang="en-US"/>
              <a:pPr/>
              <a:t>60</a:t>
            </a:fld>
            <a:endParaRPr lang="en-US"/>
          </a:p>
        </p:txBody>
      </p:sp>
      <p:sp>
        <p:nvSpPr>
          <p:cNvPr id="1300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06CFBE-4CC0-43A8-8539-CCFF09FC3E41}" type="slidenum">
              <a:rPr lang="en-US"/>
              <a:pPr/>
              <a:t>7</a:t>
            </a:fld>
            <a:endParaRPr lang="en-US"/>
          </a:p>
        </p:txBody>
      </p:sp>
      <p:sp>
        <p:nvSpPr>
          <p:cNvPr id="757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5C0502-F9DA-45EA-B673-806388FB8C35}" type="slidenum">
              <a:rPr lang="en-US"/>
              <a:pPr/>
              <a:t>61</a:t>
            </a:fld>
            <a:endParaRPr lang="en-US"/>
          </a:p>
        </p:txBody>
      </p:sp>
      <p:sp>
        <p:nvSpPr>
          <p:cNvPr id="1310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E5B142-9FA1-44B8-84A3-B59AC6E92548}" type="slidenum">
              <a:rPr lang="en-US"/>
              <a:pPr/>
              <a:t>62</a:t>
            </a:fld>
            <a:endParaRPr lang="en-US"/>
          </a:p>
        </p:txBody>
      </p:sp>
      <p:sp>
        <p:nvSpPr>
          <p:cNvPr id="1320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9C5F9E-1F79-44CB-8EA1-099829C139E7}" type="slidenum">
              <a:rPr lang="en-US"/>
              <a:pPr/>
              <a:t>63</a:t>
            </a:fld>
            <a:endParaRPr lang="en-US"/>
          </a:p>
        </p:txBody>
      </p:sp>
      <p:sp>
        <p:nvSpPr>
          <p:cNvPr id="1331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452910-D84F-44BE-A248-4EBB0BA6EBE1}" type="slidenum">
              <a:rPr lang="en-US"/>
              <a:pPr/>
              <a:t>64</a:t>
            </a:fld>
            <a:endParaRPr lang="en-US"/>
          </a:p>
        </p:txBody>
      </p:sp>
      <p:sp>
        <p:nvSpPr>
          <p:cNvPr id="1341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B2801B-351A-45A6-A249-73ED41EF3EF8}" type="slidenum">
              <a:rPr lang="en-US"/>
              <a:pPr/>
              <a:t>65</a:t>
            </a:fld>
            <a:endParaRPr lang="en-US"/>
          </a:p>
        </p:txBody>
      </p:sp>
      <p:sp>
        <p:nvSpPr>
          <p:cNvPr id="1351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C74FDF-FDCF-4676-B2AB-6DCBDE4E095C}" type="slidenum">
              <a:rPr lang="en-US"/>
              <a:pPr/>
              <a:t>8</a:t>
            </a:fld>
            <a:endParaRPr lang="en-US"/>
          </a:p>
        </p:txBody>
      </p:sp>
      <p:sp>
        <p:nvSpPr>
          <p:cNvPr id="768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352899-F7A1-43B3-B95B-CA3759F95113}" type="slidenum">
              <a:rPr lang="en-US"/>
              <a:pPr/>
              <a:t>9</a:t>
            </a:fld>
            <a:endParaRPr lang="en-US"/>
          </a:p>
        </p:txBody>
      </p:sp>
      <p:sp>
        <p:nvSpPr>
          <p:cNvPr id="778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FA6157-5EBA-4124-B99F-8CE83A3BA147}" type="slidenum">
              <a:rPr lang="en-US"/>
              <a:pPr/>
              <a:t>10</a:t>
            </a:fld>
            <a:endParaRPr lang="en-US"/>
          </a:p>
        </p:txBody>
      </p:sp>
      <p:sp>
        <p:nvSpPr>
          <p:cNvPr id="788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998CC6A-7E2B-4D51-895F-EC1D62132A2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A296-D22F-4AA5-9F90-148EA07FC7B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573A-1BC7-4149-BBC9-3884EF4502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66050" cy="1136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06825" cy="4108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06825" cy="4108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</p:spPr>
        <p:txBody>
          <a:bodyPr/>
          <a:lstStyle>
            <a:lvl1pPr>
              <a:defRPr/>
            </a:lvl1pPr>
          </a:lstStyle>
          <a:p>
            <a:fld id="{EB7FFCDE-FE6B-4172-AF8E-AE87A4AAAD1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66050" cy="1136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66050" cy="1978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1625"/>
            <a:ext cx="7766050" cy="1978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898650" cy="45085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89250" cy="45085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898650" cy="450850"/>
          </a:xfrm>
        </p:spPr>
        <p:txBody>
          <a:bodyPr/>
          <a:lstStyle>
            <a:lvl1pPr>
              <a:defRPr/>
            </a:lvl1pPr>
          </a:lstStyle>
          <a:p>
            <a:fld id="{CAB75581-A28E-495F-BBE6-0EAD9197ABF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8678-7DDE-4E8B-8F88-91752060BD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7EE455F-9D7F-40EC-BC72-1C631DEA06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F99A-8B6F-400A-8216-80F6456C72A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C7229-E2A9-4799-996F-0C1E4570892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0513-CC2C-4215-AD0F-CF5C1E5A7F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0BD1-7B49-4E7B-A120-9B9AEC90FC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E66D-C585-4661-922B-655F86D5DF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EA8730C-74EF-4A74-B5AF-22A885B0178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066A05C-DE2C-463E-8161-5BB4219B8F7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  <p:sldLayoutId id="2147483677" r:id="rId1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19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0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1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3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4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26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27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581400"/>
            <a:ext cx="6400800" cy="1600200"/>
          </a:xfrm>
        </p:spPr>
        <p:txBody>
          <a:bodyPr/>
          <a:lstStyle/>
          <a:p>
            <a:r>
              <a:rPr lang="en-IN" sz="2800" b="1" dirty="0" smtClean="0"/>
              <a:t>                                   CS/IT, UCER </a:t>
            </a:r>
            <a:r>
              <a:rPr lang="en-IN" sz="2800" b="1" dirty="0" err="1" smtClean="0"/>
              <a:t>Prayagraj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Fibonacci Heaps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Structure of Fibonacci Heaps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749800" cy="4114800"/>
          </a:xfrm>
          <a:ln/>
        </p:spPr>
        <p:txBody>
          <a:bodyPr/>
          <a:lstStyle/>
          <a:p>
            <a:pPr indent="-336550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/>
              <a:t>The </a:t>
            </a:r>
            <a:r>
              <a:rPr lang="tr-TR" sz="2800">
                <a:solidFill>
                  <a:srgbClr val="3333CC"/>
                </a:solidFill>
              </a:rPr>
              <a:t>roots</a:t>
            </a:r>
            <a:r>
              <a:rPr lang="tr-TR" sz="2800"/>
              <a:t> of </a:t>
            </a:r>
            <a:r>
              <a:rPr lang="tr-TR" sz="2800">
                <a:solidFill>
                  <a:srgbClr val="3333CC"/>
                </a:solidFill>
              </a:rPr>
              <a:t>all trees</a:t>
            </a:r>
            <a:r>
              <a:rPr lang="tr-TR" sz="2800"/>
              <a:t> are also linked together using their </a:t>
            </a:r>
            <a:r>
              <a:rPr lang="tr-TR" sz="2800" i="1">
                <a:solidFill>
                  <a:srgbClr val="FC5104"/>
                </a:solidFill>
              </a:rPr>
              <a:t>left &amp; right</a:t>
            </a:r>
            <a:r>
              <a:rPr lang="tr-TR" sz="2800">
                <a:solidFill>
                  <a:srgbClr val="FC5104"/>
                </a:solidFill>
              </a:rPr>
              <a:t> pointers</a:t>
            </a:r>
            <a:r>
              <a:rPr lang="tr-TR" sz="2800"/>
              <a:t> into a </a:t>
            </a:r>
            <a:r>
              <a:rPr lang="tr-TR" sz="2800">
                <a:solidFill>
                  <a:srgbClr val="3333CC"/>
                </a:solidFill>
              </a:rPr>
              <a:t>circular, doubly-linked list</a:t>
            </a:r>
            <a:r>
              <a:rPr lang="tr-TR" sz="2800"/>
              <a:t> which is called the </a:t>
            </a:r>
            <a:r>
              <a:rPr lang="tr-TR" sz="2800">
                <a:solidFill>
                  <a:srgbClr val="3333CC"/>
                </a:solidFill>
              </a:rPr>
              <a:t>root list</a:t>
            </a:r>
            <a:r>
              <a:rPr lang="tr-TR" sz="2800"/>
              <a:t>.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5600" y="2060575"/>
            <a:ext cx="2665413" cy="3024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Structure of Fibonacci Heaps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36550" indent="-336550"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/>
              <a:t>Circular, doubly-linked lists have two advantages for use in fib-heaps: </a:t>
            </a:r>
          </a:p>
          <a:p>
            <a:pPr marL="736600" lvl="1" indent="-279400">
              <a:buFont typeface="Times New Roman" pitchFamily="16" charset="0"/>
              <a:buChar char="–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/>
              <a:t>we can </a:t>
            </a:r>
            <a:r>
              <a:rPr lang="tr-TR">
                <a:solidFill>
                  <a:srgbClr val="3333CC"/>
                </a:solidFill>
              </a:rPr>
              <a:t>remove</a:t>
            </a:r>
            <a:r>
              <a:rPr lang="tr-TR"/>
              <a:t> a node in </a:t>
            </a:r>
            <a:r>
              <a:rPr lang="tr-TR" i="1">
                <a:solidFill>
                  <a:srgbClr val="3333CC"/>
                </a:solidFill>
              </a:rPr>
              <a:t>O(1)</a:t>
            </a:r>
            <a:r>
              <a:rPr lang="tr-TR"/>
              <a:t> time </a:t>
            </a:r>
          </a:p>
          <a:p>
            <a:pPr marL="736600" lvl="1" indent="-279400">
              <a:buFont typeface="Times New Roman" pitchFamily="16" charset="0"/>
              <a:buChar char="–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/>
              <a:t>given two such lists, we can </a:t>
            </a:r>
            <a:r>
              <a:rPr lang="tr-TR">
                <a:solidFill>
                  <a:srgbClr val="3333CC"/>
                </a:solidFill>
              </a:rPr>
              <a:t>concatenate</a:t>
            </a:r>
            <a:r>
              <a:rPr lang="tr-TR"/>
              <a:t> them in </a:t>
            </a:r>
            <a:r>
              <a:rPr lang="tr-TR" i="1">
                <a:solidFill>
                  <a:srgbClr val="3333CC"/>
                </a:solidFill>
              </a:rPr>
              <a:t>O(1)</a:t>
            </a:r>
            <a:r>
              <a:rPr lang="tr-TR"/>
              <a:t> time. </a:t>
            </a:r>
          </a:p>
          <a:p>
            <a:pPr marL="341313" indent="-336550"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tr-T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Structure of Fibonacci Heaps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36550" indent="-336550"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/>
              <a:t>Two other fields in each node </a:t>
            </a:r>
            <a:r>
              <a:rPr lang="tr-TR" i="1"/>
              <a:t>x</a:t>
            </a:r>
          </a:p>
          <a:p>
            <a:pPr marL="736600" lvl="1" indent="-279400">
              <a:buFont typeface="Times New Roman" pitchFamily="16" charset="0"/>
              <a:buChar char="–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i="1"/>
              <a:t>degreee[x]: </a:t>
            </a:r>
            <a:r>
              <a:rPr lang="tr-TR"/>
              <a:t>the number of children in the child list of</a:t>
            </a:r>
            <a:r>
              <a:rPr lang="tr-TR" i="1"/>
              <a:t> x</a:t>
            </a:r>
          </a:p>
          <a:p>
            <a:pPr marL="736600" lvl="1" indent="-279400">
              <a:buFont typeface="Times New Roman" pitchFamily="16" charset="0"/>
              <a:buChar char="–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i="1"/>
              <a:t>mark[x]: </a:t>
            </a:r>
            <a:r>
              <a:rPr lang="tr-TR"/>
              <a:t>a </a:t>
            </a:r>
            <a:r>
              <a:rPr lang="tr-TR">
                <a:solidFill>
                  <a:srgbClr val="0066CC"/>
                </a:solidFill>
              </a:rPr>
              <a:t>boolean-valued</a:t>
            </a:r>
            <a:r>
              <a:rPr lang="tr-TR"/>
              <a:t> field</a:t>
            </a:r>
          </a:p>
          <a:p>
            <a:pPr marL="1136650" lvl="2" indent="-222250"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/>
              <a:t>indicates whether node</a:t>
            </a:r>
            <a:r>
              <a:rPr lang="tr-TR" i="1"/>
              <a:t> x </a:t>
            </a:r>
            <a:r>
              <a:rPr lang="tr-TR"/>
              <a:t>has lost a child since the last time</a:t>
            </a:r>
            <a:r>
              <a:rPr lang="tr-TR" i="1"/>
              <a:t> x </a:t>
            </a:r>
            <a:r>
              <a:rPr lang="tr-TR"/>
              <a:t>was made the child of another one</a:t>
            </a:r>
          </a:p>
          <a:p>
            <a:pPr marL="1136650" lvl="2" indent="-222250"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>
                <a:solidFill>
                  <a:srgbClr val="0066CC"/>
                </a:solidFill>
              </a:rPr>
              <a:t>newly created</a:t>
            </a:r>
            <a:r>
              <a:rPr lang="tr-TR"/>
              <a:t> nodes are </a:t>
            </a:r>
            <a:r>
              <a:rPr lang="tr-TR">
                <a:solidFill>
                  <a:srgbClr val="0066CC"/>
                </a:solidFill>
              </a:rPr>
              <a:t>unmarked</a:t>
            </a:r>
          </a:p>
          <a:p>
            <a:pPr marL="1136650" lvl="2" indent="-222250"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/>
              <a:t>A node</a:t>
            </a:r>
            <a:r>
              <a:rPr lang="tr-TR" i="1"/>
              <a:t> x </a:t>
            </a:r>
            <a:r>
              <a:rPr lang="tr-TR">
                <a:solidFill>
                  <a:srgbClr val="0066CC"/>
                </a:solidFill>
              </a:rPr>
              <a:t>becomes unmarked</a:t>
            </a:r>
            <a:r>
              <a:rPr lang="tr-TR"/>
              <a:t> whenever it is made </a:t>
            </a:r>
            <a:r>
              <a:rPr lang="tr-TR">
                <a:solidFill>
                  <a:srgbClr val="0066CC"/>
                </a:solidFill>
              </a:rPr>
              <a:t>the child of another node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Potential Function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36550" indent="-336550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800"/>
              <a:t>A given fibonacci heap </a:t>
            </a:r>
            <a:r>
              <a:rPr lang="tr-TR" sz="2800" i="1"/>
              <a:t>H</a:t>
            </a:r>
          </a:p>
          <a:p>
            <a:pPr marL="736600" lvl="1" indent="-279400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–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400" i="1"/>
              <a:t>t(H)</a:t>
            </a:r>
            <a:r>
              <a:rPr lang="tr-TR" sz="2400"/>
              <a:t>: the number of trees in root list of </a:t>
            </a:r>
            <a:r>
              <a:rPr lang="tr-TR" sz="2400" i="1"/>
              <a:t>H</a:t>
            </a:r>
          </a:p>
          <a:p>
            <a:pPr marL="736600" lvl="1" indent="-279400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–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400" i="1"/>
              <a:t>m(H)</a:t>
            </a:r>
            <a:r>
              <a:rPr lang="tr-TR" sz="2400"/>
              <a:t>: the number of marked nodes in </a:t>
            </a:r>
            <a:r>
              <a:rPr lang="tr-TR" sz="2400" i="1"/>
              <a:t>H</a:t>
            </a:r>
          </a:p>
          <a:p>
            <a:pPr marL="336550" indent="-336550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800"/>
              <a:t>The potential of fibonacci heap </a:t>
            </a:r>
            <a:r>
              <a:rPr lang="tr-TR" sz="2800" i="1"/>
              <a:t>H</a:t>
            </a:r>
            <a:r>
              <a:rPr lang="tr-TR" sz="2800"/>
              <a:t> is:</a:t>
            </a:r>
          </a:p>
          <a:p>
            <a:pPr marL="336550" indent="-330200" algn="ctr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l-GR" sz="2800">
                <a:cs typeface="Times New Roman" pitchFamily="16" charset="0"/>
              </a:rPr>
              <a:t>Φ</a:t>
            </a:r>
            <a:r>
              <a:rPr lang="tr-TR" sz="2800">
                <a:cs typeface="Times New Roman" pitchFamily="16" charset="0"/>
              </a:rPr>
              <a:t>(</a:t>
            </a:r>
            <a:r>
              <a:rPr lang="tr-TR" sz="2800" i="1">
                <a:cs typeface="Times New Roman" pitchFamily="16" charset="0"/>
              </a:rPr>
              <a:t>H</a:t>
            </a:r>
            <a:r>
              <a:rPr lang="tr-TR" sz="2800">
                <a:cs typeface="Times New Roman" pitchFamily="16" charset="0"/>
              </a:rPr>
              <a:t>) = </a:t>
            </a:r>
            <a:r>
              <a:rPr lang="tr-TR" sz="2800" i="1">
                <a:cs typeface="Times New Roman" pitchFamily="16" charset="0"/>
              </a:rPr>
              <a:t>t(H)</a:t>
            </a:r>
            <a:r>
              <a:rPr lang="tr-TR" sz="2800">
                <a:cs typeface="Times New Roman" pitchFamily="16" charset="0"/>
              </a:rPr>
              <a:t> + 2 </a:t>
            </a:r>
            <a:r>
              <a:rPr lang="tr-TR" sz="2800" i="1">
                <a:cs typeface="Times New Roman" pitchFamily="16" charset="0"/>
              </a:rPr>
              <a:t>m(H)</a:t>
            </a:r>
          </a:p>
          <a:p>
            <a:pPr marL="336550" indent="-336550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800">
                <a:cs typeface="Times New Roman" pitchFamily="16" charset="0"/>
              </a:rPr>
              <a:t>A fibonacci heap application begins with an empty heap:</a:t>
            </a:r>
          </a:p>
          <a:p>
            <a:pPr marL="336550" indent="-330200" algn="ctr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800">
                <a:cs typeface="Times New Roman" pitchFamily="16" charset="0"/>
              </a:rPr>
              <a:t>the initial potential = 0  </a:t>
            </a:r>
          </a:p>
          <a:p>
            <a:pPr marL="336550" indent="-336550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800">
                <a:cs typeface="Times New Roman" pitchFamily="16" charset="0"/>
              </a:rPr>
              <a:t>The potential is non-negative at all subsequent times.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Maximum Degree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199313" cy="4114800"/>
          </a:xfrm>
          <a:ln/>
        </p:spPr>
        <p:txBody>
          <a:bodyPr/>
          <a:lstStyle/>
          <a:p>
            <a:pPr marL="336550" indent="-336550">
              <a:spcBef>
                <a:spcPts val="700"/>
              </a:spcBef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800"/>
              <a:t>We will assume that there is aknown upper bound </a:t>
            </a:r>
            <a:r>
              <a:rPr lang="tr-TR" sz="2800" i="1"/>
              <a:t>D(n)</a:t>
            </a:r>
            <a:r>
              <a:rPr lang="tr-TR" sz="2800"/>
              <a:t> on the maximum degree of any node in an </a:t>
            </a:r>
            <a:r>
              <a:rPr lang="tr-TR" sz="2800" i="1"/>
              <a:t>n</a:t>
            </a:r>
            <a:r>
              <a:rPr lang="tr-TR" sz="2800"/>
              <a:t> node heap</a:t>
            </a:r>
          </a:p>
          <a:p>
            <a:pPr marL="336550" indent="-336550">
              <a:spcBef>
                <a:spcPts val="700"/>
              </a:spcBef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800"/>
              <a:t>If only </a:t>
            </a:r>
            <a:r>
              <a:rPr lang="tr-TR" sz="2800">
                <a:solidFill>
                  <a:srgbClr val="0066CC"/>
                </a:solidFill>
              </a:rPr>
              <a:t>mergeable-heap operations</a:t>
            </a:r>
            <a:r>
              <a:rPr lang="tr-TR" sz="2800"/>
              <a:t> are supported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547813" y="4149725"/>
          <a:ext cx="2376487" cy="658813"/>
        </p:xfrm>
        <a:graphic>
          <a:graphicData uri="http://schemas.openxmlformats.org/presentationml/2006/ole">
            <p:oleObj spid="_x0000_s16387" r:id="rId4" imgW="864720" imgH="189360" progId="">
              <p:embed/>
            </p:oleObj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71550" y="5084763"/>
            <a:ext cx="6985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84213" y="4797425"/>
            <a:ext cx="7559675" cy="1595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 typeface="Times New Roman" pitchFamily="16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If </a:t>
            </a:r>
            <a:r>
              <a:rPr lang="tr-TR" sz="2800">
                <a:solidFill>
                  <a:srgbClr val="0066CC"/>
                </a:solidFill>
                <a:ea typeface="Droid Sans Fallback" charset="0"/>
                <a:cs typeface="Droid Sans Fallback" charset="0"/>
              </a:rPr>
              <a:t>decrease key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&amp; </a:t>
            </a:r>
            <a:r>
              <a:rPr lang="tr-TR" sz="2800">
                <a:solidFill>
                  <a:srgbClr val="0066CC"/>
                </a:solidFill>
                <a:ea typeface="Droid Sans Fallback" charset="0"/>
                <a:cs typeface="Droid Sans Fallback" charset="0"/>
              </a:rPr>
              <a:t>delete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operations are supported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D(n) = O(lg n) </a:t>
            </a:r>
          </a:p>
          <a:p>
            <a:pPr>
              <a:spcBef>
                <a:spcPts val="1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 sz="2800" i="1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Mergeable Heap Operations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36550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u="sng"/>
              <a:t>MAKE-HEAP</a:t>
            </a:r>
            <a:r>
              <a:rPr lang="tr-TR"/>
              <a:t>, </a:t>
            </a:r>
            <a:r>
              <a:rPr lang="tr-TR" u="sng"/>
              <a:t>INSERT</a:t>
            </a:r>
            <a:r>
              <a:rPr lang="tr-TR"/>
              <a:t>, </a:t>
            </a:r>
            <a:r>
              <a:rPr lang="tr-TR" u="sng"/>
              <a:t>MINIMUM</a:t>
            </a:r>
            <a:r>
              <a:rPr lang="tr-TR"/>
              <a:t>, </a:t>
            </a:r>
            <a:r>
              <a:rPr lang="tr-TR" u="sng"/>
              <a:t>EXTRACT-MIN</a:t>
            </a:r>
            <a:r>
              <a:rPr lang="tr-TR"/>
              <a:t>, </a:t>
            </a:r>
            <a:r>
              <a:rPr lang="tr-TR" u="sng"/>
              <a:t>UNION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If only these operations are to be supported, each fibonacci-heap is a collection of </a:t>
            </a:r>
            <a:r>
              <a:rPr lang="tr-TR">
                <a:solidFill>
                  <a:srgbClr val="0066CC"/>
                </a:solidFill>
              </a:rPr>
              <a:t>unordered binomial trees</a:t>
            </a:r>
            <a:r>
              <a:rPr lang="tr-TR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Mergeable Heap Operations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36550" indent="-336550"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/>
              <a:t>An unordered binomial tree </a:t>
            </a:r>
            <a:r>
              <a:rPr lang="tr-TR" i="1"/>
              <a:t>U</a:t>
            </a:r>
            <a:r>
              <a:rPr lang="tr-TR" i="1" baseline="-25000"/>
              <a:t>k</a:t>
            </a:r>
          </a:p>
          <a:p>
            <a:pPr marL="736600" lvl="1" indent="-279400">
              <a:buFont typeface="Times New Roman" pitchFamily="16" charset="0"/>
              <a:buChar char="–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/>
              <a:t>is like a binomial tree</a:t>
            </a:r>
          </a:p>
          <a:p>
            <a:pPr marL="736600" lvl="1" indent="-279400">
              <a:buFont typeface="Times New Roman" pitchFamily="16" charset="0"/>
              <a:buChar char="–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/>
              <a:t>defined recursively:</a:t>
            </a:r>
          </a:p>
          <a:p>
            <a:pPr marL="1136650" lvl="2" indent="-222250"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i="1"/>
              <a:t>U</a:t>
            </a:r>
            <a:r>
              <a:rPr lang="tr-TR" i="1" baseline="-25000"/>
              <a:t>0</a:t>
            </a:r>
            <a:r>
              <a:rPr lang="tr-TR"/>
              <a:t> consists of a single node</a:t>
            </a:r>
          </a:p>
          <a:p>
            <a:pPr marL="1136650" lvl="2" indent="-222250"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i="1"/>
              <a:t>U</a:t>
            </a:r>
            <a:r>
              <a:rPr lang="tr-TR" i="1" baseline="-25000"/>
              <a:t>k</a:t>
            </a:r>
            <a:r>
              <a:rPr lang="tr-TR"/>
              <a:t> consists of two </a:t>
            </a:r>
            <a:r>
              <a:rPr lang="tr-TR" i="1"/>
              <a:t>U</a:t>
            </a:r>
            <a:r>
              <a:rPr lang="tr-TR" i="1" baseline="-25000"/>
              <a:t>k-1</a:t>
            </a:r>
            <a:r>
              <a:rPr lang="tr-TR"/>
              <a:t>’s for which the root of one is made into any child of the root of the other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Mergeable Heap Operations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36550">
              <a:lnSpc>
                <a:spcPct val="9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Creating a new fibonacci heap:</a:t>
            </a:r>
          </a:p>
          <a:p>
            <a:pPr indent="-336550">
              <a:lnSpc>
                <a:spcPct val="9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MAKE-FIB-HEAP procedure</a:t>
            </a:r>
          </a:p>
          <a:p>
            <a:pPr marL="736600" lvl="1" indent="-279400">
              <a:lnSpc>
                <a:spcPct val="90000"/>
              </a:lnSpc>
              <a:buFont typeface="Times New Roman" pitchFamily="16" charset="0"/>
              <a:buChar char="–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allocates and returns the fibonacci heap object </a:t>
            </a:r>
            <a:r>
              <a:rPr lang="tr-TR" i="1"/>
              <a:t>H</a:t>
            </a:r>
          </a:p>
          <a:p>
            <a:pPr marL="736600" lvl="1" indent="-279400">
              <a:lnSpc>
                <a:spcPct val="90000"/>
              </a:lnSpc>
              <a:buFont typeface="Times New Roman" pitchFamily="16" charset="0"/>
              <a:buChar char="–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Where </a:t>
            </a:r>
            <a:r>
              <a:rPr lang="tr-TR" i="1"/>
              <a:t>n[H]</a:t>
            </a:r>
            <a:r>
              <a:rPr lang="tr-TR"/>
              <a:t> = 0 and min[H] = NIL</a:t>
            </a:r>
          </a:p>
          <a:p>
            <a:pPr marL="736600" lvl="1" indent="-279400">
              <a:lnSpc>
                <a:spcPct val="90000"/>
              </a:lnSpc>
              <a:buFont typeface="Times New Roman" pitchFamily="16" charset="0"/>
              <a:buChar char="–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There are no trees in the heap</a:t>
            </a:r>
          </a:p>
          <a:p>
            <a:pPr indent="-336550">
              <a:lnSpc>
                <a:spcPct val="9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because </a:t>
            </a:r>
            <a:r>
              <a:rPr lang="tr-TR" i="1"/>
              <a:t>t(H)</a:t>
            </a:r>
            <a:r>
              <a:rPr lang="tr-TR"/>
              <a:t> = 0 and </a:t>
            </a:r>
            <a:r>
              <a:rPr lang="tr-TR" i="1"/>
              <a:t>m(H)</a:t>
            </a:r>
            <a:r>
              <a:rPr lang="tr-TR"/>
              <a:t> = 0 =&gt; </a:t>
            </a:r>
            <a:r>
              <a:rPr lang="el-GR" i="1">
                <a:cs typeface="Times New Roman" pitchFamily="16" charset="0"/>
              </a:rPr>
              <a:t>Φ</a:t>
            </a:r>
            <a:r>
              <a:rPr lang="tr-TR" i="1">
                <a:cs typeface="Times New Roman" pitchFamily="16" charset="0"/>
              </a:rPr>
              <a:t>(H)</a:t>
            </a:r>
            <a:r>
              <a:rPr lang="tr-TR">
                <a:cs typeface="Times New Roman" pitchFamily="16" charset="0"/>
              </a:rPr>
              <a:t> = 0</a:t>
            </a:r>
          </a:p>
          <a:p>
            <a:pPr indent="-336550">
              <a:lnSpc>
                <a:spcPct val="9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cs typeface="Times New Roman" pitchFamily="16" charset="0"/>
              </a:rPr>
              <a:t>the amortized cost = </a:t>
            </a:r>
            <a:r>
              <a:rPr lang="tr-TR" i="1">
                <a:cs typeface="Times New Roman" pitchFamily="16" charset="0"/>
              </a:rPr>
              <a:t>O(1)</a:t>
            </a:r>
            <a:r>
              <a:rPr lang="tr-TR">
                <a:cs typeface="Times New Roman" pitchFamily="16" charset="0"/>
              </a:rPr>
              <a:t> = the actual cost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Finding the minimum key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36550">
              <a:lnSpc>
                <a:spcPct val="9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cs typeface="Times New Roman" pitchFamily="16" charset="0"/>
              </a:rPr>
              <a:t>The minimum node of Fibonacci heap is always at the root list given by the pointer min[H].</a:t>
            </a:r>
          </a:p>
          <a:p>
            <a:pPr indent="-336550">
              <a:lnSpc>
                <a:spcPct val="9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cs typeface="Times New Roman" pitchFamily="16" charset="0"/>
              </a:rPr>
              <a:t>So, we can find the minimum node in O(1) time.</a:t>
            </a:r>
          </a:p>
          <a:p>
            <a:pPr indent="-336550">
              <a:lnSpc>
                <a:spcPct val="9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cs typeface="Times New Roman" pitchFamily="16" charset="0"/>
              </a:rPr>
              <a:t>The potential function of H does not change.</a:t>
            </a:r>
          </a:p>
          <a:p>
            <a:pPr indent="-336550">
              <a:lnSpc>
                <a:spcPct val="9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cs typeface="Times New Roman" pitchFamily="16" charset="0"/>
              </a:rPr>
              <a:t>Hence amortized cost of this operation is O(1).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Mergeable Heap Operations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36550" algn="ctr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/>
              <a:t>Inserting a node</a:t>
            </a:r>
          </a:p>
          <a:p>
            <a:pPr indent="-336550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800">
                <a:solidFill>
                  <a:srgbClr val="0066CC"/>
                </a:solidFill>
              </a:rPr>
              <a:t>FIB-HEAP-INSERT</a:t>
            </a:r>
            <a:r>
              <a:rPr lang="tr-TR" sz="1800"/>
              <a:t>(H, </a:t>
            </a:r>
            <a:r>
              <a:rPr lang="tr-TR" sz="1800" i="1"/>
              <a:t>x</a:t>
            </a:r>
            <a:r>
              <a:rPr lang="tr-TR" sz="1800"/>
              <a:t>)</a:t>
            </a:r>
          </a:p>
          <a:p>
            <a:pPr indent="-336550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800"/>
              <a:t>	degree[</a:t>
            </a:r>
            <a:r>
              <a:rPr lang="tr-TR" sz="1800" i="1"/>
              <a:t>x</a:t>
            </a:r>
            <a:r>
              <a:rPr lang="tr-TR" sz="1800"/>
              <a:t>] </a:t>
            </a:r>
            <a:r>
              <a:rPr lang="tr-TR" sz="1800">
                <a:cs typeface="Times New Roman" pitchFamily="16" charset="0"/>
              </a:rPr>
              <a:t>← 0</a:t>
            </a:r>
          </a:p>
          <a:p>
            <a:pPr indent="-336550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800">
                <a:cs typeface="Times New Roman" pitchFamily="16" charset="0"/>
              </a:rPr>
              <a:t>	p[</a:t>
            </a:r>
            <a:r>
              <a:rPr lang="tr-TR" sz="1800" i="1">
                <a:cs typeface="Times New Roman" pitchFamily="16" charset="0"/>
              </a:rPr>
              <a:t>x</a:t>
            </a:r>
            <a:r>
              <a:rPr lang="tr-TR" sz="1800">
                <a:cs typeface="Times New Roman" pitchFamily="16" charset="0"/>
              </a:rPr>
              <a:t>] ← NIL</a:t>
            </a:r>
          </a:p>
          <a:p>
            <a:pPr indent="-336550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800">
                <a:cs typeface="Times New Roman" pitchFamily="16" charset="0"/>
              </a:rPr>
              <a:t>	child[</a:t>
            </a:r>
            <a:r>
              <a:rPr lang="tr-TR" sz="1800" i="1">
                <a:cs typeface="Times New Roman" pitchFamily="16" charset="0"/>
              </a:rPr>
              <a:t>x</a:t>
            </a:r>
            <a:r>
              <a:rPr lang="tr-TR" sz="1800">
                <a:cs typeface="Times New Roman" pitchFamily="16" charset="0"/>
              </a:rPr>
              <a:t>] ← NIL</a:t>
            </a:r>
          </a:p>
          <a:p>
            <a:pPr indent="-336550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800">
                <a:cs typeface="Times New Roman" pitchFamily="16" charset="0"/>
              </a:rPr>
              <a:t>	left[</a:t>
            </a:r>
            <a:r>
              <a:rPr lang="tr-TR" sz="1800" i="1">
                <a:cs typeface="Times New Roman" pitchFamily="16" charset="0"/>
              </a:rPr>
              <a:t>x</a:t>
            </a:r>
            <a:r>
              <a:rPr lang="tr-TR" sz="1800">
                <a:cs typeface="Times New Roman" pitchFamily="16" charset="0"/>
              </a:rPr>
              <a:t>] ← </a:t>
            </a:r>
            <a:r>
              <a:rPr lang="tr-TR" sz="1800" i="1">
                <a:cs typeface="Times New Roman" pitchFamily="16" charset="0"/>
              </a:rPr>
              <a:t>x</a:t>
            </a:r>
          </a:p>
          <a:p>
            <a:pPr indent="-336550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800">
                <a:cs typeface="Times New Roman" pitchFamily="16" charset="0"/>
              </a:rPr>
              <a:t>	right[</a:t>
            </a:r>
            <a:r>
              <a:rPr lang="tr-TR" sz="1800" i="1">
                <a:cs typeface="Times New Roman" pitchFamily="16" charset="0"/>
              </a:rPr>
              <a:t>x</a:t>
            </a:r>
            <a:r>
              <a:rPr lang="tr-TR" sz="1800">
                <a:cs typeface="Times New Roman" pitchFamily="16" charset="0"/>
              </a:rPr>
              <a:t>] ← </a:t>
            </a:r>
            <a:r>
              <a:rPr lang="tr-TR" sz="1800" i="1">
                <a:cs typeface="Times New Roman" pitchFamily="16" charset="0"/>
              </a:rPr>
              <a:t>x</a:t>
            </a:r>
          </a:p>
          <a:p>
            <a:pPr indent="-336550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800">
                <a:cs typeface="Times New Roman" pitchFamily="16" charset="0"/>
              </a:rPr>
              <a:t>	mark[</a:t>
            </a:r>
            <a:r>
              <a:rPr lang="tr-TR" sz="1800" i="1">
                <a:cs typeface="Times New Roman" pitchFamily="16" charset="0"/>
              </a:rPr>
              <a:t>x</a:t>
            </a:r>
            <a:r>
              <a:rPr lang="tr-TR" sz="1800">
                <a:cs typeface="Times New Roman" pitchFamily="16" charset="0"/>
              </a:rPr>
              <a:t>] ← FALSE</a:t>
            </a:r>
          </a:p>
          <a:p>
            <a:pPr indent="-336550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800">
                <a:cs typeface="Times New Roman" pitchFamily="16" charset="0"/>
              </a:rPr>
              <a:t>	concatenate the root list containing </a:t>
            </a:r>
            <a:r>
              <a:rPr lang="tr-TR" sz="1800" i="1">
                <a:cs typeface="Times New Roman" pitchFamily="16" charset="0"/>
              </a:rPr>
              <a:t>x</a:t>
            </a:r>
            <a:r>
              <a:rPr lang="tr-TR" sz="1800">
                <a:cs typeface="Times New Roman" pitchFamily="16" charset="0"/>
              </a:rPr>
              <a:t> with root list H</a:t>
            </a:r>
          </a:p>
          <a:p>
            <a:pPr indent="-336550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800">
                <a:solidFill>
                  <a:srgbClr val="0066CC"/>
                </a:solidFill>
                <a:cs typeface="Times New Roman" pitchFamily="16" charset="0"/>
              </a:rPr>
              <a:t>	if </a:t>
            </a:r>
            <a:r>
              <a:rPr lang="tr-TR" sz="1800">
                <a:cs typeface="Times New Roman" pitchFamily="16" charset="0"/>
              </a:rPr>
              <a:t>key[</a:t>
            </a:r>
            <a:r>
              <a:rPr lang="tr-TR" sz="1800" i="1">
                <a:cs typeface="Times New Roman" pitchFamily="16" charset="0"/>
              </a:rPr>
              <a:t>x</a:t>
            </a:r>
            <a:r>
              <a:rPr lang="tr-TR" sz="1800">
                <a:cs typeface="Times New Roman" pitchFamily="16" charset="0"/>
              </a:rPr>
              <a:t>] &lt; key[min[H]] </a:t>
            </a:r>
            <a:r>
              <a:rPr lang="tr-TR" sz="1800">
                <a:solidFill>
                  <a:srgbClr val="0066CC"/>
                </a:solidFill>
                <a:cs typeface="Times New Roman" pitchFamily="16" charset="0"/>
              </a:rPr>
              <a:t>then</a:t>
            </a:r>
          </a:p>
          <a:p>
            <a:pPr indent="-336550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800">
                <a:cs typeface="Times New Roman" pitchFamily="16" charset="0"/>
              </a:rPr>
              <a:t>		min[H] ← </a:t>
            </a:r>
            <a:r>
              <a:rPr lang="tr-TR" sz="1800" i="1">
                <a:cs typeface="Times New Roman" pitchFamily="16" charset="0"/>
              </a:rPr>
              <a:t>x</a:t>
            </a:r>
          </a:p>
          <a:p>
            <a:pPr indent="-336550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800">
                <a:solidFill>
                  <a:srgbClr val="0066CC"/>
                </a:solidFill>
                <a:cs typeface="Times New Roman" pitchFamily="16" charset="0"/>
              </a:rPr>
              <a:t>	endif</a:t>
            </a:r>
          </a:p>
          <a:p>
            <a:pPr indent="-336550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800">
                <a:cs typeface="Times New Roman" pitchFamily="16" charset="0"/>
              </a:rPr>
              <a:t>	n[H] ← n[H] + 1</a:t>
            </a:r>
          </a:p>
          <a:p>
            <a:pPr indent="-336550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800">
                <a:solidFill>
                  <a:srgbClr val="0066CC"/>
                </a:solidFill>
                <a:cs typeface="Times New Roman" pitchFamily="16" charset="0"/>
              </a:rPr>
              <a:t>end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3600"/>
              <a:t>Fibonacci Heaps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41313" indent="-334963">
              <a:spcBef>
                <a:spcPts val="700"/>
              </a:spcBef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800">
                <a:solidFill>
                  <a:srgbClr val="CD0000"/>
                </a:solidFill>
                <a:latin typeface="TimesNewRoman" charset="0"/>
              </a:rPr>
              <a:t>• </a:t>
            </a:r>
            <a:r>
              <a:rPr lang="tr-TR" sz="2400">
                <a:latin typeface="TimesNewRoman" charset="0"/>
              </a:rPr>
              <a:t>Fibonacci heap is a collection of min heap trees. The trees in Fibonacci heap are not contraint to be binomial tree.</a:t>
            </a:r>
          </a:p>
          <a:p>
            <a:pPr marL="341313" indent="-334963">
              <a:spcBef>
                <a:spcPts val="700"/>
              </a:spcBef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tr-TR" sz="2400">
                <a:latin typeface="TimesNewRoman" charset="0"/>
              </a:rPr>
              <a:t>Trees within Fibonacci heap are rooted but unordered.</a:t>
            </a:r>
          </a:p>
          <a:p>
            <a:pPr marL="336550" indent="-330200">
              <a:spcBef>
                <a:spcPts val="700"/>
              </a:spcBef>
              <a:buClr>
                <a:srgbClr val="D60000"/>
              </a:buClr>
              <a:buFont typeface="TimesNewRoman" charset="0"/>
              <a:buChar char="•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tr-TR" sz="2400">
                <a:solidFill>
                  <a:srgbClr val="3333CC"/>
                </a:solidFill>
                <a:latin typeface="TimesNewRoman" charset="0"/>
              </a:rPr>
              <a:t>Fibonacci heaps</a:t>
            </a:r>
            <a:r>
              <a:rPr lang="tr-TR" sz="2400">
                <a:latin typeface="TimesNewRoman" charset="0"/>
              </a:rPr>
              <a:t> support the mergeable heap operations that do not involve deleting an element in </a:t>
            </a:r>
            <a:r>
              <a:rPr lang="tr-TR" sz="2400">
                <a:solidFill>
                  <a:srgbClr val="3333CC"/>
                </a:solidFill>
                <a:latin typeface="TimesNewRoman" charset="0"/>
              </a:rPr>
              <a:t>O</a:t>
            </a:r>
            <a:r>
              <a:rPr lang="tr-TR" sz="2400" i="1">
                <a:solidFill>
                  <a:srgbClr val="3333CC"/>
                </a:solidFill>
                <a:latin typeface="TimesNewRoman" charset="0"/>
              </a:rPr>
              <a:t>(1)</a:t>
            </a:r>
            <a:r>
              <a:rPr lang="tr-TR" sz="2400">
                <a:latin typeface="TimesNewRoman" charset="0"/>
              </a:rPr>
              <a:t> </a:t>
            </a:r>
            <a:r>
              <a:rPr lang="tr-TR" sz="2400">
                <a:solidFill>
                  <a:srgbClr val="0066CC"/>
                </a:solidFill>
                <a:latin typeface="TimesNewRoman" charset="0"/>
              </a:rPr>
              <a:t>amortized time</a:t>
            </a:r>
            <a:r>
              <a:rPr lang="tr-TR" sz="2400">
                <a:latin typeface="TimesNewRoman" charset="0"/>
              </a:rPr>
              <a:t>.</a:t>
            </a:r>
          </a:p>
          <a:p>
            <a:pPr marL="341313" indent="-336550">
              <a:spcBef>
                <a:spcPts val="700"/>
              </a:spcBef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tr-TR" sz="2400">
              <a:latin typeface="TimesNew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Mergeable Heap Operations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7324725" y="1989138"/>
          <a:ext cx="1063625" cy="922337"/>
        </p:xfrm>
        <a:graphic>
          <a:graphicData uri="http://schemas.openxmlformats.org/presentationml/2006/ole">
            <p:oleObj spid="_x0000_s22530" r:id="rId4" imgW="774720" imgH="671400" progId="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971550" y="2133600"/>
          <a:ext cx="6121400" cy="2489200"/>
        </p:xfrm>
        <a:graphic>
          <a:graphicData uri="http://schemas.openxmlformats.org/presentationml/2006/ole">
            <p:oleObj spid="_x0000_s22531" r:id="rId5" imgW="4639320" imgH="188820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Mergeable Heap Operations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39750" y="1989138"/>
          <a:ext cx="8137525" cy="2924175"/>
        </p:xfrm>
        <a:graphic>
          <a:graphicData uri="http://schemas.openxmlformats.org/presentationml/2006/ole">
            <p:oleObj spid="_x0000_s23554" r:id="rId4" imgW="5251680" imgH="188820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Mergeable Heap Operations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i="1"/>
              <a:t>t(H’)</a:t>
            </a:r>
            <a:r>
              <a:rPr lang="tr-TR"/>
              <a:t> = </a:t>
            </a:r>
            <a:r>
              <a:rPr lang="tr-TR" i="1"/>
              <a:t>t(H)</a:t>
            </a:r>
            <a:r>
              <a:rPr lang="tr-TR"/>
              <a:t> + 1</a:t>
            </a:r>
          </a:p>
          <a:p>
            <a:pPr marL="336550" indent="-330200">
              <a:buFont typeface="Times New Roman" pitchFamily="16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Increase in potential: 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l-GR" i="1">
                <a:cs typeface="Times New Roman" pitchFamily="16" charset="0"/>
              </a:rPr>
              <a:t>Φ</a:t>
            </a:r>
            <a:r>
              <a:rPr lang="tr-TR" i="1">
                <a:cs typeface="Times New Roman" pitchFamily="16" charset="0"/>
              </a:rPr>
              <a:t>(H’)</a:t>
            </a:r>
            <a:r>
              <a:rPr lang="tr-TR">
                <a:cs typeface="Times New Roman" pitchFamily="16" charset="0"/>
              </a:rPr>
              <a:t> - </a:t>
            </a:r>
            <a:r>
              <a:rPr lang="el-GR" i="1">
                <a:cs typeface="Times New Roman" pitchFamily="16" charset="0"/>
              </a:rPr>
              <a:t>Φ</a:t>
            </a:r>
            <a:r>
              <a:rPr lang="tr-TR" i="1">
                <a:cs typeface="Times New Roman" pitchFamily="16" charset="0"/>
              </a:rPr>
              <a:t>(H)</a:t>
            </a:r>
            <a:r>
              <a:rPr lang="tr-TR">
                <a:cs typeface="Times New Roman" pitchFamily="16" charset="0"/>
              </a:rPr>
              <a:t> = [</a:t>
            </a:r>
            <a:r>
              <a:rPr lang="tr-TR" i="1">
                <a:cs typeface="Times New Roman" pitchFamily="16" charset="0"/>
              </a:rPr>
              <a:t>t(H)</a:t>
            </a:r>
            <a:r>
              <a:rPr lang="tr-TR">
                <a:cs typeface="Times New Roman" pitchFamily="16" charset="0"/>
              </a:rPr>
              <a:t> + 1 + 2</a:t>
            </a:r>
            <a:r>
              <a:rPr lang="tr-TR" i="1">
                <a:cs typeface="Times New Roman" pitchFamily="16" charset="0"/>
              </a:rPr>
              <a:t>m(H)</a:t>
            </a:r>
            <a:r>
              <a:rPr lang="tr-TR">
                <a:cs typeface="Times New Roman" pitchFamily="16" charset="0"/>
              </a:rPr>
              <a:t>] – [</a:t>
            </a:r>
            <a:r>
              <a:rPr lang="tr-TR" i="1">
                <a:cs typeface="Times New Roman" pitchFamily="16" charset="0"/>
              </a:rPr>
              <a:t>t(H)</a:t>
            </a:r>
            <a:r>
              <a:rPr lang="tr-TR">
                <a:cs typeface="Times New Roman" pitchFamily="16" charset="0"/>
              </a:rPr>
              <a:t>                  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cs typeface="Times New Roman" pitchFamily="16" charset="0"/>
              </a:rPr>
              <a:t>                          + 2</a:t>
            </a:r>
            <a:r>
              <a:rPr lang="tr-TR" i="1">
                <a:cs typeface="Times New Roman" pitchFamily="16" charset="0"/>
              </a:rPr>
              <a:t>m(H)</a:t>
            </a:r>
            <a:r>
              <a:rPr lang="tr-TR">
                <a:cs typeface="Times New Roman" pitchFamily="16" charset="0"/>
              </a:rPr>
              <a:t>] 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cs typeface="Times New Roman" pitchFamily="16" charset="0"/>
              </a:rPr>
              <a:t>                      = 1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cs typeface="Times New Roman" pitchFamily="16" charset="0"/>
              </a:rPr>
              <a:t>The actual cost = </a:t>
            </a:r>
            <a:r>
              <a:rPr lang="tr-TR" i="1">
                <a:cs typeface="Times New Roman" pitchFamily="16" charset="0"/>
              </a:rPr>
              <a:t>O(1)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cs typeface="Times New Roman" pitchFamily="16" charset="0"/>
              </a:rPr>
              <a:t>The amortized cost = </a:t>
            </a:r>
            <a:r>
              <a:rPr lang="tr-TR" i="1">
                <a:cs typeface="Times New Roman" pitchFamily="16" charset="0"/>
              </a:rPr>
              <a:t>O(1)</a:t>
            </a:r>
            <a:r>
              <a:rPr lang="tr-TR">
                <a:cs typeface="Times New Roman" pitchFamily="16" charset="0"/>
              </a:rPr>
              <a:t> + 1 = </a:t>
            </a:r>
            <a:r>
              <a:rPr lang="tr-TR" i="1">
                <a:cs typeface="Times New Roman" pitchFamily="16" charset="0"/>
              </a:rPr>
              <a:t>O(1)</a:t>
            </a:r>
          </a:p>
          <a:p>
            <a:pPr marL="341313"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 i="1"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Mergeable Heap Operations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Finding the minimum node: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Given by pointer min[</a:t>
            </a:r>
            <a:r>
              <a:rPr lang="tr-TR" i="1"/>
              <a:t>H</a:t>
            </a:r>
            <a:r>
              <a:rPr lang="tr-TR"/>
              <a:t>]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actual cost = </a:t>
            </a:r>
            <a:r>
              <a:rPr lang="tr-TR" i="1"/>
              <a:t>O(1)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amortized cost = actual cost = </a:t>
            </a:r>
            <a:r>
              <a:rPr lang="tr-TR" i="1"/>
              <a:t>O(1)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       since the potential of </a:t>
            </a:r>
            <a:r>
              <a:rPr lang="tr-TR" i="1"/>
              <a:t>H</a:t>
            </a:r>
            <a:r>
              <a:rPr lang="tr-TR"/>
              <a:t> does not change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Uniting Two Fibonacci Heaps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66CC"/>
                </a:solidFill>
              </a:rPr>
              <a:t>FIB-HEAP-UNION</a:t>
            </a:r>
            <a:r>
              <a:rPr lang="tr-TR" sz="2000"/>
              <a:t>(H</a:t>
            </a:r>
            <a:r>
              <a:rPr lang="tr-TR" sz="2000" baseline="-25000"/>
              <a:t>1</a:t>
            </a:r>
            <a:r>
              <a:rPr lang="tr-TR" sz="2000"/>
              <a:t>, H</a:t>
            </a:r>
            <a:r>
              <a:rPr lang="tr-TR" sz="2000" baseline="-25000"/>
              <a:t>2</a:t>
            </a:r>
            <a:r>
              <a:rPr lang="tr-TR" sz="2000"/>
              <a:t>)</a:t>
            </a:r>
          </a:p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/>
              <a:t>	H = MAKE-FIB-HEAP()</a:t>
            </a:r>
          </a:p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66CC"/>
                </a:solidFill>
              </a:rPr>
              <a:t>	if </a:t>
            </a:r>
            <a:r>
              <a:rPr lang="tr-TR" sz="2000"/>
              <a:t>key[min[H</a:t>
            </a:r>
            <a:r>
              <a:rPr lang="tr-TR" sz="2000" baseline="-25000"/>
              <a:t>1</a:t>
            </a:r>
            <a:r>
              <a:rPr lang="tr-TR" sz="2000"/>
              <a:t>]] </a:t>
            </a:r>
            <a:r>
              <a:rPr lang="tr-TR" sz="2000">
                <a:cs typeface="Times New Roman" pitchFamily="16" charset="0"/>
              </a:rPr>
              <a:t>≤ key[min[H</a:t>
            </a:r>
            <a:r>
              <a:rPr lang="tr-TR" sz="2000" baseline="-25000">
                <a:cs typeface="Times New Roman" pitchFamily="16" charset="0"/>
              </a:rPr>
              <a:t>2</a:t>
            </a:r>
            <a:r>
              <a:rPr lang="tr-TR" sz="2000">
                <a:cs typeface="Times New Roman" pitchFamily="16" charset="0"/>
              </a:rPr>
              <a:t>]] </a:t>
            </a:r>
            <a:r>
              <a:rPr lang="tr-TR" sz="2000">
                <a:solidFill>
                  <a:srgbClr val="0066CC"/>
                </a:solidFill>
                <a:cs typeface="Times New Roman" pitchFamily="16" charset="0"/>
              </a:rPr>
              <a:t>then</a:t>
            </a:r>
          </a:p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cs typeface="Times New Roman" pitchFamily="16" charset="0"/>
              </a:rPr>
              <a:t>		min[H] ← min[H</a:t>
            </a:r>
            <a:r>
              <a:rPr lang="tr-TR" sz="2000" baseline="-25000">
                <a:cs typeface="Times New Roman" pitchFamily="16" charset="0"/>
              </a:rPr>
              <a:t>1</a:t>
            </a:r>
            <a:r>
              <a:rPr lang="tr-TR" sz="2000">
                <a:cs typeface="Times New Roman" pitchFamily="16" charset="0"/>
              </a:rPr>
              <a:t>]</a:t>
            </a:r>
          </a:p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66CC"/>
                </a:solidFill>
                <a:cs typeface="Times New Roman" pitchFamily="16" charset="0"/>
              </a:rPr>
              <a:t>	else</a:t>
            </a:r>
          </a:p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cs typeface="Times New Roman" pitchFamily="16" charset="0"/>
              </a:rPr>
              <a:t>		min[H] ← min[H</a:t>
            </a:r>
            <a:r>
              <a:rPr lang="tr-TR" sz="2000" baseline="-25000">
                <a:cs typeface="Times New Roman" pitchFamily="16" charset="0"/>
              </a:rPr>
              <a:t>2</a:t>
            </a:r>
            <a:r>
              <a:rPr lang="tr-TR" sz="2000">
                <a:cs typeface="Times New Roman" pitchFamily="16" charset="0"/>
              </a:rPr>
              <a:t>]</a:t>
            </a:r>
          </a:p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66CC"/>
                </a:solidFill>
                <a:cs typeface="Times New Roman" pitchFamily="16" charset="0"/>
              </a:rPr>
              <a:t>	endif</a:t>
            </a:r>
          </a:p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cs typeface="Times New Roman" pitchFamily="16" charset="0"/>
              </a:rPr>
              <a:t>	concatenate the root lists of H</a:t>
            </a:r>
            <a:r>
              <a:rPr lang="tr-TR" sz="2000" baseline="-25000">
                <a:cs typeface="Times New Roman" pitchFamily="16" charset="0"/>
              </a:rPr>
              <a:t>1</a:t>
            </a:r>
            <a:r>
              <a:rPr lang="tr-TR" sz="2000">
                <a:cs typeface="Times New Roman" pitchFamily="16" charset="0"/>
              </a:rPr>
              <a:t> and H</a:t>
            </a:r>
            <a:r>
              <a:rPr lang="tr-TR" sz="2000" baseline="-25000">
                <a:cs typeface="Times New Roman" pitchFamily="16" charset="0"/>
              </a:rPr>
              <a:t>2</a:t>
            </a:r>
          </a:p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cs typeface="Times New Roman" pitchFamily="16" charset="0"/>
              </a:rPr>
              <a:t>	n[H] ← n[H</a:t>
            </a:r>
            <a:r>
              <a:rPr lang="tr-TR" sz="2000" baseline="-25000">
                <a:cs typeface="Times New Roman" pitchFamily="16" charset="0"/>
              </a:rPr>
              <a:t>1</a:t>
            </a:r>
            <a:r>
              <a:rPr lang="tr-TR" sz="2000">
                <a:cs typeface="Times New Roman" pitchFamily="16" charset="0"/>
              </a:rPr>
              <a:t>] + n[H</a:t>
            </a:r>
            <a:r>
              <a:rPr lang="tr-TR" sz="2000" baseline="-25000">
                <a:cs typeface="Times New Roman" pitchFamily="16" charset="0"/>
              </a:rPr>
              <a:t>2</a:t>
            </a:r>
            <a:r>
              <a:rPr lang="tr-TR" sz="2000">
                <a:cs typeface="Times New Roman" pitchFamily="16" charset="0"/>
              </a:rPr>
              <a:t>]</a:t>
            </a:r>
          </a:p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cs typeface="Times New Roman" pitchFamily="16" charset="0"/>
              </a:rPr>
              <a:t>	Free the objects H</a:t>
            </a:r>
            <a:r>
              <a:rPr lang="tr-TR" sz="2000" baseline="-25000">
                <a:cs typeface="Times New Roman" pitchFamily="16" charset="0"/>
              </a:rPr>
              <a:t>1</a:t>
            </a:r>
            <a:r>
              <a:rPr lang="tr-TR" sz="2000">
                <a:cs typeface="Times New Roman" pitchFamily="16" charset="0"/>
              </a:rPr>
              <a:t> and H</a:t>
            </a:r>
            <a:r>
              <a:rPr lang="tr-TR" sz="2000" baseline="-25000">
                <a:cs typeface="Times New Roman" pitchFamily="16" charset="0"/>
              </a:rPr>
              <a:t>2</a:t>
            </a:r>
          </a:p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cs typeface="Times New Roman" pitchFamily="16" charset="0"/>
              </a:rPr>
              <a:t>	return H</a:t>
            </a:r>
          </a:p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66CC"/>
                </a:solidFill>
                <a:cs typeface="Times New Roman" pitchFamily="16" charset="0"/>
              </a:rPr>
              <a:t>end</a:t>
            </a:r>
            <a:r>
              <a:rPr lang="tr-TR" sz="2000">
                <a:cs typeface="Times New Roman" pitchFamily="16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Uniting Two Fibonacci Heaps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36550" indent="-336550">
              <a:lnSpc>
                <a:spcPct val="80000"/>
              </a:lnSpc>
              <a:spcBef>
                <a:spcPts val="700"/>
              </a:spcBef>
              <a:buClr>
                <a:srgbClr val="0066CC"/>
              </a:buClr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800">
                <a:solidFill>
                  <a:srgbClr val="0066CC"/>
                </a:solidFill>
              </a:rPr>
              <a:t>No consolidation of trees</a:t>
            </a:r>
          </a:p>
          <a:p>
            <a:pPr marL="336550" indent="-336550">
              <a:lnSpc>
                <a:spcPct val="80000"/>
              </a:lnSpc>
              <a:spcBef>
                <a:spcPts val="700"/>
              </a:spcBef>
              <a:buClr>
                <a:srgbClr val="0066CC"/>
              </a:buClr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800">
                <a:solidFill>
                  <a:srgbClr val="0066CC"/>
                </a:solidFill>
              </a:rPr>
              <a:t>Actual cost</a:t>
            </a:r>
            <a:r>
              <a:rPr lang="tr-TR" sz="2800"/>
              <a:t> = </a:t>
            </a:r>
            <a:r>
              <a:rPr lang="tr-TR" sz="2800" i="1">
                <a:solidFill>
                  <a:srgbClr val="0066CC"/>
                </a:solidFill>
              </a:rPr>
              <a:t>O(1)</a:t>
            </a:r>
          </a:p>
          <a:p>
            <a:pPr marL="336550" indent="-336550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800"/>
              <a:t>Change in potential</a:t>
            </a:r>
          </a:p>
          <a:p>
            <a:pPr marL="336550" indent="-330200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l-GR" sz="2800" i="1">
                <a:cs typeface="Times New Roman" pitchFamily="16" charset="0"/>
              </a:rPr>
              <a:t>Φ</a:t>
            </a:r>
            <a:r>
              <a:rPr lang="tr-TR" sz="2800" i="1">
                <a:cs typeface="Times New Roman" pitchFamily="16" charset="0"/>
              </a:rPr>
              <a:t>(H)</a:t>
            </a:r>
            <a:r>
              <a:rPr lang="tr-TR" sz="2800">
                <a:cs typeface="Times New Roman" pitchFamily="16" charset="0"/>
              </a:rPr>
              <a:t> – (</a:t>
            </a:r>
            <a:r>
              <a:rPr lang="el-GR" sz="2800" i="1">
                <a:cs typeface="Times New Roman" pitchFamily="16" charset="0"/>
              </a:rPr>
              <a:t>Φ</a:t>
            </a:r>
            <a:r>
              <a:rPr lang="tr-TR" sz="2800" i="1">
                <a:cs typeface="Times New Roman" pitchFamily="16" charset="0"/>
              </a:rPr>
              <a:t>(H</a:t>
            </a:r>
            <a:r>
              <a:rPr lang="tr-TR" sz="2800" i="1" baseline="-25000">
                <a:cs typeface="Times New Roman" pitchFamily="16" charset="0"/>
              </a:rPr>
              <a:t>1</a:t>
            </a:r>
            <a:r>
              <a:rPr lang="tr-TR" sz="2800" i="1">
                <a:cs typeface="Times New Roman" pitchFamily="16" charset="0"/>
              </a:rPr>
              <a:t>)</a:t>
            </a:r>
            <a:r>
              <a:rPr lang="tr-TR" sz="2800">
                <a:cs typeface="Times New Roman" pitchFamily="16" charset="0"/>
              </a:rPr>
              <a:t> + </a:t>
            </a:r>
            <a:r>
              <a:rPr lang="el-GR" sz="2800" i="1">
                <a:cs typeface="Times New Roman" pitchFamily="16" charset="0"/>
              </a:rPr>
              <a:t>Φ</a:t>
            </a:r>
            <a:r>
              <a:rPr lang="tr-TR" sz="2800" i="1">
                <a:cs typeface="Times New Roman" pitchFamily="16" charset="0"/>
              </a:rPr>
              <a:t>(H</a:t>
            </a:r>
            <a:r>
              <a:rPr lang="tr-TR" sz="2800" i="1" baseline="-25000">
                <a:cs typeface="Times New Roman" pitchFamily="16" charset="0"/>
              </a:rPr>
              <a:t>2</a:t>
            </a:r>
            <a:r>
              <a:rPr lang="tr-TR" sz="2800" i="1">
                <a:cs typeface="Times New Roman" pitchFamily="16" charset="0"/>
              </a:rPr>
              <a:t>)</a:t>
            </a:r>
            <a:r>
              <a:rPr lang="tr-TR" sz="2800">
                <a:cs typeface="Times New Roman" pitchFamily="16" charset="0"/>
              </a:rPr>
              <a:t>) =</a:t>
            </a:r>
          </a:p>
          <a:p>
            <a:pPr marL="336550" indent="-330200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800">
                <a:cs typeface="Times New Roman" pitchFamily="16" charset="0"/>
              </a:rPr>
              <a:t>         = (</a:t>
            </a:r>
            <a:r>
              <a:rPr lang="tr-TR" sz="2800" i="1">
                <a:cs typeface="Times New Roman" pitchFamily="16" charset="0"/>
              </a:rPr>
              <a:t>t(H)</a:t>
            </a:r>
            <a:r>
              <a:rPr lang="tr-TR" sz="2800">
                <a:cs typeface="Times New Roman" pitchFamily="16" charset="0"/>
              </a:rPr>
              <a:t> + 2</a:t>
            </a:r>
            <a:r>
              <a:rPr lang="tr-TR" sz="2800" i="1">
                <a:cs typeface="Times New Roman" pitchFamily="16" charset="0"/>
              </a:rPr>
              <a:t>m(H)</a:t>
            </a:r>
            <a:r>
              <a:rPr lang="tr-TR" sz="2800">
                <a:cs typeface="Times New Roman" pitchFamily="16" charset="0"/>
              </a:rPr>
              <a:t>) – ((</a:t>
            </a:r>
            <a:r>
              <a:rPr lang="tr-TR" sz="2800" i="1">
                <a:cs typeface="Times New Roman" pitchFamily="16" charset="0"/>
              </a:rPr>
              <a:t>t(H</a:t>
            </a:r>
            <a:r>
              <a:rPr lang="tr-TR" sz="2800" i="1" baseline="-25000">
                <a:cs typeface="Times New Roman" pitchFamily="16" charset="0"/>
              </a:rPr>
              <a:t>1</a:t>
            </a:r>
            <a:r>
              <a:rPr lang="tr-TR" sz="2800" i="1">
                <a:cs typeface="Times New Roman" pitchFamily="16" charset="0"/>
              </a:rPr>
              <a:t>)</a:t>
            </a:r>
            <a:r>
              <a:rPr lang="tr-TR" sz="2800">
                <a:cs typeface="Times New Roman" pitchFamily="16" charset="0"/>
              </a:rPr>
              <a:t> + 2</a:t>
            </a:r>
            <a:r>
              <a:rPr lang="tr-TR" sz="2800" i="1">
                <a:cs typeface="Times New Roman" pitchFamily="16" charset="0"/>
              </a:rPr>
              <a:t>m(H</a:t>
            </a:r>
            <a:r>
              <a:rPr lang="tr-TR" sz="2800" i="1" baseline="-25000">
                <a:cs typeface="Times New Roman" pitchFamily="16" charset="0"/>
              </a:rPr>
              <a:t>1</a:t>
            </a:r>
            <a:r>
              <a:rPr lang="tr-TR" sz="2800" i="1">
                <a:cs typeface="Times New Roman" pitchFamily="16" charset="0"/>
              </a:rPr>
              <a:t>)</a:t>
            </a:r>
            <a:r>
              <a:rPr lang="tr-TR" sz="2800">
                <a:cs typeface="Times New Roman" pitchFamily="16" charset="0"/>
              </a:rPr>
              <a:t>) +</a:t>
            </a:r>
          </a:p>
          <a:p>
            <a:pPr marL="336550" indent="-330200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800">
                <a:cs typeface="Times New Roman" pitchFamily="16" charset="0"/>
              </a:rPr>
              <a:t>             (</a:t>
            </a:r>
            <a:r>
              <a:rPr lang="tr-TR" sz="2800" i="1">
                <a:cs typeface="Times New Roman" pitchFamily="16" charset="0"/>
              </a:rPr>
              <a:t>t(H</a:t>
            </a:r>
            <a:r>
              <a:rPr lang="tr-TR" sz="2800" i="1" baseline="-25000">
                <a:cs typeface="Times New Roman" pitchFamily="16" charset="0"/>
              </a:rPr>
              <a:t>2</a:t>
            </a:r>
            <a:r>
              <a:rPr lang="tr-TR" sz="2800" i="1">
                <a:cs typeface="Times New Roman" pitchFamily="16" charset="0"/>
              </a:rPr>
              <a:t>)</a:t>
            </a:r>
            <a:r>
              <a:rPr lang="tr-TR" sz="2800">
                <a:cs typeface="Times New Roman" pitchFamily="16" charset="0"/>
              </a:rPr>
              <a:t> + 2</a:t>
            </a:r>
            <a:r>
              <a:rPr lang="tr-TR" sz="2800" i="1">
                <a:cs typeface="Times New Roman" pitchFamily="16" charset="0"/>
              </a:rPr>
              <a:t>m(H</a:t>
            </a:r>
            <a:r>
              <a:rPr lang="tr-TR" sz="2800" i="1" baseline="-25000">
                <a:cs typeface="Times New Roman" pitchFamily="16" charset="0"/>
              </a:rPr>
              <a:t>2</a:t>
            </a:r>
            <a:r>
              <a:rPr lang="tr-TR" sz="2800" i="1">
                <a:cs typeface="Times New Roman" pitchFamily="16" charset="0"/>
              </a:rPr>
              <a:t>)</a:t>
            </a:r>
            <a:r>
              <a:rPr lang="tr-TR" sz="2800">
                <a:cs typeface="Times New Roman" pitchFamily="16" charset="0"/>
              </a:rPr>
              <a:t>))</a:t>
            </a:r>
          </a:p>
          <a:p>
            <a:pPr marL="336550" indent="-330200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800">
                <a:cs typeface="Times New Roman" pitchFamily="16" charset="0"/>
              </a:rPr>
              <a:t>        = 0 since </a:t>
            </a:r>
            <a:r>
              <a:rPr lang="tr-TR" sz="2800" i="1">
                <a:cs typeface="Times New Roman" pitchFamily="16" charset="0"/>
              </a:rPr>
              <a:t>t(H)</a:t>
            </a:r>
            <a:r>
              <a:rPr lang="tr-TR" sz="2800">
                <a:cs typeface="Times New Roman" pitchFamily="16" charset="0"/>
              </a:rPr>
              <a:t> = </a:t>
            </a:r>
            <a:r>
              <a:rPr lang="tr-TR" sz="2800" i="1">
                <a:cs typeface="Times New Roman" pitchFamily="16" charset="0"/>
              </a:rPr>
              <a:t>t(H</a:t>
            </a:r>
            <a:r>
              <a:rPr lang="tr-TR" sz="2800" i="1" baseline="-25000">
                <a:cs typeface="Times New Roman" pitchFamily="16" charset="0"/>
              </a:rPr>
              <a:t>1</a:t>
            </a:r>
            <a:r>
              <a:rPr lang="tr-TR" sz="2800" i="1">
                <a:cs typeface="Times New Roman" pitchFamily="16" charset="0"/>
              </a:rPr>
              <a:t>)</a:t>
            </a:r>
            <a:r>
              <a:rPr lang="tr-TR" sz="2800">
                <a:cs typeface="Times New Roman" pitchFamily="16" charset="0"/>
              </a:rPr>
              <a:t> + </a:t>
            </a:r>
            <a:r>
              <a:rPr lang="tr-TR" sz="2800" i="1">
                <a:cs typeface="Times New Roman" pitchFamily="16" charset="0"/>
              </a:rPr>
              <a:t>t(H</a:t>
            </a:r>
            <a:r>
              <a:rPr lang="tr-TR" sz="2800" i="1" baseline="-25000">
                <a:cs typeface="Times New Roman" pitchFamily="16" charset="0"/>
              </a:rPr>
              <a:t>2</a:t>
            </a:r>
            <a:r>
              <a:rPr lang="tr-TR" sz="2800" i="1">
                <a:cs typeface="Times New Roman" pitchFamily="16" charset="0"/>
              </a:rPr>
              <a:t>)</a:t>
            </a:r>
          </a:p>
          <a:p>
            <a:pPr marL="336550" indent="-330200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800">
                <a:cs typeface="Times New Roman" pitchFamily="16" charset="0"/>
              </a:rPr>
              <a:t>                        </a:t>
            </a:r>
            <a:r>
              <a:rPr lang="tr-TR" sz="2800" i="1">
                <a:cs typeface="Times New Roman" pitchFamily="16" charset="0"/>
              </a:rPr>
              <a:t>m(H)</a:t>
            </a:r>
            <a:r>
              <a:rPr lang="tr-TR" sz="2800">
                <a:cs typeface="Times New Roman" pitchFamily="16" charset="0"/>
              </a:rPr>
              <a:t> = </a:t>
            </a:r>
            <a:r>
              <a:rPr lang="tr-TR" sz="2800" i="1">
                <a:cs typeface="Times New Roman" pitchFamily="16" charset="0"/>
              </a:rPr>
              <a:t>m(H</a:t>
            </a:r>
            <a:r>
              <a:rPr lang="tr-TR" sz="2800" i="1" baseline="-25000">
                <a:cs typeface="Times New Roman" pitchFamily="16" charset="0"/>
              </a:rPr>
              <a:t>1</a:t>
            </a:r>
            <a:r>
              <a:rPr lang="tr-TR" sz="2800" i="1">
                <a:cs typeface="Times New Roman" pitchFamily="16" charset="0"/>
              </a:rPr>
              <a:t>)</a:t>
            </a:r>
            <a:r>
              <a:rPr lang="tr-TR" sz="2800">
                <a:cs typeface="Times New Roman" pitchFamily="16" charset="0"/>
              </a:rPr>
              <a:t> + </a:t>
            </a:r>
            <a:r>
              <a:rPr lang="tr-TR" sz="2800" i="1">
                <a:cs typeface="Times New Roman" pitchFamily="16" charset="0"/>
              </a:rPr>
              <a:t>m(H</a:t>
            </a:r>
            <a:r>
              <a:rPr lang="tr-TR" sz="2800" i="1" baseline="-25000">
                <a:cs typeface="Times New Roman" pitchFamily="16" charset="0"/>
              </a:rPr>
              <a:t>2</a:t>
            </a:r>
            <a:r>
              <a:rPr lang="tr-TR" sz="2800" i="1">
                <a:cs typeface="Times New Roman" pitchFamily="16" charset="0"/>
              </a:rPr>
              <a:t>)</a:t>
            </a:r>
          </a:p>
          <a:p>
            <a:pPr marL="336550" indent="-330200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800">
                <a:cs typeface="Times New Roman" pitchFamily="16" charset="0"/>
              </a:rPr>
              <a:t>Therefore </a:t>
            </a:r>
            <a:r>
              <a:rPr lang="tr-TR" sz="2800">
                <a:solidFill>
                  <a:srgbClr val="0066CC"/>
                </a:solidFill>
                <a:cs typeface="Times New Roman" pitchFamily="16" charset="0"/>
              </a:rPr>
              <a:t>amortized cost</a:t>
            </a:r>
            <a:r>
              <a:rPr lang="tr-TR" sz="2800">
                <a:cs typeface="Times New Roman" pitchFamily="16" charset="0"/>
              </a:rPr>
              <a:t> = </a:t>
            </a:r>
            <a:r>
              <a:rPr lang="tr-TR" sz="2800">
                <a:solidFill>
                  <a:srgbClr val="0066CC"/>
                </a:solidFill>
                <a:cs typeface="Times New Roman" pitchFamily="16" charset="0"/>
              </a:rPr>
              <a:t>actual cost</a:t>
            </a:r>
            <a:r>
              <a:rPr lang="tr-TR" sz="2800">
                <a:cs typeface="Times New Roman" pitchFamily="16" charset="0"/>
              </a:rPr>
              <a:t> = </a:t>
            </a:r>
            <a:r>
              <a:rPr lang="tr-TR" sz="2800" i="1">
                <a:cs typeface="Times New Roman" pitchFamily="16" charset="0"/>
              </a:rPr>
              <a:t>O(1)</a:t>
            </a:r>
            <a:r>
              <a:rPr lang="tr-TR" sz="2800">
                <a:cs typeface="Times New Roman" pitchFamily="16" charset="0"/>
              </a:rPr>
              <a:t> 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Extracting the Minimum Node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/>
              <a:t>The most complicated operation the </a:t>
            </a:r>
            <a:r>
              <a:rPr lang="tr-TR" sz="2000">
                <a:solidFill>
                  <a:srgbClr val="0066CC"/>
                </a:solidFill>
              </a:rPr>
              <a:t>delayed work</a:t>
            </a:r>
            <a:r>
              <a:rPr lang="tr-TR" sz="2000"/>
              <a:t> of </a:t>
            </a:r>
            <a:r>
              <a:rPr lang="tr-TR" sz="2000">
                <a:solidFill>
                  <a:srgbClr val="0066CC"/>
                </a:solidFill>
              </a:rPr>
              <a:t>consolidating</a:t>
            </a:r>
            <a:r>
              <a:rPr lang="tr-TR" sz="2000"/>
              <a:t> the trees in the root list occurs</a:t>
            </a:r>
          </a:p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 sz="2000">
              <a:solidFill>
                <a:srgbClr val="0066CC"/>
              </a:solidFill>
            </a:endParaRPr>
          </a:p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66CC"/>
                </a:solidFill>
              </a:rPr>
              <a:t>FIB-HEAP-EXTRACT-MIN</a:t>
            </a:r>
            <a:r>
              <a:rPr lang="tr-TR" sz="2000"/>
              <a:t>(H)</a:t>
            </a:r>
          </a:p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/>
              <a:t>	z</a:t>
            </a:r>
            <a:r>
              <a:rPr lang="tr-TR" sz="2000"/>
              <a:t> = min[H]</a:t>
            </a:r>
          </a:p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66CC"/>
                </a:solidFill>
              </a:rPr>
              <a:t>	for</a:t>
            </a:r>
            <a:r>
              <a:rPr lang="tr-TR" sz="2000"/>
              <a:t> each child </a:t>
            </a:r>
            <a:r>
              <a:rPr lang="tr-TR" sz="2000" i="1"/>
              <a:t>x</a:t>
            </a:r>
            <a:r>
              <a:rPr lang="tr-TR" sz="2000"/>
              <a:t> of </a:t>
            </a:r>
            <a:r>
              <a:rPr lang="tr-TR" sz="2000" i="1"/>
              <a:t>z</a:t>
            </a:r>
            <a:r>
              <a:rPr lang="tr-TR" sz="2000"/>
              <a:t> </a:t>
            </a:r>
          </a:p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/>
              <a:t>		add </a:t>
            </a:r>
            <a:r>
              <a:rPr lang="tr-TR" sz="2000" i="1"/>
              <a:t>x</a:t>
            </a:r>
            <a:r>
              <a:rPr lang="tr-TR" sz="2000"/>
              <a:t> to the root list of H</a:t>
            </a:r>
          </a:p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/>
              <a:t>		p[</a:t>
            </a:r>
            <a:r>
              <a:rPr lang="tr-TR" sz="2000" i="1"/>
              <a:t>x</a:t>
            </a:r>
            <a:r>
              <a:rPr lang="tr-TR" sz="2000"/>
              <a:t>] </a:t>
            </a:r>
            <a:r>
              <a:rPr lang="tr-TR" sz="2000">
                <a:cs typeface="Times New Roman" pitchFamily="16" charset="0"/>
              </a:rPr>
              <a:t>← NIL</a:t>
            </a:r>
          </a:p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66CC"/>
                </a:solidFill>
              </a:rPr>
              <a:t>	endfor</a:t>
            </a:r>
          </a:p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/>
              <a:t>	remove </a:t>
            </a:r>
            <a:r>
              <a:rPr lang="tr-TR" sz="2000" i="1"/>
              <a:t>z</a:t>
            </a:r>
            <a:r>
              <a:rPr lang="tr-TR" sz="2000"/>
              <a:t> from the root list of H</a:t>
            </a:r>
          </a:p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/>
              <a:t>	min[H] </a:t>
            </a:r>
            <a:r>
              <a:rPr lang="tr-TR" sz="2000">
                <a:cs typeface="Times New Roman" pitchFamily="16" charset="0"/>
              </a:rPr>
              <a:t>← right[</a:t>
            </a:r>
            <a:r>
              <a:rPr lang="tr-TR" sz="2000" i="1">
                <a:cs typeface="Times New Roman" pitchFamily="16" charset="0"/>
              </a:rPr>
              <a:t>z</a:t>
            </a:r>
            <a:r>
              <a:rPr lang="tr-TR" sz="2000">
                <a:cs typeface="Times New Roman" pitchFamily="16" charset="0"/>
              </a:rPr>
              <a:t>]</a:t>
            </a:r>
          </a:p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66CC"/>
                </a:solidFill>
                <a:cs typeface="Times New Roman" pitchFamily="16" charset="0"/>
              </a:rPr>
              <a:t>	CONSOLIDATE</a:t>
            </a:r>
            <a:r>
              <a:rPr lang="tr-TR" sz="2000">
                <a:cs typeface="Times New Roman" pitchFamily="16" charset="0"/>
              </a:rPr>
              <a:t>(H)</a:t>
            </a:r>
          </a:p>
          <a:p>
            <a:pPr indent="-336550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66CC"/>
                </a:solidFill>
                <a:cs typeface="Times New Roman" pitchFamily="16" charset="0"/>
              </a:rPr>
              <a:t>end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Extracting the Minimum Node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36550" indent="-336550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400"/>
              <a:t>Repeatedly execute the following steps </a:t>
            </a:r>
            <a:r>
              <a:rPr lang="tr-TR" sz="2400">
                <a:solidFill>
                  <a:srgbClr val="0066CC"/>
                </a:solidFill>
              </a:rPr>
              <a:t>until</a:t>
            </a:r>
            <a:r>
              <a:rPr lang="tr-TR" sz="2400"/>
              <a:t> every root in the root list has a distinct degree value</a:t>
            </a:r>
          </a:p>
          <a:p>
            <a:pPr marL="336550" indent="-330200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400"/>
              <a:t>(1) Find two roots x and y in the root list with the same degree </a:t>
            </a:r>
          </a:p>
          <a:p>
            <a:pPr marL="336550" indent="-330200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400"/>
              <a:t>          where key[x] </a:t>
            </a:r>
            <a:r>
              <a:rPr lang="tr-TR" sz="2400">
                <a:cs typeface="Times New Roman" pitchFamily="16" charset="0"/>
              </a:rPr>
              <a:t>≤ key[y]</a:t>
            </a:r>
            <a:r>
              <a:rPr lang="tr-TR" sz="2400"/>
              <a:t> </a:t>
            </a:r>
          </a:p>
          <a:p>
            <a:pPr marL="336550" indent="-330200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400"/>
              <a:t>(2) </a:t>
            </a:r>
            <a:r>
              <a:rPr lang="tr-TR" sz="2400">
                <a:solidFill>
                  <a:srgbClr val="0066CC"/>
                </a:solidFill>
              </a:rPr>
              <a:t>Link</a:t>
            </a:r>
            <a:r>
              <a:rPr lang="tr-TR" sz="2400"/>
              <a:t> y to x : Remove y from the root list and make y a  </a:t>
            </a:r>
          </a:p>
          <a:p>
            <a:pPr marL="336550" indent="-330200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400"/>
              <a:t>                          child of x </a:t>
            </a:r>
          </a:p>
          <a:p>
            <a:pPr marL="336550" indent="-330200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400"/>
              <a:t>    This operation is performed by procedure FIB-HEAP-LINK</a:t>
            </a:r>
          </a:p>
          <a:p>
            <a:pPr marL="336550" indent="-330200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400"/>
              <a:t>Procedure CONSOLIDATE uses an </a:t>
            </a:r>
            <a:r>
              <a:rPr lang="tr-TR" sz="2400">
                <a:solidFill>
                  <a:srgbClr val="0066CC"/>
                </a:solidFill>
              </a:rPr>
              <a:t>auxiliary pointer array</a:t>
            </a:r>
            <a:r>
              <a:rPr lang="tr-TR" sz="2400"/>
              <a:t> A[0......</a:t>
            </a:r>
            <a:r>
              <a:rPr lang="tr-TR" sz="2400" i="1"/>
              <a:t>D(n)</a:t>
            </a:r>
            <a:r>
              <a:rPr lang="tr-TR" sz="2400"/>
              <a:t>] </a:t>
            </a:r>
          </a:p>
          <a:p>
            <a:pPr marL="336550" indent="-330200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400"/>
              <a:t>A[i] = y : y is currently a root with degree[y] = i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Extracting the Minimum Node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3957638" cy="4114800"/>
          </a:xfrm>
          <a:ln/>
        </p:spPr>
        <p:txBody>
          <a:bodyPr/>
          <a:lstStyle/>
          <a:p>
            <a:pPr indent="-336550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solidFill>
                  <a:srgbClr val="0066CC"/>
                </a:solidFill>
              </a:rPr>
              <a:t>CONSOLIDATE</a:t>
            </a:r>
            <a:r>
              <a:rPr lang="tr-TR" sz="1200"/>
              <a:t>(H)</a:t>
            </a:r>
          </a:p>
          <a:p>
            <a:pPr indent="-336550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solidFill>
                  <a:srgbClr val="0066CC"/>
                </a:solidFill>
              </a:rPr>
              <a:t>	for</a:t>
            </a:r>
            <a:r>
              <a:rPr lang="tr-TR" sz="1200"/>
              <a:t> </a:t>
            </a:r>
            <a:r>
              <a:rPr lang="tr-TR" sz="1200" i="1"/>
              <a:t>i</a:t>
            </a:r>
            <a:r>
              <a:rPr lang="tr-TR" sz="1200">
                <a:cs typeface="Times New Roman" pitchFamily="16" charset="0"/>
              </a:rPr>
              <a:t>← 0 </a:t>
            </a:r>
            <a:r>
              <a:rPr lang="tr-TR" sz="1200">
                <a:solidFill>
                  <a:srgbClr val="0066CC"/>
                </a:solidFill>
                <a:cs typeface="Times New Roman" pitchFamily="16" charset="0"/>
              </a:rPr>
              <a:t>to </a:t>
            </a:r>
            <a:r>
              <a:rPr lang="tr-TR" sz="1200">
                <a:cs typeface="Times New Roman" pitchFamily="16" charset="0"/>
              </a:rPr>
              <a:t>D(</a:t>
            </a:r>
            <a:r>
              <a:rPr lang="tr-TR" sz="1200" i="1">
                <a:cs typeface="Times New Roman" pitchFamily="16" charset="0"/>
              </a:rPr>
              <a:t>n</a:t>
            </a:r>
            <a:r>
              <a:rPr lang="tr-TR" sz="1200">
                <a:cs typeface="Times New Roman" pitchFamily="16" charset="0"/>
              </a:rPr>
              <a:t>) </a:t>
            </a:r>
            <a:r>
              <a:rPr lang="tr-TR" sz="1200">
                <a:solidFill>
                  <a:srgbClr val="0066CC"/>
                </a:solidFill>
                <a:cs typeface="Times New Roman" pitchFamily="16" charset="0"/>
              </a:rPr>
              <a:t>do</a:t>
            </a:r>
          </a:p>
          <a:p>
            <a:pPr indent="-336550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cs typeface="Times New Roman" pitchFamily="16" charset="0"/>
              </a:rPr>
              <a:t>		A[</a:t>
            </a:r>
            <a:r>
              <a:rPr lang="tr-TR" sz="1200" i="1">
                <a:cs typeface="Times New Roman" pitchFamily="16" charset="0"/>
              </a:rPr>
              <a:t>i</a:t>
            </a:r>
            <a:r>
              <a:rPr lang="tr-TR" sz="1200">
                <a:cs typeface="Times New Roman" pitchFamily="16" charset="0"/>
              </a:rPr>
              <a:t>] ← N IL</a:t>
            </a:r>
          </a:p>
          <a:p>
            <a:pPr indent="-336550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solidFill>
                  <a:srgbClr val="0066CC"/>
                </a:solidFill>
                <a:cs typeface="Times New Roman" pitchFamily="16" charset="0"/>
              </a:rPr>
              <a:t>	endfor</a:t>
            </a:r>
          </a:p>
          <a:p>
            <a:pPr indent="-336550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solidFill>
                  <a:srgbClr val="0066CC"/>
                </a:solidFill>
                <a:cs typeface="Times New Roman" pitchFamily="16" charset="0"/>
              </a:rPr>
              <a:t>	for</a:t>
            </a:r>
            <a:r>
              <a:rPr lang="tr-TR" sz="1200">
                <a:cs typeface="Times New Roman" pitchFamily="16" charset="0"/>
              </a:rPr>
              <a:t> each node </a:t>
            </a:r>
            <a:r>
              <a:rPr lang="tr-TR" sz="1200" i="1">
                <a:cs typeface="Times New Roman" pitchFamily="16" charset="0"/>
              </a:rPr>
              <a:t>w</a:t>
            </a:r>
            <a:r>
              <a:rPr lang="tr-TR" sz="1200">
                <a:cs typeface="Times New Roman" pitchFamily="16" charset="0"/>
              </a:rPr>
              <a:t> in the root list of H </a:t>
            </a:r>
            <a:r>
              <a:rPr lang="tr-TR" sz="1200">
                <a:solidFill>
                  <a:srgbClr val="0066CC"/>
                </a:solidFill>
                <a:cs typeface="Times New Roman" pitchFamily="16" charset="0"/>
              </a:rPr>
              <a:t>do</a:t>
            </a:r>
          </a:p>
          <a:p>
            <a:pPr indent="-336550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 i="1">
                <a:cs typeface="Times New Roman" pitchFamily="16" charset="0"/>
              </a:rPr>
              <a:t>		x</a:t>
            </a:r>
            <a:r>
              <a:rPr lang="tr-TR" sz="1200">
                <a:cs typeface="Times New Roman" pitchFamily="16" charset="0"/>
              </a:rPr>
              <a:t> ← </a:t>
            </a:r>
            <a:r>
              <a:rPr lang="tr-TR" sz="1200" i="1">
                <a:cs typeface="Times New Roman" pitchFamily="16" charset="0"/>
              </a:rPr>
              <a:t>w</a:t>
            </a:r>
          </a:p>
          <a:p>
            <a:pPr indent="-336550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 i="1">
                <a:cs typeface="Times New Roman" pitchFamily="16" charset="0"/>
              </a:rPr>
              <a:t>		d</a:t>
            </a:r>
            <a:r>
              <a:rPr lang="tr-TR" sz="1200">
                <a:cs typeface="Times New Roman" pitchFamily="16" charset="0"/>
              </a:rPr>
              <a:t> ← degree[</a:t>
            </a:r>
            <a:r>
              <a:rPr lang="tr-TR" sz="1200" i="1">
                <a:cs typeface="Times New Roman" pitchFamily="16" charset="0"/>
              </a:rPr>
              <a:t>x</a:t>
            </a:r>
            <a:r>
              <a:rPr lang="tr-TR" sz="1200">
                <a:cs typeface="Times New Roman" pitchFamily="16" charset="0"/>
              </a:rPr>
              <a:t>]</a:t>
            </a:r>
          </a:p>
          <a:p>
            <a:pPr indent="-336550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solidFill>
                  <a:srgbClr val="0066CC"/>
                </a:solidFill>
                <a:cs typeface="Times New Roman" pitchFamily="16" charset="0"/>
              </a:rPr>
              <a:t>		while</a:t>
            </a:r>
            <a:r>
              <a:rPr lang="tr-TR" sz="1200">
                <a:cs typeface="Times New Roman" pitchFamily="16" charset="0"/>
              </a:rPr>
              <a:t> A[</a:t>
            </a:r>
            <a:r>
              <a:rPr lang="tr-TR" sz="1200" i="1">
                <a:cs typeface="Times New Roman" pitchFamily="16" charset="0"/>
              </a:rPr>
              <a:t>d</a:t>
            </a:r>
            <a:r>
              <a:rPr lang="tr-TR" sz="1200">
                <a:cs typeface="Times New Roman" pitchFamily="16" charset="0"/>
              </a:rPr>
              <a:t>] ≠ NIL </a:t>
            </a:r>
            <a:r>
              <a:rPr lang="tr-TR" sz="1200">
                <a:solidFill>
                  <a:srgbClr val="0066CC"/>
                </a:solidFill>
                <a:cs typeface="Times New Roman" pitchFamily="16" charset="0"/>
              </a:rPr>
              <a:t>do</a:t>
            </a:r>
          </a:p>
          <a:p>
            <a:pPr indent="-336550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 i="1">
                <a:cs typeface="Times New Roman" pitchFamily="16" charset="0"/>
              </a:rPr>
              <a:t>			y</a:t>
            </a:r>
            <a:r>
              <a:rPr lang="tr-TR" sz="1200">
                <a:cs typeface="Times New Roman" pitchFamily="16" charset="0"/>
              </a:rPr>
              <a:t> ← A[</a:t>
            </a:r>
            <a:r>
              <a:rPr lang="tr-TR" sz="1200" i="1">
                <a:cs typeface="Times New Roman" pitchFamily="16" charset="0"/>
              </a:rPr>
              <a:t>d</a:t>
            </a:r>
            <a:r>
              <a:rPr lang="tr-TR" sz="1200">
                <a:cs typeface="Times New Roman" pitchFamily="16" charset="0"/>
              </a:rPr>
              <a:t>]</a:t>
            </a:r>
          </a:p>
          <a:p>
            <a:pPr indent="-336550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solidFill>
                  <a:srgbClr val="0066CC"/>
                </a:solidFill>
                <a:cs typeface="Times New Roman" pitchFamily="16" charset="0"/>
              </a:rPr>
              <a:t>			if</a:t>
            </a:r>
            <a:r>
              <a:rPr lang="tr-TR" sz="1200">
                <a:cs typeface="Times New Roman" pitchFamily="16" charset="0"/>
              </a:rPr>
              <a:t> key[</a:t>
            </a:r>
            <a:r>
              <a:rPr lang="tr-TR" sz="1200" i="1">
                <a:cs typeface="Times New Roman" pitchFamily="16" charset="0"/>
              </a:rPr>
              <a:t>x</a:t>
            </a:r>
            <a:r>
              <a:rPr lang="tr-TR" sz="1200">
                <a:cs typeface="Times New Roman" pitchFamily="16" charset="0"/>
              </a:rPr>
              <a:t>] &gt; key[</a:t>
            </a:r>
            <a:r>
              <a:rPr lang="tr-TR" sz="1200" i="1">
                <a:cs typeface="Times New Roman" pitchFamily="16" charset="0"/>
              </a:rPr>
              <a:t>y</a:t>
            </a:r>
            <a:r>
              <a:rPr lang="tr-TR" sz="1200">
                <a:cs typeface="Times New Roman" pitchFamily="16" charset="0"/>
              </a:rPr>
              <a:t>] </a:t>
            </a:r>
            <a:r>
              <a:rPr lang="tr-TR" sz="1200">
                <a:solidFill>
                  <a:srgbClr val="0066CC"/>
                </a:solidFill>
                <a:cs typeface="Times New Roman" pitchFamily="16" charset="0"/>
              </a:rPr>
              <a:t>then</a:t>
            </a:r>
          </a:p>
          <a:p>
            <a:pPr indent="-336550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cs typeface="Times New Roman" pitchFamily="16" charset="0"/>
              </a:rPr>
              <a:t>				exchange </a:t>
            </a:r>
            <a:r>
              <a:rPr lang="tr-TR" sz="1200" i="1">
                <a:cs typeface="Times New Roman" pitchFamily="16" charset="0"/>
              </a:rPr>
              <a:t>x</a:t>
            </a:r>
            <a:r>
              <a:rPr lang="tr-TR" sz="1200">
                <a:cs typeface="Times New Roman" pitchFamily="16" charset="0"/>
              </a:rPr>
              <a:t> ↔ </a:t>
            </a:r>
            <a:r>
              <a:rPr lang="tr-TR" sz="1200" i="1">
                <a:cs typeface="Times New Roman" pitchFamily="16" charset="0"/>
              </a:rPr>
              <a:t>y</a:t>
            </a:r>
          </a:p>
          <a:p>
            <a:pPr indent="-336550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solidFill>
                  <a:srgbClr val="0066CC"/>
                </a:solidFill>
                <a:cs typeface="Times New Roman" pitchFamily="16" charset="0"/>
              </a:rPr>
              <a:t>			endif</a:t>
            </a:r>
          </a:p>
          <a:p>
            <a:pPr indent="-336550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solidFill>
                  <a:srgbClr val="0066CC"/>
                </a:solidFill>
                <a:cs typeface="Times New Roman" pitchFamily="16" charset="0"/>
              </a:rPr>
              <a:t>			FIB-HEAP-LINK</a:t>
            </a:r>
            <a:r>
              <a:rPr lang="tr-TR" sz="1200">
                <a:cs typeface="Times New Roman" pitchFamily="16" charset="0"/>
              </a:rPr>
              <a:t>(H,</a:t>
            </a:r>
            <a:r>
              <a:rPr lang="tr-TR" sz="1200" i="1">
                <a:cs typeface="Times New Roman" pitchFamily="16" charset="0"/>
              </a:rPr>
              <a:t>y</a:t>
            </a:r>
            <a:r>
              <a:rPr lang="tr-TR" sz="1200">
                <a:cs typeface="Times New Roman" pitchFamily="16" charset="0"/>
              </a:rPr>
              <a:t>,</a:t>
            </a:r>
            <a:r>
              <a:rPr lang="tr-TR" sz="1200" i="1">
                <a:cs typeface="Times New Roman" pitchFamily="16" charset="0"/>
              </a:rPr>
              <a:t>x</a:t>
            </a:r>
            <a:r>
              <a:rPr lang="tr-TR" sz="1200">
                <a:cs typeface="Times New Roman" pitchFamily="16" charset="0"/>
              </a:rPr>
              <a:t>)</a:t>
            </a:r>
          </a:p>
          <a:p>
            <a:pPr indent="-336550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cs typeface="Times New Roman" pitchFamily="16" charset="0"/>
              </a:rPr>
              <a:t>			A[</a:t>
            </a:r>
            <a:r>
              <a:rPr lang="tr-TR" sz="1200" i="1">
                <a:cs typeface="Times New Roman" pitchFamily="16" charset="0"/>
              </a:rPr>
              <a:t>d</a:t>
            </a:r>
            <a:r>
              <a:rPr lang="tr-TR" sz="1200">
                <a:cs typeface="Times New Roman" pitchFamily="16" charset="0"/>
              </a:rPr>
              <a:t>] ← NIL</a:t>
            </a:r>
          </a:p>
          <a:p>
            <a:pPr indent="-336550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 i="1">
                <a:cs typeface="Times New Roman" pitchFamily="16" charset="0"/>
              </a:rPr>
              <a:t>			d</a:t>
            </a:r>
            <a:r>
              <a:rPr lang="tr-TR" sz="1200">
                <a:cs typeface="Times New Roman" pitchFamily="16" charset="0"/>
              </a:rPr>
              <a:t> ← </a:t>
            </a:r>
            <a:r>
              <a:rPr lang="tr-TR" sz="1200" i="1">
                <a:cs typeface="Times New Roman" pitchFamily="16" charset="0"/>
              </a:rPr>
              <a:t>d</a:t>
            </a:r>
            <a:r>
              <a:rPr lang="tr-TR" sz="1200">
                <a:cs typeface="Times New Roman" pitchFamily="16" charset="0"/>
              </a:rPr>
              <a:t> + 1</a:t>
            </a:r>
          </a:p>
          <a:p>
            <a:pPr indent="-336550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solidFill>
                  <a:srgbClr val="0066CC"/>
                </a:solidFill>
                <a:cs typeface="Times New Roman" pitchFamily="16" charset="0"/>
              </a:rPr>
              <a:t>		endwhile</a:t>
            </a:r>
          </a:p>
          <a:p>
            <a:pPr indent="-336550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cs typeface="Times New Roman" pitchFamily="16" charset="0"/>
              </a:rPr>
              <a:t>		A[</a:t>
            </a:r>
            <a:r>
              <a:rPr lang="tr-TR" sz="1200" i="1">
                <a:cs typeface="Times New Roman" pitchFamily="16" charset="0"/>
              </a:rPr>
              <a:t>d</a:t>
            </a:r>
            <a:r>
              <a:rPr lang="tr-TR" sz="1200">
                <a:cs typeface="Times New Roman" pitchFamily="16" charset="0"/>
              </a:rPr>
              <a:t>] ← </a:t>
            </a:r>
            <a:r>
              <a:rPr lang="tr-TR" sz="1200" i="1">
                <a:cs typeface="Times New Roman" pitchFamily="16" charset="0"/>
              </a:rPr>
              <a:t>x</a:t>
            </a:r>
          </a:p>
          <a:p>
            <a:pPr indent="-336550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solidFill>
                  <a:srgbClr val="0066CC"/>
                </a:solidFill>
                <a:cs typeface="Times New Roman" pitchFamily="16" charset="0"/>
              </a:rPr>
              <a:t>	endfor</a:t>
            </a:r>
          </a:p>
          <a:p>
            <a:pPr indent="-336550">
              <a:lnSpc>
                <a:spcPct val="80000"/>
              </a:lnSpc>
              <a:spcBef>
                <a:spcPts val="175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700">
                <a:cs typeface="Times New Roman" pitchFamily="16" charset="0"/>
              </a:rPr>
              <a:t>	 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643438" y="2060575"/>
            <a:ext cx="4176712" cy="30527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 sz="12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min[H] ← +</a:t>
            </a:r>
            <a:r>
              <a:rPr lang="tr-TR" sz="1200">
                <a:solidFill>
                  <a:srgbClr val="000000"/>
                </a:solidFill>
                <a:cs typeface="Times New Roman" pitchFamily="16" charset="0"/>
              </a:rPr>
              <a:t>∞</a:t>
            </a: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solidFill>
                  <a:srgbClr val="0066CC"/>
                </a:solidFill>
                <a:cs typeface="Times New Roman" pitchFamily="16" charset="0"/>
              </a:rPr>
              <a:t>for </a:t>
            </a:r>
            <a:r>
              <a:rPr lang="tr-TR" sz="1200" i="1">
                <a:solidFill>
                  <a:srgbClr val="000000"/>
                </a:solidFill>
                <a:cs typeface="Times New Roman" pitchFamily="16" charset="0"/>
              </a:rPr>
              <a:t>i</a:t>
            </a:r>
            <a:r>
              <a:rPr lang="tr-TR" sz="120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lang="tr-TR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← 0 </a:t>
            </a:r>
            <a:r>
              <a:rPr lang="tr-TR" sz="1200">
                <a:solidFill>
                  <a:srgbClr val="0066CC"/>
                </a:solidFill>
                <a:ea typeface="Droid Sans Fallback" charset="0"/>
                <a:cs typeface="Droid Sans Fallback" charset="0"/>
              </a:rPr>
              <a:t>to </a:t>
            </a:r>
            <a:r>
              <a:rPr lang="tr-TR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D(n[H]) </a:t>
            </a:r>
            <a:r>
              <a:rPr lang="tr-TR" sz="1200">
                <a:solidFill>
                  <a:srgbClr val="0066CC"/>
                </a:solidFill>
                <a:ea typeface="Droid Sans Fallback" charset="0"/>
                <a:cs typeface="Droid Sans Fallback" charset="0"/>
              </a:rPr>
              <a:t>do</a:t>
            </a: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solidFill>
                  <a:srgbClr val="0066CC"/>
                </a:solidFill>
                <a:ea typeface="Droid Sans Fallback" charset="0"/>
                <a:cs typeface="Droid Sans Fallback" charset="0"/>
              </a:rPr>
              <a:t>	if</a:t>
            </a:r>
            <a:r>
              <a:rPr lang="tr-TR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A[</a:t>
            </a:r>
            <a:r>
              <a:rPr lang="tr-TR" sz="1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  <a:r>
              <a:rPr lang="tr-TR" sz="1200">
                <a:solidFill>
                  <a:srgbClr val="000000"/>
                </a:solidFill>
                <a:cs typeface="Times New Roman" pitchFamily="16" charset="0"/>
              </a:rPr>
              <a:t>≠ NIL </a:t>
            </a:r>
            <a:r>
              <a:rPr lang="tr-TR" sz="1200">
                <a:solidFill>
                  <a:srgbClr val="0066CC"/>
                </a:solidFill>
                <a:cs typeface="Times New Roman" pitchFamily="16" charset="0"/>
              </a:rPr>
              <a:t>then</a:t>
            </a: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solidFill>
                  <a:srgbClr val="0066CC"/>
                </a:solidFill>
                <a:cs typeface="Times New Roman" pitchFamily="16" charset="0"/>
              </a:rPr>
              <a:t>		</a:t>
            </a:r>
            <a:r>
              <a:rPr lang="tr-TR" sz="1200">
                <a:solidFill>
                  <a:srgbClr val="000000"/>
                </a:solidFill>
                <a:cs typeface="Times New Roman" pitchFamily="16" charset="0"/>
              </a:rPr>
              <a:t>add A[</a:t>
            </a:r>
            <a:r>
              <a:rPr lang="tr-TR" sz="1200" i="1">
                <a:solidFill>
                  <a:srgbClr val="000000"/>
                </a:solidFill>
                <a:cs typeface="Times New Roman" pitchFamily="16" charset="0"/>
              </a:rPr>
              <a:t>i</a:t>
            </a:r>
            <a:r>
              <a:rPr lang="tr-TR" sz="1200">
                <a:solidFill>
                  <a:srgbClr val="000000"/>
                </a:solidFill>
                <a:cs typeface="Times New Roman" pitchFamily="16" charset="0"/>
              </a:rPr>
              <a:t>] to the root list of H</a:t>
            </a: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solidFill>
                  <a:srgbClr val="000000"/>
                </a:solidFill>
                <a:cs typeface="Times New Roman" pitchFamily="16" charset="0"/>
              </a:rPr>
              <a:t>		</a:t>
            </a:r>
            <a:r>
              <a:rPr lang="tr-TR" sz="1200">
                <a:solidFill>
                  <a:srgbClr val="0066CC"/>
                </a:solidFill>
                <a:cs typeface="Times New Roman" pitchFamily="16" charset="0"/>
              </a:rPr>
              <a:t>if</a:t>
            </a:r>
            <a:r>
              <a:rPr lang="tr-TR" sz="1200">
                <a:solidFill>
                  <a:srgbClr val="000000"/>
                </a:solidFill>
                <a:cs typeface="Times New Roman" pitchFamily="16" charset="0"/>
              </a:rPr>
              <a:t> key[A[</a:t>
            </a:r>
            <a:r>
              <a:rPr lang="tr-TR" sz="1200" i="1">
                <a:solidFill>
                  <a:srgbClr val="000000"/>
                </a:solidFill>
                <a:cs typeface="Times New Roman" pitchFamily="16" charset="0"/>
              </a:rPr>
              <a:t>i</a:t>
            </a:r>
            <a:r>
              <a:rPr lang="tr-TR" sz="1200">
                <a:solidFill>
                  <a:srgbClr val="000000"/>
                </a:solidFill>
                <a:cs typeface="Times New Roman" pitchFamily="16" charset="0"/>
              </a:rPr>
              <a:t>]] &lt; key[min[H]] </a:t>
            </a:r>
            <a:r>
              <a:rPr lang="tr-TR" sz="1200">
                <a:solidFill>
                  <a:srgbClr val="0066CC"/>
                </a:solidFill>
                <a:cs typeface="Times New Roman" pitchFamily="16" charset="0"/>
              </a:rPr>
              <a:t>then</a:t>
            </a: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solidFill>
                  <a:srgbClr val="000000"/>
                </a:solidFill>
                <a:cs typeface="Times New Roman" pitchFamily="16" charset="0"/>
              </a:rPr>
              <a:t>			min[H] </a:t>
            </a:r>
            <a:r>
              <a:rPr lang="tr-TR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← A[</a:t>
            </a:r>
            <a:r>
              <a:rPr lang="tr-TR" sz="1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1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</a:t>
            </a: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solidFill>
                  <a:srgbClr val="0066CC"/>
                </a:solidFill>
                <a:ea typeface="Droid Sans Fallback" charset="0"/>
                <a:cs typeface="Droid Sans Fallback" charset="0"/>
              </a:rPr>
              <a:t>		endif</a:t>
            </a: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solidFill>
                  <a:srgbClr val="0066CC"/>
                </a:solidFill>
                <a:ea typeface="Droid Sans Fallback" charset="0"/>
                <a:cs typeface="Droid Sans Fallback" charset="0"/>
              </a:rPr>
              <a:t> 	endif</a:t>
            </a: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solidFill>
                  <a:srgbClr val="0066CC"/>
                </a:solidFill>
                <a:ea typeface="Droid Sans Fallback" charset="0"/>
                <a:cs typeface="Droid Sans Fallback" charset="0"/>
              </a:rPr>
              <a:t>endfor</a:t>
            </a: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solidFill>
                  <a:srgbClr val="0066CC"/>
                </a:solidFill>
                <a:ea typeface="Droid Sans Fallback" charset="0"/>
                <a:cs typeface="Droid Sans Fallback" charset="0"/>
              </a:rPr>
              <a:t>end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Extracting the Minimum Node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36550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 sz="2800"/>
          </a:p>
          <a:p>
            <a:pPr indent="-336550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>
                <a:solidFill>
                  <a:srgbClr val="0066CC"/>
                </a:solidFill>
              </a:rPr>
              <a:t>FIB-HEAP-LINK</a:t>
            </a:r>
            <a:r>
              <a:rPr lang="tr-TR" sz="2800"/>
              <a:t>(H,</a:t>
            </a:r>
            <a:r>
              <a:rPr lang="tr-TR" sz="2800" i="1"/>
              <a:t>y</a:t>
            </a:r>
            <a:r>
              <a:rPr lang="tr-TR" sz="2800"/>
              <a:t>,</a:t>
            </a:r>
            <a:r>
              <a:rPr lang="tr-TR" sz="2800" i="1"/>
              <a:t>x</a:t>
            </a:r>
            <a:r>
              <a:rPr lang="tr-TR" sz="2800"/>
              <a:t>)</a:t>
            </a:r>
          </a:p>
          <a:p>
            <a:pPr indent="-336550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/>
              <a:t>     remove </a:t>
            </a:r>
            <a:r>
              <a:rPr lang="tr-TR" sz="2800" i="1"/>
              <a:t>y</a:t>
            </a:r>
            <a:r>
              <a:rPr lang="tr-TR" sz="2800"/>
              <a:t> from the root list of H</a:t>
            </a:r>
          </a:p>
          <a:p>
            <a:pPr indent="-336550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/>
              <a:t>     make </a:t>
            </a:r>
            <a:r>
              <a:rPr lang="tr-TR" sz="2800" i="1"/>
              <a:t>y</a:t>
            </a:r>
            <a:r>
              <a:rPr lang="tr-TR" sz="2800"/>
              <a:t> a child of </a:t>
            </a:r>
            <a:r>
              <a:rPr lang="tr-TR" sz="2800" i="1"/>
              <a:t>x</a:t>
            </a:r>
            <a:r>
              <a:rPr lang="tr-TR" sz="2800"/>
              <a:t>, incrementing degree[</a:t>
            </a:r>
            <a:r>
              <a:rPr lang="tr-TR" sz="2800" i="1"/>
              <a:t>x</a:t>
            </a:r>
            <a:r>
              <a:rPr lang="tr-TR" sz="2800"/>
              <a:t>]</a:t>
            </a:r>
          </a:p>
          <a:p>
            <a:pPr indent="-336550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/>
              <a:t>     mark[</a:t>
            </a:r>
            <a:r>
              <a:rPr lang="tr-TR" sz="2800" i="1"/>
              <a:t>y</a:t>
            </a:r>
            <a:r>
              <a:rPr lang="tr-TR" sz="2800"/>
              <a:t>] </a:t>
            </a:r>
            <a:r>
              <a:rPr lang="tr-TR" sz="2800">
                <a:cs typeface="Times New Roman" pitchFamily="16" charset="0"/>
              </a:rPr>
              <a:t>← FALSE</a:t>
            </a:r>
          </a:p>
          <a:p>
            <a:pPr indent="-336550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>
                <a:solidFill>
                  <a:srgbClr val="0066CC"/>
                </a:solidFill>
                <a:cs typeface="Times New Roman" pitchFamily="16" charset="0"/>
              </a:rPr>
              <a:t>end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Structure of Fibonacci Heaps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615950" y="2133600"/>
          <a:ext cx="7772400" cy="3222625"/>
        </p:xfrm>
        <a:graphic>
          <a:graphicData uri="http://schemas.openxmlformats.org/presentationml/2006/ole">
            <p:oleObj spid="_x0000_s5122" r:id="rId4" imgW="4639320" imgH="192420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Extracting the Minimum Node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116013" y="2205038"/>
          <a:ext cx="7272337" cy="3021012"/>
        </p:xfrm>
        <a:graphic>
          <a:graphicData uri="http://schemas.openxmlformats.org/presentationml/2006/ole">
            <p:oleObj spid="_x0000_s32770" r:id="rId4" imgW="4459320" imgH="185220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Extracting the Minimum Node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611188" y="2205038"/>
          <a:ext cx="7704137" cy="3028950"/>
        </p:xfrm>
        <a:graphic>
          <a:graphicData uri="http://schemas.openxmlformats.org/presentationml/2006/ole">
            <p:oleObj spid="_x0000_s33794" r:id="rId4" imgW="4711320" imgH="185220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Extracting the Minimum Node</a:t>
            </a: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755650" y="2133600"/>
          <a:ext cx="7632700" cy="3325813"/>
        </p:xfrm>
        <a:graphic>
          <a:graphicData uri="http://schemas.openxmlformats.org/presentationml/2006/ole">
            <p:oleObj spid="_x0000_s34818" r:id="rId4" imgW="4711320" imgH="205200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Extracting the Minimum Node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685800" y="2344738"/>
          <a:ext cx="7772400" cy="3386137"/>
        </p:xfrm>
        <a:graphic>
          <a:graphicData uri="http://schemas.openxmlformats.org/presentationml/2006/ole">
            <p:oleObj spid="_x0000_s35842" r:id="rId4" imgW="4711320" imgH="205200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Extracting the Minimum Node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468313" y="2133600"/>
          <a:ext cx="8064500" cy="3416300"/>
        </p:xfrm>
        <a:graphic>
          <a:graphicData uri="http://schemas.openxmlformats.org/presentationml/2006/ole">
            <p:oleObj spid="_x0000_s36866" r:id="rId4" imgW="4875120" imgH="206532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Extracting the Minimum Node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539750" y="2205038"/>
          <a:ext cx="7632700" cy="3663950"/>
        </p:xfrm>
        <a:graphic>
          <a:graphicData uri="http://schemas.openxmlformats.org/presentationml/2006/ole">
            <p:oleObj spid="_x0000_s37890" r:id="rId4" imgW="4404960" imgH="211500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Extracting the Minimum Node</a:t>
            </a: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611188" y="1989138"/>
          <a:ext cx="7632700" cy="4002087"/>
        </p:xfrm>
        <a:graphic>
          <a:graphicData uri="http://schemas.openxmlformats.org/presentationml/2006/ole">
            <p:oleObj spid="_x0000_s38914" r:id="rId4" imgW="4387320" imgH="229968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Extracting the Minimum Node</a:t>
            </a: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258888" y="1989138"/>
          <a:ext cx="6121400" cy="4081462"/>
        </p:xfrm>
        <a:graphic>
          <a:graphicData uri="http://schemas.openxmlformats.org/presentationml/2006/ole">
            <p:oleObj spid="_x0000_s39938" r:id="rId4" imgW="4225680" imgH="281772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Extracting the Minimum Node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404938" y="2060575"/>
          <a:ext cx="5903912" cy="3659188"/>
        </p:xfrm>
        <a:graphic>
          <a:graphicData uri="http://schemas.openxmlformats.org/presentationml/2006/ole">
            <p:oleObj spid="_x0000_s40962" r:id="rId4" imgW="4225680" imgH="261972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Extracting the Minimum Node</a:t>
            </a: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736725" y="1981200"/>
          <a:ext cx="5670550" cy="4114800"/>
        </p:xfrm>
        <a:graphic>
          <a:graphicData uri="http://schemas.openxmlformats.org/presentationml/2006/ole">
            <p:oleObj spid="_x0000_s41986" r:id="rId4" imgW="3883680" imgH="281772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Structure of Fibonacci Heaps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00113" y="1916113"/>
          <a:ext cx="6985000" cy="4103687"/>
        </p:xfrm>
        <a:graphic>
          <a:graphicData uri="http://schemas.openxmlformats.org/presentationml/2006/ole">
            <p:oleObj spid="_x0000_s6146" r:id="rId4" imgW="5029200" imgH="295488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Extracting the Minimum Node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947863" y="1981200"/>
          <a:ext cx="5246687" cy="4114800"/>
        </p:xfrm>
        <a:graphic>
          <a:graphicData uri="http://schemas.openxmlformats.org/presentationml/2006/ole">
            <p:oleObj spid="_x0000_s43010" r:id="rId4" imgW="3811320" imgH="298872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Extracting the Minimum Node</a:t>
            </a: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763713" y="2060575"/>
          <a:ext cx="5472112" cy="4064000"/>
        </p:xfrm>
        <a:graphic>
          <a:graphicData uri="http://schemas.openxmlformats.org/presentationml/2006/ole">
            <p:oleObj spid="_x0000_s44034" r:id="rId4" imgW="4023360" imgH="298872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Extracting the Minimum Node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547813" y="2060575"/>
          <a:ext cx="5688012" cy="3792538"/>
        </p:xfrm>
        <a:graphic>
          <a:graphicData uri="http://schemas.openxmlformats.org/presentationml/2006/ole">
            <p:oleObj spid="_x0000_s45058" r:id="rId4" imgW="3811320" imgH="254160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3600"/>
              <a:t>Analysis of the </a:t>
            </a:r>
            <a:br>
              <a:rPr lang="tr-TR" sz="3600"/>
            </a:br>
            <a:r>
              <a:rPr lang="tr-TR" sz="3600"/>
              <a:t>FIB-HEAP-EXTRACT-MIN Procedure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36550" indent="-336550">
              <a:lnSpc>
                <a:spcPct val="90000"/>
              </a:lnSpc>
              <a:spcBef>
                <a:spcPts val="600"/>
              </a:spcBef>
              <a:buClr>
                <a:srgbClr val="0066CC"/>
              </a:buClr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400"/>
              <a:t>If all trees in the fib-heap are unordered binomial trees before the execution of the EXTRACT-MIN operation</a:t>
            </a:r>
          </a:p>
          <a:p>
            <a:pPr marL="336550" indent="-330200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400"/>
              <a:t>	then they are all unordered binomial trees afterward.</a:t>
            </a:r>
          </a:p>
          <a:p>
            <a:pPr marL="336550" indent="-336550">
              <a:lnSpc>
                <a:spcPct val="90000"/>
              </a:lnSpc>
              <a:spcBef>
                <a:spcPts val="600"/>
              </a:spcBef>
              <a:buClr>
                <a:srgbClr val="0066CC"/>
              </a:buClr>
              <a:buFont typeface="Times New Roman" pitchFamily="16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400"/>
              <a:t>There are two ways in which trees are changed:</a:t>
            </a:r>
          </a:p>
          <a:p>
            <a:pPr marL="336550" indent="-330200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400"/>
              <a:t>		(1) each child of the extracted root node 	becomes a child, each new tree is itself 	an unordered binomial tree.</a:t>
            </a:r>
          </a:p>
          <a:p>
            <a:pPr marL="336550" indent="-330200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tr-TR" sz="2400"/>
              <a:t>		(2) trees are linked by FIB-HEAP-LINK procedure only if they have the same degree hence </a:t>
            </a:r>
            <a:r>
              <a:rPr lang="tr-TR" sz="2400" i="1"/>
              <a:t>U</a:t>
            </a:r>
            <a:r>
              <a:rPr lang="tr-TR" sz="2400" i="1" baseline="-25000"/>
              <a:t>k</a:t>
            </a:r>
            <a:r>
              <a:rPr lang="tr-TR" sz="2400"/>
              <a:t> is linked to </a:t>
            </a:r>
            <a:r>
              <a:rPr lang="tr-TR" sz="2400" i="1"/>
              <a:t>U</a:t>
            </a:r>
            <a:r>
              <a:rPr lang="tr-TR" sz="2400" i="1" baseline="-25000"/>
              <a:t>k</a:t>
            </a:r>
            <a:r>
              <a:rPr lang="tr-TR" sz="2400"/>
              <a:t> to form a </a:t>
            </a:r>
            <a:r>
              <a:rPr lang="tr-TR" sz="2400" i="1"/>
              <a:t>U</a:t>
            </a:r>
            <a:r>
              <a:rPr lang="tr-TR" sz="2400" i="1" baseline="-25000"/>
              <a:t>k+1</a:t>
            </a:r>
            <a:r>
              <a:rPr lang="tr-TR" sz="2400"/>
              <a:t> </a:t>
            </a:r>
          </a:p>
          <a:p>
            <a:pPr marL="336550" indent="-330200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tr-TR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3600"/>
              <a:t>Complexity Analysis of the </a:t>
            </a:r>
            <a:br>
              <a:rPr lang="tr-TR" sz="3600"/>
            </a:br>
            <a:r>
              <a:rPr lang="tr-TR" sz="3600"/>
              <a:t>FIB-HEAP-EXTRACT-MIN Procedure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36550" algn="ctr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/>
              <a:t>Actual Cost</a:t>
            </a:r>
          </a:p>
          <a:p>
            <a:pPr indent="-336550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solidFill>
                  <a:srgbClr val="0066CC"/>
                </a:solidFill>
              </a:rPr>
              <a:t>1-st for loop</a:t>
            </a:r>
            <a:r>
              <a:rPr lang="tr-TR" sz="2400"/>
              <a:t>:  Contributes O(D(n))</a:t>
            </a:r>
          </a:p>
          <a:p>
            <a:pPr indent="-336550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solidFill>
                  <a:srgbClr val="0066CC"/>
                </a:solidFill>
              </a:rPr>
              <a:t>3-rd for loop</a:t>
            </a:r>
            <a:r>
              <a:rPr lang="tr-TR" sz="2400"/>
              <a:t>: Contributes O(D(n))</a:t>
            </a:r>
          </a:p>
          <a:p>
            <a:pPr indent="-336550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solidFill>
                  <a:srgbClr val="0066CC"/>
                </a:solidFill>
              </a:rPr>
              <a:t>2-nd for loop</a:t>
            </a:r>
            <a:r>
              <a:rPr lang="tr-TR" sz="2400"/>
              <a:t>: </a:t>
            </a:r>
          </a:p>
          <a:p>
            <a:pPr indent="-336550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/>
              <a:t>Size of the root-list upon calling CONSOLIDATE is at most:</a:t>
            </a:r>
          </a:p>
          <a:p>
            <a:pPr indent="-336550" algn="ctr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 i="1"/>
              <a:t>D(n)</a:t>
            </a:r>
            <a:r>
              <a:rPr lang="tr-TR" sz="2400"/>
              <a:t> + </a:t>
            </a:r>
            <a:r>
              <a:rPr lang="tr-TR" sz="2400" i="1"/>
              <a:t>t(H)</a:t>
            </a:r>
            <a:r>
              <a:rPr lang="tr-TR" sz="2400"/>
              <a:t> - 1 </a:t>
            </a:r>
          </a:p>
          <a:p>
            <a:pPr indent="-336550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 i="1"/>
              <a:t>D(n)</a:t>
            </a:r>
            <a:r>
              <a:rPr lang="tr-TR" sz="2400"/>
              <a:t>: upper bound on the number of children of the extracted node</a:t>
            </a:r>
          </a:p>
          <a:p>
            <a:pPr indent="-336550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 i="1"/>
              <a:t>t(H)</a:t>
            </a:r>
            <a:r>
              <a:rPr lang="tr-TR" sz="2400"/>
              <a:t> – 1: original </a:t>
            </a:r>
            <a:r>
              <a:rPr lang="tr-TR" sz="2400" i="1"/>
              <a:t>t(H)</a:t>
            </a:r>
            <a:r>
              <a:rPr lang="tr-TR" sz="2400"/>
              <a:t> root list nodes – the extracted node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3600"/>
              <a:t>Complexity Analysis of the </a:t>
            </a:r>
            <a:br>
              <a:rPr lang="tr-TR" sz="3600"/>
            </a:br>
            <a:r>
              <a:rPr lang="tr-TR" sz="3600"/>
              <a:t>FIB-HEAP-EXTRACT-MIN Procedure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Each iteration of the inner while-loop links one root to another thus reducing the size of the root list by 1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Therefore the total amount work performed in the 2-nd for loop is at most proportional to </a:t>
            </a:r>
            <a:r>
              <a:rPr lang="tr-TR" i="1"/>
              <a:t>D(n)</a:t>
            </a:r>
            <a:r>
              <a:rPr lang="tr-TR"/>
              <a:t> + </a:t>
            </a:r>
            <a:r>
              <a:rPr lang="tr-TR" i="1"/>
              <a:t>t(H)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Thus, </a:t>
            </a:r>
            <a:r>
              <a:rPr lang="tr-TR">
                <a:solidFill>
                  <a:srgbClr val="0066CC"/>
                </a:solidFill>
              </a:rPr>
              <a:t>the total actual cost is </a:t>
            </a:r>
            <a:r>
              <a:rPr lang="tr-TR" i="1">
                <a:solidFill>
                  <a:srgbClr val="0066CC"/>
                </a:solidFill>
              </a:rPr>
              <a:t>O(D(n) + t(H))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3600"/>
              <a:t>Complexity Analysis of the </a:t>
            </a:r>
            <a:br>
              <a:rPr lang="tr-TR" sz="3600"/>
            </a:br>
            <a:r>
              <a:rPr lang="tr-TR" sz="3600"/>
              <a:t>FIB-HEAP-EXTRACT-MIN Procedure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36550" algn="ctr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/>
              <a:t>Amortized Cost</a:t>
            </a:r>
          </a:p>
          <a:p>
            <a:pPr indent="-336550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/>
              <a:t>Potential before: </a:t>
            </a:r>
            <a:r>
              <a:rPr lang="tr-TR" sz="2800" i="1"/>
              <a:t>t(H)</a:t>
            </a:r>
            <a:r>
              <a:rPr lang="tr-TR" sz="2800"/>
              <a:t> + 2</a:t>
            </a:r>
            <a:r>
              <a:rPr lang="tr-TR" sz="2800" i="1"/>
              <a:t>m(H)</a:t>
            </a:r>
          </a:p>
          <a:p>
            <a:pPr indent="-336550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/>
              <a:t>Potential after: at most (</a:t>
            </a:r>
            <a:r>
              <a:rPr lang="tr-TR" sz="2800" i="1"/>
              <a:t>D(n)</a:t>
            </a:r>
            <a:r>
              <a:rPr lang="tr-TR" sz="2800"/>
              <a:t> + 1)+2</a:t>
            </a:r>
            <a:r>
              <a:rPr lang="tr-TR" sz="2800" i="1"/>
              <a:t>m(H)</a:t>
            </a:r>
            <a:r>
              <a:rPr lang="tr-TR" sz="2800"/>
              <a:t> since at most </a:t>
            </a:r>
            <a:r>
              <a:rPr lang="tr-TR" sz="2800" i="1"/>
              <a:t>D(n)</a:t>
            </a:r>
            <a:r>
              <a:rPr lang="tr-TR" sz="2800"/>
              <a:t>+1 roots remain &amp; no nodes marked</a:t>
            </a:r>
          </a:p>
          <a:p>
            <a:pPr indent="-336550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/>
              <a:t>Amortized cost = </a:t>
            </a:r>
            <a:r>
              <a:rPr lang="tr-TR" sz="2800" i="1"/>
              <a:t>O(D(n) + t(H))</a:t>
            </a:r>
            <a:r>
              <a:rPr lang="tr-TR" sz="2800"/>
              <a:t> +</a:t>
            </a:r>
          </a:p>
          <a:p>
            <a:pPr indent="-336550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/>
              <a:t>                             [(</a:t>
            </a:r>
            <a:r>
              <a:rPr lang="tr-TR" sz="2800" i="1"/>
              <a:t>D(n)</a:t>
            </a:r>
            <a:r>
              <a:rPr lang="tr-TR" sz="2800"/>
              <a:t> + 1) + 2</a:t>
            </a:r>
            <a:r>
              <a:rPr lang="tr-TR" sz="2800" i="1"/>
              <a:t>m(H)</a:t>
            </a:r>
            <a:r>
              <a:rPr lang="tr-TR" sz="2800"/>
              <a:t>] –</a:t>
            </a:r>
          </a:p>
          <a:p>
            <a:pPr indent="-336550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/>
              <a:t>                             [</a:t>
            </a:r>
            <a:r>
              <a:rPr lang="tr-TR" sz="2800" i="1"/>
              <a:t>t(H)</a:t>
            </a:r>
            <a:r>
              <a:rPr lang="tr-TR" sz="2800"/>
              <a:t> + 2</a:t>
            </a:r>
            <a:r>
              <a:rPr lang="tr-TR" sz="2800" i="1"/>
              <a:t>m(H)</a:t>
            </a:r>
            <a:r>
              <a:rPr lang="tr-TR" sz="2800"/>
              <a:t>]</a:t>
            </a:r>
          </a:p>
          <a:p>
            <a:pPr indent="-336550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/>
              <a:t>                         = </a:t>
            </a:r>
            <a:r>
              <a:rPr lang="tr-TR" sz="2800" i="1"/>
              <a:t>O(D(n))</a:t>
            </a:r>
            <a:r>
              <a:rPr lang="tr-TR" sz="2800"/>
              <a:t> + </a:t>
            </a:r>
            <a:r>
              <a:rPr lang="tr-TR" sz="2800" i="1"/>
              <a:t>O(t(H))</a:t>
            </a:r>
            <a:r>
              <a:rPr lang="tr-TR" sz="2800"/>
              <a:t> – </a:t>
            </a:r>
            <a:r>
              <a:rPr lang="tr-TR" sz="2800" i="1"/>
              <a:t>D(n)</a:t>
            </a:r>
            <a:r>
              <a:rPr lang="tr-TR" sz="2800"/>
              <a:t> – </a:t>
            </a:r>
            <a:r>
              <a:rPr lang="tr-TR" sz="2800" i="1"/>
              <a:t>t(H)</a:t>
            </a:r>
          </a:p>
          <a:p>
            <a:pPr indent="-336550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/>
              <a:t>                         = </a:t>
            </a:r>
            <a:r>
              <a:rPr lang="tr-TR" sz="2800" b="1" i="1"/>
              <a:t>O(D(n))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3600"/>
              <a:t>Complexity Analysis of the </a:t>
            </a:r>
            <a:br>
              <a:rPr lang="tr-TR" sz="3600"/>
            </a:br>
            <a:r>
              <a:rPr lang="tr-TR" sz="3600"/>
              <a:t>FIB-HEAP-EXTRACT-MIN Procedure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/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/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The cost of performing each link </a:t>
            </a:r>
            <a:r>
              <a:rPr lang="tr-TR">
                <a:solidFill>
                  <a:srgbClr val="0066CC"/>
                </a:solidFill>
              </a:rPr>
              <a:t>is paid</a:t>
            </a:r>
            <a:r>
              <a:rPr lang="tr-TR"/>
              <a:t> for by the </a:t>
            </a:r>
            <a:r>
              <a:rPr lang="tr-TR">
                <a:solidFill>
                  <a:srgbClr val="0066CC"/>
                </a:solidFill>
              </a:rPr>
              <a:t>reduction in potential</a:t>
            </a:r>
            <a:r>
              <a:rPr lang="tr-TR"/>
              <a:t> due to the </a:t>
            </a:r>
            <a:r>
              <a:rPr lang="tr-TR">
                <a:solidFill>
                  <a:srgbClr val="0066CC"/>
                </a:solidFill>
              </a:rPr>
              <a:t>link reducing</a:t>
            </a:r>
            <a:r>
              <a:rPr lang="tr-TR"/>
              <a:t> the </a:t>
            </a:r>
            <a:r>
              <a:rPr lang="tr-TR">
                <a:solidFill>
                  <a:srgbClr val="0066CC"/>
                </a:solidFill>
              </a:rPr>
              <a:t>number of roots </a:t>
            </a:r>
            <a:r>
              <a:rPr lang="tr-TR"/>
              <a:t>by</a:t>
            </a:r>
            <a:r>
              <a:rPr lang="tr-TR">
                <a:solidFill>
                  <a:srgbClr val="0066CC"/>
                </a:solidFill>
              </a:rPr>
              <a:t> one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/>
              <a:t>EXTRACT-MIN Procedure for Fibonacci Heaps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FIB-HEAP-EXTRACT-MIN (H)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 i="1">
                <a:cs typeface="Times New Roman" pitchFamily="16" charset="0"/>
              </a:rPr>
              <a:t>z</a:t>
            </a:r>
            <a:r>
              <a:rPr lang="tr-TR" sz="1400">
                <a:cs typeface="Times New Roman" pitchFamily="16" charset="0"/>
              </a:rPr>
              <a:t> </a:t>
            </a:r>
            <a:r>
              <a:rPr lang="tr-TR" sz="1400"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tr-TR" sz="1400">
                <a:cs typeface="Times New Roman" pitchFamily="16" charset="0"/>
              </a:rPr>
              <a:t> min[ H ]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if </a:t>
            </a:r>
            <a:r>
              <a:rPr lang="tr-TR" sz="1400">
                <a:cs typeface="Times New Roman" pitchFamily="16" charset="0"/>
              </a:rPr>
              <a:t> </a:t>
            </a:r>
            <a:r>
              <a:rPr lang="tr-TR" sz="1400" i="1">
                <a:cs typeface="Times New Roman" pitchFamily="16" charset="0"/>
              </a:rPr>
              <a:t>z</a:t>
            </a:r>
            <a:r>
              <a:rPr lang="tr-TR" sz="1400">
                <a:cs typeface="Times New Roman" pitchFamily="16" charset="0"/>
              </a:rPr>
              <a:t> ≠ NIL </a:t>
            </a: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then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</a:t>
            </a: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for</a:t>
            </a:r>
            <a:r>
              <a:rPr lang="tr-TR" sz="1400">
                <a:cs typeface="Times New Roman" pitchFamily="16" charset="0"/>
              </a:rPr>
              <a:t> each child </a:t>
            </a:r>
            <a:r>
              <a:rPr lang="tr-TR" sz="1400" i="1">
                <a:cs typeface="Times New Roman" pitchFamily="16" charset="0"/>
              </a:rPr>
              <a:t>x</a:t>
            </a:r>
            <a:r>
              <a:rPr lang="tr-TR" sz="1400">
                <a:cs typeface="Times New Roman" pitchFamily="16" charset="0"/>
              </a:rPr>
              <a:t> of </a:t>
            </a:r>
            <a:r>
              <a:rPr lang="tr-TR" sz="1400" i="1">
                <a:cs typeface="Times New Roman" pitchFamily="16" charset="0"/>
              </a:rPr>
              <a:t>z</a:t>
            </a:r>
            <a:r>
              <a:rPr lang="tr-TR" sz="1400">
                <a:cs typeface="Times New Roman" pitchFamily="16" charset="0"/>
              </a:rPr>
              <a:t> </a:t>
            </a: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do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</a:t>
            </a:r>
            <a:r>
              <a:rPr lang="tr-TR" sz="1400"/>
              <a:t>	</a:t>
            </a:r>
            <a:r>
              <a:rPr lang="tr-TR" sz="1400">
                <a:cs typeface="Times New Roman" pitchFamily="16" charset="0"/>
              </a:rPr>
              <a:t>add </a:t>
            </a:r>
            <a:r>
              <a:rPr lang="tr-TR" sz="1400" i="1">
                <a:cs typeface="Times New Roman" pitchFamily="16" charset="0"/>
              </a:rPr>
              <a:t>x</a:t>
            </a:r>
            <a:r>
              <a:rPr lang="tr-TR" sz="1400">
                <a:cs typeface="Times New Roman" pitchFamily="16" charset="0"/>
              </a:rPr>
              <a:t> to the root list of H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	p [ </a:t>
            </a:r>
            <a:r>
              <a:rPr lang="tr-TR" sz="1400" i="1">
                <a:cs typeface="Times New Roman" pitchFamily="16" charset="0"/>
              </a:rPr>
              <a:t>x</a:t>
            </a:r>
            <a:r>
              <a:rPr lang="tr-TR" sz="1400">
                <a:cs typeface="Times New Roman" pitchFamily="16" charset="0"/>
              </a:rPr>
              <a:t> ] </a:t>
            </a:r>
            <a:r>
              <a:rPr lang="tr-TR" sz="1400"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tr-TR" sz="1400">
                <a:cs typeface="Times New Roman" pitchFamily="16" charset="0"/>
              </a:rPr>
              <a:t> NIL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</a:t>
            </a: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endfor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remove </a:t>
            </a:r>
            <a:r>
              <a:rPr lang="tr-TR" sz="1400" i="1">
                <a:cs typeface="Times New Roman" pitchFamily="16" charset="0"/>
              </a:rPr>
              <a:t>z</a:t>
            </a:r>
            <a:r>
              <a:rPr lang="tr-TR" sz="1400">
                <a:cs typeface="Times New Roman" pitchFamily="16" charset="0"/>
              </a:rPr>
              <a:t> from the root list of H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</a:t>
            </a: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if</a:t>
            </a:r>
            <a:r>
              <a:rPr lang="tr-TR" sz="1400">
                <a:cs typeface="Times New Roman" pitchFamily="16" charset="0"/>
              </a:rPr>
              <a:t> right [ </a:t>
            </a:r>
            <a:r>
              <a:rPr lang="tr-TR" sz="1400" i="1">
                <a:cs typeface="Times New Roman" pitchFamily="16" charset="0"/>
              </a:rPr>
              <a:t>z</a:t>
            </a:r>
            <a:r>
              <a:rPr lang="tr-TR" sz="1400">
                <a:cs typeface="Times New Roman" pitchFamily="16" charset="0"/>
              </a:rPr>
              <a:t> ] = z </a:t>
            </a: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then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	min [ H ] </a:t>
            </a:r>
            <a:r>
              <a:rPr lang="tr-TR" sz="1400"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tr-TR" sz="1400">
                <a:cs typeface="Times New Roman" pitchFamily="16" charset="0"/>
              </a:rPr>
              <a:t> NIL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</a:t>
            </a: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else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	min [ H ] </a:t>
            </a:r>
            <a:r>
              <a:rPr lang="tr-TR" sz="1400"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tr-TR" sz="1400">
                <a:cs typeface="Times New Roman" pitchFamily="16" charset="0"/>
              </a:rPr>
              <a:t> right [ </a:t>
            </a:r>
            <a:r>
              <a:rPr lang="tr-TR" sz="1400" i="1">
                <a:cs typeface="Times New Roman" pitchFamily="16" charset="0"/>
              </a:rPr>
              <a:t>z</a:t>
            </a:r>
            <a:r>
              <a:rPr lang="tr-TR" sz="1400">
                <a:cs typeface="Times New Roman" pitchFamily="16" charset="0"/>
              </a:rPr>
              <a:t> ]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	</a:t>
            </a: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CONSOLIDATE </a:t>
            </a:r>
            <a:r>
              <a:rPr lang="tr-TR" sz="1400">
                <a:cs typeface="Times New Roman" pitchFamily="16" charset="0"/>
              </a:rPr>
              <a:t>(H)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</a:t>
            </a: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endif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n [ H ] </a:t>
            </a:r>
            <a:r>
              <a:rPr lang="tr-TR" sz="1400"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tr-TR" sz="1400">
                <a:cs typeface="Times New Roman" pitchFamily="16" charset="0"/>
              </a:rPr>
              <a:t> n [ H ] – 1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endif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return </a:t>
            </a:r>
            <a:r>
              <a:rPr lang="tr-TR" sz="1400" i="1">
                <a:cs typeface="Times New Roman" pitchFamily="16" charset="0"/>
              </a:rPr>
              <a:t>z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end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/>
              <a:t>EXTRACT-MIN Procedure for Fibonacci Heaps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>
              <a:solidFill>
                <a:srgbClr val="3366FF"/>
              </a:solidFill>
            </a:endParaRP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3366FF"/>
                </a:solidFill>
                <a:cs typeface="Times New Roman" pitchFamily="16" charset="0"/>
              </a:rPr>
              <a:t>FIB-HEAP-LINK </a:t>
            </a:r>
            <a:r>
              <a:rPr lang="tr-TR">
                <a:cs typeface="Times New Roman" pitchFamily="16" charset="0"/>
              </a:rPr>
              <a:t>( H, </a:t>
            </a:r>
            <a:r>
              <a:rPr lang="tr-TR" i="1">
                <a:cs typeface="Times New Roman" pitchFamily="16" charset="0"/>
              </a:rPr>
              <a:t>y</a:t>
            </a:r>
            <a:r>
              <a:rPr lang="tr-TR">
                <a:cs typeface="Times New Roman" pitchFamily="16" charset="0"/>
              </a:rPr>
              <a:t>, </a:t>
            </a:r>
            <a:r>
              <a:rPr lang="tr-TR" i="1">
                <a:cs typeface="Times New Roman" pitchFamily="16" charset="0"/>
              </a:rPr>
              <a:t>x</a:t>
            </a:r>
            <a:r>
              <a:rPr lang="tr-TR">
                <a:cs typeface="Times New Roman" pitchFamily="16" charset="0"/>
              </a:rPr>
              <a:t> )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3366FF"/>
                </a:solidFill>
                <a:cs typeface="Times New Roman" pitchFamily="16" charset="0"/>
              </a:rPr>
              <a:t>	</a:t>
            </a:r>
            <a:r>
              <a:rPr lang="tr-TR">
                <a:cs typeface="Times New Roman" pitchFamily="16" charset="0"/>
              </a:rPr>
              <a:t>remove </a:t>
            </a:r>
            <a:r>
              <a:rPr lang="tr-TR" i="1">
                <a:cs typeface="Times New Roman" pitchFamily="16" charset="0"/>
              </a:rPr>
              <a:t>y</a:t>
            </a:r>
            <a:r>
              <a:rPr lang="tr-TR">
                <a:cs typeface="Times New Roman" pitchFamily="16" charset="0"/>
              </a:rPr>
              <a:t> from the root list of H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cs typeface="Times New Roman" pitchFamily="16" charset="0"/>
              </a:rPr>
              <a:t>	make </a:t>
            </a:r>
            <a:r>
              <a:rPr lang="tr-TR" i="1">
                <a:cs typeface="Times New Roman" pitchFamily="16" charset="0"/>
              </a:rPr>
              <a:t>y</a:t>
            </a:r>
            <a:r>
              <a:rPr lang="tr-TR">
                <a:cs typeface="Times New Roman" pitchFamily="16" charset="0"/>
              </a:rPr>
              <a:t> a child of </a:t>
            </a:r>
            <a:r>
              <a:rPr lang="tr-TR" i="1">
                <a:cs typeface="Times New Roman" pitchFamily="16" charset="0"/>
              </a:rPr>
              <a:t>x</a:t>
            </a:r>
            <a:r>
              <a:rPr lang="tr-TR">
                <a:cs typeface="Times New Roman" pitchFamily="16" charset="0"/>
              </a:rPr>
              <a:t>, incrementing degree [x]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cs typeface="Times New Roman" pitchFamily="16" charset="0"/>
              </a:rPr>
              <a:t>	mark [ </a:t>
            </a:r>
            <a:r>
              <a:rPr lang="tr-TR" i="1">
                <a:cs typeface="Times New Roman" pitchFamily="16" charset="0"/>
              </a:rPr>
              <a:t>y</a:t>
            </a:r>
            <a:r>
              <a:rPr lang="tr-TR">
                <a:cs typeface="Times New Roman" pitchFamily="16" charset="0"/>
              </a:rPr>
              <a:t> ] </a:t>
            </a:r>
            <a:r>
              <a:rPr lang="tr-TR"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tr-TR">
                <a:cs typeface="Times New Roman" pitchFamily="16" charset="0"/>
              </a:rPr>
              <a:t> FALSE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3366FF"/>
                </a:solidFill>
                <a:cs typeface="Times New Roman" pitchFamily="16" charset="0"/>
              </a:rPr>
              <a:t>end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762000" y="533400"/>
            <a:ext cx="77724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457200" indent="-450850" algn="ctr">
              <a:spcBef>
                <a:spcPts val="1000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tr-TR" sz="4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Application of Fibonacci Heaps</a:t>
            </a:r>
          </a:p>
          <a:p>
            <a:pPr marL="457200" indent="-450850"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tr-TR" sz="4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450850" indent="-444500">
              <a:buClr>
                <a:srgbClr val="3333CC"/>
              </a:buClr>
              <a:buFont typeface="Times New Roman" pitchFamily="16" charset="0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tr-TR" sz="280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Several Fibonacci heap operation runs in constant amortized cost.</a:t>
            </a:r>
          </a:p>
          <a:p>
            <a:pPr marL="450850" indent="-444500">
              <a:buClr>
                <a:srgbClr val="3333CC"/>
              </a:buClr>
              <a:buFont typeface="Times New Roman" pitchFamily="16" charset="0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Fibonacci heap used as priority queue implementation.</a:t>
            </a:r>
          </a:p>
          <a:p>
            <a:pPr marL="450850" indent="-444500">
              <a:buClr>
                <a:srgbClr val="3333CC"/>
              </a:buClr>
              <a:buFont typeface="Times New Roman" pitchFamily="16" charset="0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Fibonacci heaps are improved network optimization algorithm..</a:t>
            </a:r>
          </a:p>
          <a:p>
            <a:pPr marL="455613" indent="-450850"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tr-TR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457200" indent="-450850">
              <a:spcBef>
                <a:spcPts val="700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AU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455613" indent="-450850">
              <a:spcBef>
                <a:spcPts val="700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AU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455613" indent="-450850">
              <a:spcBef>
                <a:spcPts val="700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AU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/>
              <a:t>EXTRACT-MIN Procedure for Fibonacci Heaps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4318000" cy="4114800"/>
          </a:xfrm>
          <a:ln/>
        </p:spPr>
        <p:txBody>
          <a:bodyPr/>
          <a:lstStyle/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CONSOLIDATE</a:t>
            </a:r>
            <a:r>
              <a:rPr lang="tr-TR" sz="1400">
                <a:cs typeface="Times New Roman" pitchFamily="16" charset="0"/>
              </a:rPr>
              <a:t> ( H )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</a:t>
            </a: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for</a:t>
            </a:r>
            <a:r>
              <a:rPr lang="tr-TR" sz="1400">
                <a:cs typeface="Times New Roman" pitchFamily="16" charset="0"/>
              </a:rPr>
              <a:t> </a:t>
            </a:r>
            <a:r>
              <a:rPr lang="tr-TR" sz="1400" i="1">
                <a:cs typeface="Times New Roman" pitchFamily="16" charset="0"/>
              </a:rPr>
              <a:t>i </a:t>
            </a:r>
            <a:r>
              <a:rPr lang="tr-TR" sz="1400"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tr-TR" sz="1400">
                <a:cs typeface="Times New Roman" pitchFamily="16" charset="0"/>
              </a:rPr>
              <a:t> 0 </a:t>
            </a: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to</a:t>
            </a:r>
            <a:r>
              <a:rPr lang="tr-TR" sz="1400">
                <a:cs typeface="Times New Roman" pitchFamily="16" charset="0"/>
              </a:rPr>
              <a:t> D ( n ( H ) )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A[ </a:t>
            </a:r>
            <a:r>
              <a:rPr lang="tr-TR" sz="1400" i="1">
                <a:cs typeface="Times New Roman" pitchFamily="16" charset="0"/>
              </a:rPr>
              <a:t>i</a:t>
            </a:r>
            <a:r>
              <a:rPr lang="tr-TR" sz="1400">
                <a:cs typeface="Times New Roman" pitchFamily="16" charset="0"/>
              </a:rPr>
              <a:t> ] </a:t>
            </a:r>
            <a:r>
              <a:rPr lang="tr-TR" sz="1400"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tr-TR" sz="1400">
                <a:cs typeface="Times New Roman" pitchFamily="16" charset="0"/>
              </a:rPr>
              <a:t> NIL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</a:t>
            </a: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endfor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</a:t>
            </a: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for</a:t>
            </a:r>
            <a:r>
              <a:rPr lang="tr-TR" sz="1400">
                <a:cs typeface="Times New Roman" pitchFamily="16" charset="0"/>
              </a:rPr>
              <a:t> each node </a:t>
            </a:r>
            <a:r>
              <a:rPr lang="tr-TR" sz="1400" i="1">
                <a:cs typeface="Times New Roman" pitchFamily="16" charset="0"/>
              </a:rPr>
              <a:t>w</a:t>
            </a:r>
            <a:r>
              <a:rPr lang="tr-TR" sz="1400">
                <a:cs typeface="Times New Roman" pitchFamily="16" charset="0"/>
              </a:rPr>
              <a:t> in the root list of H </a:t>
            </a: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do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</a:t>
            </a:r>
            <a:r>
              <a:rPr lang="tr-TR" sz="1400" i="1">
                <a:cs typeface="Times New Roman" pitchFamily="16" charset="0"/>
              </a:rPr>
              <a:t>x</a:t>
            </a:r>
            <a:r>
              <a:rPr lang="tr-TR" sz="1400">
                <a:cs typeface="Times New Roman" pitchFamily="16" charset="0"/>
              </a:rPr>
              <a:t> </a:t>
            </a:r>
            <a:r>
              <a:rPr lang="tr-TR" sz="1400"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tr-TR" sz="1400">
                <a:cs typeface="Times New Roman" pitchFamily="16" charset="0"/>
              </a:rPr>
              <a:t> </a:t>
            </a:r>
            <a:r>
              <a:rPr lang="tr-TR" sz="1400" i="1">
                <a:cs typeface="Times New Roman" pitchFamily="16" charset="0"/>
              </a:rPr>
              <a:t>w</a:t>
            </a:r>
            <a:r>
              <a:rPr lang="tr-TR" sz="1400">
                <a:cs typeface="Times New Roman" pitchFamily="16" charset="0"/>
              </a:rPr>
              <a:t> 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</a:t>
            </a:r>
            <a:r>
              <a:rPr lang="tr-TR" sz="1400" i="1">
                <a:cs typeface="Times New Roman" pitchFamily="16" charset="0"/>
              </a:rPr>
              <a:t>d</a:t>
            </a:r>
            <a:r>
              <a:rPr lang="tr-TR" sz="1400">
                <a:cs typeface="Times New Roman" pitchFamily="16" charset="0"/>
              </a:rPr>
              <a:t> </a:t>
            </a:r>
            <a:r>
              <a:rPr lang="tr-TR" sz="1400"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tr-TR" sz="1400">
                <a:cs typeface="Times New Roman" pitchFamily="16" charset="0"/>
              </a:rPr>
              <a:t> degree [ </a:t>
            </a:r>
            <a:r>
              <a:rPr lang="tr-TR" sz="1400" i="1">
                <a:cs typeface="Times New Roman" pitchFamily="16" charset="0"/>
              </a:rPr>
              <a:t>x </a:t>
            </a:r>
            <a:r>
              <a:rPr lang="tr-TR" sz="1400">
                <a:cs typeface="Times New Roman" pitchFamily="16" charset="0"/>
              </a:rPr>
              <a:t>]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</a:t>
            </a: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while</a:t>
            </a:r>
            <a:r>
              <a:rPr lang="tr-TR" sz="1400">
                <a:cs typeface="Times New Roman" pitchFamily="16" charset="0"/>
              </a:rPr>
              <a:t> A [ </a:t>
            </a:r>
            <a:r>
              <a:rPr lang="tr-TR" sz="1400" i="1">
                <a:cs typeface="Times New Roman" pitchFamily="16" charset="0"/>
              </a:rPr>
              <a:t>d </a:t>
            </a:r>
            <a:r>
              <a:rPr lang="tr-TR" sz="1400">
                <a:cs typeface="Times New Roman" pitchFamily="16" charset="0"/>
              </a:rPr>
              <a:t>] ≠ NIL </a:t>
            </a:r>
            <a:r>
              <a:rPr lang="tr-TR" sz="1400">
                <a:solidFill>
                  <a:srgbClr val="0066CC"/>
                </a:solidFill>
                <a:cs typeface="Times New Roman" pitchFamily="16" charset="0"/>
              </a:rPr>
              <a:t>do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	</a:t>
            </a:r>
            <a:r>
              <a:rPr lang="tr-TR" sz="1400" i="1">
                <a:cs typeface="Times New Roman" pitchFamily="16" charset="0"/>
              </a:rPr>
              <a:t>y </a:t>
            </a:r>
            <a:r>
              <a:rPr lang="tr-TR" sz="1400"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tr-TR" sz="1400">
                <a:cs typeface="Times New Roman" pitchFamily="16" charset="0"/>
              </a:rPr>
              <a:t> A [ </a:t>
            </a:r>
            <a:r>
              <a:rPr lang="tr-TR" sz="1400" i="1">
                <a:cs typeface="Times New Roman" pitchFamily="16" charset="0"/>
              </a:rPr>
              <a:t>d</a:t>
            </a:r>
            <a:r>
              <a:rPr lang="tr-TR" sz="1400">
                <a:cs typeface="Times New Roman" pitchFamily="16" charset="0"/>
              </a:rPr>
              <a:t> ]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	</a:t>
            </a: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if</a:t>
            </a:r>
            <a:r>
              <a:rPr lang="tr-TR" sz="1400">
                <a:cs typeface="Times New Roman" pitchFamily="16" charset="0"/>
              </a:rPr>
              <a:t> key [ </a:t>
            </a:r>
            <a:r>
              <a:rPr lang="tr-TR" sz="1400" i="1">
                <a:cs typeface="Times New Roman" pitchFamily="16" charset="0"/>
              </a:rPr>
              <a:t>x</a:t>
            </a:r>
            <a:r>
              <a:rPr lang="tr-TR" sz="1400">
                <a:cs typeface="Times New Roman" pitchFamily="16" charset="0"/>
              </a:rPr>
              <a:t> ] &gt; key [ </a:t>
            </a:r>
            <a:r>
              <a:rPr lang="tr-TR" sz="1400" i="1">
                <a:cs typeface="Times New Roman" pitchFamily="16" charset="0"/>
              </a:rPr>
              <a:t>y </a:t>
            </a:r>
            <a:r>
              <a:rPr lang="tr-TR" sz="1400">
                <a:cs typeface="Times New Roman" pitchFamily="16" charset="0"/>
              </a:rPr>
              <a:t>] </a:t>
            </a:r>
            <a:r>
              <a:rPr lang="tr-TR" sz="1400">
                <a:solidFill>
                  <a:srgbClr val="0066CC"/>
                </a:solidFill>
                <a:cs typeface="Times New Roman" pitchFamily="16" charset="0"/>
              </a:rPr>
              <a:t>then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		exchange </a:t>
            </a:r>
            <a:r>
              <a:rPr lang="tr-TR" sz="1400" i="1">
                <a:cs typeface="Times New Roman" pitchFamily="16" charset="0"/>
              </a:rPr>
              <a:t>x</a:t>
            </a:r>
            <a:r>
              <a:rPr lang="tr-TR" sz="1400">
                <a:cs typeface="Times New Roman" pitchFamily="16" charset="0"/>
              </a:rPr>
              <a:t> ↔ </a:t>
            </a:r>
            <a:r>
              <a:rPr lang="tr-TR" sz="1400" i="1">
                <a:cs typeface="Times New Roman" pitchFamily="16" charset="0"/>
              </a:rPr>
              <a:t>y 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	</a:t>
            </a: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endif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	</a:t>
            </a: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FIB-HEAP-LINK</a:t>
            </a:r>
            <a:r>
              <a:rPr lang="tr-TR" sz="1400">
                <a:cs typeface="Times New Roman" pitchFamily="16" charset="0"/>
              </a:rPr>
              <a:t> ( H , </a:t>
            </a:r>
            <a:r>
              <a:rPr lang="tr-TR" sz="1400" i="1">
                <a:cs typeface="Times New Roman" pitchFamily="16" charset="0"/>
              </a:rPr>
              <a:t>y</a:t>
            </a:r>
            <a:r>
              <a:rPr lang="tr-TR" sz="1400">
                <a:cs typeface="Times New Roman" pitchFamily="16" charset="0"/>
              </a:rPr>
              <a:t>, </a:t>
            </a:r>
            <a:r>
              <a:rPr lang="tr-TR" sz="1400" i="1">
                <a:cs typeface="Times New Roman" pitchFamily="16" charset="0"/>
              </a:rPr>
              <a:t>x</a:t>
            </a:r>
            <a:r>
              <a:rPr lang="tr-TR" sz="1400">
                <a:cs typeface="Times New Roman" pitchFamily="16" charset="0"/>
              </a:rPr>
              <a:t> )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	A [ </a:t>
            </a:r>
            <a:r>
              <a:rPr lang="tr-TR" sz="1400" i="1">
                <a:cs typeface="Times New Roman" pitchFamily="16" charset="0"/>
              </a:rPr>
              <a:t>d </a:t>
            </a:r>
            <a:r>
              <a:rPr lang="tr-TR" sz="1400">
                <a:cs typeface="Times New Roman" pitchFamily="16" charset="0"/>
              </a:rPr>
              <a:t>] </a:t>
            </a:r>
            <a:r>
              <a:rPr lang="tr-TR" sz="1400"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tr-TR" sz="1400">
                <a:cs typeface="Times New Roman" pitchFamily="16" charset="0"/>
              </a:rPr>
              <a:t> NIL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	</a:t>
            </a:r>
            <a:r>
              <a:rPr lang="tr-TR" sz="1400" i="1">
                <a:cs typeface="Times New Roman" pitchFamily="16" charset="0"/>
              </a:rPr>
              <a:t>d</a:t>
            </a:r>
            <a:r>
              <a:rPr lang="tr-TR" sz="1400">
                <a:cs typeface="Times New Roman" pitchFamily="16" charset="0"/>
              </a:rPr>
              <a:t> </a:t>
            </a:r>
            <a:r>
              <a:rPr lang="tr-TR" sz="1400"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tr-TR" sz="1400">
                <a:cs typeface="Times New Roman" pitchFamily="16" charset="0"/>
              </a:rPr>
              <a:t> </a:t>
            </a:r>
            <a:r>
              <a:rPr lang="tr-TR" sz="1400" i="1">
                <a:cs typeface="Times New Roman" pitchFamily="16" charset="0"/>
              </a:rPr>
              <a:t>d</a:t>
            </a:r>
            <a:r>
              <a:rPr lang="tr-TR" sz="1400">
                <a:cs typeface="Times New Roman" pitchFamily="16" charset="0"/>
              </a:rPr>
              <a:t> + 1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</a:t>
            </a: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endwhile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	A [ </a:t>
            </a:r>
            <a:r>
              <a:rPr lang="tr-TR" sz="1400" i="1">
                <a:cs typeface="Times New Roman" pitchFamily="16" charset="0"/>
              </a:rPr>
              <a:t>d</a:t>
            </a:r>
            <a:r>
              <a:rPr lang="tr-TR" sz="1400">
                <a:cs typeface="Times New Roman" pitchFamily="16" charset="0"/>
              </a:rPr>
              <a:t> ] </a:t>
            </a:r>
            <a:r>
              <a:rPr lang="tr-TR" sz="1400"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tr-TR" sz="1400">
                <a:cs typeface="Times New Roman" pitchFamily="16" charset="0"/>
              </a:rPr>
              <a:t> </a:t>
            </a:r>
            <a:r>
              <a:rPr lang="tr-TR" sz="1400" i="1">
                <a:cs typeface="Times New Roman" pitchFamily="16" charset="0"/>
              </a:rPr>
              <a:t>x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</a:t>
            </a:r>
            <a:r>
              <a:rPr lang="tr-TR" sz="1400">
                <a:solidFill>
                  <a:srgbClr val="3366FF"/>
                </a:solidFill>
                <a:cs typeface="Times New Roman" pitchFamily="16" charset="0"/>
              </a:rPr>
              <a:t>endfor</a:t>
            </a:r>
          </a:p>
          <a:p>
            <a:pPr indent="-336550">
              <a:lnSpc>
                <a:spcPct val="80000"/>
              </a:lnSpc>
              <a:spcBef>
                <a:spcPts val="3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cs typeface="Times New Roman" pitchFamily="16" charset="0"/>
              </a:rPr>
              <a:t>	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076825" y="2492375"/>
            <a:ext cx="3455988" cy="2762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min [ H ] </a:t>
            </a:r>
            <a:r>
              <a:rPr lang="tr-TR" sz="140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NIL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3366FF"/>
                </a:solidFill>
                <a:ea typeface="Droid Sans Fallback" charset="0"/>
                <a:cs typeface="Droid Sans Fallback" charset="0"/>
              </a:rPr>
              <a:t>    for</a:t>
            </a: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 </a:t>
            </a:r>
            <a:r>
              <a:rPr lang="tr-TR" sz="140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0 </a:t>
            </a:r>
            <a:r>
              <a:rPr lang="tr-TR" sz="1400">
                <a:solidFill>
                  <a:srgbClr val="3366FF"/>
                </a:solidFill>
                <a:ea typeface="Droid Sans Fallback" charset="0"/>
                <a:cs typeface="Droid Sans Fallback" charset="0"/>
              </a:rPr>
              <a:t>to</a:t>
            </a: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D ( n [ H ] ) </a:t>
            </a:r>
            <a:r>
              <a:rPr lang="tr-TR" sz="1400">
                <a:solidFill>
                  <a:srgbClr val="3366FF"/>
                </a:solidFill>
                <a:ea typeface="Droid Sans Fallback" charset="0"/>
                <a:cs typeface="Droid Sans Fallback" charset="0"/>
              </a:rPr>
              <a:t>do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3366FF"/>
                </a:solidFill>
                <a:ea typeface="Droid Sans Fallback" charset="0"/>
                <a:cs typeface="Droid Sans Fallback" charset="0"/>
              </a:rPr>
              <a:t>        if </a:t>
            </a: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 [ </a:t>
            </a: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] ≠ NIL </a:t>
            </a:r>
            <a:r>
              <a:rPr lang="tr-TR" sz="1400">
                <a:solidFill>
                  <a:srgbClr val="3366FF"/>
                </a:solidFill>
                <a:ea typeface="Droid Sans Fallback" charset="0"/>
                <a:cs typeface="Droid Sans Fallback" charset="0"/>
              </a:rPr>
              <a:t>then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Add A [ </a:t>
            </a: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] to the root list of H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3366FF"/>
                </a:solidFill>
                <a:ea typeface="Droid Sans Fallback" charset="0"/>
                <a:cs typeface="Droid Sans Fallback" charset="0"/>
              </a:rPr>
              <a:t>            if</a:t>
            </a: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min [ H ] = NIL </a:t>
            </a:r>
            <a:r>
              <a:rPr lang="tr-TR" sz="1400">
                <a:solidFill>
                  <a:srgbClr val="0066CC"/>
                </a:solidFill>
                <a:ea typeface="Droid Sans Fallback" charset="0"/>
                <a:cs typeface="Droid Sans Fallback" charset="0"/>
              </a:rPr>
              <a:t>or</a:t>
            </a: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key [ A [ </a:t>
            </a: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] ] &lt;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                      key [ min [ H ] ] </a:t>
            </a:r>
            <a:r>
              <a:rPr lang="tr-TR" sz="1400">
                <a:solidFill>
                  <a:srgbClr val="3366FF"/>
                </a:solidFill>
                <a:ea typeface="Droid Sans Fallback" charset="0"/>
                <a:cs typeface="Droid Sans Fallback" charset="0"/>
              </a:rPr>
              <a:t>then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 min [ H ] </a:t>
            </a:r>
            <a:r>
              <a:rPr lang="tr-TR" sz="140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A [ </a:t>
            </a: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]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3366FF"/>
                </a:solidFill>
                <a:ea typeface="Droid Sans Fallback" charset="0"/>
                <a:cs typeface="Droid Sans Fallback" charset="0"/>
              </a:rPr>
              <a:t>            endif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3366FF"/>
                </a:solidFill>
                <a:ea typeface="Droid Sans Fallback" charset="0"/>
                <a:cs typeface="Droid Sans Fallback" charset="0"/>
              </a:rPr>
              <a:t>        endif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3366FF"/>
                </a:solidFill>
                <a:ea typeface="Droid Sans Fallback" charset="0"/>
                <a:cs typeface="Droid Sans Fallback" charset="0"/>
              </a:rPr>
              <a:t>    endfor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3366FF"/>
                </a:solidFill>
                <a:ea typeface="Droid Sans Fallback" charset="0"/>
                <a:cs typeface="Droid Sans Fallback" charset="0"/>
              </a:rPr>
              <a:t>end</a:t>
            </a:r>
          </a:p>
          <a:p>
            <a:pPr>
              <a:spcBef>
                <a:spcPts val="87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 sz="1400">
              <a:solidFill>
                <a:srgbClr val="3366FF"/>
              </a:solidFill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Decreasing a Key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36550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solidFill>
                  <a:srgbClr val="0066CC"/>
                </a:solidFill>
              </a:rPr>
              <a:t>FIB-HEAP-DECREASE-KEY</a:t>
            </a:r>
            <a:r>
              <a:rPr lang="tr-TR" sz="2400"/>
              <a:t>(H, x, k)</a:t>
            </a:r>
          </a:p>
          <a:p>
            <a:pPr indent="-336550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/>
              <a:t>	key[x] </a:t>
            </a:r>
            <a:r>
              <a:rPr lang="tr-TR" sz="2400">
                <a:cs typeface="Times New Roman" pitchFamily="16" charset="0"/>
              </a:rPr>
              <a:t>← k</a:t>
            </a:r>
          </a:p>
          <a:p>
            <a:pPr indent="-336550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cs typeface="Times New Roman" pitchFamily="16" charset="0"/>
              </a:rPr>
              <a:t>	y ← p[x]</a:t>
            </a:r>
          </a:p>
          <a:p>
            <a:pPr indent="-336550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cs typeface="Times New Roman" pitchFamily="16" charset="0"/>
              </a:rPr>
              <a:t>	</a:t>
            </a:r>
            <a:r>
              <a:rPr lang="tr-TR" sz="2400">
                <a:solidFill>
                  <a:srgbClr val="0066CC"/>
                </a:solidFill>
                <a:cs typeface="Times New Roman" pitchFamily="16" charset="0"/>
              </a:rPr>
              <a:t>if</a:t>
            </a:r>
            <a:r>
              <a:rPr lang="tr-TR" sz="2400">
                <a:cs typeface="Times New Roman" pitchFamily="16" charset="0"/>
              </a:rPr>
              <a:t> y ≠ NIL </a:t>
            </a:r>
            <a:r>
              <a:rPr lang="tr-TR" sz="2400">
                <a:solidFill>
                  <a:srgbClr val="0066CC"/>
                </a:solidFill>
                <a:cs typeface="Times New Roman" pitchFamily="16" charset="0"/>
              </a:rPr>
              <a:t>and</a:t>
            </a:r>
            <a:r>
              <a:rPr lang="tr-TR" sz="2400">
                <a:cs typeface="Times New Roman" pitchFamily="16" charset="0"/>
              </a:rPr>
              <a:t> key[x] &lt; key[y] </a:t>
            </a:r>
            <a:r>
              <a:rPr lang="tr-TR" sz="2400">
                <a:solidFill>
                  <a:srgbClr val="0066CC"/>
                </a:solidFill>
                <a:cs typeface="Times New Roman" pitchFamily="16" charset="0"/>
              </a:rPr>
              <a:t>then</a:t>
            </a:r>
          </a:p>
          <a:p>
            <a:pPr indent="-336550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cs typeface="Times New Roman" pitchFamily="16" charset="0"/>
              </a:rPr>
              <a:t>		CUT(H, x, y)</a:t>
            </a:r>
          </a:p>
          <a:p>
            <a:pPr indent="-336550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cs typeface="Times New Roman" pitchFamily="16" charset="0"/>
              </a:rPr>
              <a:t>		CASCADING-CUT(H,y)</a:t>
            </a:r>
          </a:p>
          <a:p>
            <a:pPr indent="-336550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cs typeface="Times New Roman" pitchFamily="16" charset="0"/>
              </a:rPr>
              <a:t>	</a:t>
            </a:r>
            <a:r>
              <a:rPr lang="tr-TR" sz="2400">
                <a:solidFill>
                  <a:srgbClr val="0066CC"/>
                </a:solidFill>
                <a:cs typeface="Times New Roman" pitchFamily="16" charset="0"/>
              </a:rPr>
              <a:t>endif </a:t>
            </a:r>
            <a:r>
              <a:rPr lang="tr-TR" sz="2400">
                <a:cs typeface="Times New Roman" pitchFamily="16" charset="0"/>
              </a:rPr>
              <a:t>  /* else no structural change */</a:t>
            </a:r>
          </a:p>
          <a:p>
            <a:pPr indent="-336550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cs typeface="Times New Roman" pitchFamily="16" charset="0"/>
              </a:rPr>
              <a:t>	</a:t>
            </a:r>
            <a:r>
              <a:rPr lang="tr-TR" sz="2400">
                <a:solidFill>
                  <a:srgbClr val="0066CC"/>
                </a:solidFill>
                <a:cs typeface="Times New Roman" pitchFamily="16" charset="0"/>
              </a:rPr>
              <a:t>if</a:t>
            </a:r>
            <a:r>
              <a:rPr lang="tr-TR" sz="2400">
                <a:cs typeface="Times New Roman" pitchFamily="16" charset="0"/>
              </a:rPr>
              <a:t> key[x] &lt; key[min[H]] </a:t>
            </a:r>
            <a:r>
              <a:rPr lang="tr-TR" sz="2400">
                <a:solidFill>
                  <a:srgbClr val="0066CC"/>
                </a:solidFill>
                <a:cs typeface="Times New Roman" pitchFamily="16" charset="0"/>
              </a:rPr>
              <a:t>then</a:t>
            </a:r>
          </a:p>
          <a:p>
            <a:pPr indent="-336550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cs typeface="Times New Roman" pitchFamily="16" charset="0"/>
              </a:rPr>
              <a:t>		min[H] ← x</a:t>
            </a:r>
          </a:p>
          <a:p>
            <a:pPr indent="-336550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cs typeface="Times New Roman" pitchFamily="16" charset="0"/>
              </a:rPr>
              <a:t>	</a:t>
            </a:r>
            <a:r>
              <a:rPr lang="tr-TR" sz="2400">
                <a:solidFill>
                  <a:srgbClr val="0066CC"/>
                </a:solidFill>
                <a:cs typeface="Times New Roman" pitchFamily="16" charset="0"/>
              </a:rPr>
              <a:t>endif</a:t>
            </a:r>
          </a:p>
          <a:p>
            <a:pPr indent="-336550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solidFill>
                  <a:srgbClr val="0066CC"/>
                </a:solidFill>
                <a:cs typeface="Times New Roman" pitchFamily="16" charset="0"/>
              </a:rPr>
              <a:t>end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Decreasing a Key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36550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 sz="1600">
              <a:solidFill>
                <a:srgbClr val="0066CC"/>
              </a:solidFill>
            </a:endParaRPr>
          </a:p>
          <a:p>
            <a:pPr indent="-336550">
              <a:lnSpc>
                <a:spcPct val="9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0066CC"/>
                </a:solidFill>
              </a:rPr>
              <a:t>CUT</a:t>
            </a:r>
            <a:r>
              <a:rPr lang="tr-TR"/>
              <a:t>(H, x, y)</a:t>
            </a:r>
          </a:p>
          <a:p>
            <a:pPr indent="-336550">
              <a:lnSpc>
                <a:spcPct val="9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	remove x from the child list of y, decrementing degree y</a:t>
            </a:r>
          </a:p>
          <a:p>
            <a:pPr indent="-336550">
              <a:lnSpc>
                <a:spcPct val="9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	add x to the root list of H</a:t>
            </a:r>
          </a:p>
          <a:p>
            <a:pPr indent="-336550">
              <a:lnSpc>
                <a:spcPct val="9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	p[x] </a:t>
            </a:r>
            <a:r>
              <a:rPr lang="tr-TR">
                <a:cs typeface="Times New Roman" pitchFamily="16" charset="0"/>
              </a:rPr>
              <a:t>← NIL</a:t>
            </a:r>
          </a:p>
          <a:p>
            <a:pPr indent="-336550">
              <a:lnSpc>
                <a:spcPct val="9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cs typeface="Times New Roman" pitchFamily="16" charset="0"/>
              </a:rPr>
              <a:t>	mark[x] ← FALSE</a:t>
            </a:r>
          </a:p>
          <a:p>
            <a:pPr indent="-336550">
              <a:lnSpc>
                <a:spcPct val="9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0066CC"/>
                </a:solidFill>
                <a:cs typeface="Times New Roman" pitchFamily="16" charset="0"/>
              </a:rPr>
              <a:t>end</a:t>
            </a:r>
          </a:p>
          <a:p>
            <a:pPr indent="-336550">
              <a:lnSpc>
                <a:spcPct val="90000"/>
              </a:lnSpc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>
              <a:solidFill>
                <a:srgbClr val="0066CC"/>
              </a:solidFill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Decreasing a Key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tr-TR" sz="2800">
                <a:solidFill>
                  <a:srgbClr val="0066CC"/>
                </a:solidFill>
              </a:rPr>
              <a:t>CASCADING-CUT</a:t>
            </a:r>
            <a:r>
              <a:rPr lang="tr-TR" sz="2800"/>
              <a:t>(H, y)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tr-TR" sz="2800"/>
              <a:t>	z </a:t>
            </a:r>
            <a:r>
              <a:rPr lang="tr-TR" sz="2000">
                <a:cs typeface="Times New Roman" pitchFamily="16" charset="0"/>
              </a:rPr>
              <a:t>← p[y]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tr-TR" sz="2000">
                <a:cs typeface="Times New Roman" pitchFamily="16" charset="0"/>
              </a:rPr>
              <a:t>	</a:t>
            </a:r>
            <a:r>
              <a:rPr lang="tr-TR" sz="2000">
                <a:solidFill>
                  <a:srgbClr val="0066CC"/>
                </a:solidFill>
                <a:cs typeface="Times New Roman" pitchFamily="16" charset="0"/>
              </a:rPr>
              <a:t>if </a:t>
            </a:r>
            <a:r>
              <a:rPr lang="tr-TR" sz="2000">
                <a:cs typeface="Times New Roman" pitchFamily="16" charset="0"/>
              </a:rPr>
              <a:t>z ≠ NIL </a:t>
            </a:r>
            <a:r>
              <a:rPr lang="tr-TR" sz="2000">
                <a:solidFill>
                  <a:srgbClr val="0066CC"/>
                </a:solidFill>
                <a:cs typeface="Times New Roman" pitchFamily="16" charset="0"/>
              </a:rPr>
              <a:t>then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tr-TR" sz="2000">
                <a:cs typeface="Times New Roman" pitchFamily="16" charset="0"/>
              </a:rPr>
              <a:t>		</a:t>
            </a:r>
            <a:r>
              <a:rPr lang="tr-TR" sz="2000">
                <a:solidFill>
                  <a:srgbClr val="0066CC"/>
                </a:solidFill>
                <a:cs typeface="Times New Roman" pitchFamily="16" charset="0"/>
              </a:rPr>
              <a:t>if </a:t>
            </a:r>
            <a:r>
              <a:rPr lang="tr-TR" sz="2000">
                <a:cs typeface="Times New Roman" pitchFamily="16" charset="0"/>
              </a:rPr>
              <a:t>mark[y] = FALSE </a:t>
            </a:r>
            <a:r>
              <a:rPr lang="tr-TR" sz="2000">
                <a:solidFill>
                  <a:srgbClr val="0066CC"/>
                </a:solidFill>
                <a:cs typeface="Times New Roman" pitchFamily="16" charset="0"/>
              </a:rPr>
              <a:t>then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tr-TR" sz="2000">
                <a:cs typeface="Times New Roman" pitchFamily="16" charset="0"/>
              </a:rPr>
              <a:t>			mark[y] = TRUE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tr-TR" sz="2000">
                <a:cs typeface="Times New Roman" pitchFamily="16" charset="0"/>
              </a:rPr>
              <a:t>		</a:t>
            </a:r>
            <a:r>
              <a:rPr lang="tr-TR" sz="2000">
                <a:solidFill>
                  <a:srgbClr val="0066CC"/>
                </a:solidFill>
                <a:cs typeface="Times New Roman" pitchFamily="16" charset="0"/>
              </a:rPr>
              <a:t>else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tr-TR" sz="2000">
                <a:cs typeface="Times New Roman" pitchFamily="16" charset="0"/>
              </a:rPr>
              <a:t>			</a:t>
            </a:r>
            <a:r>
              <a:rPr lang="tr-TR" sz="2000">
                <a:solidFill>
                  <a:srgbClr val="0066CC"/>
                </a:solidFill>
                <a:cs typeface="Times New Roman" pitchFamily="16" charset="0"/>
              </a:rPr>
              <a:t>CUT</a:t>
            </a:r>
            <a:r>
              <a:rPr lang="tr-TR" sz="2000">
                <a:cs typeface="Times New Roman" pitchFamily="16" charset="0"/>
              </a:rPr>
              <a:t>(H, y, z)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tr-TR" sz="2000">
                <a:cs typeface="Times New Roman" pitchFamily="16" charset="0"/>
              </a:rPr>
              <a:t>			</a:t>
            </a:r>
            <a:r>
              <a:rPr lang="tr-TR" sz="2000">
                <a:solidFill>
                  <a:srgbClr val="0066CC"/>
                </a:solidFill>
                <a:cs typeface="Times New Roman" pitchFamily="16" charset="0"/>
              </a:rPr>
              <a:t>CASCADING-CUT</a:t>
            </a:r>
            <a:r>
              <a:rPr lang="tr-TR" sz="2000">
                <a:cs typeface="Times New Roman" pitchFamily="16" charset="0"/>
              </a:rPr>
              <a:t>(H, z)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tr-TR" sz="2000">
                <a:cs typeface="Times New Roman" pitchFamily="16" charset="0"/>
              </a:rPr>
              <a:t>	</a:t>
            </a:r>
            <a:r>
              <a:rPr lang="tr-TR" sz="2000">
                <a:solidFill>
                  <a:srgbClr val="0066CC"/>
                </a:solidFill>
                <a:cs typeface="Times New Roman" pitchFamily="16" charset="0"/>
              </a:rPr>
              <a:t>	endif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tr-TR" sz="2000">
                <a:solidFill>
                  <a:srgbClr val="0066CC"/>
                </a:solidFill>
                <a:cs typeface="Times New Roman" pitchFamily="16" charset="0"/>
              </a:rPr>
              <a:t>	endif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tr-TR" sz="2000">
                <a:solidFill>
                  <a:srgbClr val="0066CC"/>
                </a:solidFill>
                <a:cs typeface="Times New Roman" pitchFamily="16" charset="0"/>
              </a:rPr>
              <a:t>end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Decreasing a Key</a:t>
            </a: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042988" y="1773238"/>
          <a:ext cx="7416800" cy="4275137"/>
        </p:xfrm>
        <a:graphic>
          <a:graphicData uri="http://schemas.openxmlformats.org/presentationml/2006/ole">
            <p:oleObj spid="_x0000_s57346" r:id="rId4" imgW="4687920" imgH="270252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Decreasing a Key</a:t>
            </a: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1042988" y="1989138"/>
          <a:ext cx="7416800" cy="3957637"/>
        </p:xfrm>
        <a:graphic>
          <a:graphicData uri="http://schemas.openxmlformats.org/presentationml/2006/ole">
            <p:oleObj spid="_x0000_s58370" r:id="rId4" imgW="5063400" imgH="270252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Decreasing a Key</a:t>
            </a: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685800" y="2492375"/>
          <a:ext cx="7772400" cy="2474913"/>
        </p:xfrm>
        <a:graphic>
          <a:graphicData uri="http://schemas.openxmlformats.org/presentationml/2006/ole">
            <p:oleObj spid="_x0000_s59394" r:id="rId4" imgW="5752440" imgH="183132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Decreasing a Key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042988" y="2468563"/>
          <a:ext cx="6769100" cy="2184400"/>
        </p:xfrm>
        <a:graphic>
          <a:graphicData uri="http://schemas.openxmlformats.org/presentationml/2006/ole">
            <p:oleObj spid="_x0000_s60418" r:id="rId4" imgW="5893920" imgH="190116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Decreasing a Key</a:t>
            </a: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827088" y="2349500"/>
          <a:ext cx="7273925" cy="2886075"/>
        </p:xfrm>
        <a:graphic>
          <a:graphicData uri="http://schemas.openxmlformats.org/presentationml/2006/ole">
            <p:oleObj spid="_x0000_s61442" r:id="rId4" imgW="5305680" imgH="210420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Decreasing a Key</a:t>
            </a: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3305175" y="1628775"/>
          <a:ext cx="2533650" cy="4114800"/>
        </p:xfrm>
        <a:graphic>
          <a:graphicData uri="http://schemas.openxmlformats.org/presentationml/2006/ole">
            <p:oleObj spid="_x0000_s62466" r:id="rId4" imgW="2768400" imgH="449532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762000" y="533400"/>
            <a:ext cx="77724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457200" indent="-450850" algn="ctr">
              <a:spcBef>
                <a:spcPts val="1000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tr-TR" sz="4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Fibonacci Heaps</a:t>
            </a:r>
          </a:p>
          <a:p>
            <a:pPr marL="457200" indent="-450850"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tr-TR" sz="4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450850" indent="-444500">
              <a:buClr>
                <a:srgbClr val="3333CC"/>
              </a:buClr>
              <a:buFont typeface="Times New Roman" pitchFamily="16" charset="0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tr-TR" sz="280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Fibonacci heaps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800">
                <a:solidFill>
                  <a:srgbClr val="0066CC"/>
                </a:solidFill>
                <a:ea typeface="Droid Sans Fallback" charset="0"/>
                <a:cs typeface="Droid Sans Fallback" charset="0"/>
              </a:rPr>
              <a:t>differ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from </a:t>
            </a:r>
            <a:r>
              <a:rPr lang="tr-TR" sz="2800">
                <a:solidFill>
                  <a:srgbClr val="0066CC"/>
                </a:solidFill>
                <a:ea typeface="Droid Sans Fallback" charset="0"/>
                <a:cs typeface="Droid Sans Fallback" charset="0"/>
              </a:rPr>
              <a:t>binomial-heaps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however, in that they have more </a:t>
            </a:r>
            <a:r>
              <a:rPr lang="tr-TR" sz="280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more relaxed structure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allowing for </a:t>
            </a:r>
            <a:r>
              <a:rPr lang="tr-TR" sz="280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improved asymptotic time bounds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work that</a:t>
            </a:r>
            <a:r>
              <a:rPr lang="tr-TR" sz="280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 maintains the structure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is </a:t>
            </a:r>
            <a:r>
              <a:rPr lang="tr-TR" sz="280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delayed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until it is convenient to perform.</a:t>
            </a:r>
          </a:p>
          <a:p>
            <a:pPr marL="450850" indent="-444500">
              <a:buClr>
                <a:srgbClr val="0066CC"/>
              </a:buClr>
              <a:buFont typeface="Times New Roman" pitchFamily="16" charset="0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Like a binomial heap,  a fibonacci heap is a collection of heap-ordered trees however, trees are not constrained to be binomial trees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.</a:t>
            </a:r>
          </a:p>
          <a:p>
            <a:pPr marL="450850" indent="-444500">
              <a:buClr>
                <a:srgbClr val="0066CC"/>
              </a:buClr>
              <a:buFont typeface="Times New Roman" pitchFamily="16" charset="0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Trees within fibonacci heaps are rooted but unordered.</a:t>
            </a:r>
          </a:p>
          <a:p>
            <a:pPr marL="455613" indent="-450850"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tr-TR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457200" indent="-450850">
              <a:spcBef>
                <a:spcPts val="700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AU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455613" indent="-450850">
              <a:spcBef>
                <a:spcPts val="700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AU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455613" indent="-450850">
              <a:spcBef>
                <a:spcPts val="700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AU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Decreasing a Key</a:t>
            </a:r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685800" y="2205038"/>
          <a:ext cx="7772400" cy="2859087"/>
        </p:xfrm>
        <a:graphic>
          <a:graphicData uri="http://schemas.openxmlformats.org/presentationml/2006/ole">
            <p:oleObj spid="_x0000_s63490" r:id="rId4" imgW="5485320" imgH="201744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3600"/>
              <a:t>Amortized Cost of </a:t>
            </a:r>
            <a:br>
              <a:rPr lang="tr-TR" sz="3600"/>
            </a:br>
            <a:r>
              <a:rPr lang="tr-TR" sz="3600"/>
              <a:t>FIB-HEAP-DECREASE-KEY Procedure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36550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0066CC"/>
                </a:solidFill>
              </a:rPr>
              <a:t>Actual Cost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i="1"/>
              <a:t>O(1)</a:t>
            </a:r>
            <a:r>
              <a:rPr lang="tr-TR"/>
              <a:t> time + the time required to perform the cascading cuts, suppose that CASCADING-CUT is recursively called </a:t>
            </a:r>
            <a:r>
              <a:rPr lang="tr-TR" i="1"/>
              <a:t>c</a:t>
            </a:r>
            <a:r>
              <a:rPr lang="tr-TR"/>
              <a:t> times each call takes </a:t>
            </a:r>
            <a:r>
              <a:rPr lang="tr-TR" i="1"/>
              <a:t>O(1)</a:t>
            </a:r>
            <a:r>
              <a:rPr lang="tr-TR"/>
              <a:t> time exclusive of recursive calls therefore, 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the </a:t>
            </a:r>
            <a:r>
              <a:rPr lang="tr-TR">
                <a:solidFill>
                  <a:srgbClr val="0066CC"/>
                </a:solidFill>
              </a:rPr>
              <a:t>actual cost</a:t>
            </a:r>
            <a:r>
              <a:rPr lang="tr-TR"/>
              <a:t> = </a:t>
            </a:r>
            <a:r>
              <a:rPr lang="tr-TR" i="1"/>
              <a:t>O(1)</a:t>
            </a:r>
            <a:r>
              <a:rPr lang="tr-TR"/>
              <a:t> + </a:t>
            </a:r>
            <a:r>
              <a:rPr lang="tr-TR" i="1"/>
              <a:t>O(c)</a:t>
            </a:r>
            <a:r>
              <a:rPr lang="tr-TR"/>
              <a:t> = </a:t>
            </a:r>
            <a:r>
              <a:rPr lang="tr-TR" b="1" i="1"/>
              <a:t>O(c)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3600"/>
              <a:t>Amortized Cost of </a:t>
            </a:r>
            <a:br>
              <a:rPr lang="tr-TR" sz="3600"/>
            </a:br>
            <a:r>
              <a:rPr lang="tr-TR" sz="3600"/>
              <a:t>FIB-HEAP-DECREASE-KEY Procedure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36550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0066CC"/>
                </a:solidFill>
              </a:rPr>
              <a:t>Amortized Cost 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Let H denote the fib-heap prior to the DECREASE-KEY operation.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Each recursive call of CASCADING-CUT, except for the last one, cuts a marked node and last call of cascading cut may mark a node.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3600"/>
              <a:t>Amortized Cost of </a:t>
            </a:r>
            <a:br>
              <a:rPr lang="tr-TR" sz="3600"/>
            </a:br>
            <a:r>
              <a:rPr lang="tr-TR" sz="3600"/>
              <a:t>FIB-HEAP-DECREASE-KEY Procedure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  <a:ln/>
        </p:spPr>
        <p:txBody>
          <a:bodyPr/>
          <a:lstStyle/>
          <a:p>
            <a:pPr indent="-336550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/>
              <a:t>Hence, after the DECREASE-KEY operation</a:t>
            </a:r>
          </a:p>
          <a:p>
            <a:pPr indent="-336550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 sz="2800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476375" y="2603500"/>
          <a:ext cx="5688013" cy="2986088"/>
        </p:xfrm>
        <a:graphic>
          <a:graphicData uri="http://schemas.openxmlformats.org/presentationml/2006/ole">
            <p:oleObj spid="_x0000_s66563" r:id="rId4" imgW="4354200" imgH="228600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3600"/>
              <a:t>Amortized Cost of </a:t>
            </a:r>
            <a:br>
              <a:rPr lang="tr-TR" sz="3600"/>
            </a:br>
            <a:r>
              <a:rPr lang="tr-TR" sz="3600"/>
              <a:t>FIB-HEAP-DECREASE-KEY Procedure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>
              <a:solidFill>
                <a:srgbClr val="0066CC"/>
              </a:solidFill>
            </a:endParaRP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0066CC"/>
                </a:solidFill>
              </a:rPr>
              <a:t>Potential Difference 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	= [(</a:t>
            </a:r>
            <a:r>
              <a:rPr lang="tr-TR" i="1"/>
              <a:t>t(H)</a:t>
            </a:r>
            <a:r>
              <a:rPr lang="tr-TR"/>
              <a:t> + </a:t>
            </a:r>
            <a:r>
              <a:rPr lang="tr-TR" i="1"/>
              <a:t>c</a:t>
            </a:r>
            <a:r>
              <a:rPr lang="tr-TR"/>
              <a:t>) + 2(</a:t>
            </a:r>
            <a:r>
              <a:rPr lang="tr-TR" i="1"/>
              <a:t>m(H)</a:t>
            </a:r>
            <a:r>
              <a:rPr lang="tr-TR"/>
              <a:t>-</a:t>
            </a:r>
            <a:r>
              <a:rPr lang="tr-TR" i="1"/>
              <a:t>c</a:t>
            </a:r>
            <a:r>
              <a:rPr lang="tr-TR"/>
              <a:t>+2)]-[</a:t>
            </a:r>
            <a:r>
              <a:rPr lang="tr-TR" i="1"/>
              <a:t>t(H)</a:t>
            </a:r>
            <a:r>
              <a:rPr lang="tr-TR"/>
              <a:t>+2</a:t>
            </a:r>
            <a:r>
              <a:rPr lang="tr-TR" i="1"/>
              <a:t>m(H)</a:t>
            </a:r>
            <a:r>
              <a:rPr lang="tr-TR"/>
              <a:t>]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	= 4 – </a:t>
            </a:r>
            <a:r>
              <a:rPr lang="tr-TR" i="1"/>
              <a:t>c</a:t>
            </a:r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 i="1"/>
          </a:p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0066CC"/>
                </a:solidFill>
              </a:rPr>
              <a:t>Amortized Cost</a:t>
            </a:r>
            <a:r>
              <a:rPr lang="tr-TR"/>
              <a:t> = </a:t>
            </a:r>
            <a:r>
              <a:rPr lang="tr-TR" i="1"/>
              <a:t>O(c)</a:t>
            </a:r>
            <a:r>
              <a:rPr lang="tr-TR"/>
              <a:t> + 4 – </a:t>
            </a:r>
            <a:r>
              <a:rPr lang="tr-TR" i="1"/>
              <a:t>c</a:t>
            </a:r>
            <a:r>
              <a:rPr lang="tr-TR"/>
              <a:t> = </a:t>
            </a:r>
            <a:r>
              <a:rPr lang="tr-TR" b="1" i="1"/>
              <a:t>O(1)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Deleting a Node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36550"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 sz="2400">
              <a:solidFill>
                <a:srgbClr val="0066CC"/>
              </a:solidFill>
            </a:endParaRPr>
          </a:p>
          <a:p>
            <a:pPr indent="-336550"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solidFill>
                  <a:srgbClr val="0066CC"/>
                </a:solidFill>
              </a:rPr>
              <a:t>FIB-HEAP-DELETE(H, x)</a:t>
            </a:r>
          </a:p>
          <a:p>
            <a:pPr indent="-336550"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/>
              <a:t>	</a:t>
            </a:r>
            <a:r>
              <a:rPr lang="tr-TR" sz="2400">
                <a:solidFill>
                  <a:srgbClr val="0066CC"/>
                </a:solidFill>
              </a:rPr>
              <a:t>FIB-HEAP-DECREASE-KEY</a:t>
            </a:r>
            <a:r>
              <a:rPr lang="tr-TR" sz="2400"/>
              <a:t>(H, x, -</a:t>
            </a:r>
            <a:r>
              <a:rPr lang="tr-TR" sz="2400">
                <a:cs typeface="Times New Roman" pitchFamily="16" charset="0"/>
              </a:rPr>
              <a:t>∞</a:t>
            </a:r>
            <a:r>
              <a:rPr lang="tr-TR" sz="2400"/>
              <a:t>)         =&gt; </a:t>
            </a:r>
            <a:r>
              <a:rPr lang="tr-TR" sz="2400" i="1"/>
              <a:t>O(1)</a:t>
            </a:r>
          </a:p>
          <a:p>
            <a:pPr indent="-336550"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/>
              <a:t>	</a:t>
            </a:r>
            <a:r>
              <a:rPr lang="tr-TR" sz="2400">
                <a:solidFill>
                  <a:srgbClr val="0066CC"/>
                </a:solidFill>
              </a:rPr>
              <a:t>FIB-HEAP-EXTRACT-MIN</a:t>
            </a:r>
            <a:r>
              <a:rPr lang="tr-TR" sz="2400"/>
              <a:t>(H)                      =&gt; </a:t>
            </a:r>
            <a:r>
              <a:rPr lang="tr-TR" sz="2400" i="1"/>
              <a:t>O(D(n))</a:t>
            </a:r>
          </a:p>
          <a:p>
            <a:pPr indent="-336550"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solidFill>
                  <a:srgbClr val="0066CC"/>
                </a:solidFill>
              </a:rPr>
              <a:t>end</a:t>
            </a:r>
          </a:p>
          <a:p>
            <a:pPr indent="-336550"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 sz="2400">
              <a:solidFill>
                <a:srgbClr val="0066CC"/>
              </a:solidFill>
            </a:endParaRPr>
          </a:p>
          <a:p>
            <a:pPr indent="-336550"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 sz="2400">
              <a:solidFill>
                <a:srgbClr val="0066CC"/>
              </a:solidFill>
            </a:endParaRPr>
          </a:p>
          <a:p>
            <a:pPr indent="-336550"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solidFill>
                  <a:srgbClr val="0066CC"/>
                </a:solidFill>
              </a:rPr>
              <a:t>Amortized Cost </a:t>
            </a:r>
            <a:r>
              <a:rPr lang="tr-TR" sz="2400"/>
              <a:t>= </a:t>
            </a:r>
            <a:r>
              <a:rPr lang="tr-TR" sz="2400" i="1"/>
              <a:t>O(1)</a:t>
            </a:r>
            <a:r>
              <a:rPr lang="tr-TR" sz="2400"/>
              <a:t> + </a:t>
            </a:r>
            <a:r>
              <a:rPr lang="tr-TR" sz="2400" i="1"/>
              <a:t>O(D(n))</a:t>
            </a:r>
            <a:r>
              <a:rPr lang="tr-TR" sz="2400"/>
              <a:t> = </a:t>
            </a:r>
            <a:r>
              <a:rPr lang="tr-TR" sz="2400" i="1"/>
              <a:t>O(D(n))</a:t>
            </a:r>
          </a:p>
          <a:p>
            <a:pPr indent="-336550">
              <a:spcBef>
                <a:spcPts val="6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 sz="2400" i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762000" y="533400"/>
            <a:ext cx="77724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457200" indent="-450850" algn="ctr">
              <a:spcBef>
                <a:spcPts val="1000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tr-TR" sz="4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Fibonacci Heaps</a:t>
            </a:r>
          </a:p>
          <a:p>
            <a:pPr marL="457200" indent="-450850"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tr-TR" sz="4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450850" indent="-444500">
              <a:buClr>
                <a:srgbClr val="3333CC"/>
              </a:buClr>
              <a:buFont typeface="Times New Roman" pitchFamily="16" charset="0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tr-TR" sz="280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Fibonacci heaps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800">
                <a:solidFill>
                  <a:srgbClr val="0066CC"/>
                </a:solidFill>
                <a:ea typeface="Droid Sans Fallback" charset="0"/>
                <a:cs typeface="Droid Sans Fallback" charset="0"/>
              </a:rPr>
              <a:t>differ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from </a:t>
            </a:r>
            <a:r>
              <a:rPr lang="tr-TR" sz="2800">
                <a:solidFill>
                  <a:srgbClr val="0066CC"/>
                </a:solidFill>
                <a:ea typeface="Droid Sans Fallback" charset="0"/>
                <a:cs typeface="Droid Sans Fallback" charset="0"/>
              </a:rPr>
              <a:t>binomial-heaps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however, in that they have more </a:t>
            </a:r>
            <a:r>
              <a:rPr lang="tr-TR" sz="280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more relaxed structure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allowing for </a:t>
            </a:r>
            <a:r>
              <a:rPr lang="tr-TR" sz="280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improved asymptotic time bounds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work that</a:t>
            </a:r>
            <a:r>
              <a:rPr lang="tr-TR" sz="280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 maintains the structure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is </a:t>
            </a:r>
            <a:r>
              <a:rPr lang="tr-TR" sz="280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delayed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until it is convenient to perform.</a:t>
            </a:r>
          </a:p>
          <a:p>
            <a:pPr marL="450850" indent="-444500">
              <a:buClr>
                <a:srgbClr val="0066CC"/>
              </a:buClr>
              <a:buFont typeface="Times New Roman" pitchFamily="16" charset="0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Like a binomial heap,  a fibonacci heap is a collection of heap-ordered trees however, trees are not constrained to be binomial trees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.</a:t>
            </a:r>
          </a:p>
          <a:p>
            <a:pPr marL="450850" indent="-444500">
              <a:buClr>
                <a:srgbClr val="0066CC"/>
              </a:buClr>
              <a:buFont typeface="Times New Roman" pitchFamily="16" charset="0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Trees within fibonacci heaps are rooted but unordered.</a:t>
            </a:r>
          </a:p>
          <a:p>
            <a:pPr marL="455613" indent="-450850"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tr-TR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457200" indent="-450850">
              <a:spcBef>
                <a:spcPts val="700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AU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455613" indent="-450850">
              <a:spcBef>
                <a:spcPts val="700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AU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455613" indent="-450850">
              <a:spcBef>
                <a:spcPts val="700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AU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685800" y="533400"/>
            <a:ext cx="7543800" cy="5486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457200" indent="-450850" algn="ctr">
              <a:spcBef>
                <a:spcPts val="1000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tr-TR" sz="4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Fibonacci Heaps</a:t>
            </a:r>
          </a:p>
          <a:p>
            <a:pPr marL="455613" indent="-450850">
              <a:spcBef>
                <a:spcPts val="700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tr-TR" sz="2800">
              <a:solidFill>
                <a:srgbClr val="3333CC"/>
              </a:solidFill>
              <a:ea typeface="Droid Sans Fallback" charset="0"/>
              <a:cs typeface="Droid Sans Fallback" charset="0"/>
            </a:endParaRPr>
          </a:p>
          <a:p>
            <a:pPr marL="450850" indent="-444500">
              <a:spcBef>
                <a:spcPts val="700"/>
              </a:spcBef>
              <a:buClr>
                <a:srgbClr val="3333CC"/>
              </a:buClr>
              <a:buFont typeface="Times New Roman" pitchFamily="16" charset="0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tr-TR" sz="280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Fibonacci heaps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are especially </a:t>
            </a:r>
            <a:r>
              <a:rPr lang="tr-TR" sz="280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desirable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when the number of </a:t>
            </a:r>
            <a:r>
              <a:rPr lang="tr-TR" sz="280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EXTRACT-MIN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and </a:t>
            </a:r>
            <a:r>
              <a:rPr lang="tr-TR" sz="280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DELETE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operations is small relative to the number of other operations.</a:t>
            </a:r>
          </a:p>
          <a:p>
            <a:pPr marL="450850" indent="-444500">
              <a:buClr>
                <a:srgbClr val="0066CC"/>
              </a:buClr>
              <a:buFont typeface="Times New Roman" pitchFamily="16" charset="0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tr-TR" sz="280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Fibonacci heaps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are </a:t>
            </a:r>
            <a:r>
              <a:rPr lang="tr-TR" sz="280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loosely based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on </a:t>
            </a:r>
            <a:r>
              <a:rPr lang="tr-TR" sz="280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binomial heaps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.</a:t>
            </a:r>
          </a:p>
          <a:p>
            <a:pPr marL="450850" indent="-444500">
              <a:buClr>
                <a:srgbClr val="0066CC"/>
              </a:buClr>
              <a:buFont typeface="Times New Roman" pitchFamily="16" charset="0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 </a:t>
            </a:r>
            <a:r>
              <a:rPr lang="tr-TR" sz="280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collection 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of </a:t>
            </a:r>
            <a:r>
              <a:rPr lang="tr-TR" sz="280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trees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if neither DECREASE-KEY nor DELETE is </a:t>
            </a:r>
            <a:r>
              <a:rPr lang="tr-TR" sz="280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ever invoked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.</a:t>
            </a:r>
          </a:p>
          <a:p>
            <a:pPr marL="450850" indent="-444500">
              <a:buClr>
                <a:srgbClr val="0066CC"/>
              </a:buClr>
              <a:buFont typeface="Times New Roman" pitchFamily="16" charset="0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Each tree is like a </a:t>
            </a:r>
            <a:r>
              <a:rPr lang="tr-TR" sz="280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binomial tree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.</a:t>
            </a:r>
          </a:p>
          <a:p>
            <a:pPr marL="455613" indent="-450850">
              <a:spcBef>
                <a:spcPts val="700"/>
              </a:spcBef>
              <a:buClrTx/>
              <a:buFontTx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tr-TR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848600" y="2784475"/>
            <a:ext cx="1158875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/>
              <a:t>Structure of Fibonacci Heaps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5470525" cy="4114800"/>
          </a:xfrm>
          <a:ln/>
        </p:spPr>
        <p:txBody>
          <a:bodyPr/>
          <a:lstStyle/>
          <a:p>
            <a:pPr indent="-336550"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/>
              <a:t>Each node </a:t>
            </a:r>
            <a:r>
              <a:rPr lang="tr-TR" sz="2800" i="1"/>
              <a:t>x</a:t>
            </a:r>
            <a:r>
              <a:rPr lang="tr-TR" sz="2800"/>
              <a:t> contains:</a:t>
            </a:r>
          </a:p>
          <a:p>
            <a:pPr marL="336550" indent="-330200">
              <a:spcBef>
                <a:spcPts val="700"/>
              </a:spcBef>
              <a:buFont typeface="Times New Roman" pitchFamily="16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/>
              <a:t>A pointer </a:t>
            </a:r>
            <a:r>
              <a:rPr lang="tr-TR" sz="2800" i="1">
                <a:solidFill>
                  <a:srgbClr val="FC5104"/>
                </a:solidFill>
              </a:rPr>
              <a:t>p[x]</a:t>
            </a:r>
            <a:r>
              <a:rPr lang="tr-TR" sz="2800"/>
              <a:t>to </a:t>
            </a:r>
            <a:r>
              <a:rPr lang="tr-TR" sz="2800">
                <a:solidFill>
                  <a:srgbClr val="3333CC"/>
                </a:solidFill>
              </a:rPr>
              <a:t>its parent</a:t>
            </a:r>
          </a:p>
          <a:p>
            <a:pPr marL="336550" indent="-330200">
              <a:spcBef>
                <a:spcPts val="700"/>
              </a:spcBef>
              <a:buFont typeface="Times New Roman" pitchFamily="16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/>
              <a:t>A pointer </a:t>
            </a:r>
            <a:r>
              <a:rPr lang="tr-TR" sz="2800" i="1">
                <a:solidFill>
                  <a:srgbClr val="0066CC"/>
                </a:solidFill>
              </a:rPr>
              <a:t>child[x]</a:t>
            </a:r>
            <a:r>
              <a:rPr lang="tr-TR" sz="2800"/>
              <a:t> to </a:t>
            </a:r>
            <a:r>
              <a:rPr lang="tr-TR" sz="2800">
                <a:solidFill>
                  <a:srgbClr val="3333CC"/>
                </a:solidFill>
              </a:rPr>
              <a:t>one of its children</a:t>
            </a:r>
          </a:p>
          <a:p>
            <a:pPr marL="736600" lvl="1" indent="-279400">
              <a:spcBef>
                <a:spcPts val="600"/>
              </a:spcBef>
              <a:buFont typeface="Times New Roman" pitchFamily="16" charset="0"/>
              <a:buChar char="–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/>
              <a:t>The children of </a:t>
            </a:r>
            <a:r>
              <a:rPr lang="tr-TR" sz="2400" i="1"/>
              <a:t>x </a:t>
            </a:r>
            <a:r>
              <a:rPr lang="tr-TR" sz="2400"/>
              <a:t>are linked together in a </a:t>
            </a:r>
            <a:r>
              <a:rPr lang="tr-TR" sz="2400">
                <a:solidFill>
                  <a:srgbClr val="3333CC"/>
                </a:solidFill>
              </a:rPr>
              <a:t>circular, doubly-linked list</a:t>
            </a:r>
            <a:r>
              <a:rPr lang="tr-TR" sz="2400"/>
              <a:t> which is called the </a:t>
            </a:r>
            <a:r>
              <a:rPr lang="tr-TR" sz="2400">
                <a:solidFill>
                  <a:srgbClr val="3333CC"/>
                </a:solidFill>
              </a:rPr>
              <a:t>child-list</a:t>
            </a:r>
            <a:r>
              <a:rPr lang="tr-TR" sz="2400"/>
              <a:t>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4525" y="1844675"/>
            <a:ext cx="2376488" cy="3097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AD314ACBBD024AB368ED7E36B4D55E" ma:contentTypeVersion="8" ma:contentTypeDescription="Create a new document." ma:contentTypeScope="" ma:versionID="47672c4b886260e8e6784f7250205eaf">
  <xsd:schema xmlns:xsd="http://www.w3.org/2001/XMLSchema" xmlns:xs="http://www.w3.org/2001/XMLSchema" xmlns:p="http://schemas.microsoft.com/office/2006/metadata/properties" xmlns:ns2="a069deda-dd54-4a17-8471-364442f6fb77" targetNamespace="http://schemas.microsoft.com/office/2006/metadata/properties" ma:root="true" ma:fieldsID="385fd464c505d6bcf43ee5d3fb3f35bf" ns2:_="">
    <xsd:import namespace="a069deda-dd54-4a17-8471-364442f6f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deda-dd54-4a17-8471-364442f6f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A809DB-1F08-44D8-BA38-8A24D8DF4FAF}"/>
</file>

<file path=customXml/itemProps2.xml><?xml version="1.0" encoding="utf-8"?>
<ds:datastoreItem xmlns:ds="http://schemas.openxmlformats.org/officeDocument/2006/customXml" ds:itemID="{50845F64-8AF2-4177-BC98-95AAD0225151}"/>
</file>

<file path=customXml/itemProps3.xml><?xml version="1.0" encoding="utf-8"?>
<ds:datastoreItem xmlns:ds="http://schemas.openxmlformats.org/officeDocument/2006/customXml" ds:itemID="{0C5EC8D4-86B6-4DBB-A3B5-2E4B02E793A5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3047</TotalTime>
  <Words>1821</Words>
  <PresentationFormat>On-screen Show (4:3)</PresentationFormat>
  <Paragraphs>434</Paragraphs>
  <Slides>65</Slides>
  <Notes>64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Times New Roman</vt:lpstr>
      <vt:lpstr>Droid Sans Fallback</vt:lpstr>
      <vt:lpstr>DejaVu Sans</vt:lpstr>
      <vt:lpstr>TimesNewRoman</vt:lpstr>
      <vt:lpstr>Wingdings</vt:lpstr>
      <vt:lpstr>Equity</vt:lpstr>
      <vt:lpstr>Fibonacci Heaps</vt:lpstr>
      <vt:lpstr>Fibonacci Heaps</vt:lpstr>
      <vt:lpstr>Structure of Fibonacci Heaps</vt:lpstr>
      <vt:lpstr>Structure of Fibonacci Heaps</vt:lpstr>
      <vt:lpstr>Slide 5</vt:lpstr>
      <vt:lpstr>Slide 6</vt:lpstr>
      <vt:lpstr>Slide 7</vt:lpstr>
      <vt:lpstr>Slide 8</vt:lpstr>
      <vt:lpstr>Structure of Fibonacci Heaps</vt:lpstr>
      <vt:lpstr>Structure of Fibonacci Heaps</vt:lpstr>
      <vt:lpstr>Structure of Fibonacci Heaps</vt:lpstr>
      <vt:lpstr>Structure of Fibonacci Heaps</vt:lpstr>
      <vt:lpstr>Potential Function</vt:lpstr>
      <vt:lpstr>Maximum Degree</vt:lpstr>
      <vt:lpstr>Mergeable Heap Operations</vt:lpstr>
      <vt:lpstr>Mergeable Heap Operations</vt:lpstr>
      <vt:lpstr>Mergeable Heap Operations</vt:lpstr>
      <vt:lpstr>Finding the minimum key</vt:lpstr>
      <vt:lpstr>Mergeable Heap Operations</vt:lpstr>
      <vt:lpstr>Mergeable Heap Operations</vt:lpstr>
      <vt:lpstr>Mergeable Heap Operations</vt:lpstr>
      <vt:lpstr>Mergeable Heap Operations</vt:lpstr>
      <vt:lpstr>Mergeable Heap Operations</vt:lpstr>
      <vt:lpstr>Uniting Two Fibonacci Heaps</vt:lpstr>
      <vt:lpstr>Uniting Two Fibonacci Heaps</vt:lpstr>
      <vt:lpstr>Extracting the Minimum Node</vt:lpstr>
      <vt:lpstr>Extracting the Minimum Node</vt:lpstr>
      <vt:lpstr>Extracting the Minimum Node</vt:lpstr>
      <vt:lpstr>Extracting the Minimum Node</vt:lpstr>
      <vt:lpstr>Extracting the Minimum Node</vt:lpstr>
      <vt:lpstr>Extracting the Minimum Node</vt:lpstr>
      <vt:lpstr>Extracting the Minimum Node</vt:lpstr>
      <vt:lpstr>Extracting the Minimum Node</vt:lpstr>
      <vt:lpstr>Extracting the Minimum Node</vt:lpstr>
      <vt:lpstr>Extracting the Minimum Node</vt:lpstr>
      <vt:lpstr>Extracting the Minimum Node</vt:lpstr>
      <vt:lpstr>Extracting the Minimum Node</vt:lpstr>
      <vt:lpstr>Extracting the Minimum Node</vt:lpstr>
      <vt:lpstr>Extracting the Minimum Node</vt:lpstr>
      <vt:lpstr>Extracting the Minimum Node</vt:lpstr>
      <vt:lpstr>Extracting the Minimum Node</vt:lpstr>
      <vt:lpstr>Extracting the Minimum Node</vt:lpstr>
      <vt:lpstr>Analysis of the  FIB-HEAP-EXTRACT-MIN Procedure</vt:lpstr>
      <vt:lpstr>Complexity Analysis of the  FIB-HEAP-EXTRACT-MIN Procedure</vt:lpstr>
      <vt:lpstr>Complexity Analysis of the  FIB-HEAP-EXTRACT-MIN Procedure</vt:lpstr>
      <vt:lpstr>Complexity Analysis of the  FIB-HEAP-EXTRACT-MIN Procedure</vt:lpstr>
      <vt:lpstr>Complexity Analysis of the  FIB-HEAP-EXTRACT-MIN Procedure</vt:lpstr>
      <vt:lpstr>EXTRACT-MIN Procedure for Fibonacci Heaps</vt:lpstr>
      <vt:lpstr>EXTRACT-MIN Procedure for Fibonacci Heaps</vt:lpstr>
      <vt:lpstr>EXTRACT-MIN Procedure for Fibonacci Heaps</vt:lpstr>
      <vt:lpstr>Decreasing a Key</vt:lpstr>
      <vt:lpstr>Decreasing a Key</vt:lpstr>
      <vt:lpstr>Decreasing a Key</vt:lpstr>
      <vt:lpstr>Decreasing a Key</vt:lpstr>
      <vt:lpstr>Decreasing a Key</vt:lpstr>
      <vt:lpstr>Decreasing a Key</vt:lpstr>
      <vt:lpstr>Decreasing a Key</vt:lpstr>
      <vt:lpstr>Decreasing a Key</vt:lpstr>
      <vt:lpstr>Decreasing a Key</vt:lpstr>
      <vt:lpstr>Decreasing a Key</vt:lpstr>
      <vt:lpstr>Amortized Cost of  FIB-HEAP-DECREASE-KEY Procedure</vt:lpstr>
      <vt:lpstr>Amortized Cost of  FIB-HEAP-DECREASE-KEY Procedure</vt:lpstr>
      <vt:lpstr>Amortized Cost of  FIB-HEAP-DECREASE-KEY Procedure</vt:lpstr>
      <vt:lpstr>Amortized Cost of  FIB-HEAP-DECREASE-KEY Procedure</vt:lpstr>
      <vt:lpstr>Deleting a Node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CS473-Algorithms I</dc:title>
  <dc:subject>Quicksort</dc:subject>
  <dc:creator>Cevdet Aykanat &amp; Berkant Cambazoglu</dc:creator>
  <cp:lastModifiedBy>ashu1</cp:lastModifiedBy>
  <cp:revision>258</cp:revision>
  <cp:lastPrinted>1601-01-01T00:00:00Z</cp:lastPrinted>
  <dcterms:created xsi:type="dcterms:W3CDTF">2003-09-24T17:32:21Z</dcterms:created>
  <dcterms:modified xsi:type="dcterms:W3CDTF">2020-07-23T07:39:37Z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0x010100E4AD314ACBBD024AB368ED7E36B4D55E</vt:lpwstr>
  </property>
</Properties>
</file>