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3" r:id="rId3"/>
    <p:sldId id="257" r:id="rId4"/>
    <p:sldId id="258" r:id="rId5"/>
    <p:sldId id="259" r:id="rId6"/>
    <p:sldId id="260" r:id="rId7"/>
    <p:sldId id="274" r:id="rId8"/>
    <p:sldId id="275" r:id="rId9"/>
    <p:sldId id="276" r:id="rId10"/>
    <p:sldId id="284" r:id="rId11"/>
    <p:sldId id="285" r:id="rId12"/>
    <p:sldId id="287" r:id="rId13"/>
    <p:sldId id="288" r:id="rId14"/>
    <p:sldId id="261" r:id="rId15"/>
    <p:sldId id="289" r:id="rId16"/>
    <p:sldId id="262" r:id="rId17"/>
    <p:sldId id="263" r:id="rId18"/>
    <p:sldId id="273" r:id="rId19"/>
    <p:sldId id="264" r:id="rId20"/>
    <p:sldId id="277" r:id="rId21"/>
    <p:sldId id="290" r:id="rId22"/>
    <p:sldId id="291" r:id="rId23"/>
    <p:sldId id="293" r:id="rId24"/>
    <p:sldId id="294" r:id="rId25"/>
    <p:sldId id="278" r:id="rId26"/>
    <p:sldId id="265" r:id="rId27"/>
    <p:sldId id="295" r:id="rId28"/>
    <p:sldId id="296" r:id="rId29"/>
    <p:sldId id="266" r:id="rId30"/>
    <p:sldId id="267" r:id="rId31"/>
    <p:sldId id="268" r:id="rId32"/>
    <p:sldId id="280" r:id="rId33"/>
    <p:sldId id="269" r:id="rId34"/>
    <p:sldId id="270" r:id="rId35"/>
    <p:sldId id="297" r:id="rId36"/>
    <p:sldId id="281" r:id="rId37"/>
    <p:sldId id="271" r:id="rId38"/>
    <p:sldId id="2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5E21-3306-4D5D-AD54-31C9AA6063F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7DA1-5F30-433D-B36D-F1F13F7F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D3EA-CB09-4338-8C60-42B55870F2FF}" type="slidenum">
              <a:rPr lang="en-US"/>
              <a:pPr/>
              <a:t>27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</p:spPr>
        <p:txBody>
          <a:bodyPr lIns="91429" tIns="45714" rIns="91429" bIns="457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D3EA-CB09-4338-8C60-42B55870F2FF}" type="slidenum">
              <a:rPr lang="en-US"/>
              <a:pPr/>
              <a:t>28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</p:spPr>
        <p:txBody>
          <a:bodyPr lIns="91429" tIns="45714" rIns="91429" bIns="457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FA2F8F-0A9C-4879-82E7-659BFB8B74C3}" type="datetimeFigureOut">
              <a:rPr lang="en-US" smtClean="0"/>
              <a:pPr/>
              <a:t>8/17/2020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7848600" cy="1600200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                                    </a:t>
            </a:r>
            <a:r>
              <a:rPr lang="en-IN" sz="3200" b="1" dirty="0" smtClean="0"/>
              <a:t>CS/IT, UCER </a:t>
            </a:r>
            <a:r>
              <a:rPr lang="en-IN" sz="3200" b="1" dirty="0" err="1" smtClean="0"/>
              <a:t>Prayagraj</a:t>
            </a:r>
            <a:endParaRPr lang="en-IN" sz="32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05930"/>
            <a:ext cx="8915400" cy="1470025"/>
          </a:xfrm>
        </p:spPr>
        <p:txBody>
          <a:bodyPr>
            <a:normAutofit/>
          </a:bodyPr>
          <a:lstStyle/>
          <a:p>
            <a:r>
              <a:rPr lang="en-IN" b="1" dirty="0" smtClean="0"/>
              <a:t>Introduction and Asymptotic Notations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How to analyse time complexity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Sum_of_list</a:t>
            </a:r>
            <a:r>
              <a:rPr lang="en-IN" dirty="0" smtClean="0"/>
              <a:t>(A[],n)</a:t>
            </a:r>
          </a:p>
          <a:p>
            <a:r>
              <a:rPr lang="en-IN" dirty="0" smtClean="0"/>
              <a:t>{  </a:t>
            </a:r>
            <a:r>
              <a:rPr lang="en-IN" dirty="0" err="1" smtClean="0"/>
              <a:t>int</a:t>
            </a:r>
            <a:r>
              <a:rPr lang="en-IN" dirty="0" smtClean="0"/>
              <a:t> total=0;</a:t>
            </a:r>
          </a:p>
          <a:p>
            <a:r>
              <a:rPr lang="en-IN" dirty="0"/>
              <a:t> </a:t>
            </a:r>
            <a:r>
              <a:rPr lang="en-IN" dirty="0" smtClean="0"/>
              <a:t>     for i=0 to n-1 </a:t>
            </a:r>
          </a:p>
          <a:p>
            <a:r>
              <a:rPr lang="en-IN" dirty="0"/>
              <a:t> </a:t>
            </a:r>
            <a:r>
              <a:rPr lang="en-IN" dirty="0" smtClean="0"/>
              <a:t>     do total = total + A[i]</a:t>
            </a:r>
          </a:p>
          <a:p>
            <a:r>
              <a:rPr lang="en-IN" dirty="0"/>
              <a:t> </a:t>
            </a:r>
            <a:r>
              <a:rPr lang="en-IN" dirty="0" smtClean="0"/>
              <a:t>   return total</a:t>
            </a:r>
          </a:p>
          <a:p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How to analyse time complexity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Sum_of_list</a:t>
            </a:r>
            <a:r>
              <a:rPr lang="en-IN" dirty="0" smtClean="0"/>
              <a:t>(A[],n)   		cost	time </a:t>
            </a:r>
          </a:p>
          <a:p>
            <a:r>
              <a:rPr lang="en-IN" dirty="0" smtClean="0"/>
              <a:t>{  </a:t>
            </a:r>
            <a:r>
              <a:rPr lang="en-IN" dirty="0" err="1" smtClean="0"/>
              <a:t>int</a:t>
            </a:r>
            <a:r>
              <a:rPr lang="en-IN" dirty="0" smtClean="0"/>
              <a:t> total=0;   			c1	1   </a:t>
            </a:r>
          </a:p>
          <a:p>
            <a:r>
              <a:rPr lang="en-IN" dirty="0"/>
              <a:t> </a:t>
            </a:r>
            <a:r>
              <a:rPr lang="en-IN" dirty="0" smtClean="0"/>
              <a:t>     for i=0 to n-1 			c2	n+1</a:t>
            </a:r>
          </a:p>
          <a:p>
            <a:r>
              <a:rPr lang="en-IN" dirty="0"/>
              <a:t> </a:t>
            </a:r>
            <a:r>
              <a:rPr lang="en-IN" dirty="0" smtClean="0"/>
              <a:t>     do total = total + A[i]		c3	n</a:t>
            </a:r>
          </a:p>
          <a:p>
            <a:r>
              <a:rPr lang="en-IN" dirty="0"/>
              <a:t> </a:t>
            </a:r>
            <a:r>
              <a:rPr lang="en-IN" dirty="0" smtClean="0"/>
              <a:t>   return total			c4	1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T(n)= 2n + 3</a:t>
            </a:r>
          </a:p>
          <a:p>
            <a:r>
              <a:rPr lang="en-IN" dirty="0"/>
              <a:t> </a:t>
            </a:r>
            <a:r>
              <a:rPr lang="en-IN" dirty="0" smtClean="0"/>
              <a:t>       =O(n)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1; i &lt;=m; i +=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{ // some O(1) expressions }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1; i &lt;=n; i +=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{ // some O(1) expressions </a:t>
            </a:r>
            <a:r>
              <a:rPr lang="en-US" dirty="0" smtClean="0"/>
              <a:t>}</a:t>
            </a:r>
          </a:p>
          <a:p>
            <a:endParaRPr lang="en-IN" dirty="0"/>
          </a:p>
          <a:p>
            <a:r>
              <a:rPr lang="en-US" dirty="0"/>
              <a:t>Time complexity of above code is O(m) + O(n) which is O(</a:t>
            </a:r>
            <a:r>
              <a:rPr lang="en-US" dirty="0" err="1"/>
              <a:t>m+n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If m == n, the time complexity becomes O(2n) which is O(n). </a:t>
            </a:r>
          </a:p>
        </p:txBody>
      </p:sp>
    </p:spTree>
    <p:extLst>
      <p:ext uri="{BB962C8B-B14F-4D97-AF65-F5344CB8AC3E}">
        <p14:creationId xmlns:p14="http://schemas.microsoft.com/office/powerpoint/2010/main" val="30927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 = </a:t>
            </a:r>
            <a:r>
              <a:rPr lang="en-US" dirty="0" smtClean="0"/>
              <a:t>0; </a:t>
            </a:r>
            <a:r>
              <a:rPr lang="en-US" dirty="0"/>
              <a:t>i &lt; N; i</a:t>
            </a:r>
            <a:r>
              <a:rPr lang="en-US" dirty="0" smtClean="0"/>
              <a:t>++)              c1         n +1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i; j &lt; N; j</a:t>
            </a:r>
            <a:r>
              <a:rPr lang="en-US" dirty="0" smtClean="0"/>
              <a:t>++)               c2     n * (n+1)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(“%d” ,i);			c3      n* n *1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IN" dirty="0"/>
          </a:p>
          <a:p>
            <a:r>
              <a:rPr lang="en-US" dirty="0" smtClean="0"/>
              <a:t>T (n) = n+1 + n * (n+1)+ n* n *1= </a:t>
            </a:r>
            <a:r>
              <a:rPr lang="en-US" dirty="0"/>
              <a:t>O(n^2) = </a:t>
            </a:r>
            <a:endParaRPr lang="en-US" dirty="0" smtClean="0"/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09600"/>
            <a:ext cx="61760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125" dirty="0" smtClean="0">
                <a:solidFill>
                  <a:schemeClr val="tx1"/>
                </a:solidFill>
              </a:rPr>
              <a:t>ASYMPTOTIC NOTATION</a:t>
            </a:r>
            <a:endParaRPr b="1" spc="-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7428231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800" spc="110" dirty="0" smtClean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sz="28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characterization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26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-3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algorithm’s  </a:t>
            </a:r>
            <a:r>
              <a:rPr sz="2800" spc="75" dirty="0">
                <a:latin typeface="Times New Roman" pitchFamily="18" charset="0"/>
                <a:cs typeface="Times New Roman" pitchFamily="18" charset="0"/>
              </a:rPr>
              <a:t>efficiency.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93700" marR="490855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800" spc="55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performances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various  </a:t>
            </a:r>
            <a:r>
              <a:rPr sz="2800" spc="170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IN" sz="2800" spc="17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" marR="490855">
              <a:lnSpc>
                <a:spcPct val="100000"/>
              </a:lnSpc>
            </a:pPr>
            <a:endParaRPr lang="en-IN" sz="2800" spc="170" dirty="0">
              <a:latin typeface="Times New Roman" pitchFamily="18" charset="0"/>
              <a:cs typeface="Times New Roman" pitchFamily="18" charset="0"/>
            </a:endParaRPr>
          </a:p>
          <a:p>
            <a:pPr marL="393700" marR="490855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symptotic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are the expressions that are used to represent the complexity of an algorithm.</a:t>
            </a:r>
          </a:p>
          <a:p>
            <a:pPr marL="322580" marR="490855" indent="-271780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notation we use to define the running time of an algorithm , are defined in terms of functions whose domains are natural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900429"/>
            <a:ext cx="7543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125" dirty="0" smtClean="0">
                <a:solidFill>
                  <a:schemeClr val="tx1"/>
                </a:solidFill>
              </a:rPr>
              <a:t>ASYMPTOTIC NOTATION (</a:t>
            </a:r>
            <a:r>
              <a:rPr lang="en-IN" b="1" spc="125" dirty="0" err="1" smtClean="0">
                <a:solidFill>
                  <a:schemeClr val="tx1"/>
                </a:solidFill>
              </a:rPr>
              <a:t>Contd</a:t>
            </a:r>
            <a:r>
              <a:rPr lang="en-IN" b="1" spc="125" dirty="0" smtClean="0">
                <a:solidFill>
                  <a:schemeClr val="tx1"/>
                </a:solidFill>
              </a:rPr>
              <a:t>)</a:t>
            </a:r>
            <a:endParaRPr b="0" spc="-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01000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which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an algorithm for the input, for which the algorithm takes less time or space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93700" marR="30480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which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an algorithm for the input, for which the algorithm takes long time or space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93700" marR="30480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which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an algorithm for the input, for which the algorithm takes time or space that lies between best and worst case.</a:t>
            </a:r>
          </a:p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02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900429"/>
            <a:ext cx="8839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150">
                <a:solidFill>
                  <a:schemeClr val="tx1"/>
                </a:solidFill>
                <a:latin typeface="Times New Roman"/>
                <a:cs typeface="Times New Roman"/>
              </a:rPr>
              <a:t>ASYMPTOTIC</a:t>
            </a:r>
            <a:r>
              <a:rPr sz="3200" b="0" spc="3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125" dirty="0" smtClean="0">
                <a:solidFill>
                  <a:schemeClr val="tx1"/>
                </a:solidFill>
              </a:rPr>
              <a:t>ASYMPTOTIC NOTATION (</a:t>
            </a:r>
            <a:r>
              <a:rPr lang="en-IN" sz="3200" b="1" spc="125" dirty="0" err="1" smtClean="0">
                <a:solidFill>
                  <a:schemeClr val="tx1"/>
                </a:solidFill>
              </a:rPr>
              <a:t>Contd</a:t>
            </a:r>
            <a:r>
              <a:rPr lang="en-IN" sz="3200" b="1" spc="125" dirty="0" smtClean="0">
                <a:solidFill>
                  <a:schemeClr val="tx1"/>
                </a:solidFill>
              </a:rPr>
              <a:t>)</a:t>
            </a:r>
            <a:endParaRPr sz="3200" b="0" spc="18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390779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D853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spc="90" dirty="0">
                <a:latin typeface="Times New Roman"/>
                <a:cs typeface="Times New Roman"/>
              </a:rPr>
              <a:t>Big-oh </a:t>
            </a:r>
            <a:r>
              <a:rPr sz="2400" spc="170" dirty="0">
                <a:latin typeface="Times New Roman"/>
                <a:cs typeface="Times New Roman"/>
              </a:rPr>
              <a:t>Notation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(O)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6"/>
              </a:buClr>
              <a:buFont typeface="Times New Roman"/>
              <a:buAutoNum type="arabicPeriod"/>
            </a:pPr>
            <a:endParaRPr sz="35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D853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spc="130" dirty="0">
                <a:latin typeface="Times New Roman"/>
                <a:cs typeface="Times New Roman"/>
              </a:rPr>
              <a:t>Big-Omega </a:t>
            </a:r>
            <a:r>
              <a:rPr sz="2400" spc="170" dirty="0">
                <a:latin typeface="Times New Roman"/>
                <a:cs typeface="Times New Roman"/>
              </a:rPr>
              <a:t>Notation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10" dirty="0">
                <a:latin typeface="Symbol"/>
                <a:cs typeface="Symbol"/>
              </a:rPr>
              <a:t>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D8536"/>
              </a:buClr>
              <a:buFont typeface="Times New Roman"/>
              <a:buAutoNum type="arabicPeriod"/>
            </a:pPr>
            <a:endParaRPr sz="35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D853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spc="210" dirty="0">
                <a:latin typeface="Times New Roman"/>
                <a:cs typeface="Times New Roman"/>
              </a:rPr>
              <a:t>Theta </a:t>
            </a:r>
            <a:r>
              <a:rPr sz="2400" spc="165" dirty="0">
                <a:latin typeface="Times New Roman"/>
                <a:cs typeface="Times New Roman"/>
              </a:rPr>
              <a:t>Notation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5" dirty="0">
                <a:latin typeface="Symbol"/>
                <a:cs typeface="Symbol"/>
              </a:rPr>
              <a:t>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Ο</a:t>
            </a:r>
            <a:r>
              <a:rPr lang="th-TH" sz="2400" dirty="0">
                <a:latin typeface="Times New Roman" pitchFamily="18" charset="0"/>
              </a:rPr>
              <a:t>(g(n)), Big-Oh of g of n, the Asymptotic Upper Bound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th-TH" sz="2400" dirty="0">
              <a:latin typeface="Times New Roman" pitchFamily="18" charset="0"/>
            </a:endParaRPr>
          </a:p>
          <a:p>
            <a:r>
              <a:rPr lang="en-US" sz="2400" spc="10" dirty="0">
                <a:latin typeface="Symbol"/>
                <a:cs typeface="Symbol"/>
              </a:rPr>
              <a:t></a:t>
            </a:r>
            <a:r>
              <a:rPr lang="th-TH" sz="2400" dirty="0" smtClean="0">
                <a:latin typeface="Times New Roman" pitchFamily="18" charset="0"/>
              </a:rPr>
              <a:t>(</a:t>
            </a:r>
            <a:r>
              <a:rPr lang="th-TH" sz="2400" dirty="0">
                <a:latin typeface="Times New Roman" pitchFamily="18" charset="0"/>
              </a:rPr>
              <a:t>g(n)),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Big-</a:t>
            </a:r>
            <a:r>
              <a:rPr lang="th-TH" sz="2400" dirty="0">
                <a:latin typeface="Times New Roman" pitchFamily="18" charset="0"/>
              </a:rPr>
              <a:t>Omega of g of n, the Asymptotic Lower Bound.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pc="5" dirty="0">
                <a:latin typeface="Symbol"/>
                <a:cs typeface="Symbol"/>
              </a:rPr>
              <a:t></a:t>
            </a:r>
            <a:r>
              <a:rPr lang="th-TH" sz="2400" dirty="0" smtClean="0">
                <a:latin typeface="Times New Roman" pitchFamily="18" charset="0"/>
              </a:rPr>
              <a:t>(</a:t>
            </a:r>
            <a:r>
              <a:rPr lang="th-TH" sz="2400" dirty="0">
                <a:latin typeface="Times New Roman" pitchFamily="18" charset="0"/>
              </a:rPr>
              <a:t>g(n)),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Big-</a:t>
            </a:r>
            <a:r>
              <a:rPr lang="th-TH" sz="2400" dirty="0">
                <a:latin typeface="Times New Roman" pitchFamily="18" charset="0"/>
              </a:rPr>
              <a:t>Theta of g of n, the Asymptotic Tight Bound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th-TH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44500"/>
            <a:ext cx="67805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65">
                <a:solidFill>
                  <a:schemeClr val="tx1"/>
                </a:solidFill>
                <a:latin typeface="Times New Roman"/>
                <a:cs typeface="Times New Roman"/>
              </a:rPr>
              <a:t>BIG-OH </a:t>
            </a:r>
            <a:r>
              <a:rPr b="0" spc="175" smtClean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5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55" dirty="0">
                <a:solidFill>
                  <a:schemeClr val="tx1"/>
                </a:solidFill>
                <a:latin typeface="Times New Roman"/>
                <a:cs typeface="Times New Roman"/>
              </a:rPr>
              <a:t>(O)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58290"/>
            <a:ext cx="4010025" cy="4243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marR="158750" indent="-85090">
              <a:lnSpc>
                <a:spcPct val="120800"/>
              </a:lnSpc>
              <a:spcBef>
                <a:spcPts val="100"/>
              </a:spcBef>
            </a:pPr>
            <a:r>
              <a:rPr lang="en-IN" sz="2475" spc="-232" baseline="15151" dirty="0">
                <a:solidFill>
                  <a:srgbClr val="FD8536"/>
                </a:solidFill>
                <a:latin typeface="UnDotum"/>
                <a:cs typeface="Times New Roman" pitchFamily="18" charset="0"/>
              </a:rPr>
              <a:t> </a:t>
            </a:r>
            <a:r>
              <a:rPr sz="2400" spc="120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95" dirty="0">
                <a:latin typeface="Times New Roman" pitchFamily="18" charset="0"/>
                <a:cs typeface="Times New Roman" pitchFamily="18" charset="0"/>
              </a:rPr>
              <a:t>upper 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bound</a:t>
            </a:r>
            <a:r>
              <a:rPr sz="24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125" dirty="0" smtClean="0">
                <a:latin typeface="Times New Roman" pitchFamily="18" charset="0"/>
                <a:cs typeface="Times New Roman" pitchFamily="18" charset="0"/>
              </a:rPr>
              <a:t>algorithm’s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60" dirty="0" smtClean="0">
                <a:latin typeface="Times New Roman" pitchFamily="18" charset="0"/>
                <a:cs typeface="Times New Roman" pitchFamily="18" charset="0"/>
              </a:rPr>
              <a:t>time.</a:t>
            </a:r>
            <a:endParaRPr lang="en-IN" sz="2400" spc="160" dirty="0">
              <a:latin typeface="Times New Roman" pitchFamily="18" charset="0"/>
              <a:cs typeface="Times New Roman" pitchFamily="18" charset="0"/>
            </a:endParaRPr>
          </a:p>
          <a:p>
            <a:pPr marL="122555" marR="158750" indent="-85090">
              <a:lnSpc>
                <a:spcPct val="120800"/>
              </a:lnSpc>
              <a:spcBef>
                <a:spcPts val="100"/>
              </a:spcBef>
            </a:pPr>
            <a:r>
              <a:rPr sz="2400" spc="175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g(n)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function.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09880" marR="653415" indent="-16510">
              <a:lnSpc>
                <a:spcPct val="100000"/>
              </a:lnSpc>
              <a:spcBef>
                <a:spcPts val="59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O(g(n)) </a:t>
            </a:r>
            <a:r>
              <a:rPr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400" spc="-355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2400" spc="35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969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that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09880" marR="31369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0 ≤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c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9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5" dirty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447800"/>
            <a:ext cx="3581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6002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3200" b="1" dirty="0" smtClean="0"/>
              <a:t>Books</a:t>
            </a:r>
          </a:p>
          <a:p>
            <a:pPr marL="514350" indent="-514350" algn="l">
              <a:buAutoNum type="arabicPeriod"/>
            </a:pPr>
            <a:r>
              <a:rPr lang="en-IN" sz="3200" b="1" dirty="0" smtClean="0"/>
              <a:t>Thomas H </a:t>
            </a:r>
            <a:r>
              <a:rPr lang="en-IN" sz="3200" b="1" dirty="0" err="1" smtClean="0"/>
              <a:t>Coremen</a:t>
            </a:r>
            <a:r>
              <a:rPr lang="en-IN" sz="3200" b="1" dirty="0" smtClean="0"/>
              <a:t> </a:t>
            </a:r>
          </a:p>
          <a:p>
            <a:pPr marL="514350" indent="-514350" algn="l">
              <a:buAutoNum type="arabicPeriod"/>
            </a:pPr>
            <a:r>
              <a:rPr lang="en-IN" sz="3200" b="1" dirty="0" smtClean="0"/>
              <a:t>E Horowitz and S. </a:t>
            </a:r>
            <a:r>
              <a:rPr lang="en-IN" sz="3200" b="1" dirty="0" err="1" smtClean="0"/>
              <a:t>Sahani</a:t>
            </a:r>
            <a:r>
              <a:rPr lang="en-IN" sz="3200" b="1" smtClean="0"/>
              <a:t> </a:t>
            </a:r>
            <a:endParaRPr lang="en-IN" sz="32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05930"/>
            <a:ext cx="8915400" cy="1470025"/>
          </a:xfrm>
        </p:spPr>
        <p:txBody>
          <a:bodyPr>
            <a:normAutofit/>
          </a:bodyPr>
          <a:lstStyle/>
          <a:p>
            <a:r>
              <a:rPr lang="en-IN" b="1" dirty="0" smtClean="0"/>
              <a:t>Design and Analysis of Algorithm(KCS503)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025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2A-E171-4F92-9FF9-40714783E988}" type="slidenum">
              <a:rPr lang="en-US"/>
              <a:pPr/>
              <a:t>20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Example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657600"/>
          </a:xfrm>
        </p:spPr>
        <p:txBody>
          <a:bodyPr/>
          <a:lstStyle/>
          <a:p>
            <a:r>
              <a:rPr lang="en-US" sz="2400" dirty="0"/>
              <a:t>Example: the function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 not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b="1" i="1" dirty="0" err="1">
                <a:latin typeface="Times New Roman" pitchFamily="18" charset="0"/>
                <a:sym typeface="Symbol" pitchFamily="18" charset="2"/>
              </a:rPr>
              <a:t>cn</a:t>
            </a:r>
            <a:endParaRPr lang="en-US" sz="2000" b="1" i="1" dirty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c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sz="2000" dirty="0"/>
              <a:t>The above inequality cannot be satisfied since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000" dirty="0"/>
              <a:t> must be a constant </a:t>
            </a:r>
          </a:p>
          <a:p>
            <a:endParaRPr lang="en-US" dirty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Chart" r:id="rId3" imgW="8324867" imgH="7372433" progId="Excel.Chart.8">
                  <p:embed followColorScheme="full"/>
                </p:oleObj>
              </mc:Choice>
              <mc:Fallback>
                <p:oleObj name="Chart" r:id="rId3" imgW="8324867" imgH="7372433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3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Examples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Show </a:t>
            </a:r>
            <a:r>
              <a:rPr lang="en-US" b="1" dirty="0"/>
              <a:t>that 3</a:t>
            </a:r>
            <a:r>
              <a:rPr lang="en-US" b="1" i="1" dirty="0"/>
              <a:t>n</a:t>
            </a:r>
            <a:r>
              <a:rPr lang="en-US" b="1" baseline="30000" dirty="0"/>
              <a:t>3</a:t>
            </a:r>
            <a:r>
              <a:rPr lang="en-US" b="1" dirty="0"/>
              <a:t>=</a:t>
            </a:r>
            <a:r>
              <a:rPr lang="en-US" b="1" i="1" dirty="0"/>
              <a:t>O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baseline="30000" dirty="0"/>
              <a:t>4</a:t>
            </a:r>
            <a:r>
              <a:rPr lang="en-US" b="1" dirty="0"/>
              <a:t>) for appropriate </a:t>
            </a:r>
            <a:r>
              <a:rPr lang="en-US" b="1" i="1" dirty="0"/>
              <a:t>c </a:t>
            </a:r>
            <a:r>
              <a:rPr lang="en-US" b="1" dirty="0"/>
              <a:t>and </a:t>
            </a:r>
            <a:r>
              <a:rPr lang="en-US" b="1" i="1" dirty="0"/>
              <a:t>n</a:t>
            </a:r>
            <a:r>
              <a:rPr lang="en-US" b="1" baseline="-25000" dirty="0"/>
              <a:t>0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According 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z="2400" spc="26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307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c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4   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Divided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 get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3/ 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all n&gt;=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0…………………..(1)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Putting n=1,2,3,4…. we get  3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, 1.5, 1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,.75, .6………….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b="1" spc="15" baseline="-238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spc="15" baseline="-23809" dirty="0" smtClean="0">
                <a:latin typeface="Times New Roman" pitchFamily="18" charset="0"/>
                <a:cs typeface="Times New Roman" pitchFamily="18" charset="0"/>
              </a:rPr>
              <a:t>we take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c=3  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hold the condition 1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b="1" spc="15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400" b="1" dirty="0"/>
              <a:t>3</a:t>
            </a:r>
            <a:r>
              <a:rPr lang="en-US" sz="2400" b="1" i="1" dirty="0"/>
              <a:t>n</a:t>
            </a:r>
            <a:r>
              <a:rPr lang="en-US" sz="2400" b="1" baseline="30000" dirty="0"/>
              <a:t>3</a:t>
            </a:r>
            <a:r>
              <a:rPr lang="en-US" sz="2400" b="1" dirty="0"/>
              <a:t>=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baseline="30000" dirty="0"/>
              <a:t>4</a:t>
            </a:r>
            <a:r>
              <a:rPr lang="en-US" sz="2400" b="1" dirty="0"/>
              <a:t>) </a:t>
            </a:r>
            <a:r>
              <a:rPr lang="en-US" sz="2400" b="1" dirty="0" smtClean="0"/>
              <a:t> proved.</a:t>
            </a:r>
            <a:endParaRPr lang="en-US" sz="2400" b="1" spc="15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b="1" dirty="0" smtClean="0"/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Examples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7n-2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O(n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appropriate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According 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pc="26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pc="307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 n - 2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≤ c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Divided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we get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 2/n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≤  c for all n&gt;= 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 smtClean="0">
                <a:latin typeface="Times New Roman" pitchFamily="18" charset="0"/>
                <a:cs typeface="Times New Roman" pitchFamily="18" charset="0"/>
              </a:rPr>
              <a:t>0…………………..(1)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b="1" spc="15" baseline="-23809" dirty="0" smtClean="0">
                <a:latin typeface="Times New Roman" pitchFamily="18" charset="0"/>
                <a:cs typeface="Times New Roman" pitchFamily="18" charset="0"/>
              </a:rPr>
              <a:t>Putting n=1,2,3,4…. we get  </a:t>
            </a: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, 6 , 6.33, 6.5 , 6.6, 6.66 ,……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b="1" spc="15" baseline="-238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   c= 7  and 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hold the condition 1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b="1" spc="15" dirty="0" smtClean="0">
                <a:latin typeface="Times New Roman" pitchFamily="18" charset="0"/>
                <a:cs typeface="Times New Roman" pitchFamily="18" charset="0"/>
              </a:rPr>
              <a:t>7 n – 2 = O ( n ) </a:t>
            </a:r>
            <a:r>
              <a:rPr lang="en-US" dirty="0" smtClean="0"/>
              <a:t>proved.</a:t>
            </a: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b="1" spc="15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dirty="0" smtClean="0"/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Examples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Example Show that </a:t>
            </a:r>
            <a:r>
              <a:rPr lang="en-US" sz="2800" b="1" dirty="0"/>
              <a:t>3 log n + 5 is O(log n</a:t>
            </a:r>
            <a:r>
              <a:rPr lang="en-US" sz="2800" b="1" dirty="0" smtClean="0"/>
              <a:t>)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According 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pc="26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400" dirty="0" smtClean="0"/>
              <a:t>3 </a:t>
            </a:r>
            <a:r>
              <a:rPr lang="en-US" sz="2400" dirty="0"/>
              <a:t>log n + 5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≤ c </a:t>
            </a:r>
            <a:r>
              <a:rPr lang="en-US" sz="2400" dirty="0" smtClean="0"/>
              <a:t> </a:t>
            </a:r>
            <a:r>
              <a:rPr lang="en-US" sz="2400" dirty="0"/>
              <a:t>log n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Divided by 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we get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3 +5/log 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≤  c for all n&gt;= 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 smtClean="0">
                <a:latin typeface="Times New Roman" pitchFamily="18" charset="0"/>
                <a:cs typeface="Times New Roman" pitchFamily="18" charset="0"/>
              </a:rPr>
              <a:t>0…………………..(1)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Putting n=1,2,3,4…. we get 8,  , 5.5 ….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Take c= </a:t>
            </a:r>
            <a:r>
              <a:rPr lang="en-IN" b="1" spc="15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baseline="-23809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hold the condition 1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400" b="1" dirty="0"/>
              <a:t>3 log n + 5 =</a:t>
            </a:r>
            <a:r>
              <a:rPr lang="en-US" sz="2400" b="1" dirty="0" smtClean="0"/>
              <a:t> </a:t>
            </a:r>
            <a:r>
              <a:rPr lang="en-US" sz="2400" b="1" dirty="0"/>
              <a:t>O(log n) </a:t>
            </a:r>
            <a:r>
              <a:rPr lang="en-US" dirty="0" smtClean="0"/>
              <a:t>proved.</a:t>
            </a: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b="1" spc="15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dirty="0" smtClean="0"/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Examples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>
            <a:normAutofit/>
          </a:bodyPr>
          <a:lstStyle/>
          <a:p>
            <a:pPr marL="514350" lvl="1" indent="-51435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3n</a:t>
            </a:r>
            <a:r>
              <a:rPr lang="en-US" sz="2800" baseline="30000" dirty="0"/>
              <a:t>3</a:t>
            </a:r>
            <a:r>
              <a:rPr lang="en-US" sz="2800" dirty="0"/>
              <a:t> + 20n</a:t>
            </a:r>
            <a:r>
              <a:rPr lang="en-US" sz="2800" baseline="30000" dirty="0"/>
              <a:t>2</a:t>
            </a:r>
            <a:r>
              <a:rPr lang="en-US" sz="2800" dirty="0"/>
              <a:t> + 5 is </a:t>
            </a:r>
            <a:r>
              <a:rPr lang="en-US" sz="2800" dirty="0" smtClean="0"/>
              <a:t>O(n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b="1" dirty="0" smtClean="0"/>
              <a:t>Show </a:t>
            </a:r>
            <a:r>
              <a:rPr lang="en-IN" sz="2400" b="1" dirty="0"/>
              <a:t>that  n </a:t>
            </a:r>
            <a:r>
              <a:rPr lang="en-IN" sz="2400" b="1" baseline="30000" dirty="0"/>
              <a:t>2</a:t>
            </a:r>
            <a:r>
              <a:rPr lang="en-IN" sz="2400" b="1" dirty="0"/>
              <a:t> + n = O (n </a:t>
            </a:r>
            <a:r>
              <a:rPr lang="en-IN" sz="2400" b="1" baseline="30000" dirty="0" smtClean="0"/>
              <a:t>3</a:t>
            </a:r>
            <a:r>
              <a:rPr lang="en-IN" sz="2400" b="1" dirty="0" smtClean="0"/>
              <a:t>)</a:t>
            </a:r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b="1" dirty="0" smtClean="0"/>
              <a:t>Show </a:t>
            </a:r>
            <a:r>
              <a:rPr lang="en-IN" sz="2400" b="1" dirty="0"/>
              <a:t>that  5 n </a:t>
            </a:r>
            <a:r>
              <a:rPr lang="en-IN" sz="2400" b="1" baseline="30000" dirty="0"/>
              <a:t>3</a:t>
            </a:r>
            <a:r>
              <a:rPr lang="en-IN" sz="2400" b="1" dirty="0"/>
              <a:t> – 6 n + 100 = O (n </a:t>
            </a:r>
            <a:r>
              <a:rPr lang="en-IN" sz="2400" b="1" baseline="30000" dirty="0"/>
              <a:t>3</a:t>
            </a:r>
            <a:r>
              <a:rPr lang="en-IN" sz="2400" b="1" dirty="0"/>
              <a:t>)</a:t>
            </a:r>
          </a:p>
          <a:p>
            <a:pPr marL="514350" lvl="1" indent="-51435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dirty="0" smtClean="0"/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BB32-6FE3-4B53-BB5C-9AAEAD1A6BAF}" type="slidenum">
              <a:rPr lang="en-US"/>
              <a:pPr/>
              <a:t>25</a:t>
            </a:fld>
            <a:endParaRPr lang="en-US"/>
          </a:p>
        </p:txBody>
      </p:sp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440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9939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alt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</p:txBody>
      </p:sp>
      <p:sp>
        <p:nvSpPr>
          <p:cNvPr id="39941" name="Rectangle 1029"/>
          <p:cNvSpPr>
            <a:spLocks noChangeArrowheads="1"/>
          </p:cNvSpPr>
          <p:nvPr/>
        </p:nvSpPr>
        <p:spPr bwMode="auto">
          <a:xfrm>
            <a:off x="685800" y="2209800"/>
            <a:ext cx="781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3n</a:t>
            </a:r>
            <a:r>
              <a:rPr lang="en-US" sz="2800" baseline="30000" dirty="0"/>
              <a:t>3</a:t>
            </a:r>
            <a:r>
              <a:rPr lang="en-US" sz="2800" dirty="0"/>
              <a:t> + 20n</a:t>
            </a:r>
            <a:r>
              <a:rPr lang="en-US" sz="2800" baseline="30000" dirty="0"/>
              <a:t>2</a:t>
            </a:r>
            <a:r>
              <a:rPr lang="en-US" sz="2800" dirty="0"/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2971800"/>
            <a:ext cx="8305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3n</a:t>
            </a:r>
            <a:r>
              <a:rPr lang="en-US" sz="2000" baseline="30000" dirty="0"/>
              <a:t>3</a:t>
            </a:r>
            <a:r>
              <a:rPr lang="en-US" sz="2000" dirty="0"/>
              <a:t> + 20n</a:t>
            </a:r>
            <a:r>
              <a:rPr lang="en-US" sz="2000" baseline="30000" dirty="0"/>
              <a:t>2</a:t>
            </a:r>
            <a:r>
              <a:rPr lang="en-US" sz="2000" dirty="0"/>
              <a:t> + 5 is O(n</a:t>
            </a:r>
            <a:r>
              <a:rPr lang="en-US" sz="2000" baseline="30000" dirty="0"/>
              <a:t>3</a:t>
            </a:r>
            <a:r>
              <a:rPr lang="en-US" sz="2000" dirty="0" smtClean="0"/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 smtClean="0"/>
              <a:t>need c &gt; 0 and 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 1 such that</a:t>
            </a:r>
            <a:r>
              <a:rPr lang="en-US" sz="2000" dirty="0" smtClean="0"/>
              <a:t> 3n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+ 20n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+ 5 </a:t>
            </a:r>
            <a:r>
              <a:rPr lang="en-US" sz="2000" dirty="0" smtClean="0">
                <a:sym typeface="Symbol" pitchFamily="18" charset="2"/>
              </a:rPr>
              <a:t> c</a:t>
            </a:r>
            <a:r>
              <a:rPr lang="en-US" sz="2000" dirty="0" smtClean="0">
                <a:cs typeface="Arial" charset="0"/>
                <a:sym typeface="Symbol" pitchFamily="18" charset="2"/>
              </a:rPr>
              <a:t>•n</a:t>
            </a:r>
            <a:r>
              <a:rPr lang="en-US" sz="2000" baseline="30000" dirty="0" smtClean="0">
                <a:cs typeface="Arial" charset="0"/>
                <a:sym typeface="Symbol" pitchFamily="18" charset="2"/>
              </a:rPr>
              <a:t>3</a:t>
            </a:r>
            <a:r>
              <a:rPr lang="en-US" sz="2000" dirty="0" smtClean="0">
                <a:cs typeface="Arial" charset="0"/>
                <a:sym typeface="Symbol" pitchFamily="18" charset="2"/>
              </a:rPr>
              <a:t> for n </a:t>
            </a:r>
            <a:r>
              <a:rPr lang="en-US" sz="2000" dirty="0" smtClean="0">
                <a:sym typeface="Symbol" pitchFamily="18" charset="2"/>
              </a:rPr>
              <a:t> n</a:t>
            </a:r>
            <a:r>
              <a:rPr lang="en-US" sz="2000" baseline="-25000" dirty="0" smtClean="0">
                <a:sym typeface="Symbol" pitchFamily="18" charset="2"/>
              </a:rPr>
              <a:t>0</a:t>
            </a:r>
            <a:endParaRPr lang="en-US" sz="2000" dirty="0" smtClean="0"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this is true for c = 4 and </a:t>
            </a:r>
            <a:r>
              <a:rPr lang="en-US" sz="2000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>
                <a:sym typeface="Symbol" pitchFamily="18" charset="2"/>
              </a:rPr>
              <a:t> = 21</a:t>
            </a:r>
            <a:endParaRPr lang="en-US" sz="2000" dirty="0"/>
          </a:p>
        </p:txBody>
      </p:sp>
      <p:sp>
        <p:nvSpPr>
          <p:cNvPr id="39943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800" dirty="0"/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8" y="444500"/>
            <a:ext cx="74663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45" dirty="0">
                <a:solidFill>
                  <a:schemeClr val="tx1"/>
                </a:solidFill>
                <a:latin typeface="Times New Roman"/>
                <a:cs typeface="Times New Roman"/>
              </a:rPr>
              <a:t>BIG-OMEGA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b="0" dirty="0">
                <a:solidFill>
                  <a:schemeClr val="tx1"/>
                </a:solidFill>
                <a:latin typeface="Symbol"/>
                <a:cs typeface="Symbol"/>
              </a:rPr>
              <a:t>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58290"/>
            <a:ext cx="4145915" cy="475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marR="344170" indent="-85090">
              <a:lnSpc>
                <a:spcPct val="120800"/>
              </a:lnSpc>
              <a:spcBef>
                <a:spcPts val="100"/>
              </a:spcBef>
            </a:pPr>
            <a:r>
              <a:rPr sz="2400" spc="120" dirty="0" smtClean="0">
                <a:latin typeface="Times New Roman"/>
                <a:cs typeface="Times New Roman"/>
              </a:rPr>
              <a:t>Gives </a:t>
            </a:r>
            <a:r>
              <a:rPr sz="2400" spc="215" dirty="0">
                <a:latin typeface="Times New Roman"/>
                <a:cs typeface="Times New Roman"/>
              </a:rPr>
              <a:t>the </a:t>
            </a:r>
            <a:r>
              <a:rPr sz="2400" spc="120" dirty="0">
                <a:latin typeface="Times New Roman"/>
                <a:cs typeface="Times New Roman"/>
              </a:rPr>
              <a:t>lower </a:t>
            </a:r>
            <a:r>
              <a:rPr sz="2400" spc="165" dirty="0">
                <a:latin typeface="Times New Roman"/>
                <a:cs typeface="Times New Roman"/>
              </a:rPr>
              <a:t>bound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of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22555" marR="344170" indent="-85090">
              <a:lnSpc>
                <a:spcPct val="120800"/>
              </a:lnSpc>
              <a:spcBef>
                <a:spcPts val="100"/>
              </a:spcBef>
            </a:pPr>
            <a:r>
              <a:rPr sz="2400" spc="125" dirty="0" smtClean="0">
                <a:latin typeface="Times New Roman"/>
                <a:cs typeface="Times New Roman"/>
              </a:rPr>
              <a:t>algorithm’s </a:t>
            </a:r>
            <a:r>
              <a:rPr sz="2400" spc="210" dirty="0">
                <a:latin typeface="Times New Roman"/>
                <a:cs typeface="Times New Roman"/>
              </a:rPr>
              <a:t>running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endParaRPr lang="en-US" sz="2475" spc="-232" baseline="15151" dirty="0">
              <a:solidFill>
                <a:srgbClr val="FD8536"/>
              </a:solidFill>
              <a:latin typeface="UnDotum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given function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we denote by Ω(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en-IN" sz="2400" spc="-232" baseline="15151" dirty="0" smtClean="0">
              <a:solidFill>
                <a:srgbClr val="FD853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Ω(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there exist positive constants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such that 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for all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0}.</a:t>
            </a:r>
          </a:p>
          <a:p>
            <a:pPr marL="649605" marR="30480" indent="-612140">
              <a:lnSpc>
                <a:spcPct val="79900"/>
              </a:lnSpc>
              <a:spcBef>
                <a:spcPts val="600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649605" marR="30480" indent="-612140">
              <a:lnSpc>
                <a:spcPct val="79900"/>
              </a:lnSpc>
              <a:spcBef>
                <a:spcPts val="600"/>
              </a:spcBef>
            </a:pPr>
            <a:endParaRPr lang="en-IN" sz="2400" dirty="0">
              <a:latin typeface="Times New Roman"/>
              <a:cs typeface="Times New Roman"/>
            </a:endParaRPr>
          </a:p>
          <a:p>
            <a:pPr marL="649605" marR="30480" indent="-612140">
              <a:lnSpc>
                <a:spcPct val="79900"/>
              </a:lnSpc>
              <a:spcBef>
                <a:spcPts val="6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9490" y="1475739"/>
            <a:ext cx="3801110" cy="401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7FAF-D4C2-4D55-945C-66F300AF7F5E}" type="slidenum">
              <a:rPr lang="en-US"/>
              <a:pPr/>
              <a:t>27</a:t>
            </a:fld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4400" dirty="0">
                <a:solidFill>
                  <a:schemeClr val="tx2"/>
                </a:solidFill>
              </a:rPr>
              <a:t>Example Uses of the Relatives of </a:t>
            </a:r>
            <a:r>
              <a:rPr lang="en-US" altLang="en-US" sz="4400" dirty="0" smtClean="0">
                <a:solidFill>
                  <a:schemeClr val="tx2"/>
                </a:solidFill>
              </a:rPr>
              <a:t>Big-Omega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62000" y="44783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2743200"/>
            <a:ext cx="792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 is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)) if there is a constant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&gt; 0 and an integer constant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1 such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IN" sz="2400" baseline="-25000" dirty="0" smtClean="0">
                <a:latin typeface="Times New Roman" pitchFamily="18" charset="0"/>
                <a:sym typeface="Symbol" pitchFamily="18" charset="2"/>
              </a:rPr>
              <a:t>                                      </a:t>
            </a:r>
            <a:r>
              <a:rPr lang="en-IN" sz="2400" dirty="0" smtClean="0">
                <a:latin typeface="Times New Roman" pitchFamily="18" charset="0"/>
                <a:sym typeface="Symbol" pitchFamily="18" charset="2"/>
              </a:rPr>
              <a:t>c n &lt;= </a:t>
            </a:r>
            <a:r>
              <a:rPr lang="en-US" sz="2400" b="1" dirty="0" smtClean="0">
                <a:latin typeface="Times New Roman" pitchFamily="18" charset="0"/>
              </a:rPr>
              <a:t>5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b="1" baseline="30000" dirty="0" smtClean="0">
                <a:latin typeface="Times New Roman" pitchFamily="18" charset="0"/>
              </a:rPr>
              <a:t>2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IN" sz="2400" baseline="-25000" dirty="0" smtClean="0">
                <a:latin typeface="Times New Roman" pitchFamily="18" charset="0"/>
                <a:sym typeface="Symbol" pitchFamily="18" charset="2"/>
              </a:rPr>
              <a:t>                                       </a:t>
            </a:r>
            <a:r>
              <a:rPr lang="en-IN" sz="2400" dirty="0" smtClean="0">
                <a:latin typeface="Times New Roman" pitchFamily="18" charset="0"/>
                <a:sym typeface="Symbol" pitchFamily="18" charset="2"/>
              </a:rPr>
              <a:t>c &lt;= 5 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  </a:t>
            </a:r>
            <a:endParaRPr lang="en-US" sz="2400" dirty="0" smtClean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400" dirty="0" smtClean="0">
                <a:latin typeface="Times New Roman" pitchFamily="18" charset="0"/>
                <a:sym typeface="Symbol" pitchFamily="18" charset="2"/>
              </a:rPr>
              <a:t>Putting = 1,2 ,3  4…….  We get 5, 10 ,15…………..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let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and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2400" baseline="-25000" dirty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400" baseline="-25000" dirty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000" baseline="-25000" dirty="0" smtClean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000" baseline="-25000" dirty="0">
                <a:latin typeface="Times New Roman" pitchFamily="18" charset="0"/>
                <a:sym typeface="Symbol" pitchFamily="18" charset="2"/>
              </a:rPr>
              <a:t>\</a:t>
            </a: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62000" y="1943101"/>
            <a:ext cx="7924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000" b="1" dirty="0" smtClean="0">
                <a:latin typeface="Times New Roman" pitchFamily="18" charset="0"/>
              </a:rPr>
              <a:t>Show that 5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baseline="30000" dirty="0" smtClean="0">
                <a:latin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is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sz="2000" b="1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b="1" dirty="0">
                <a:latin typeface="Times New Roman" pitchFamily="18" charset="0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7FAF-D4C2-4D55-945C-66F300AF7F5E}" type="slidenum">
              <a:rPr lang="en-US"/>
              <a:pPr/>
              <a:t>28</a:t>
            </a:fld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4400" dirty="0">
                <a:solidFill>
                  <a:schemeClr val="tx2"/>
                </a:solidFill>
              </a:rPr>
              <a:t>Example Uses of the Relatives of </a:t>
            </a:r>
            <a:r>
              <a:rPr lang="en-US" altLang="en-US" sz="4400" dirty="0" smtClean="0">
                <a:solidFill>
                  <a:schemeClr val="tx2"/>
                </a:solidFill>
              </a:rPr>
              <a:t>Big-Omega 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62000" y="44783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000" baseline="-25000" dirty="0" smtClean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000" baseline="-25000" dirty="0">
                <a:latin typeface="Times New Roman" pitchFamily="18" charset="0"/>
                <a:sym typeface="Symbol" pitchFamily="18" charset="2"/>
              </a:rPr>
              <a:t>\</a:t>
            </a: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 i="1" dirty="0" smtClean="0">
                <a:latin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 is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)) if there is a constant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&gt; 0 and an integer constant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 1 such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let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= 5 and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= 1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000" b="1" dirty="0" smtClean="0">
                <a:latin typeface="Times New Roman" pitchFamily="18" charset="0"/>
              </a:rPr>
              <a:t>Show that 5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baseline="30000" dirty="0" smtClean="0">
                <a:latin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is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sz="2000" b="1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b="1" baseline="30000" dirty="0">
                <a:latin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8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8" y="444500"/>
            <a:ext cx="56375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90" dirty="0">
                <a:solidFill>
                  <a:schemeClr val="tx1"/>
                </a:solidFill>
                <a:latin typeface="Times New Roman"/>
                <a:cs typeface="Times New Roman"/>
              </a:rPr>
              <a:t>THETA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 </a:t>
            </a:r>
            <a:r>
              <a:rPr b="0" spc="15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b="0" spc="15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b="0" spc="-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21" y="1459512"/>
            <a:ext cx="4152265" cy="548560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describes both upper bound and lower bound of an algorithm so we can say that it defines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tight bound</a:t>
            </a:r>
            <a:r>
              <a:rPr lang="en-US" sz="2400" dirty="0" smtClean="0"/>
              <a:t> 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given function g(n), we denote by Θ(g(n)) the set of functions and read as Θ of g(n).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defined as</a:t>
            </a:r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Θ(g(n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= {f(n) : there exist positive constants c1, c2, and n0 such that 0 ≤ c1g(n) ≤ f(n) ≤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c2g(n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for all n ≥ n0}.</a:t>
            </a:r>
          </a:p>
          <a:p>
            <a:r>
              <a:rPr lang="en-US" sz="3200" b="1" dirty="0"/>
              <a:t> </a:t>
            </a:r>
            <a:endParaRPr lang="en-US" sz="3200" dirty="0"/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" name="Picture 6" descr="Analysis of Algorithms | Set 3 (Asymptotic Notations) - GeeksforGee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597659"/>
            <a:ext cx="3417569" cy="358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5410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125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an algorithm</a:t>
            </a:r>
            <a:r>
              <a:rPr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?</a:t>
            </a:r>
            <a:endParaRPr b="1" spc="-5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8342631" cy="5011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is 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set of steps to complete a task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any well-defined computational procedure that takes some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value, 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 of values,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produces some value, or set of values,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 thus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sequence of computational steps that transform the input into the output.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22580" marR="490855" indent="-271780">
              <a:lnSpc>
                <a:spcPct val="100000"/>
              </a:lnSpc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7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00060" cy="43396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definition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Θ(g(n)) = {f(n) : there exist positive constants c1, c2, and n0 such that 0 ≤ c1g(n) ≤ f(n) ≤ c2g(n) for all n ≥ n0}.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we must determine positive constants c1, c2, and n0 such that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≤ 1/2n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- 3n ≤ c2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all n ≥ n0.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Dividing by 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yields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≤ 1/2 - 3/n ≤ c2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for all n ≥ n0.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Question : </a:t>
            </a:r>
            <a:r>
              <a:rPr lang="en-US" sz="2400" b="1" dirty="0">
                <a:solidFill>
                  <a:schemeClr val="tx1"/>
                </a:solidFill>
              </a:rPr>
              <a:t>Consider the function f(n)=  n</a:t>
            </a:r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 /2 – 3 n . Show that f(n)   = Θ (</a:t>
            </a:r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</a:rPr>
              <a:t>).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47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1969" y="1567179"/>
            <a:ext cx="8100060" cy="43396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≤ 1/2 - 3/n ≤ c2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for all n ≥ n0.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Putting n=1,2,3,4….. 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We get  - 5/2 ,-1, -1/2 , -1/4, -1/10, 0, 1/14, 1/8 ,1/6,1/5………………..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1/2 - 3/n ≤ c2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right-hand inequality can be made to hold for any value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 1 by choosing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≥ 1/2.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Likewise,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≤ 1/2 - 3/n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left-hand inequality can be made to hold for any value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 7 by choosing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≤1/14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by choosing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= 1/14,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= 1/2,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= 7, we can verify that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- 3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Θ(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Solve it 3 n + 2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Θ(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0006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definition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Θ(g(n)) = {f(n) : there exist positive constants c1, c2, and n0 such that 0 ≤ c1g(n) ≤ f(n) ≤ c2g(n) for all n ≥ n0}.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c1n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 n + 2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c2 n   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all n ≥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n0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Divided by n we get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3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 / n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c2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all n ≥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n0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Consider left part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≤ 3  + 2 /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 by putting n= 1,2,3…..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We get 5, 4, 3.66,3.5,…..we take c1=3 and n0 =1</a:t>
            </a: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right part     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+ 2 / n  ≤ c2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 take c2=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n0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=1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Hence c1=3 , c2=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and n0=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this condition satisfied.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1"/>
            <a:ext cx="7772400" cy="685799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Question : </a:t>
            </a:r>
            <a:r>
              <a:rPr lang="en-US" sz="2400" b="1" dirty="0" smtClean="0">
                <a:solidFill>
                  <a:schemeClr val="tx1"/>
                </a:solidFill>
              </a:rPr>
              <a:t>Show  that   </a:t>
            </a:r>
            <a:r>
              <a:rPr lang="en-US" sz="2400" dirty="0" smtClean="0">
                <a:solidFill>
                  <a:schemeClr val="tx1"/>
                </a:solidFill>
              </a:rPr>
              <a:t>3n+2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l-GR" sz="2400" dirty="0">
                <a:solidFill>
                  <a:schemeClr val="tx1"/>
                </a:solidFill>
              </a:rPr>
              <a:t>θ (</a:t>
            </a:r>
            <a:r>
              <a:rPr lang="en-US" sz="2400" dirty="0">
                <a:solidFill>
                  <a:schemeClr val="tx1"/>
                </a:solidFill>
              </a:rPr>
              <a:t>n)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44500"/>
            <a:ext cx="69329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00" dirty="0">
                <a:solidFill>
                  <a:schemeClr val="tx1"/>
                </a:solidFill>
                <a:latin typeface="Times New Roman"/>
                <a:cs typeface="Times New Roman"/>
              </a:rPr>
              <a:t>LITTLE </a:t>
            </a:r>
            <a:r>
              <a:rPr b="0" spc="240" dirty="0">
                <a:solidFill>
                  <a:schemeClr val="tx1"/>
                </a:solidFill>
                <a:latin typeface="Times New Roman"/>
                <a:cs typeface="Times New Roman"/>
              </a:rPr>
              <a:t>OH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2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50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IN" b="0" spc="50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b="0" spc="5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b="0" spc="5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558289"/>
            <a:ext cx="4145915" cy="225164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409"/>
              </a:spcBef>
            </a:pPr>
            <a:r>
              <a:rPr sz="2475" spc="-135" baseline="15151" dirty="0">
                <a:solidFill>
                  <a:srgbClr val="FD8536"/>
                </a:solidFill>
                <a:latin typeface="UnDotum"/>
                <a:cs typeface="UnDotum"/>
              </a:rPr>
              <a:t></a:t>
            </a:r>
            <a:r>
              <a:rPr sz="2400" b="1" spc="-90" dirty="0">
                <a:latin typeface="Times New Roman" pitchFamily="18" charset="0"/>
                <a:cs typeface="Times New Roman" pitchFamily="18" charset="0"/>
              </a:rPr>
              <a:t>little-Oh</a:t>
            </a:r>
            <a:r>
              <a:rPr sz="2400" b="1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70" dirty="0">
                <a:latin typeface="Times New Roman" pitchFamily="18" charset="0"/>
                <a:cs typeface="Times New Roman" pitchFamily="18" charset="0"/>
              </a:rPr>
              <a:t>Defn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50800" algn="just">
              <a:lnSpc>
                <a:spcPct val="100000"/>
              </a:lnSpc>
              <a:spcBef>
                <a:spcPts val="310"/>
              </a:spcBef>
            </a:pP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sz="2400" i="1" spc="-4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))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50800" marR="43180" algn="just">
              <a:lnSpc>
                <a:spcPct val="94700"/>
              </a:lnSpc>
            </a:pPr>
            <a:r>
              <a:rPr sz="2400" spc="-232" baseline="15151" dirty="0">
                <a:solidFill>
                  <a:srgbClr val="FD8536"/>
                </a:solidFill>
                <a:latin typeface="Times New Roman" pitchFamily="18" charset="0"/>
                <a:cs typeface="Times New Roman" pitchFamily="18" charset="0"/>
              </a:rPr>
              <a:t> 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constants  </a:t>
            </a:r>
            <a:r>
              <a:rPr sz="2400" i="1" spc="-19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400" i="1" spc="-25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i="1" spc="-375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sz="2400" i="1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sz="2400" i="1" spc="-6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6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4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i="1" spc="-55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spc="-30" dirty="0" smtClean="0">
                <a:latin typeface="Times New Roman" pitchFamily="18" charset="0"/>
                <a:cs typeface="Times New Roman" pitchFamily="18" charset="0"/>
              </a:rPr>
              <a:t>&gt;= </a:t>
            </a:r>
            <a:r>
              <a:rPr sz="2400" spc="-3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4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i="1" spc="-217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664" y="1089408"/>
            <a:ext cx="3318933" cy="405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99973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00" dirty="0">
                <a:solidFill>
                  <a:schemeClr val="tx1"/>
                </a:solidFill>
                <a:latin typeface="Times New Roman"/>
                <a:cs typeface="Times New Roman"/>
              </a:rPr>
              <a:t>LITTLE</a:t>
            </a:r>
            <a:r>
              <a:rPr b="0" spc="200" dirty="0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b="0" spc="160" dirty="0">
                <a:solidFill>
                  <a:schemeClr val="tx1"/>
                </a:solidFill>
                <a:latin typeface="Times New Roman"/>
                <a:cs typeface="Times New Roman"/>
              </a:rPr>
              <a:t>OMEGA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IN" spc="10" dirty="0">
                <a:solidFill>
                  <a:schemeClr val="tx1"/>
                </a:solidFill>
                <a:latin typeface="Symbol"/>
                <a:cs typeface="Times New Roman"/>
              </a:rPr>
              <a:t>w</a:t>
            </a:r>
            <a:r>
              <a:rPr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b="0" spc="1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558289"/>
            <a:ext cx="4145915" cy="237436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409"/>
              </a:spcBef>
            </a:pPr>
            <a:r>
              <a:rPr sz="2475" spc="-195" baseline="15151" dirty="0">
                <a:solidFill>
                  <a:srgbClr val="FD8536"/>
                </a:solidFill>
                <a:latin typeface="UnDotum"/>
                <a:cs typeface="UnDotum"/>
              </a:rPr>
              <a:t></a:t>
            </a:r>
            <a:r>
              <a:rPr sz="2400" b="1" spc="-130" dirty="0">
                <a:latin typeface="Verdana"/>
                <a:cs typeface="Verdana"/>
              </a:rPr>
              <a:t>little-Omega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70" dirty="0">
                <a:latin typeface="Verdana"/>
                <a:cs typeface="Verdana"/>
              </a:rPr>
              <a:t>Defn</a:t>
            </a:r>
            <a:r>
              <a:rPr sz="2400" spc="-7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310"/>
              </a:spcBef>
            </a:pPr>
            <a:r>
              <a:rPr sz="2400" i="1" spc="-25" dirty="0">
                <a:latin typeface="Verdana"/>
                <a:cs typeface="Verdana"/>
              </a:rPr>
              <a:t>f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Verdana"/>
                <a:cs typeface="Verdana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) </a:t>
            </a:r>
            <a:r>
              <a:rPr sz="2400" spc="100" dirty="0">
                <a:latin typeface="Times New Roman"/>
                <a:cs typeface="Times New Roman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lang="en-IN" sz="2000" spc="-40" dirty="0">
                <a:latin typeface="Symbol"/>
                <a:cs typeface="Times New Roman"/>
              </a:rPr>
              <a:t>w</a:t>
            </a:r>
            <a:r>
              <a:rPr sz="2400" spc="-40" dirty="0" smtClean="0">
                <a:latin typeface="Times New Roman"/>
                <a:cs typeface="Times New Roman"/>
              </a:rPr>
              <a:t>(</a:t>
            </a:r>
            <a:r>
              <a:rPr sz="2400" i="1" spc="-40" dirty="0" smtClean="0">
                <a:latin typeface="Verdana"/>
                <a:cs typeface="Verdana"/>
              </a:rPr>
              <a:t>g</a:t>
            </a:r>
            <a:r>
              <a:rPr sz="2400" spc="-40" dirty="0" smtClean="0">
                <a:latin typeface="Times New Roman"/>
                <a:cs typeface="Times New Roman"/>
              </a:rPr>
              <a:t>(</a:t>
            </a:r>
            <a:r>
              <a:rPr sz="2400" i="1" spc="-40" dirty="0" smtClean="0">
                <a:latin typeface="Verdana"/>
                <a:cs typeface="Verdana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))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50800" marR="43180" algn="just">
              <a:lnSpc>
                <a:spcPct val="94700"/>
              </a:lnSpc>
            </a:pPr>
            <a:r>
              <a:rPr sz="2475" spc="-232" baseline="15151" dirty="0">
                <a:solidFill>
                  <a:srgbClr val="FD8536"/>
                </a:solidFill>
                <a:latin typeface="UnDotum"/>
                <a:cs typeface="UnDotum"/>
              </a:rPr>
              <a:t> </a:t>
            </a:r>
            <a:r>
              <a:rPr sz="2400" spc="85" dirty="0">
                <a:latin typeface="Times New Roman"/>
                <a:cs typeface="Times New Roman"/>
              </a:rPr>
              <a:t>If </a:t>
            </a:r>
            <a:r>
              <a:rPr sz="2400" spc="90" dirty="0">
                <a:latin typeface="Times New Roman"/>
                <a:cs typeface="Times New Roman"/>
              </a:rPr>
              <a:t>for </a:t>
            </a:r>
            <a:r>
              <a:rPr sz="2400" spc="140" dirty="0">
                <a:latin typeface="Times New Roman"/>
                <a:cs typeface="Times New Roman"/>
              </a:rPr>
              <a:t>all </a:t>
            </a:r>
            <a:r>
              <a:rPr sz="2400" spc="120" dirty="0">
                <a:latin typeface="Times New Roman"/>
                <a:cs typeface="Times New Roman"/>
              </a:rPr>
              <a:t>positive </a:t>
            </a:r>
            <a:r>
              <a:rPr sz="2400" spc="185" dirty="0">
                <a:latin typeface="Times New Roman"/>
                <a:cs typeface="Times New Roman"/>
              </a:rPr>
              <a:t>constants  </a:t>
            </a:r>
            <a:r>
              <a:rPr sz="2400" i="1" spc="-190" dirty="0">
                <a:latin typeface="Verdana"/>
                <a:cs typeface="Verdana"/>
              </a:rPr>
              <a:t>c </a:t>
            </a:r>
            <a:r>
              <a:rPr sz="2400" spc="210" dirty="0">
                <a:latin typeface="Times New Roman"/>
                <a:cs typeface="Times New Roman"/>
              </a:rPr>
              <a:t>there </a:t>
            </a:r>
            <a:r>
              <a:rPr sz="2400" spc="150" dirty="0">
                <a:latin typeface="Times New Roman"/>
                <a:cs typeface="Times New Roman"/>
              </a:rPr>
              <a:t>exists </a:t>
            </a:r>
            <a:r>
              <a:rPr sz="2400" spc="260" dirty="0">
                <a:latin typeface="Times New Roman"/>
                <a:cs typeface="Times New Roman"/>
              </a:rPr>
              <a:t>an </a:t>
            </a:r>
            <a:r>
              <a:rPr sz="2400" i="1" spc="-250" dirty="0">
                <a:latin typeface="Verdana"/>
                <a:cs typeface="Verdana"/>
              </a:rPr>
              <a:t>n</a:t>
            </a:r>
            <a:r>
              <a:rPr sz="2100" i="1" spc="-375" baseline="-23809" dirty="0">
                <a:latin typeface="Verdana"/>
                <a:cs typeface="Verdana"/>
              </a:rPr>
              <a:t>0 </a:t>
            </a:r>
            <a:r>
              <a:rPr sz="2400" spc="175" dirty="0">
                <a:latin typeface="Times New Roman"/>
                <a:cs typeface="Times New Roman"/>
              </a:rPr>
              <a:t>such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that  </a:t>
            </a:r>
            <a:r>
              <a:rPr sz="2400" spc="100" dirty="0" smtClean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Verdana"/>
                <a:cs typeface="Verdana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· </a:t>
            </a:r>
            <a:r>
              <a:rPr sz="2400" i="1" spc="-65" dirty="0">
                <a:latin typeface="Verdana"/>
                <a:cs typeface="Verdana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(</a:t>
            </a:r>
            <a:r>
              <a:rPr sz="2400" i="1" spc="-65" dirty="0">
                <a:latin typeface="Verdana"/>
                <a:cs typeface="Verdana"/>
              </a:rPr>
              <a:t>n</a:t>
            </a:r>
            <a:r>
              <a:rPr sz="2400" spc="-65" dirty="0" smtClean="0">
                <a:latin typeface="Times New Roman"/>
                <a:cs typeface="Times New Roman"/>
              </a:rPr>
              <a:t>)</a:t>
            </a:r>
            <a:r>
              <a:rPr lang="en-IN" sz="2400" spc="-65" dirty="0" smtClean="0">
                <a:latin typeface="Times New Roman"/>
                <a:cs typeface="Times New Roman"/>
              </a:rPr>
              <a:t> &lt; </a:t>
            </a:r>
            <a:r>
              <a:rPr lang="en-US" sz="2400" i="1" spc="-25" dirty="0">
                <a:latin typeface="Verdana"/>
                <a:cs typeface="Verdana"/>
              </a:rPr>
              <a:t>f</a:t>
            </a:r>
            <a:r>
              <a:rPr lang="en-US" sz="2400" spc="-25" dirty="0">
                <a:latin typeface="Times New Roman"/>
                <a:cs typeface="Times New Roman"/>
              </a:rPr>
              <a:t>(</a:t>
            </a:r>
            <a:r>
              <a:rPr lang="en-US" sz="2400" i="1" spc="-25" dirty="0">
                <a:latin typeface="Verdana"/>
                <a:cs typeface="Verdana"/>
              </a:rPr>
              <a:t>n</a:t>
            </a:r>
            <a:r>
              <a:rPr lang="en-US" sz="2400" spc="-25" dirty="0">
                <a:latin typeface="Times New Roman"/>
                <a:cs typeface="Times New Roman"/>
              </a:rPr>
              <a:t>)</a:t>
            </a:r>
            <a:r>
              <a:rPr sz="2400" spc="470" dirty="0" smtClean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for </a:t>
            </a:r>
            <a:r>
              <a:rPr sz="2400" spc="145" dirty="0">
                <a:latin typeface="Times New Roman"/>
                <a:cs typeface="Times New Roman"/>
              </a:rPr>
              <a:t>all </a:t>
            </a:r>
            <a:r>
              <a:rPr sz="2400" i="1" spc="-55" dirty="0">
                <a:latin typeface="Verdana"/>
                <a:cs typeface="Verdana"/>
              </a:rPr>
              <a:t>n </a:t>
            </a:r>
            <a:r>
              <a:rPr sz="2450" spc="-30" dirty="0">
                <a:latin typeface="Symbol"/>
                <a:cs typeface="Symbol"/>
              </a:rPr>
              <a:t></a:t>
            </a:r>
            <a:r>
              <a:rPr sz="2450" spc="-350" dirty="0">
                <a:latin typeface="Times New Roman"/>
                <a:cs typeface="Times New Roman"/>
              </a:rPr>
              <a:t> </a:t>
            </a:r>
            <a:r>
              <a:rPr sz="2400" i="1" spc="-145" dirty="0">
                <a:latin typeface="Verdana"/>
                <a:cs typeface="Verdana"/>
              </a:rPr>
              <a:t>n</a:t>
            </a:r>
            <a:r>
              <a:rPr sz="2100" i="1" spc="-217" baseline="-23809" dirty="0">
                <a:latin typeface="Verdana"/>
                <a:cs typeface="Verdana"/>
              </a:rPr>
              <a:t>0</a:t>
            </a:r>
            <a:r>
              <a:rPr sz="2400" spc="-14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914400"/>
            <a:ext cx="40386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111443"/>
            <a:ext cx="799973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0" spc="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Mathematical </a:t>
            </a:r>
            <a:r>
              <a:rPr sz="3600" b="0" spc="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LITTLE</a:t>
            </a:r>
            <a:r>
              <a:rPr sz="3600" b="0" spc="200" dirty="0" smtClean="0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sz="3600" b="0" spc="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lang="en-IN" sz="3600" b="0" spc="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h </a:t>
            </a:r>
            <a:r>
              <a:rPr sz="3600" b="0" spc="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600"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sz="3600" b="0" spc="-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600"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IN" sz="3600" spc="10" dirty="0">
                <a:solidFill>
                  <a:schemeClr val="tx1"/>
                </a:solidFill>
                <a:latin typeface="Symbol"/>
                <a:cs typeface="Times New Roman"/>
              </a:rPr>
              <a:t>w</a:t>
            </a:r>
            <a:r>
              <a:rPr sz="3600"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sz="3600" b="0" spc="1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558289"/>
            <a:ext cx="8266431" cy="337656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fontAlgn="base"/>
            <a:r>
              <a:rPr sz="2475" spc="-195" baseline="15151" dirty="0" smtClean="0">
                <a:solidFill>
                  <a:srgbClr val="FD8536"/>
                </a:solidFill>
                <a:latin typeface="UnDotum"/>
                <a:cs typeface="UnDotum"/>
              </a:rPr>
              <a:t></a:t>
            </a:r>
            <a:r>
              <a:rPr lang="pt-BR" sz="2400" dirty="0"/>
              <a:t> In mathematical </a:t>
            </a:r>
            <a:r>
              <a:rPr lang="pt-BR" sz="2400" dirty="0" smtClean="0"/>
              <a:t>relation f(n</a:t>
            </a:r>
            <a:r>
              <a:rPr lang="pt-BR" sz="2400" dirty="0"/>
              <a:t>) = o(g(n)) means</a:t>
            </a:r>
            <a:br>
              <a:rPr lang="pt-BR" sz="2400" dirty="0"/>
            </a:br>
            <a:r>
              <a:rPr lang="pt-BR" sz="2400" dirty="0"/>
              <a:t>lim  f(n)/g(n) = </a:t>
            </a:r>
            <a:r>
              <a:rPr lang="pt-BR" sz="2400" dirty="0" smtClean="0"/>
              <a:t>0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n→∞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Examples: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Is 7n + 8 ∈ o(n</a:t>
            </a:r>
            <a:r>
              <a:rPr lang="en-US" sz="2400" b="1" baseline="30000" dirty="0"/>
              <a:t>2</a:t>
            </a:r>
            <a:r>
              <a:rPr lang="en-US" sz="2400" b="1" dirty="0"/>
              <a:t>)?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lim</a:t>
            </a:r>
            <a:r>
              <a:rPr lang="en-US" sz="2400" dirty="0" smtClean="0"/>
              <a:t> </a:t>
            </a:r>
            <a:r>
              <a:rPr lang="en-US" sz="2400" dirty="0"/>
              <a:t> f(n)/g(n) = </a:t>
            </a:r>
            <a:r>
              <a:rPr lang="en-US" sz="2400" dirty="0" err="1"/>
              <a:t>lim</a:t>
            </a:r>
            <a:r>
              <a:rPr lang="en-US" sz="2400" dirty="0"/>
              <a:t>  (7n + 8)/(n</a:t>
            </a:r>
            <a:r>
              <a:rPr lang="en-US" sz="2400" baseline="30000" dirty="0"/>
              <a:t>2</a:t>
            </a:r>
            <a:r>
              <a:rPr lang="en-US" sz="2400" dirty="0"/>
              <a:t>) = </a:t>
            </a:r>
            <a:r>
              <a:rPr lang="en-US" sz="2400" dirty="0" err="1"/>
              <a:t>lim</a:t>
            </a:r>
            <a:r>
              <a:rPr lang="en-US" sz="2400" dirty="0"/>
              <a:t>  7/2n = 0 (</a:t>
            </a:r>
            <a:r>
              <a:rPr lang="en-US" sz="2400" dirty="0" err="1"/>
              <a:t>l’hospital</a:t>
            </a:r>
            <a:r>
              <a:rPr lang="en-US" sz="2400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n→∞ n→∞ n</a:t>
            </a:r>
            <a:r>
              <a:rPr lang="en-US" sz="2400" dirty="0" smtClean="0"/>
              <a:t>→∞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hence 7n + 8 ∈ </a:t>
            </a:r>
            <a:r>
              <a:rPr lang="en-US" sz="2400" dirty="0" smtClean="0"/>
              <a:t>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)</a:t>
            </a:r>
            <a:r>
              <a:rPr lang="pt-BR" sz="2400" dirty="0"/>
              <a:t/>
            </a:r>
            <a:br>
              <a:rPr lang="pt-BR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302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Mathematical Relation 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8194" name="Picture 2" descr="https://www.tutorialspoint.com/assets/questions/media/26170/formu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16764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For little o notation</a:t>
            </a:r>
          </a:p>
          <a:p>
            <a:endParaRPr lang="en-IN" dirty="0"/>
          </a:p>
          <a:p>
            <a:r>
              <a:rPr lang="en-US" dirty="0"/>
              <a:t>If f(n) = n</a:t>
            </a:r>
            <a:r>
              <a:rPr lang="en-US" baseline="30000" dirty="0"/>
              <a:t>2</a:t>
            </a:r>
            <a:r>
              <a:rPr lang="en-US" dirty="0"/>
              <a:t> and g(n) = n</a:t>
            </a:r>
            <a:r>
              <a:rPr lang="en-US" baseline="30000" dirty="0"/>
              <a:t>3</a:t>
            </a:r>
            <a:r>
              <a:rPr lang="en-US" dirty="0"/>
              <a:t> then check whether f(n) = o(g(n)) or not</a:t>
            </a:r>
            <a:r>
              <a:rPr lang="en-US" dirty="0" smtClean="0"/>
              <a:t>.</a:t>
            </a:r>
          </a:p>
          <a:p>
            <a:r>
              <a:rPr lang="en-IN" dirty="0" smtClean="0"/>
              <a:t>Lim f(n)/g(n)= </a:t>
            </a:r>
            <a:r>
              <a:rPr lang="en-US" dirty="0" smtClean="0"/>
              <a:t> n</a:t>
            </a:r>
            <a:r>
              <a:rPr lang="en-US" baseline="30000" dirty="0" smtClean="0"/>
              <a:t>2  / </a:t>
            </a:r>
            <a:r>
              <a:rPr lang="en-US" dirty="0" smtClean="0"/>
              <a:t>n</a:t>
            </a:r>
            <a:r>
              <a:rPr lang="en-US" baseline="30000" dirty="0" smtClean="0"/>
              <a:t>3  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=    1/infinite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=0</a:t>
            </a:r>
          </a:p>
          <a:p>
            <a:endParaRPr lang="en-IN" dirty="0"/>
          </a:p>
          <a:p>
            <a:r>
              <a:rPr lang="en-US" dirty="0"/>
              <a:t>The result is 0, and it satisfies the equation mentioned above. So we can say that f(n) = o(g(n)).</a:t>
            </a:r>
          </a:p>
        </p:txBody>
      </p:sp>
    </p:spTree>
    <p:extLst>
      <p:ext uri="{BB962C8B-B14F-4D97-AF65-F5344CB8AC3E}">
        <p14:creationId xmlns:p14="http://schemas.microsoft.com/office/powerpoint/2010/main" val="4121935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68567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20" dirty="0">
                <a:solidFill>
                  <a:srgbClr val="565E6C"/>
                </a:solidFill>
                <a:latin typeface="Times New Roman"/>
                <a:cs typeface="Times New Roman"/>
              </a:rPr>
              <a:t>TIME</a:t>
            </a:r>
            <a:r>
              <a:rPr b="0" spc="30" dirty="0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b="0" spc="155" dirty="0">
                <a:solidFill>
                  <a:srgbClr val="565E6C"/>
                </a:solidFill>
                <a:latin typeface="Times New Roman"/>
                <a:cs typeface="Times New Roman"/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567179"/>
            <a:ext cx="7134225" cy="451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spc="135" dirty="0">
                <a:latin typeface="Times New Roman"/>
                <a:cs typeface="Times New Roman"/>
              </a:rPr>
              <a:t>Dependency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1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it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takes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solve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problem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75" dirty="0">
                <a:latin typeface="Times New Roman"/>
                <a:cs typeface="Times New Roman"/>
              </a:rPr>
              <a:t>as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-28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function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170" dirty="0">
                <a:latin typeface="Times New Roman"/>
                <a:cs typeface="Times New Roman"/>
              </a:rPr>
              <a:t>the </a:t>
            </a:r>
            <a:r>
              <a:rPr sz="1900" spc="114" dirty="0">
                <a:latin typeface="Times New Roman"/>
                <a:cs typeface="Times New Roman"/>
              </a:rPr>
              <a:t>problem </a:t>
            </a:r>
            <a:r>
              <a:rPr sz="1900" spc="105" dirty="0">
                <a:latin typeface="Times New Roman"/>
                <a:cs typeface="Times New Roman"/>
              </a:rPr>
              <a:t>dimension/size</a:t>
            </a: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2200" spc="145" dirty="0">
                <a:latin typeface="Times New Roman"/>
                <a:cs typeface="Times New Roman"/>
              </a:rPr>
              <a:t>Examples:</a:t>
            </a:r>
            <a:endParaRPr sz="22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1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25" dirty="0">
                <a:latin typeface="Times New Roman"/>
                <a:cs typeface="Times New Roman"/>
              </a:rPr>
              <a:t>Sorting </a:t>
            </a:r>
            <a:r>
              <a:rPr sz="1900" spc="210" dirty="0">
                <a:latin typeface="Times New Roman"/>
                <a:cs typeface="Times New Roman"/>
              </a:rPr>
              <a:t>a </a:t>
            </a:r>
            <a:r>
              <a:rPr sz="1900" spc="120" dirty="0">
                <a:latin typeface="Times New Roman"/>
                <a:cs typeface="Times New Roman"/>
              </a:rPr>
              <a:t>list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145" dirty="0">
                <a:latin typeface="Times New Roman"/>
                <a:cs typeface="Times New Roman"/>
              </a:rPr>
              <a:t>length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35" dirty="0">
                <a:latin typeface="Times New Roman"/>
                <a:cs typeface="Times New Roman"/>
              </a:rPr>
              <a:t>Searching </a:t>
            </a:r>
            <a:r>
              <a:rPr sz="1900" spc="210" dirty="0">
                <a:latin typeface="Times New Roman"/>
                <a:cs typeface="Times New Roman"/>
              </a:rPr>
              <a:t>a </a:t>
            </a:r>
            <a:r>
              <a:rPr sz="1900" spc="120" dirty="0">
                <a:latin typeface="Times New Roman"/>
                <a:cs typeface="Times New Roman"/>
              </a:rPr>
              <a:t>list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140" dirty="0">
                <a:latin typeface="Times New Roman"/>
                <a:cs typeface="Times New Roman"/>
              </a:rPr>
              <a:t>length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14" dirty="0">
                <a:latin typeface="Times New Roman"/>
                <a:cs typeface="Times New Roman"/>
              </a:rPr>
              <a:t>Multiplying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i="1" spc="160" dirty="0">
                <a:latin typeface="Times New Roman"/>
                <a:cs typeface="Times New Roman"/>
              </a:rPr>
              <a:t>n</a:t>
            </a:r>
            <a:r>
              <a:rPr sz="1900" spc="160" dirty="0">
                <a:latin typeface="Times New Roman"/>
                <a:cs typeface="Times New Roman"/>
              </a:rPr>
              <a:t>×</a:t>
            </a:r>
            <a:r>
              <a:rPr sz="1900" i="1" spc="160" dirty="0">
                <a:latin typeface="Times New Roman"/>
                <a:cs typeface="Times New Roman"/>
              </a:rPr>
              <a:t>n</a:t>
            </a:r>
            <a:r>
              <a:rPr sz="1900" i="1" spc="5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matrix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by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i="1" spc="130" dirty="0">
                <a:latin typeface="Times New Roman"/>
                <a:cs typeface="Times New Roman"/>
              </a:rPr>
              <a:t>n</a:t>
            </a:r>
            <a:r>
              <a:rPr sz="1900" spc="130" dirty="0">
                <a:latin typeface="Times New Roman"/>
                <a:cs typeface="Times New Roman"/>
              </a:rPr>
              <a:t>×</a:t>
            </a:r>
            <a:r>
              <a:rPr sz="1900" i="1" spc="130" dirty="0">
                <a:latin typeface="Times New Roman"/>
                <a:cs typeface="Times New Roman"/>
              </a:rPr>
              <a:t>1</a:t>
            </a:r>
            <a:r>
              <a:rPr sz="1900" i="1" spc="4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vector</a:t>
            </a: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sz="2200" spc="135" dirty="0">
                <a:latin typeface="Times New Roman"/>
                <a:cs typeface="Times New Roman"/>
              </a:rPr>
              <a:t>Time </a:t>
            </a:r>
            <a:r>
              <a:rPr sz="2200" spc="114" dirty="0">
                <a:latin typeface="Times New Roman"/>
                <a:cs typeface="Times New Roman"/>
              </a:rPr>
              <a:t>to </a:t>
            </a:r>
            <a:r>
              <a:rPr sz="2200" spc="85" dirty="0">
                <a:latin typeface="Times New Roman"/>
                <a:cs typeface="Times New Roman"/>
              </a:rPr>
              <a:t>solve </a:t>
            </a:r>
            <a:r>
              <a:rPr sz="2200" spc="135" dirty="0">
                <a:latin typeface="Times New Roman"/>
                <a:cs typeface="Times New Roman"/>
              </a:rPr>
              <a:t>problem </a:t>
            </a:r>
            <a:r>
              <a:rPr sz="2200" spc="170" dirty="0">
                <a:latin typeface="Times New Roman"/>
                <a:cs typeface="Times New Roman"/>
              </a:rPr>
              <a:t>might </a:t>
            </a:r>
            <a:r>
              <a:rPr sz="2200" spc="160" dirty="0">
                <a:latin typeface="Times New Roman"/>
                <a:cs typeface="Times New Roman"/>
              </a:rPr>
              <a:t>depend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on </a:t>
            </a:r>
            <a:r>
              <a:rPr sz="2200" spc="220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95" dirty="0">
                <a:latin typeface="Times New Roman"/>
                <a:cs typeface="Times New Roman"/>
              </a:rPr>
              <a:t>Average-case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1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05" dirty="0">
                <a:latin typeface="Times New Roman"/>
                <a:cs typeface="Times New Roman"/>
              </a:rPr>
              <a:t>Best-case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endParaRPr sz="19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20"/>
              </a:spcBef>
            </a:pPr>
            <a:r>
              <a:rPr sz="1500" spc="-142" baseline="22222" dirty="0">
                <a:solidFill>
                  <a:srgbClr val="DF742E"/>
                </a:solidFill>
                <a:latin typeface="UnDotum"/>
                <a:cs typeface="UnDotum"/>
              </a:rPr>
              <a:t> </a:t>
            </a:r>
            <a:r>
              <a:rPr sz="1700" spc="170" dirty="0">
                <a:latin typeface="Times New Roman"/>
                <a:cs typeface="Times New Roman"/>
              </a:rPr>
              <a:t>data</a:t>
            </a:r>
            <a:r>
              <a:rPr sz="1700" spc="-26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is </a:t>
            </a:r>
            <a:r>
              <a:rPr sz="1700" spc="75" dirty="0">
                <a:latin typeface="Times New Roman"/>
                <a:cs typeface="Times New Roman"/>
              </a:rPr>
              <a:t>well </a:t>
            </a:r>
            <a:r>
              <a:rPr sz="1700" spc="130" dirty="0">
                <a:latin typeface="Times New Roman"/>
                <a:cs typeface="Times New Roman"/>
              </a:rPr>
              <a:t>suited </a:t>
            </a:r>
            <a:r>
              <a:rPr sz="1700" spc="60" dirty="0">
                <a:latin typeface="Times New Roman"/>
                <a:cs typeface="Times New Roman"/>
              </a:rPr>
              <a:t>for </a:t>
            </a:r>
            <a:r>
              <a:rPr sz="1700" spc="125" dirty="0">
                <a:latin typeface="Times New Roman"/>
                <a:cs typeface="Times New Roman"/>
              </a:rPr>
              <a:t>algorithm </a:t>
            </a:r>
            <a:r>
              <a:rPr sz="1700" spc="55" dirty="0">
                <a:latin typeface="Times New Roman"/>
                <a:cs typeface="Times New Roman"/>
              </a:rPr>
              <a:t>(can’t </a:t>
            </a:r>
            <a:r>
              <a:rPr sz="1700" spc="95" dirty="0">
                <a:latin typeface="Times New Roman"/>
                <a:cs typeface="Times New Roman"/>
              </a:rPr>
              <a:t>be </a:t>
            </a:r>
            <a:r>
              <a:rPr sz="1700" spc="110" dirty="0">
                <a:latin typeface="Times New Roman"/>
                <a:cs typeface="Times New Roman"/>
              </a:rPr>
              <a:t>counted </a:t>
            </a:r>
            <a:r>
              <a:rPr sz="1700" spc="65" dirty="0">
                <a:latin typeface="Times New Roman"/>
                <a:cs typeface="Times New Roman"/>
              </a:rPr>
              <a:t>on)</a:t>
            </a:r>
            <a:endParaRPr sz="17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00" dirty="0">
                <a:latin typeface="Times New Roman"/>
                <a:cs typeface="Times New Roman"/>
              </a:rPr>
              <a:t>Worst-case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endParaRPr sz="19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0"/>
              </a:spcBef>
            </a:pPr>
            <a:r>
              <a:rPr sz="1500" spc="-142" baseline="22222" dirty="0">
                <a:solidFill>
                  <a:srgbClr val="DF742E"/>
                </a:solidFill>
                <a:latin typeface="UnDotum"/>
                <a:cs typeface="UnDotum"/>
              </a:rPr>
              <a:t> </a:t>
            </a:r>
            <a:r>
              <a:rPr sz="1700" spc="170" dirty="0">
                <a:latin typeface="Times New Roman"/>
                <a:cs typeface="Times New Roman"/>
              </a:rPr>
              <a:t>data </a:t>
            </a:r>
            <a:r>
              <a:rPr sz="1700" spc="90" dirty="0">
                <a:latin typeface="Times New Roman"/>
                <a:cs typeface="Times New Roman"/>
              </a:rPr>
              <a:t>is </a:t>
            </a:r>
            <a:r>
              <a:rPr sz="1700" spc="125" dirty="0">
                <a:latin typeface="Times New Roman"/>
                <a:cs typeface="Times New Roman"/>
              </a:rPr>
              <a:t>such </a:t>
            </a:r>
            <a:r>
              <a:rPr sz="1700" spc="185" dirty="0">
                <a:latin typeface="Times New Roman"/>
                <a:cs typeface="Times New Roman"/>
              </a:rPr>
              <a:t>that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algorithm </a:t>
            </a:r>
            <a:r>
              <a:rPr sz="1700" spc="110" dirty="0">
                <a:latin typeface="Times New Roman"/>
                <a:cs typeface="Times New Roman"/>
              </a:rPr>
              <a:t>performs </a:t>
            </a:r>
            <a:r>
              <a:rPr sz="1700" spc="70" dirty="0">
                <a:latin typeface="Times New Roman"/>
                <a:cs typeface="Times New Roman"/>
              </a:rPr>
              <a:t>poorly </a:t>
            </a:r>
            <a:r>
              <a:rPr sz="1700" spc="80" dirty="0">
                <a:latin typeface="Times New Roman"/>
                <a:cs typeface="Times New Roman"/>
              </a:rPr>
              <a:t>(time-wise)</a:t>
            </a:r>
            <a:endParaRPr sz="1700">
              <a:latin typeface="Times New Roman"/>
              <a:cs typeface="Times New Roman"/>
            </a:endParaRPr>
          </a:p>
          <a:p>
            <a:pPr marL="297180" marR="17780" indent="-271780">
              <a:lnSpc>
                <a:spcPct val="79900"/>
              </a:lnSpc>
              <a:spcBef>
                <a:spcPts val="600"/>
              </a:spcBef>
            </a:pPr>
            <a:r>
              <a:rPr sz="2200" spc="135" dirty="0">
                <a:latin typeface="Times New Roman"/>
                <a:cs typeface="Times New Roman"/>
              </a:rPr>
              <a:t>Worst-Case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gives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245" dirty="0">
                <a:latin typeface="Times New Roman"/>
                <a:cs typeface="Times New Roman"/>
              </a:rPr>
              <a:t>an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upper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bound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as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how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much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time  </a:t>
            </a:r>
            <a:r>
              <a:rPr sz="2200" spc="85" dirty="0">
                <a:latin typeface="Times New Roman"/>
                <a:cs typeface="Times New Roman"/>
              </a:rPr>
              <a:t>will </a:t>
            </a:r>
            <a:r>
              <a:rPr sz="2200" spc="120" dirty="0">
                <a:latin typeface="Times New Roman"/>
                <a:cs typeface="Times New Roman"/>
              </a:rPr>
              <a:t>be </a:t>
            </a:r>
            <a:r>
              <a:rPr sz="2200" spc="155" dirty="0">
                <a:latin typeface="Times New Roman"/>
                <a:cs typeface="Times New Roman"/>
              </a:rPr>
              <a:t>needed </a:t>
            </a:r>
            <a:r>
              <a:rPr sz="2200" spc="114" dirty="0">
                <a:latin typeface="Times New Roman"/>
                <a:cs typeface="Times New Roman"/>
              </a:rPr>
              <a:t>to </a:t>
            </a:r>
            <a:r>
              <a:rPr sz="2200" spc="85" dirty="0">
                <a:latin typeface="Times New Roman"/>
                <a:cs typeface="Times New Roman"/>
              </a:rPr>
              <a:t>solve </a:t>
            </a:r>
            <a:r>
              <a:rPr sz="22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instance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769" y="5875020"/>
            <a:ext cx="2305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979" y="3451859"/>
            <a:ext cx="3082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0" b="0" spc="3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4000" b="0" spc="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1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9769" y="5875020"/>
            <a:ext cx="2305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14400"/>
            <a:ext cx="586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an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sz="2800" b="0" spc="-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7656831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 </a:t>
            </a:r>
            <a:endParaRPr lang="en-US" sz="1600" dirty="0"/>
          </a:p>
          <a:p>
            <a:pPr lvl="1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 an input.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Must give some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output(yes/no , value etc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Definiteness –each instruction is clear and unambiguous.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Finiteness –algorithm terminates after a finite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Effectiveness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–every instruction must be basic i.e. simple instruction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3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988" y="900429"/>
            <a:ext cx="46520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Design Strategy</a:t>
            </a:r>
            <a:endParaRPr b="1" spc="-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7122159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90855" lvl="0" indent="-3429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Divide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Conquer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Branch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Bound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93700" marR="490855" indent="-3429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Greedy Approach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Backtracking 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Randomized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/>
              <a:t> </a:t>
            </a:r>
            <a:endParaRPr lang="en-US" sz="2400" dirty="0"/>
          </a:p>
          <a:p>
            <a:pPr marL="393700" marR="490855" lvl="0" indent="-342900">
              <a:buFont typeface="Arial" pitchFamily="34" charset="0"/>
              <a:buChar char="•"/>
            </a:pPr>
            <a:endParaRPr lang="en-US" sz="2400" dirty="0"/>
          </a:p>
          <a:p>
            <a:pPr marL="322580" marR="490855" indent="-271780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1969" y="1828799"/>
            <a:ext cx="8100060" cy="4708981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algorithm has come to mean predicting the resources that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requires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Occasionally, resources such as memory, communication bandwidth,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 of an algorithm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time taken by the algorithm  to execute the  successfully.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running time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algorithm on a particular input is the number of primitive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 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"steps" executed. It is convenient to define the notion of step so that it is as machine independent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514" y="1376679"/>
            <a:ext cx="6236970" cy="9233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ANALYSIS OF ALGORITHMS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Pseudo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sz="2400"/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sz="2400"/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sz="2400"/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sz="2400"/>
              <a:t>Hides program design issues</a:t>
            </a:r>
          </a:p>
        </p:txBody>
      </p:sp>
    </p:spTree>
    <p:extLst>
      <p:ext uri="{BB962C8B-B14F-4D97-AF65-F5344CB8AC3E}">
        <p14:creationId xmlns:p14="http://schemas.microsoft.com/office/powerpoint/2010/main" val="35831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find max element of an array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Algorithm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tx2"/>
                </a:solidFill>
              </a:rPr>
              <a:t>arrayMax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array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of </a:t>
            </a:r>
            <a:r>
              <a:rPr lang="en-US" b="1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integers</a:t>
            </a:r>
          </a:p>
          <a:p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Output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maximum element of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i="1" dirty="0" err="1">
                <a:solidFill>
                  <a:schemeClr val="accent2"/>
                </a:solidFill>
              </a:rPr>
              <a:t>currentMax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[0]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00"/>
                </a:solidFill>
              </a:rPr>
              <a:t>for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to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  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do</a:t>
            </a:r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do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if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[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]  </a:t>
            </a:r>
            <a:r>
              <a:rPr lang="en-US" b="1" i="1" dirty="0" err="1">
                <a:solidFill>
                  <a:schemeClr val="accent2"/>
                </a:solidFill>
                <a:sym typeface="Symbol" pitchFamily="18" charset="2"/>
              </a:rPr>
              <a:t>currentMax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                     then </a:t>
            </a:r>
            <a:r>
              <a:rPr lang="en-US" b="1" i="1" dirty="0" err="1" smtClean="0">
                <a:solidFill>
                  <a:schemeClr val="accent2"/>
                </a:solidFill>
                <a:sym typeface="Symbol" pitchFamily="18" charset="2"/>
              </a:rPr>
              <a:t>currentMax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[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]</a:t>
            </a:r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sym typeface="Symbol" pitchFamily="18" charset="2"/>
              </a:rPr>
              <a:t>currentMax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r>
              <a:rPr lang="en-IN" dirty="0" smtClean="0">
                <a:sym typeface="Symbol" pitchFamily="18" charset="2"/>
              </a:rPr>
              <a:t>And or </a:t>
            </a:r>
          </a:p>
          <a:p>
            <a:r>
              <a:rPr lang="en-IN" dirty="0" smtClean="0">
                <a:sym typeface="Symbol" pitchFamily="18" charset="2"/>
              </a:rPr>
              <a:t>A[1..10]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How to analyse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2"/>
                </a:solidFill>
                <a:latin typeface="Times New Roman" pitchFamily="18" charset="0"/>
              </a:rPr>
              <a:t>arrayMax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</a:rPr>
              <a:t>)   </a:t>
            </a:r>
            <a:endParaRPr lang="en-US" sz="2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	     </a:t>
            </a:r>
            <a:r>
              <a:rPr lang="en-US" sz="2800" dirty="0"/>
              <a:t># operations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800" b="1" i="1" dirty="0" err="1">
                <a:solidFill>
                  <a:schemeClr val="accent2"/>
                </a:solidFill>
                <a:latin typeface="Times New Roman" pitchFamily="18" charset="0"/>
              </a:rPr>
              <a:t>currentMax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[0]			     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1</a:t>
            </a: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Times New Roman" pitchFamily="18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1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smtClean="0">
                <a:latin typeface="Times New Roman" pitchFamily="18" charset="0"/>
                <a:sym typeface="Symbol" pitchFamily="18" charset="2"/>
              </a:rPr>
              <a:t>                                     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do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  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             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sz="2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sz="2800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b="1" dirty="0" smtClean="0">
                <a:latin typeface="Times New Roman" pitchFamily="18" charset="0"/>
                <a:sym typeface="Symbol" pitchFamily="18" charset="2"/>
              </a:rPr>
              <a:t> then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	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 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eturn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				</a:t>
            </a:r>
            <a:r>
              <a:rPr lang="en-US" sz="2800" dirty="0">
                <a:sym typeface="Symbol" pitchFamily="18" charset="2"/>
              </a:rPr>
              <a:t>Total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 3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sz="28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sz="2800" dirty="0" smtClean="0">
                <a:latin typeface="Times New Roman" pitchFamily="18" charset="0"/>
                <a:sym typeface="Symbol" pitchFamily="18" charset="2"/>
              </a:rPr>
              <a:t>T(n)= O(n)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sz="2800" dirty="0" smtClean="0">
                <a:latin typeface="Times New Roman" pitchFamily="18" charset="0"/>
                <a:sym typeface="Symbol" pitchFamily="18" charset="2"/>
              </a:rPr>
              <a:t>100 n + 500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sz="2800" dirty="0">
                <a:latin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616</TotalTime>
  <Words>1717</Words>
  <Application>Microsoft Office PowerPoint</Application>
  <PresentationFormat>On-screen Show (4:3)</PresentationFormat>
  <Paragraphs>309</Paragraphs>
  <Slides>38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Equity</vt:lpstr>
      <vt:lpstr>Chart</vt:lpstr>
      <vt:lpstr>Introduction and Asymptotic Notations </vt:lpstr>
      <vt:lpstr>Design and Analysis of Algorithm(KCS503) </vt:lpstr>
      <vt:lpstr>What is an algorithm?</vt:lpstr>
      <vt:lpstr>Characteristics of an algorithm </vt:lpstr>
      <vt:lpstr>Design Strategy</vt:lpstr>
      <vt:lpstr>ANALYSIS OF ALGORITHMS  </vt:lpstr>
      <vt:lpstr>Pseudo Code</vt:lpstr>
      <vt:lpstr>Example: find max element of an array </vt:lpstr>
      <vt:lpstr>How to analyse time complexity</vt:lpstr>
      <vt:lpstr>How to analyse time complexity</vt:lpstr>
      <vt:lpstr>How to analyse time complexity</vt:lpstr>
      <vt:lpstr>PowerPoint Presentation</vt:lpstr>
      <vt:lpstr>PowerPoint Presentation</vt:lpstr>
      <vt:lpstr>ASYMPTOTIC NOTATION</vt:lpstr>
      <vt:lpstr>PowerPoint Presentation</vt:lpstr>
      <vt:lpstr>ASYMPTOTIC NOTATION (Contd)</vt:lpstr>
      <vt:lpstr>ASYMPTOTIC ASYMPTOTIC NOTATION (Contd)</vt:lpstr>
      <vt:lpstr>PowerPoint Presentation</vt:lpstr>
      <vt:lpstr>BIG-OH NOTATION (O)</vt:lpstr>
      <vt:lpstr>Big-Oh Example</vt:lpstr>
      <vt:lpstr>Examples </vt:lpstr>
      <vt:lpstr>Examples </vt:lpstr>
      <vt:lpstr>Examples </vt:lpstr>
      <vt:lpstr>Examples </vt:lpstr>
      <vt:lpstr>PowerPoint Presentation</vt:lpstr>
      <vt:lpstr>BIG-OMEGA NOTATION ()</vt:lpstr>
      <vt:lpstr>PowerPoint Presentation</vt:lpstr>
      <vt:lpstr>PowerPoint Presentation</vt:lpstr>
      <vt:lpstr>THETA NOTATION ( )</vt:lpstr>
      <vt:lpstr>Question : Consider the function f(n)=  n2 /2 – 3 n . Show that f(n)   = Θ (n2). </vt:lpstr>
      <vt:lpstr>PowerPoint Presentation</vt:lpstr>
      <vt:lpstr>Question : Show  that   3n+2= θ (n). </vt:lpstr>
      <vt:lpstr>LITTLE OH NOTATION (o)</vt:lpstr>
      <vt:lpstr>LITTLE OMEGA NOTATION (w)</vt:lpstr>
      <vt:lpstr>Mathematical LITTLE Oh  NOTATION (w)</vt:lpstr>
      <vt:lpstr>Mathematical Relation  </vt:lpstr>
      <vt:lpstr>TIME COMPLEXITY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Asymptotic Notations </dc:title>
  <dc:creator>ashu1</dc:creator>
  <cp:lastModifiedBy>Acer</cp:lastModifiedBy>
  <cp:revision>75</cp:revision>
  <dcterms:created xsi:type="dcterms:W3CDTF">2020-07-03T03:54:37Z</dcterms:created>
  <dcterms:modified xsi:type="dcterms:W3CDTF">2020-08-17T06:43:45Z</dcterms:modified>
</cp:coreProperties>
</file>