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9" r:id="rId3"/>
    <p:sldId id="301" r:id="rId4"/>
    <p:sldId id="260" r:id="rId5"/>
    <p:sldId id="263" r:id="rId6"/>
    <p:sldId id="290" r:id="rId7"/>
    <p:sldId id="291" r:id="rId8"/>
    <p:sldId id="292" r:id="rId9"/>
    <p:sldId id="295" r:id="rId10"/>
    <p:sldId id="296" r:id="rId11"/>
    <p:sldId id="297" r:id="rId12"/>
    <p:sldId id="293" r:id="rId13"/>
    <p:sldId id="298" r:id="rId14"/>
    <p:sldId id="299" r:id="rId15"/>
    <p:sldId id="300" r:id="rId16"/>
    <p:sldId id="294" r:id="rId17"/>
    <p:sldId id="302" r:id="rId18"/>
    <p:sldId id="303" r:id="rId19"/>
    <p:sldId id="304" r:id="rId20"/>
    <p:sldId id="305" r:id="rId21"/>
    <p:sldId id="264" r:id="rId22"/>
    <p:sldId id="265" r:id="rId23"/>
    <p:sldId id="266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306" r:id="rId36"/>
    <p:sldId id="281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9A6450-B74E-45D2-99CB-EB01B50D4009}" type="datetimeFigureOut">
              <a:rPr lang="en-US" smtClean="0"/>
              <a:pPr/>
              <a:t>8/25/2020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274ACB4-D499-44C3-9430-B58E62E0915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3.png"/><Relationship Id="rId7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3.jpe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3.png"/><Relationship Id="rId7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4803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Recurrence</a:t>
            </a:r>
            <a:r>
              <a:rPr sz="5000" spc="-55" dirty="0"/>
              <a:t> </a:t>
            </a:r>
            <a:r>
              <a:rPr sz="5000" spc="-20" dirty="0" smtClean="0"/>
              <a:t>Relation</a:t>
            </a:r>
            <a:endParaRPr sz="5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</a:t>
            </a:fld>
            <a:endParaRPr spc="-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0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2853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10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85140" y="1536471"/>
            <a:ext cx="6771640" cy="47448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350" spc="-59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500" spc="-20" dirty="0" smtClean="0">
                <a:latin typeface="Georgia"/>
                <a:cs typeface="Georgia"/>
              </a:rPr>
              <a:t>T(n)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lang="en-IN" sz="2500" spc="-80" dirty="0">
                <a:latin typeface="Georgia"/>
                <a:cs typeface="Georgia"/>
              </a:rPr>
              <a:t>7</a:t>
            </a:r>
            <a:r>
              <a:rPr sz="2500" spc="-80" dirty="0" smtClean="0">
                <a:latin typeface="Georgia"/>
                <a:cs typeface="Georgia"/>
              </a:rPr>
              <a:t>T(n/</a:t>
            </a:r>
            <a:r>
              <a:rPr lang="en-IN" sz="2500" spc="-80" dirty="0" smtClean="0">
                <a:latin typeface="Georgia"/>
                <a:cs typeface="Georgia"/>
              </a:rPr>
              <a:t>2</a:t>
            </a:r>
            <a:r>
              <a:rPr sz="2500" spc="-80" dirty="0" smtClean="0">
                <a:latin typeface="Georgia"/>
                <a:cs typeface="Georgia"/>
              </a:rPr>
              <a:t>) </a:t>
            </a:r>
            <a:r>
              <a:rPr sz="2500" spc="-235" dirty="0">
                <a:latin typeface="Georgia"/>
                <a:cs typeface="Georgia"/>
              </a:rPr>
              <a:t>+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-25" dirty="0" smtClean="0">
                <a:latin typeface="Georgia"/>
                <a:cs typeface="Georgia"/>
              </a:rPr>
              <a:t>n</a:t>
            </a:r>
            <a:r>
              <a:rPr lang="en-IN" sz="2500" spc="-25" baseline="30000" dirty="0" smtClean="0">
                <a:latin typeface="Georgia"/>
                <a:cs typeface="Georgia"/>
              </a:rPr>
              <a:t>2     </a:t>
            </a:r>
            <a:endParaRPr sz="2500" baseline="30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581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0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2853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11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85140" y="1536471"/>
            <a:ext cx="6771640" cy="47910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350" spc="-59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500" spc="-20" dirty="0">
                <a:latin typeface="Georgia"/>
                <a:cs typeface="Georgia"/>
              </a:rPr>
              <a:t>T(n)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lang="en-IN" sz="2500" spc="-80" dirty="0">
                <a:latin typeface="Georgia"/>
                <a:cs typeface="Georgia"/>
              </a:rPr>
              <a:t>7</a:t>
            </a:r>
            <a:r>
              <a:rPr sz="2500" spc="-80" dirty="0" smtClean="0">
                <a:latin typeface="Georgia"/>
                <a:cs typeface="Georgia"/>
              </a:rPr>
              <a:t>T(n/</a:t>
            </a:r>
            <a:r>
              <a:rPr lang="en-IN" sz="2500" spc="-80" dirty="0" smtClean="0">
                <a:latin typeface="Georgia"/>
                <a:cs typeface="Georgia"/>
              </a:rPr>
              <a:t>2</a:t>
            </a:r>
            <a:r>
              <a:rPr sz="2500" spc="-80" dirty="0" smtClean="0">
                <a:latin typeface="Georgia"/>
                <a:cs typeface="Georgia"/>
              </a:rPr>
              <a:t>) </a:t>
            </a:r>
            <a:r>
              <a:rPr sz="2500" spc="-235" dirty="0">
                <a:latin typeface="Georgia"/>
                <a:cs typeface="Georgia"/>
              </a:rPr>
              <a:t>+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-25" dirty="0" smtClean="0">
                <a:latin typeface="Georgia"/>
                <a:cs typeface="Georgia"/>
              </a:rPr>
              <a:t>n</a:t>
            </a:r>
            <a:r>
              <a:rPr lang="en-IN" sz="2500" spc="-25" baseline="30000" dirty="0" smtClean="0">
                <a:latin typeface="Georgia"/>
                <a:cs typeface="Georgia"/>
              </a:rPr>
              <a:t>2</a:t>
            </a:r>
            <a:endParaRPr sz="2500" baseline="30000" dirty="0">
              <a:latin typeface="Georgia"/>
              <a:cs typeface="Georgia"/>
            </a:endParaRPr>
          </a:p>
          <a:p>
            <a:pPr marL="456565">
              <a:lnSpc>
                <a:spcPct val="100000"/>
              </a:lnSpc>
              <a:spcBef>
                <a:spcPts val="605"/>
              </a:spcBef>
            </a:pPr>
            <a:r>
              <a:rPr sz="2100" spc="-53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500" spc="-95" dirty="0" smtClean="0">
                <a:latin typeface="Georgia"/>
                <a:cs typeface="Georgia"/>
              </a:rPr>
              <a:t>a=</a:t>
            </a:r>
            <a:r>
              <a:rPr lang="en-IN" sz="2500" spc="-95" dirty="0">
                <a:latin typeface="Georgia"/>
                <a:cs typeface="Georgia"/>
              </a:rPr>
              <a:t>7</a:t>
            </a:r>
            <a:r>
              <a:rPr sz="2500" spc="-95" dirty="0" smtClean="0">
                <a:latin typeface="Georgia"/>
                <a:cs typeface="Georgia"/>
              </a:rPr>
              <a:t>, </a:t>
            </a:r>
            <a:r>
              <a:rPr sz="2500" spc="-135" dirty="0" smtClean="0">
                <a:latin typeface="Georgia"/>
                <a:cs typeface="Georgia"/>
              </a:rPr>
              <a:t>b=</a:t>
            </a:r>
            <a:r>
              <a:rPr lang="en-IN" sz="2500" spc="-135" dirty="0" smtClean="0">
                <a:latin typeface="Georgia"/>
                <a:cs typeface="Georgia"/>
              </a:rPr>
              <a:t>2</a:t>
            </a:r>
            <a:r>
              <a:rPr sz="2500" spc="-135" dirty="0" smtClean="0">
                <a:latin typeface="Georgia"/>
                <a:cs typeface="Georgia"/>
              </a:rPr>
              <a:t>, </a:t>
            </a:r>
            <a:r>
              <a:rPr sz="2500" spc="-25" dirty="0">
                <a:latin typeface="Georgia"/>
                <a:cs typeface="Georgia"/>
              </a:rPr>
              <a:t>f(n)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-75" dirty="0">
                <a:latin typeface="Georgia"/>
                <a:cs typeface="Georgia"/>
              </a:rPr>
              <a:t> </a:t>
            </a:r>
            <a:r>
              <a:rPr lang="en-US" sz="2500" spc="-25" dirty="0">
                <a:latin typeface="Georgia"/>
                <a:cs typeface="Georgia"/>
              </a:rPr>
              <a:t>n</a:t>
            </a:r>
            <a:r>
              <a:rPr lang="en-US" sz="2500" spc="-25" baseline="30000" dirty="0">
                <a:latin typeface="Georgia"/>
                <a:cs typeface="Georgia"/>
              </a:rPr>
              <a:t>2</a:t>
            </a:r>
            <a:endParaRPr sz="2500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3928"/>
              <a:tabLst>
                <a:tab pos="704215" algn="l"/>
              </a:tabLst>
            </a:pPr>
            <a:r>
              <a:rPr sz="2800" spc="-10" dirty="0">
                <a:latin typeface="Georgia"/>
                <a:cs typeface="Georgia"/>
              </a:rPr>
              <a:t>n</a:t>
            </a:r>
            <a:r>
              <a:rPr sz="2775" spc="-15" baseline="25525" dirty="0">
                <a:latin typeface="Georgia"/>
                <a:cs typeface="Georgia"/>
              </a:rPr>
              <a:t>log</a:t>
            </a:r>
            <a:r>
              <a:rPr sz="2775" spc="-15" baseline="13513" dirty="0">
                <a:latin typeface="Georgia"/>
                <a:cs typeface="Georgia"/>
              </a:rPr>
              <a:t>b</a:t>
            </a:r>
            <a:r>
              <a:rPr sz="2775" spc="-15" baseline="25525" dirty="0">
                <a:latin typeface="Georgia"/>
                <a:cs typeface="Georgia"/>
              </a:rPr>
              <a:t>a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sz="2800" spc="-35" dirty="0" err="1" smtClean="0">
                <a:latin typeface="Georgia"/>
                <a:cs typeface="Georgia"/>
              </a:rPr>
              <a:t>n</a:t>
            </a:r>
            <a:r>
              <a:rPr sz="2775" spc="-52" baseline="25525" dirty="0" err="1" smtClean="0">
                <a:latin typeface="Georgia"/>
                <a:cs typeface="Georgia"/>
              </a:rPr>
              <a:t>log</a:t>
            </a:r>
            <a:r>
              <a:rPr lang="en-IN" sz="2775" spc="-52" baseline="13513" dirty="0" smtClean="0">
                <a:latin typeface="Georgia"/>
                <a:cs typeface="Georgia"/>
              </a:rPr>
              <a:t>2</a:t>
            </a:r>
            <a:r>
              <a:rPr lang="en-IN" sz="2775" spc="-52" baseline="25525" dirty="0">
                <a:latin typeface="Georgia"/>
                <a:cs typeface="Georgia"/>
              </a:rPr>
              <a:t>7</a:t>
            </a:r>
            <a:r>
              <a:rPr sz="2500" spc="-235" dirty="0" smtClean="0">
                <a:latin typeface="Georgia"/>
                <a:cs typeface="Georgia"/>
              </a:rPr>
              <a:t>=</a:t>
            </a:r>
            <a:r>
              <a:rPr sz="2500" spc="-95" dirty="0" smtClean="0">
                <a:latin typeface="Georgia"/>
                <a:cs typeface="Georgia"/>
              </a:rPr>
              <a:t> </a:t>
            </a:r>
            <a:r>
              <a:rPr sz="2500" spc="-40" dirty="0">
                <a:latin typeface="Symbol"/>
                <a:cs typeface="Symbol"/>
              </a:rPr>
              <a:t></a:t>
            </a:r>
            <a:r>
              <a:rPr sz="2500" spc="-40" dirty="0">
                <a:latin typeface="Georgia"/>
                <a:cs typeface="Georgia"/>
              </a:rPr>
              <a:t>(</a:t>
            </a:r>
            <a:r>
              <a:rPr sz="2500" spc="-40" dirty="0" smtClean="0">
                <a:latin typeface="Georgia"/>
                <a:cs typeface="Georgia"/>
              </a:rPr>
              <a:t>n</a:t>
            </a:r>
            <a:r>
              <a:rPr sz="2475" spc="-60" baseline="25252" dirty="0" smtClean="0">
                <a:latin typeface="Georgia"/>
                <a:cs typeface="Georgia"/>
              </a:rPr>
              <a:t>2</a:t>
            </a:r>
            <a:r>
              <a:rPr lang="en-IN" sz="2475" spc="-60" baseline="25252" dirty="0" smtClean="0">
                <a:latin typeface="Georgia"/>
                <a:cs typeface="Georgia"/>
              </a:rPr>
              <a:t>.81</a:t>
            </a:r>
            <a:r>
              <a:rPr sz="2500" spc="-40" dirty="0" smtClean="0">
                <a:latin typeface="Georgia"/>
                <a:cs typeface="Georgia"/>
              </a:rPr>
              <a:t>)</a:t>
            </a:r>
            <a:endParaRPr sz="2500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20"/>
              </a:spcBef>
              <a:buClr>
                <a:srgbClr val="0E6EC5"/>
              </a:buClr>
              <a:buSzPct val="84000"/>
              <a:tabLst>
                <a:tab pos="704215" algn="l"/>
              </a:tabLst>
            </a:pPr>
            <a:r>
              <a:rPr sz="2500" spc="-50" dirty="0">
                <a:latin typeface="Georgia"/>
                <a:cs typeface="Georgia"/>
              </a:rPr>
              <a:t>Since </a:t>
            </a:r>
            <a:r>
              <a:rPr lang="en-IN" sz="2500" spc="-25" dirty="0">
                <a:latin typeface="Georgia"/>
                <a:cs typeface="Georgia"/>
              </a:rPr>
              <a:t> </a:t>
            </a:r>
            <a:r>
              <a:rPr sz="2500" spc="-235" dirty="0" smtClean="0">
                <a:latin typeface="Georgia"/>
                <a:cs typeface="Georgia"/>
              </a:rPr>
              <a:t> </a:t>
            </a:r>
            <a:r>
              <a:rPr sz="2500" spc="-70" dirty="0" smtClean="0">
                <a:latin typeface="Georgia"/>
                <a:cs typeface="Georgia"/>
              </a:rPr>
              <a:t>f(n</a:t>
            </a:r>
            <a:r>
              <a:rPr sz="2500" spc="-70" dirty="0">
                <a:latin typeface="Georgia"/>
                <a:cs typeface="Georgia"/>
              </a:rPr>
              <a:t>)&lt; 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475" spc="-7" baseline="25252" dirty="0">
                <a:latin typeface="Georgia"/>
                <a:cs typeface="Georgia"/>
              </a:rPr>
              <a:t>logb</a:t>
            </a:r>
            <a:r>
              <a:rPr sz="2475" spc="-52" baseline="25252" dirty="0">
                <a:latin typeface="Georgia"/>
                <a:cs typeface="Georgia"/>
              </a:rPr>
              <a:t> a</a:t>
            </a:r>
            <a:endParaRPr sz="2475" baseline="25252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sz="2500" b="1" spc="-135" dirty="0">
                <a:latin typeface="Arial"/>
                <a:cs typeface="Arial"/>
              </a:rPr>
              <a:t>Case </a:t>
            </a:r>
            <a:r>
              <a:rPr sz="2500" b="1" spc="-480" dirty="0">
                <a:latin typeface="Arial"/>
                <a:cs typeface="Arial"/>
              </a:rPr>
              <a:t>1</a:t>
            </a:r>
            <a:r>
              <a:rPr sz="2500" b="1" spc="-390" dirty="0">
                <a:latin typeface="Arial"/>
                <a:cs typeface="Arial"/>
              </a:rPr>
              <a:t> </a:t>
            </a:r>
            <a:r>
              <a:rPr sz="2500" b="1" spc="-30" dirty="0">
                <a:latin typeface="Arial"/>
                <a:cs typeface="Arial"/>
              </a:rPr>
              <a:t>applies</a:t>
            </a:r>
            <a:r>
              <a:rPr sz="2500" b="1" spc="-30" dirty="0" smtClean="0">
                <a:latin typeface="Arial"/>
                <a:cs typeface="Arial"/>
              </a:rPr>
              <a:t>:</a:t>
            </a:r>
            <a:endParaRPr lang="en-IN" sz="2500" b="1" spc="-30" dirty="0" smtClean="0">
              <a:latin typeface="Arial"/>
              <a:cs typeface="Arial"/>
            </a:endParaRPr>
          </a:p>
          <a:p>
            <a:pPr marL="455930"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lang="en-IN" sz="2500" b="1" spc="-30" dirty="0">
                <a:latin typeface="Arial"/>
                <a:cs typeface="Arial"/>
              </a:rPr>
              <a:t>if </a:t>
            </a:r>
            <a:r>
              <a:rPr lang="en-IN" sz="2800" b="1" i="1" spc="30" dirty="0">
                <a:latin typeface="Times New Roman"/>
                <a:cs typeface="Times New Roman"/>
              </a:rPr>
              <a:t>f</a:t>
            </a:r>
            <a:r>
              <a:rPr lang="en-IN" sz="2800" b="1" i="1" spc="-50" dirty="0">
                <a:latin typeface="Times New Roman"/>
                <a:cs typeface="Times New Roman"/>
              </a:rPr>
              <a:t> </a:t>
            </a:r>
            <a:r>
              <a:rPr lang="en-IN" sz="2800" spc="75" dirty="0">
                <a:latin typeface="Times New Roman"/>
                <a:cs typeface="Times New Roman"/>
              </a:rPr>
              <a:t>(</a:t>
            </a:r>
            <a:r>
              <a:rPr lang="en-IN" sz="2800" b="1" i="1" spc="45" dirty="0">
                <a:latin typeface="Times New Roman"/>
                <a:cs typeface="Times New Roman"/>
              </a:rPr>
              <a:t>n</a:t>
            </a:r>
            <a:r>
              <a:rPr lang="en-IN" sz="2800" spc="30" dirty="0">
                <a:latin typeface="Times New Roman"/>
                <a:cs typeface="Times New Roman"/>
              </a:rPr>
              <a:t>)</a:t>
            </a:r>
            <a:r>
              <a:rPr lang="en-IN" sz="2800" spc="-50" dirty="0">
                <a:latin typeface="Times New Roman"/>
                <a:cs typeface="Times New Roman"/>
              </a:rPr>
              <a:t> </a:t>
            </a:r>
            <a:r>
              <a:rPr lang="en-IN" sz="2800" spc="50" dirty="0">
                <a:latin typeface="Symbol"/>
                <a:cs typeface="Symbol"/>
              </a:rPr>
              <a:t></a:t>
            </a:r>
            <a:r>
              <a:rPr lang="en-IN" sz="2800" spc="-125" dirty="0">
                <a:latin typeface="Times New Roman"/>
                <a:cs typeface="Times New Roman"/>
              </a:rPr>
              <a:t> </a:t>
            </a:r>
            <a:r>
              <a:rPr lang="en-IN" sz="2800" b="1" i="1" spc="145" dirty="0" err="1" smtClean="0">
                <a:latin typeface="Times New Roman"/>
                <a:cs typeface="Times New Roman"/>
              </a:rPr>
              <a:t>O</a:t>
            </a:r>
            <a:r>
              <a:rPr lang="en-IN" sz="4400" spc="-650" dirty="0" err="1" smtClean="0">
                <a:latin typeface="Symbol"/>
                <a:cs typeface="Symbol"/>
              </a:rPr>
              <a:t></a:t>
            </a:r>
            <a:r>
              <a:rPr lang="en-IN" sz="2800" b="1" i="1" spc="114" dirty="0" err="1" smtClean="0">
                <a:latin typeface="Times New Roman"/>
                <a:cs typeface="Times New Roman"/>
              </a:rPr>
              <a:t>n</a:t>
            </a:r>
            <a:r>
              <a:rPr lang="en-IN" sz="2800" spc="-30" baseline="45267" dirty="0" err="1" smtClean="0">
                <a:latin typeface="Times New Roman"/>
                <a:cs typeface="Times New Roman"/>
              </a:rPr>
              <a:t>l</a:t>
            </a:r>
            <a:r>
              <a:rPr lang="en-IN" sz="2800" spc="52" baseline="45267" dirty="0" err="1" smtClean="0">
                <a:latin typeface="Times New Roman"/>
                <a:cs typeface="Times New Roman"/>
              </a:rPr>
              <a:t>o</a:t>
            </a:r>
            <a:r>
              <a:rPr lang="en-IN" sz="2800" spc="172" baseline="45267" dirty="0" err="1" smtClean="0">
                <a:latin typeface="Times New Roman"/>
                <a:cs typeface="Times New Roman"/>
              </a:rPr>
              <a:t>g</a:t>
            </a:r>
            <a:r>
              <a:rPr lang="en-IN" sz="2800" b="1" i="1" spc="15" baseline="41666" dirty="0" err="1" smtClean="0">
                <a:latin typeface="Times New Roman"/>
                <a:cs typeface="Times New Roman"/>
              </a:rPr>
              <a:t>b</a:t>
            </a:r>
            <a:r>
              <a:rPr lang="en-IN" sz="2800" b="1" i="1" spc="60" baseline="41666" dirty="0" smtClean="0">
                <a:latin typeface="Times New Roman"/>
                <a:cs typeface="Times New Roman"/>
              </a:rPr>
              <a:t> </a:t>
            </a:r>
            <a:r>
              <a:rPr lang="en-IN" sz="2800" b="1" i="1" spc="232" baseline="45267" dirty="0" smtClean="0">
                <a:latin typeface="Times New Roman"/>
                <a:cs typeface="Times New Roman"/>
              </a:rPr>
              <a:t>a</a:t>
            </a:r>
            <a:r>
              <a:rPr lang="en-IN" sz="2800" spc="60" baseline="45267" dirty="0" smtClean="0">
                <a:latin typeface="Symbol"/>
                <a:cs typeface="Symbol"/>
              </a:rPr>
              <a:t></a:t>
            </a:r>
            <a:r>
              <a:rPr lang="en-IN" sz="2800" i="1" spc="-22" baseline="42145" dirty="0" smtClean="0">
                <a:latin typeface="Symbol"/>
                <a:cs typeface="Symbol"/>
              </a:rPr>
              <a:t></a:t>
            </a:r>
            <a:r>
              <a:rPr lang="en-IN" sz="2800" spc="225" baseline="42145" dirty="0" smtClean="0">
                <a:latin typeface="Times New Roman"/>
                <a:cs typeface="Times New Roman"/>
              </a:rPr>
              <a:t> </a:t>
            </a:r>
            <a:r>
              <a:rPr lang="en-IN" sz="4400" spc="-480" dirty="0">
                <a:latin typeface="Symbol"/>
                <a:cs typeface="Symbol"/>
              </a:rPr>
              <a:t></a:t>
            </a:r>
            <a:endParaRPr lang="en-IN" sz="4400" dirty="0">
              <a:latin typeface="Symbol"/>
              <a:cs typeface="Symbol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lang="en-IN" sz="2500" dirty="0">
                <a:latin typeface="Arial"/>
                <a:cs typeface="Arial"/>
              </a:rPr>
              <a:t>     </a:t>
            </a:r>
            <a:r>
              <a:rPr lang="en-US" sz="2500" spc="-75" dirty="0" smtClean="0">
                <a:latin typeface="Georgia"/>
                <a:cs typeface="Georgia"/>
              </a:rPr>
              <a:t> </a:t>
            </a:r>
            <a:r>
              <a:rPr lang="en-US" sz="2500" spc="-25" dirty="0">
                <a:latin typeface="Georgia"/>
                <a:cs typeface="Georgia"/>
              </a:rPr>
              <a:t>n</a:t>
            </a:r>
            <a:r>
              <a:rPr lang="en-US" sz="2500" spc="-25" baseline="30000" dirty="0">
                <a:latin typeface="Georgia"/>
                <a:cs typeface="Georgia"/>
              </a:rPr>
              <a:t>2</a:t>
            </a:r>
            <a:r>
              <a:rPr lang="en-IN" sz="2500" dirty="0" smtClean="0">
                <a:latin typeface="Arial"/>
                <a:cs typeface="Arial"/>
              </a:rPr>
              <a:t>   </a:t>
            </a:r>
            <a:r>
              <a:rPr lang="en-IN" sz="2500" dirty="0">
                <a:latin typeface="Arial"/>
                <a:cs typeface="Arial"/>
              </a:rPr>
              <a:t>= </a:t>
            </a:r>
            <a:r>
              <a:rPr lang="en-IN" sz="2400" b="1" i="1" spc="145" dirty="0" smtClean="0">
                <a:latin typeface="Times New Roman"/>
                <a:cs typeface="Times New Roman"/>
              </a:rPr>
              <a:t>O(</a:t>
            </a:r>
            <a:r>
              <a:rPr lang="en-IN" sz="2500" spc="-40" dirty="0" smtClean="0">
                <a:latin typeface="Georgia"/>
                <a:cs typeface="Georgia"/>
              </a:rPr>
              <a:t>n</a:t>
            </a:r>
            <a:r>
              <a:rPr lang="en-IN" sz="2475" spc="-60" baseline="25252" dirty="0" smtClean="0">
                <a:latin typeface="Georgia"/>
                <a:cs typeface="Georgia"/>
              </a:rPr>
              <a:t>2.81 -</a:t>
            </a:r>
            <a:r>
              <a:rPr lang="en-IN" sz="2400" i="1" spc="-22" baseline="42145" dirty="0">
                <a:latin typeface="Symbol"/>
                <a:cs typeface="Symbol"/>
              </a:rPr>
              <a:t></a:t>
            </a:r>
            <a:r>
              <a:rPr lang="en-IN" sz="2400" i="1" spc="-22" dirty="0">
                <a:latin typeface="Symbol"/>
                <a:cs typeface="Symbol"/>
              </a:rPr>
              <a:t>  )   </a:t>
            </a:r>
            <a:r>
              <a:rPr lang="en-IN" sz="2400" i="1" spc="-22" dirty="0">
                <a:latin typeface="Times New Roman" pitchFamily="18" charset="0"/>
                <a:cs typeface="Times New Roman" pitchFamily="18" charset="0"/>
              </a:rPr>
              <a:t>take    </a:t>
            </a:r>
            <a:r>
              <a:rPr lang="en-IN" sz="2400" i="1" spc="-22" dirty="0">
                <a:latin typeface="Symbol"/>
                <a:cs typeface="Symbol"/>
              </a:rPr>
              <a:t> = </a:t>
            </a:r>
            <a:r>
              <a:rPr lang="en-IN" sz="2400" i="1" spc="-22" dirty="0" smtClean="0">
                <a:latin typeface="Symbol"/>
                <a:cs typeface="Symbol"/>
              </a:rPr>
              <a:t>.81&gt;0  </a:t>
            </a:r>
            <a:r>
              <a:rPr lang="en-IN" sz="2400" i="1" spc="-22" dirty="0" smtClean="0">
                <a:latin typeface="Times New Roman" pitchFamily="18" charset="0"/>
                <a:cs typeface="Times New Roman" pitchFamily="18" charset="0"/>
              </a:rPr>
              <a:t>hold </a:t>
            </a:r>
            <a:endParaRPr lang="en-IN" sz="2500" dirty="0">
              <a:latin typeface="Arial"/>
              <a:cs typeface="Arial"/>
            </a:endParaRPr>
          </a:p>
          <a:p>
            <a:pPr marL="1739264">
              <a:lnSpc>
                <a:spcPct val="100000"/>
              </a:lnSpc>
              <a:spcBef>
                <a:spcPts val="1664"/>
              </a:spcBef>
              <a:tabLst>
                <a:tab pos="4549775" algn="l"/>
              </a:tabLst>
            </a:pPr>
            <a:r>
              <a:rPr sz="2350" b="1" i="1" spc="55" dirty="0" smtClean="0">
                <a:latin typeface="Times New Roman"/>
                <a:cs typeface="Times New Roman"/>
              </a:rPr>
              <a:t>T</a:t>
            </a:r>
            <a:r>
              <a:rPr sz="2350" b="1" i="1" spc="-315" dirty="0" smtClean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b="1" i="1" spc="45" dirty="0">
                <a:latin typeface="Times New Roman"/>
                <a:cs typeface="Times New Roman"/>
              </a:rPr>
              <a:t>n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</a:t>
            </a:r>
            <a:r>
              <a:rPr sz="3850" spc="-655" dirty="0">
                <a:latin typeface="Symbol"/>
                <a:cs typeface="Symbol"/>
              </a:rPr>
              <a:t></a:t>
            </a:r>
            <a:r>
              <a:rPr sz="2350" b="1" i="1" spc="114" dirty="0">
                <a:latin typeface="Times New Roman"/>
                <a:cs typeface="Times New Roman"/>
              </a:rPr>
              <a:t>n</a:t>
            </a:r>
            <a:r>
              <a:rPr sz="2025" spc="-30" baseline="45267" dirty="0">
                <a:latin typeface="Times New Roman"/>
                <a:cs typeface="Times New Roman"/>
              </a:rPr>
              <a:t>l</a:t>
            </a:r>
            <a:r>
              <a:rPr sz="2025" spc="52" baseline="45267" dirty="0">
                <a:latin typeface="Times New Roman"/>
                <a:cs typeface="Times New Roman"/>
              </a:rPr>
              <a:t>o</a:t>
            </a:r>
            <a:r>
              <a:rPr sz="2025" spc="179" baseline="45267" dirty="0">
                <a:latin typeface="Times New Roman"/>
                <a:cs typeface="Times New Roman"/>
              </a:rPr>
              <a:t>g</a:t>
            </a:r>
            <a:r>
              <a:rPr sz="1500" b="1" i="1" spc="15" baseline="41666" dirty="0">
                <a:latin typeface="Times New Roman"/>
                <a:cs typeface="Times New Roman"/>
              </a:rPr>
              <a:t>b</a:t>
            </a:r>
            <a:r>
              <a:rPr sz="1500" b="1" i="1" spc="52" baseline="41666" dirty="0">
                <a:latin typeface="Times New Roman"/>
                <a:cs typeface="Times New Roman"/>
              </a:rPr>
              <a:t> </a:t>
            </a:r>
            <a:r>
              <a:rPr sz="2025" b="1" i="1" spc="52" baseline="45267" dirty="0">
                <a:latin typeface="Times New Roman"/>
                <a:cs typeface="Times New Roman"/>
              </a:rPr>
              <a:t>a</a:t>
            </a:r>
            <a:r>
              <a:rPr sz="2025" b="1" i="1" spc="97" baseline="45267" dirty="0">
                <a:latin typeface="Times New Roman"/>
                <a:cs typeface="Times New Roman"/>
              </a:rPr>
              <a:t> </a:t>
            </a:r>
            <a:r>
              <a:rPr sz="3850" spc="-335" dirty="0" smtClean="0">
                <a:latin typeface="Symbol"/>
                <a:cs typeface="Symbol"/>
              </a:rPr>
              <a:t></a:t>
            </a:r>
            <a:endParaRPr sz="4200" dirty="0">
              <a:latin typeface="Symbol"/>
              <a:cs typeface="Symbol"/>
            </a:endParaRPr>
          </a:p>
          <a:p>
            <a:pPr marL="455930">
              <a:lnSpc>
                <a:spcPct val="100000"/>
              </a:lnSpc>
              <a:buClr>
                <a:srgbClr val="0E6EC5"/>
              </a:buClr>
              <a:buSzPct val="84000"/>
              <a:tabLst>
                <a:tab pos="704215" algn="l"/>
              </a:tabLst>
            </a:pPr>
            <a:r>
              <a:rPr sz="2500" spc="-30" dirty="0">
                <a:latin typeface="Georgia"/>
                <a:cs typeface="Georgia"/>
              </a:rPr>
              <a:t>Thus </a:t>
            </a:r>
            <a:r>
              <a:rPr sz="2500" spc="-5" dirty="0">
                <a:latin typeface="Georgia"/>
                <a:cs typeface="Georgia"/>
              </a:rPr>
              <a:t>the </a:t>
            </a:r>
            <a:r>
              <a:rPr sz="2500" spc="-25" dirty="0">
                <a:latin typeface="Georgia"/>
                <a:cs typeface="Georgia"/>
              </a:rPr>
              <a:t>solution </a:t>
            </a:r>
            <a:r>
              <a:rPr sz="2500" spc="-55" dirty="0">
                <a:latin typeface="Georgia"/>
                <a:cs typeface="Georgia"/>
              </a:rPr>
              <a:t>is </a:t>
            </a:r>
            <a:r>
              <a:rPr sz="2500" spc="-20" dirty="0">
                <a:latin typeface="Georgia"/>
                <a:cs typeface="Georgia"/>
              </a:rPr>
              <a:t>T(n)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40" dirty="0">
                <a:latin typeface="Symbol"/>
                <a:cs typeface="Symbol"/>
              </a:rPr>
              <a:t></a:t>
            </a:r>
            <a:r>
              <a:rPr sz="2500" spc="-40" dirty="0">
                <a:latin typeface="Georgia"/>
                <a:cs typeface="Georgia"/>
              </a:rPr>
              <a:t>(</a:t>
            </a:r>
            <a:r>
              <a:rPr sz="2500" spc="-40" dirty="0" smtClean="0">
                <a:latin typeface="Georgia"/>
                <a:cs typeface="Georgia"/>
              </a:rPr>
              <a:t>n</a:t>
            </a:r>
            <a:r>
              <a:rPr sz="2475" spc="-60" baseline="25252" dirty="0" smtClean="0">
                <a:latin typeface="Georgia"/>
                <a:cs typeface="Georgia"/>
              </a:rPr>
              <a:t>2</a:t>
            </a:r>
            <a:r>
              <a:rPr lang="en-IN" sz="2475" spc="-60" baseline="25252" dirty="0" smtClean="0">
                <a:latin typeface="Georgia"/>
                <a:cs typeface="Georgia"/>
              </a:rPr>
              <a:t>.81 </a:t>
            </a:r>
            <a:r>
              <a:rPr sz="2500" spc="-40" dirty="0" smtClean="0">
                <a:latin typeface="Georgia"/>
                <a:cs typeface="Georgia"/>
              </a:rPr>
              <a:t>)</a:t>
            </a:r>
            <a:endParaRPr sz="2500" dirty="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83835" y="1431036"/>
            <a:ext cx="4360545" cy="2193290"/>
            <a:chOff x="4783835" y="1431036"/>
            <a:chExt cx="4360545" cy="2193290"/>
          </a:xfrm>
        </p:grpSpPr>
        <p:sp>
          <p:nvSpPr>
            <p:cNvPr id="11" name="object 11"/>
            <p:cNvSpPr/>
            <p:nvPr/>
          </p:nvSpPr>
          <p:spPr>
            <a:xfrm>
              <a:off x="4783835" y="1431036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7843" y="1495044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8793" y="1475994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34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590" cy="6934200"/>
            <a:chOff x="-828" y="0"/>
            <a:chExt cx="9145590" cy="6934200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12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15240" y="1526794"/>
            <a:ext cx="7449820" cy="5042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sz="2850" spc="-740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55" dirty="0">
                <a:latin typeface="Georgia"/>
                <a:cs typeface="Georgia"/>
              </a:rPr>
              <a:t>T</a:t>
            </a:r>
            <a:r>
              <a:rPr sz="3000" spc="-55" dirty="0">
                <a:latin typeface="Georgia"/>
                <a:cs typeface="Georgia"/>
              </a:rPr>
              <a:t>(</a:t>
            </a:r>
            <a:r>
              <a:rPr sz="3000" i="1" spc="-55" dirty="0">
                <a:latin typeface="Georgia"/>
                <a:cs typeface="Georgia"/>
              </a:rPr>
              <a:t>n</a:t>
            </a:r>
            <a:r>
              <a:rPr sz="3000" spc="-55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spc="-105" dirty="0">
                <a:latin typeface="Georgia"/>
                <a:cs typeface="Georgia"/>
              </a:rPr>
              <a:t>4</a:t>
            </a:r>
            <a:r>
              <a:rPr sz="3000" i="1" spc="-105" dirty="0">
                <a:latin typeface="Georgia"/>
                <a:cs typeface="Georgia"/>
              </a:rPr>
              <a:t>T</a:t>
            </a:r>
            <a:r>
              <a:rPr sz="3000" spc="-105" dirty="0">
                <a:latin typeface="Georgia"/>
                <a:cs typeface="Georgia"/>
              </a:rPr>
              <a:t>(</a:t>
            </a:r>
            <a:r>
              <a:rPr sz="3000" i="1" spc="-105" dirty="0">
                <a:latin typeface="Georgia"/>
                <a:cs typeface="Georgia"/>
              </a:rPr>
              <a:t>n</a:t>
            </a:r>
            <a:r>
              <a:rPr sz="3000" spc="-105" dirty="0">
                <a:latin typeface="Georgia"/>
                <a:cs typeface="Georgia"/>
              </a:rPr>
              <a:t>/2) </a:t>
            </a:r>
            <a:r>
              <a:rPr sz="3000" spc="-275" dirty="0">
                <a:latin typeface="Georgia"/>
                <a:cs typeface="Georgia"/>
              </a:rPr>
              <a:t>+</a:t>
            </a:r>
            <a:r>
              <a:rPr sz="3000" spc="50" dirty="0">
                <a:latin typeface="Georgia"/>
                <a:cs typeface="Georgia"/>
              </a:rPr>
              <a:t> </a:t>
            </a:r>
            <a:r>
              <a:rPr sz="3000" i="1" spc="-125" dirty="0">
                <a:latin typeface="Georgia"/>
                <a:cs typeface="Georgia"/>
              </a:rPr>
              <a:t>n</a:t>
            </a:r>
            <a:r>
              <a:rPr sz="3000" spc="-187" baseline="25000" dirty="0">
                <a:latin typeface="Georgia"/>
                <a:cs typeface="Georgia"/>
              </a:rPr>
              <a:t>2</a:t>
            </a:r>
            <a:endParaRPr sz="3000" baseline="25000" dirty="0">
              <a:latin typeface="Georgia"/>
              <a:cs typeface="Georgia"/>
            </a:endParaRPr>
          </a:p>
          <a:p>
            <a:pPr marL="441959">
              <a:lnSpc>
                <a:spcPts val="3150"/>
              </a:lnSpc>
              <a:tabLst>
                <a:tab pos="1222375" algn="l"/>
              </a:tabLst>
            </a:pPr>
            <a:r>
              <a:rPr sz="2550" spc="-675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180" dirty="0">
                <a:latin typeface="Georgia"/>
                <a:cs typeface="Georgia"/>
              </a:rPr>
              <a:t>a </a:t>
            </a:r>
            <a:r>
              <a:rPr sz="3000" i="1" spc="-275" dirty="0">
                <a:latin typeface="Georgia"/>
                <a:cs typeface="Georgia"/>
              </a:rPr>
              <a:t>= </a:t>
            </a:r>
            <a:r>
              <a:rPr sz="3000" spc="-75" dirty="0">
                <a:latin typeface="Georgia"/>
                <a:cs typeface="Georgia"/>
              </a:rPr>
              <a:t>4, </a:t>
            </a:r>
            <a:r>
              <a:rPr sz="3000" i="1" spc="-120" dirty="0">
                <a:latin typeface="Georgia"/>
                <a:cs typeface="Georgia"/>
              </a:rPr>
              <a:t>b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spc="-135" dirty="0">
                <a:latin typeface="Georgia"/>
                <a:cs typeface="Georgia"/>
              </a:rPr>
              <a:t>2,</a:t>
            </a:r>
            <a:r>
              <a:rPr sz="3000" spc="85" dirty="0">
                <a:latin typeface="Georgia"/>
                <a:cs typeface="Georgia"/>
              </a:rPr>
              <a:t> </a:t>
            </a:r>
            <a:r>
              <a:rPr sz="3000" spc="-85" dirty="0">
                <a:latin typeface="Georgia"/>
                <a:cs typeface="Georgia"/>
              </a:rPr>
              <a:t>f(n)=n</a:t>
            </a:r>
            <a:r>
              <a:rPr sz="3000" spc="-127" baseline="25000" dirty="0">
                <a:latin typeface="Georgia"/>
                <a:cs typeface="Georgia"/>
              </a:rPr>
              <a:t>2</a:t>
            </a:r>
            <a:endParaRPr sz="3000" baseline="25000" dirty="0">
              <a:latin typeface="Georgia"/>
              <a:cs typeface="Georgia"/>
            </a:endParaRPr>
          </a:p>
          <a:p>
            <a:pPr marL="1132205" indent="-690880">
              <a:lnSpc>
                <a:spcPts val="315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4500" i="1" spc="-82" baseline="-16666" dirty="0">
                <a:latin typeface="Georgia"/>
                <a:cs typeface="Georgia"/>
              </a:rPr>
              <a:t>n</a:t>
            </a:r>
            <a:r>
              <a:rPr sz="2000" spc="-55" dirty="0">
                <a:latin typeface="Georgia"/>
                <a:cs typeface="Georgia"/>
              </a:rPr>
              <a:t>log</a:t>
            </a:r>
            <a:r>
              <a:rPr sz="3000" i="1" spc="-82" baseline="-11111" dirty="0">
                <a:latin typeface="Georgia"/>
                <a:cs typeface="Georgia"/>
              </a:rPr>
              <a:t>b</a:t>
            </a:r>
            <a:r>
              <a:rPr sz="2000" i="1" spc="-55" dirty="0">
                <a:latin typeface="Georgia"/>
                <a:cs typeface="Georgia"/>
              </a:rPr>
              <a:t>a </a:t>
            </a:r>
            <a:r>
              <a:rPr sz="4500" spc="-412" baseline="-16666" dirty="0">
                <a:latin typeface="Georgia"/>
                <a:cs typeface="Georgia"/>
              </a:rPr>
              <a:t>=</a:t>
            </a:r>
            <a:r>
              <a:rPr sz="4500" spc="67" baseline="-16666" dirty="0">
                <a:latin typeface="Georgia"/>
                <a:cs typeface="Georgia"/>
              </a:rPr>
              <a:t> </a:t>
            </a:r>
            <a:r>
              <a:rPr sz="4500" i="1" spc="-187" baseline="-16666" dirty="0">
                <a:latin typeface="Georgia"/>
                <a:cs typeface="Georgia"/>
              </a:rPr>
              <a:t>n</a:t>
            </a:r>
            <a:r>
              <a:rPr sz="2000" spc="-125" dirty="0">
                <a:latin typeface="Georgia"/>
                <a:cs typeface="Georgia"/>
              </a:rPr>
              <a:t>2</a:t>
            </a:r>
            <a:endParaRPr sz="20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spcBef>
                <a:spcPts val="900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3000" i="1" spc="-80" dirty="0">
                <a:latin typeface="Georgia"/>
                <a:cs typeface="Georgia"/>
              </a:rPr>
              <a:t>Since,</a:t>
            </a:r>
            <a:r>
              <a:rPr sz="3000" i="1" spc="-25" dirty="0">
                <a:latin typeface="Georgia"/>
                <a:cs typeface="Georgia"/>
              </a:rPr>
              <a:t> </a:t>
            </a:r>
            <a:r>
              <a:rPr sz="3000" i="1" spc="-114" dirty="0">
                <a:latin typeface="Georgia"/>
                <a:cs typeface="Georgia"/>
              </a:rPr>
              <a:t>f(n)=n</a:t>
            </a:r>
            <a:r>
              <a:rPr sz="3000" i="1" spc="-172" baseline="25000" dirty="0">
                <a:latin typeface="Georgia"/>
                <a:cs typeface="Georgia"/>
              </a:rPr>
              <a:t>2</a:t>
            </a:r>
            <a:endParaRPr sz="3000" baseline="250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3000" i="1" spc="-45" dirty="0">
                <a:latin typeface="Georgia"/>
                <a:cs typeface="Georgia"/>
              </a:rPr>
              <a:t>Thus, </a:t>
            </a:r>
            <a:r>
              <a:rPr sz="3000" i="1" spc="-105" dirty="0">
                <a:latin typeface="Georgia"/>
                <a:cs typeface="Georgia"/>
              </a:rPr>
              <a:t>f(n)=</a:t>
            </a:r>
            <a:r>
              <a:rPr sz="3000" i="1" spc="-25" dirty="0">
                <a:latin typeface="Georgia"/>
                <a:cs typeface="Georgia"/>
              </a:rPr>
              <a:t> </a:t>
            </a:r>
            <a:r>
              <a:rPr sz="3000" i="1" spc="-55" dirty="0">
                <a:latin typeface="Georgia"/>
                <a:cs typeface="Georgia"/>
              </a:rPr>
              <a:t>n</a:t>
            </a:r>
            <a:r>
              <a:rPr sz="3000" spc="-82" baseline="25000" dirty="0">
                <a:latin typeface="Georgia"/>
                <a:cs typeface="Georgia"/>
              </a:rPr>
              <a:t>log</a:t>
            </a:r>
            <a:r>
              <a:rPr sz="3000" i="1" spc="-82" baseline="13888" dirty="0">
                <a:latin typeface="Georgia"/>
                <a:cs typeface="Georgia"/>
              </a:rPr>
              <a:t>b</a:t>
            </a:r>
            <a:r>
              <a:rPr sz="3000" i="1" spc="-82" baseline="25000" dirty="0">
                <a:latin typeface="Georgia"/>
                <a:cs typeface="Georgia"/>
              </a:rPr>
              <a:t>a</a:t>
            </a:r>
            <a:endParaRPr sz="3000" baseline="25000" dirty="0">
              <a:latin typeface="Georgia"/>
              <a:cs typeface="Georgia"/>
            </a:endParaRPr>
          </a:p>
          <a:p>
            <a:pPr marL="1222375" indent="-781050">
              <a:lnSpc>
                <a:spcPct val="100000"/>
              </a:lnSpc>
              <a:spcBef>
                <a:spcPts val="2405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222375" algn="l"/>
                <a:tab pos="1223010" algn="l"/>
              </a:tabLst>
            </a:pPr>
            <a:r>
              <a:rPr sz="3000" b="1" spc="-155" dirty="0">
                <a:latin typeface="Arial"/>
                <a:cs typeface="Arial"/>
              </a:rPr>
              <a:t>Case </a:t>
            </a:r>
            <a:r>
              <a:rPr sz="3000" b="1" spc="-215" dirty="0">
                <a:latin typeface="Arial"/>
                <a:cs typeface="Arial"/>
              </a:rPr>
              <a:t>2</a:t>
            </a:r>
            <a:r>
              <a:rPr sz="3000" b="1" spc="-235" dirty="0">
                <a:latin typeface="Arial"/>
                <a:cs typeface="Arial"/>
              </a:rPr>
              <a:t> </a:t>
            </a:r>
            <a:r>
              <a:rPr sz="3000" b="1" spc="-35" dirty="0">
                <a:latin typeface="Arial"/>
                <a:cs typeface="Arial"/>
              </a:rPr>
              <a:t>applies</a:t>
            </a:r>
            <a:r>
              <a:rPr sz="3000" spc="-35" dirty="0">
                <a:latin typeface="Georgia"/>
                <a:cs typeface="Georgia"/>
              </a:rPr>
              <a:t>:</a:t>
            </a:r>
            <a:endParaRPr sz="3000" dirty="0">
              <a:latin typeface="Georgia"/>
              <a:cs typeface="Georgia"/>
            </a:endParaRPr>
          </a:p>
          <a:p>
            <a:pPr marL="3066415">
              <a:lnSpc>
                <a:spcPct val="100000"/>
              </a:lnSpc>
            </a:pPr>
            <a:r>
              <a:rPr sz="3000" i="1" spc="-85" dirty="0">
                <a:latin typeface="Georgia"/>
                <a:cs typeface="Georgia"/>
              </a:rPr>
              <a:t>f </a:t>
            </a:r>
            <a:r>
              <a:rPr sz="3000" spc="-50" dirty="0">
                <a:latin typeface="Georgia"/>
                <a:cs typeface="Georgia"/>
              </a:rPr>
              <a:t>(</a:t>
            </a:r>
            <a:r>
              <a:rPr sz="3000" i="1" spc="-50" dirty="0">
                <a:latin typeface="Georgia"/>
                <a:cs typeface="Georgia"/>
              </a:rPr>
              <a:t>n</a:t>
            </a:r>
            <a:r>
              <a:rPr sz="3000" spc="-50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</a:t>
            </a:r>
            <a:r>
              <a:rPr sz="3000" spc="-260" dirty="0">
                <a:latin typeface="Georgia"/>
                <a:cs typeface="Georgia"/>
              </a:rPr>
              <a:t> </a:t>
            </a:r>
            <a:r>
              <a:rPr sz="3000" spc="-50" dirty="0" smtClean="0">
                <a:latin typeface="Symbol"/>
                <a:cs typeface="Symbol"/>
              </a:rPr>
              <a:t></a:t>
            </a:r>
            <a:r>
              <a:rPr lang="en-IN" sz="4800" spc="-650" dirty="0" smtClean="0">
                <a:latin typeface="Symbol"/>
                <a:cs typeface="Symbol"/>
              </a:rPr>
              <a:t></a:t>
            </a:r>
            <a:r>
              <a:rPr lang="en-IN" sz="3200" b="1" i="1" spc="114" dirty="0" err="1">
                <a:latin typeface="Times New Roman"/>
                <a:cs typeface="Times New Roman"/>
              </a:rPr>
              <a:t>n</a:t>
            </a:r>
            <a:r>
              <a:rPr lang="en-IN" sz="3200" spc="-30" baseline="45267" dirty="0" err="1">
                <a:latin typeface="Times New Roman"/>
                <a:cs typeface="Times New Roman"/>
              </a:rPr>
              <a:t>l</a:t>
            </a:r>
            <a:r>
              <a:rPr lang="en-IN" sz="3200" spc="52" baseline="45267" dirty="0" err="1">
                <a:latin typeface="Times New Roman"/>
                <a:cs typeface="Times New Roman"/>
              </a:rPr>
              <a:t>o</a:t>
            </a:r>
            <a:r>
              <a:rPr lang="en-IN" sz="3200" spc="172" baseline="45267" dirty="0" err="1">
                <a:latin typeface="Times New Roman"/>
                <a:cs typeface="Times New Roman"/>
              </a:rPr>
              <a:t>g</a:t>
            </a:r>
            <a:r>
              <a:rPr lang="en-IN" sz="3200" b="1" i="1" spc="15" baseline="41666" dirty="0" err="1">
                <a:latin typeface="Times New Roman"/>
                <a:cs typeface="Times New Roman"/>
              </a:rPr>
              <a:t>b</a:t>
            </a:r>
            <a:r>
              <a:rPr lang="en-IN" sz="3200" b="1" i="1" spc="60" baseline="41666" dirty="0">
                <a:latin typeface="Times New Roman"/>
                <a:cs typeface="Times New Roman"/>
              </a:rPr>
              <a:t> </a:t>
            </a:r>
            <a:r>
              <a:rPr lang="en-IN" sz="3200" b="1" i="1" spc="232" baseline="45267" dirty="0" smtClean="0">
                <a:latin typeface="Times New Roman"/>
                <a:cs typeface="Times New Roman"/>
              </a:rPr>
              <a:t>a</a:t>
            </a:r>
            <a:r>
              <a:rPr lang="en-IN" sz="4800" spc="-480" dirty="0" smtClean="0">
                <a:latin typeface="Symbol"/>
                <a:cs typeface="Symbol"/>
              </a:rPr>
              <a:t></a:t>
            </a:r>
          </a:p>
          <a:p>
            <a:pPr marL="3066415"/>
            <a:r>
              <a:rPr lang="en-IN" sz="3000" spc="-85" dirty="0">
                <a:latin typeface="Georgia"/>
                <a:cs typeface="Georgia"/>
              </a:rPr>
              <a:t> </a:t>
            </a:r>
            <a:r>
              <a:rPr lang="en-US" sz="3000" spc="-85" dirty="0" smtClean="0">
                <a:latin typeface="Georgia"/>
                <a:cs typeface="Georgia"/>
              </a:rPr>
              <a:t>n</a:t>
            </a:r>
            <a:r>
              <a:rPr lang="en-US" sz="3000" spc="-127" baseline="25000" dirty="0" smtClean="0">
                <a:latin typeface="Georgia"/>
                <a:cs typeface="Georgia"/>
              </a:rPr>
              <a:t>2  </a:t>
            </a:r>
            <a:r>
              <a:rPr lang="en-US" sz="3000" spc="-275" dirty="0" smtClean="0">
                <a:latin typeface="Georgia"/>
                <a:cs typeface="Georgia"/>
              </a:rPr>
              <a:t>=</a:t>
            </a:r>
            <a:r>
              <a:rPr lang="en-US" sz="3000" spc="-260" dirty="0" smtClean="0">
                <a:latin typeface="Georgia"/>
                <a:cs typeface="Georgia"/>
              </a:rPr>
              <a:t> </a:t>
            </a:r>
            <a:r>
              <a:rPr lang="en-US" sz="3000" spc="-50" dirty="0">
                <a:latin typeface="Symbol"/>
                <a:cs typeface="Symbol"/>
              </a:rPr>
              <a:t></a:t>
            </a:r>
            <a:r>
              <a:rPr lang="en-US" sz="4800" spc="-650" dirty="0">
                <a:latin typeface="Symbol"/>
                <a:cs typeface="Symbol"/>
              </a:rPr>
              <a:t></a:t>
            </a:r>
            <a:r>
              <a:rPr lang="en-US" sz="3200" b="1" i="1" spc="114" dirty="0" smtClean="0">
                <a:latin typeface="Times New Roman"/>
                <a:cs typeface="Times New Roman"/>
              </a:rPr>
              <a:t>n</a:t>
            </a:r>
            <a:r>
              <a:rPr lang="en-US" sz="3200" spc="-30" baseline="45267" dirty="0">
                <a:latin typeface="Times New Roman"/>
                <a:cs typeface="Times New Roman"/>
              </a:rPr>
              <a:t> </a:t>
            </a:r>
            <a:r>
              <a:rPr lang="en-US" sz="3200" spc="-30" baseline="45267" dirty="0" smtClean="0">
                <a:latin typeface="Times New Roman"/>
                <a:cs typeface="Times New Roman"/>
              </a:rPr>
              <a:t>2</a:t>
            </a:r>
            <a:r>
              <a:rPr lang="en-US" sz="3200" spc="-30" dirty="0" smtClean="0">
                <a:latin typeface="Times New Roman"/>
                <a:cs typeface="Times New Roman"/>
              </a:rPr>
              <a:t> </a:t>
            </a:r>
            <a:r>
              <a:rPr lang="en-US" sz="4800" spc="-480" dirty="0" smtClean="0">
                <a:latin typeface="Symbol"/>
                <a:cs typeface="Symbol"/>
              </a:rPr>
              <a:t> </a:t>
            </a:r>
            <a:r>
              <a:rPr lang="en-US" sz="4800" spc="-480" dirty="0" smtClean="0">
                <a:latin typeface="Times New Roman" pitchFamily="18" charset="0"/>
                <a:cs typeface="Times New Roman" pitchFamily="18" charset="0"/>
              </a:rPr>
              <a:t>satisfied </a:t>
            </a:r>
            <a:endParaRPr sz="315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3000" spc="-35" dirty="0">
                <a:latin typeface="Georgia"/>
                <a:cs typeface="Georgia"/>
              </a:rPr>
              <a:t>Thus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25" dirty="0">
                <a:latin typeface="Georgia"/>
                <a:cs typeface="Georgia"/>
              </a:rPr>
              <a:t>solution </a:t>
            </a:r>
            <a:r>
              <a:rPr sz="3000" spc="-60" dirty="0">
                <a:latin typeface="Georgia"/>
                <a:cs typeface="Georgia"/>
              </a:rPr>
              <a:t>is </a:t>
            </a:r>
            <a:r>
              <a:rPr sz="3000" i="1" spc="-55" dirty="0">
                <a:latin typeface="Georgia"/>
                <a:cs typeface="Georgia"/>
              </a:rPr>
              <a:t>T</a:t>
            </a:r>
            <a:r>
              <a:rPr sz="3000" spc="-55" dirty="0">
                <a:latin typeface="Georgia"/>
                <a:cs typeface="Georgia"/>
              </a:rPr>
              <a:t>(</a:t>
            </a:r>
            <a:r>
              <a:rPr sz="3000" i="1" spc="-55" dirty="0">
                <a:latin typeface="Georgia"/>
                <a:cs typeface="Georgia"/>
              </a:rPr>
              <a:t>n</a:t>
            </a:r>
            <a:r>
              <a:rPr sz="3000" spc="-55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spc="-45" dirty="0">
                <a:latin typeface="Symbol"/>
                <a:cs typeface="Symbol"/>
              </a:rPr>
              <a:t></a:t>
            </a:r>
            <a:r>
              <a:rPr sz="3000" spc="-45" dirty="0">
                <a:latin typeface="Georgia"/>
                <a:cs typeface="Georgia"/>
              </a:rPr>
              <a:t>(</a:t>
            </a:r>
            <a:r>
              <a:rPr sz="3000" i="1" spc="-45" dirty="0">
                <a:latin typeface="Georgia"/>
                <a:cs typeface="Georgia"/>
              </a:rPr>
              <a:t>n</a:t>
            </a:r>
            <a:r>
              <a:rPr sz="3000" spc="-67" baseline="25000" dirty="0">
                <a:latin typeface="Georgia"/>
                <a:cs typeface="Georgia"/>
              </a:rPr>
              <a:t>2</a:t>
            </a:r>
            <a:r>
              <a:rPr sz="3000" spc="-45" dirty="0">
                <a:latin typeface="Georgia"/>
                <a:cs typeface="Georgia"/>
              </a:rPr>
              <a:t>log</a:t>
            </a:r>
            <a:r>
              <a:rPr sz="3000" spc="-120" dirty="0">
                <a:latin typeface="Georgia"/>
                <a:cs typeface="Georgia"/>
              </a:rPr>
              <a:t> </a:t>
            </a:r>
            <a:r>
              <a:rPr sz="3000" i="1" spc="-60" dirty="0">
                <a:latin typeface="Georgia"/>
                <a:cs typeface="Georgia"/>
              </a:rPr>
              <a:t>n</a:t>
            </a:r>
            <a:r>
              <a:rPr sz="3000" spc="-60" dirty="0">
                <a:latin typeface="Georgia"/>
                <a:cs typeface="Georgia"/>
              </a:rPr>
              <a:t>).</a:t>
            </a: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83835" y="1459991"/>
            <a:ext cx="4360545" cy="2193290"/>
            <a:chOff x="4783835" y="1459991"/>
            <a:chExt cx="4360545" cy="2193290"/>
          </a:xfrm>
        </p:grpSpPr>
        <p:sp>
          <p:nvSpPr>
            <p:cNvPr id="11" name="object 11"/>
            <p:cNvSpPr/>
            <p:nvPr/>
          </p:nvSpPr>
          <p:spPr>
            <a:xfrm>
              <a:off x="4783835" y="1459991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7843" y="1523999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8793" y="1504949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25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590" cy="6934200"/>
            <a:chOff x="-828" y="0"/>
            <a:chExt cx="9145590" cy="6934200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13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15240" y="1526794"/>
            <a:ext cx="744982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sz="2850" spc="-740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55" dirty="0">
                <a:latin typeface="Georgia"/>
                <a:cs typeface="Georgia"/>
              </a:rPr>
              <a:t>T</a:t>
            </a:r>
            <a:r>
              <a:rPr sz="3000" spc="-55" dirty="0">
                <a:latin typeface="Georgia"/>
                <a:cs typeface="Georgia"/>
              </a:rPr>
              <a:t>(</a:t>
            </a:r>
            <a:r>
              <a:rPr sz="3000" i="1" spc="-55" dirty="0">
                <a:latin typeface="Georgia"/>
                <a:cs typeface="Georgia"/>
              </a:rPr>
              <a:t>n</a:t>
            </a:r>
            <a:r>
              <a:rPr sz="3000" spc="-55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i="1" spc="-105" dirty="0" smtClean="0">
                <a:latin typeface="Georgia"/>
                <a:cs typeface="Georgia"/>
              </a:rPr>
              <a:t>T</a:t>
            </a:r>
            <a:r>
              <a:rPr sz="3000" spc="-105" dirty="0" smtClean="0">
                <a:latin typeface="Georgia"/>
                <a:cs typeface="Georgia"/>
              </a:rPr>
              <a:t>(</a:t>
            </a:r>
            <a:r>
              <a:rPr lang="en-IN" sz="3000" spc="-105" dirty="0" smtClean="0">
                <a:latin typeface="Georgia"/>
                <a:cs typeface="Georgia"/>
              </a:rPr>
              <a:t>2</a:t>
            </a:r>
            <a:r>
              <a:rPr sz="3000" i="1" spc="-105" dirty="0" smtClean="0">
                <a:latin typeface="Georgia"/>
                <a:cs typeface="Georgia"/>
              </a:rPr>
              <a:t>n</a:t>
            </a:r>
            <a:r>
              <a:rPr sz="3000" spc="-105" dirty="0" smtClean="0">
                <a:latin typeface="Georgia"/>
                <a:cs typeface="Georgia"/>
              </a:rPr>
              <a:t>/</a:t>
            </a:r>
            <a:r>
              <a:rPr lang="en-IN" sz="3000" spc="-105" dirty="0" smtClean="0">
                <a:latin typeface="Georgia"/>
                <a:cs typeface="Georgia"/>
              </a:rPr>
              <a:t>3</a:t>
            </a:r>
            <a:r>
              <a:rPr sz="3000" spc="-105" dirty="0" smtClean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+</a:t>
            </a:r>
            <a:r>
              <a:rPr sz="3000" spc="50" dirty="0">
                <a:latin typeface="Georgia"/>
                <a:cs typeface="Georgia"/>
              </a:rPr>
              <a:t> </a:t>
            </a:r>
            <a:r>
              <a:rPr lang="en-IN" sz="3000" i="1" spc="-125" dirty="0">
                <a:latin typeface="Georgia"/>
                <a:cs typeface="Georgia"/>
              </a:rPr>
              <a:t>1</a:t>
            </a:r>
            <a:endParaRPr sz="3000" baseline="25000" dirty="0">
              <a:latin typeface="Georgia"/>
              <a:cs typeface="Georgia"/>
            </a:endParaRPr>
          </a:p>
          <a:p>
            <a:pPr marL="441959">
              <a:lnSpc>
                <a:spcPts val="3150"/>
              </a:lnSpc>
              <a:tabLst>
                <a:tab pos="1222375" algn="l"/>
              </a:tabLst>
            </a:pPr>
            <a:r>
              <a:rPr sz="2550" spc="-675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180" dirty="0">
                <a:latin typeface="Georgia"/>
                <a:cs typeface="Georgia"/>
              </a:rPr>
              <a:t>a </a:t>
            </a:r>
            <a:r>
              <a:rPr sz="3000" i="1" spc="-275" dirty="0">
                <a:latin typeface="Georgia"/>
                <a:cs typeface="Georgia"/>
              </a:rPr>
              <a:t>= </a:t>
            </a:r>
            <a:r>
              <a:rPr lang="en-IN" sz="3000" spc="-75" dirty="0">
                <a:latin typeface="Georgia"/>
                <a:cs typeface="Georgia"/>
              </a:rPr>
              <a:t>1</a:t>
            </a:r>
            <a:r>
              <a:rPr sz="3000" spc="-75" dirty="0" smtClean="0">
                <a:latin typeface="Georgia"/>
                <a:cs typeface="Georgia"/>
              </a:rPr>
              <a:t>, </a:t>
            </a:r>
            <a:r>
              <a:rPr sz="3000" i="1" spc="-120" dirty="0">
                <a:latin typeface="Georgia"/>
                <a:cs typeface="Georgia"/>
              </a:rPr>
              <a:t>b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lang="en-IN" sz="3000" spc="-135" dirty="0" smtClean="0">
                <a:latin typeface="Georgia"/>
                <a:cs typeface="Georgia"/>
              </a:rPr>
              <a:t>3/2 </a:t>
            </a:r>
            <a:r>
              <a:rPr sz="3000" spc="-135" dirty="0" smtClean="0">
                <a:latin typeface="Georgia"/>
                <a:cs typeface="Georgia"/>
              </a:rPr>
              <a:t>,</a:t>
            </a:r>
            <a:r>
              <a:rPr sz="3000" spc="85" dirty="0" smtClean="0">
                <a:latin typeface="Georgia"/>
                <a:cs typeface="Georgia"/>
              </a:rPr>
              <a:t> </a:t>
            </a:r>
            <a:r>
              <a:rPr sz="3000" spc="-85" dirty="0">
                <a:latin typeface="Georgia"/>
                <a:cs typeface="Georgia"/>
              </a:rPr>
              <a:t>f(n</a:t>
            </a:r>
            <a:r>
              <a:rPr sz="3000" spc="-85" dirty="0" smtClean="0">
                <a:latin typeface="Georgia"/>
                <a:cs typeface="Georgia"/>
              </a:rPr>
              <a:t>)=</a:t>
            </a:r>
            <a:r>
              <a:rPr lang="en-IN" sz="3000" spc="-85" dirty="0" smtClean="0">
                <a:latin typeface="Georgia"/>
                <a:cs typeface="Georgia"/>
              </a:rPr>
              <a:t>1</a:t>
            </a:r>
            <a:endParaRPr sz="3000" baseline="25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364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590" cy="6934200"/>
            <a:chOff x="-828" y="0"/>
            <a:chExt cx="9145590" cy="6934200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14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15240" y="1526794"/>
            <a:ext cx="7449820" cy="5042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sz="2850" spc="-740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55" dirty="0">
                <a:latin typeface="Georgia"/>
                <a:cs typeface="Georgia"/>
              </a:rPr>
              <a:t>T</a:t>
            </a:r>
            <a:r>
              <a:rPr sz="3000" spc="-55" dirty="0">
                <a:latin typeface="Georgia"/>
                <a:cs typeface="Georgia"/>
              </a:rPr>
              <a:t>(</a:t>
            </a:r>
            <a:r>
              <a:rPr sz="3000" i="1" spc="-55" dirty="0">
                <a:latin typeface="Georgia"/>
                <a:cs typeface="Georgia"/>
              </a:rPr>
              <a:t>n</a:t>
            </a:r>
            <a:r>
              <a:rPr sz="3000" spc="-55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i="1" spc="-105" dirty="0" smtClean="0">
                <a:latin typeface="Georgia"/>
                <a:cs typeface="Georgia"/>
              </a:rPr>
              <a:t>T</a:t>
            </a:r>
            <a:r>
              <a:rPr sz="3000" spc="-105" dirty="0" smtClean="0">
                <a:latin typeface="Georgia"/>
                <a:cs typeface="Georgia"/>
              </a:rPr>
              <a:t>(</a:t>
            </a:r>
            <a:r>
              <a:rPr lang="en-IN" sz="3000" spc="-105" dirty="0" smtClean="0">
                <a:latin typeface="Georgia"/>
                <a:cs typeface="Georgia"/>
              </a:rPr>
              <a:t>2</a:t>
            </a:r>
            <a:r>
              <a:rPr sz="3000" i="1" spc="-105" dirty="0" smtClean="0">
                <a:latin typeface="Georgia"/>
                <a:cs typeface="Georgia"/>
              </a:rPr>
              <a:t>n</a:t>
            </a:r>
            <a:r>
              <a:rPr sz="3000" spc="-105" dirty="0" smtClean="0">
                <a:latin typeface="Georgia"/>
                <a:cs typeface="Georgia"/>
              </a:rPr>
              <a:t>/</a:t>
            </a:r>
            <a:r>
              <a:rPr lang="en-IN" sz="3000" spc="-105" dirty="0" smtClean="0">
                <a:latin typeface="Georgia"/>
                <a:cs typeface="Georgia"/>
              </a:rPr>
              <a:t>3</a:t>
            </a:r>
            <a:r>
              <a:rPr sz="3000" spc="-105" dirty="0" smtClean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+</a:t>
            </a:r>
            <a:r>
              <a:rPr sz="3000" spc="50" dirty="0">
                <a:latin typeface="Georgia"/>
                <a:cs typeface="Georgia"/>
              </a:rPr>
              <a:t> </a:t>
            </a:r>
            <a:r>
              <a:rPr lang="en-IN" sz="3000" i="1" spc="-125" dirty="0">
                <a:latin typeface="Georgia"/>
                <a:cs typeface="Georgia"/>
              </a:rPr>
              <a:t>1</a:t>
            </a:r>
            <a:endParaRPr sz="3000" baseline="25000" dirty="0">
              <a:latin typeface="Georgia"/>
              <a:cs typeface="Georgia"/>
            </a:endParaRPr>
          </a:p>
          <a:p>
            <a:pPr marL="441959">
              <a:lnSpc>
                <a:spcPts val="3150"/>
              </a:lnSpc>
              <a:tabLst>
                <a:tab pos="1222375" algn="l"/>
              </a:tabLst>
            </a:pPr>
            <a:r>
              <a:rPr sz="2550" spc="-675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180" dirty="0">
                <a:latin typeface="Georgia"/>
                <a:cs typeface="Georgia"/>
              </a:rPr>
              <a:t>a </a:t>
            </a:r>
            <a:r>
              <a:rPr sz="3000" i="1" spc="-275" dirty="0">
                <a:latin typeface="Georgia"/>
                <a:cs typeface="Georgia"/>
              </a:rPr>
              <a:t>= </a:t>
            </a:r>
            <a:r>
              <a:rPr lang="en-IN" sz="3000" spc="-75" dirty="0">
                <a:latin typeface="Georgia"/>
                <a:cs typeface="Georgia"/>
              </a:rPr>
              <a:t>1</a:t>
            </a:r>
            <a:r>
              <a:rPr sz="3000" spc="-75" dirty="0" smtClean="0">
                <a:latin typeface="Georgia"/>
                <a:cs typeface="Georgia"/>
              </a:rPr>
              <a:t>, </a:t>
            </a:r>
            <a:r>
              <a:rPr sz="3000" i="1" spc="-120" dirty="0">
                <a:latin typeface="Georgia"/>
                <a:cs typeface="Georgia"/>
              </a:rPr>
              <a:t>b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lang="en-IN" sz="3000" spc="-135" dirty="0" smtClean="0">
                <a:latin typeface="Georgia"/>
                <a:cs typeface="Georgia"/>
              </a:rPr>
              <a:t>3/2 </a:t>
            </a:r>
            <a:r>
              <a:rPr sz="3000" spc="-135" dirty="0" smtClean="0">
                <a:latin typeface="Georgia"/>
                <a:cs typeface="Georgia"/>
              </a:rPr>
              <a:t>,</a:t>
            </a:r>
            <a:r>
              <a:rPr sz="3000" spc="85" dirty="0" smtClean="0">
                <a:latin typeface="Georgia"/>
                <a:cs typeface="Georgia"/>
              </a:rPr>
              <a:t> </a:t>
            </a:r>
            <a:r>
              <a:rPr sz="3000" spc="-85" dirty="0">
                <a:latin typeface="Georgia"/>
                <a:cs typeface="Georgia"/>
              </a:rPr>
              <a:t>f(n</a:t>
            </a:r>
            <a:r>
              <a:rPr sz="3000" spc="-85" dirty="0" smtClean="0">
                <a:latin typeface="Georgia"/>
                <a:cs typeface="Georgia"/>
              </a:rPr>
              <a:t>)=</a:t>
            </a:r>
            <a:r>
              <a:rPr lang="en-IN" sz="3000" spc="-85" dirty="0">
                <a:latin typeface="Georgia"/>
                <a:cs typeface="Georgia"/>
              </a:rPr>
              <a:t>1</a:t>
            </a:r>
            <a:endParaRPr sz="3000" baseline="25000" dirty="0">
              <a:latin typeface="Georgia"/>
              <a:cs typeface="Georgia"/>
            </a:endParaRPr>
          </a:p>
          <a:p>
            <a:pPr marL="1132205" indent="-690880">
              <a:lnSpc>
                <a:spcPts val="315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4500" i="1" spc="-82" baseline="-16666" dirty="0">
                <a:latin typeface="Georgia"/>
                <a:cs typeface="Georgia"/>
              </a:rPr>
              <a:t>n</a:t>
            </a:r>
            <a:r>
              <a:rPr sz="2000" spc="-55" dirty="0">
                <a:latin typeface="Georgia"/>
                <a:cs typeface="Georgia"/>
              </a:rPr>
              <a:t>log</a:t>
            </a:r>
            <a:r>
              <a:rPr sz="3000" i="1" spc="-82" baseline="-11111" dirty="0">
                <a:latin typeface="Georgia"/>
                <a:cs typeface="Georgia"/>
              </a:rPr>
              <a:t>b</a:t>
            </a:r>
            <a:r>
              <a:rPr sz="2000" i="1" spc="-55" dirty="0">
                <a:latin typeface="Georgia"/>
                <a:cs typeface="Georgia"/>
              </a:rPr>
              <a:t>a </a:t>
            </a:r>
            <a:r>
              <a:rPr sz="4500" spc="-412" baseline="-16666" dirty="0">
                <a:latin typeface="Georgia"/>
                <a:cs typeface="Georgia"/>
              </a:rPr>
              <a:t>=</a:t>
            </a:r>
            <a:r>
              <a:rPr sz="4500" spc="67" baseline="-16666" dirty="0">
                <a:latin typeface="Georgia"/>
                <a:cs typeface="Georgia"/>
              </a:rPr>
              <a:t> </a:t>
            </a:r>
            <a:r>
              <a:rPr lang="en-US" sz="4500" i="1" spc="-82" baseline="-16666" dirty="0" smtClean="0">
                <a:latin typeface="Georgia"/>
                <a:cs typeface="Georgia"/>
              </a:rPr>
              <a:t>n</a:t>
            </a:r>
            <a:r>
              <a:rPr lang="en-US" sz="2000" spc="-55" dirty="0" smtClean="0">
                <a:latin typeface="Georgia"/>
                <a:cs typeface="Georgia"/>
              </a:rPr>
              <a:t>log</a:t>
            </a:r>
            <a:r>
              <a:rPr lang="en-US" sz="3000" i="1" spc="-82" baseline="-11111" dirty="0" smtClean="0">
                <a:latin typeface="Georgia"/>
                <a:cs typeface="Georgia"/>
              </a:rPr>
              <a:t>3/2</a:t>
            </a:r>
            <a:r>
              <a:rPr lang="en-US" sz="3000" i="1" spc="-82" dirty="0" smtClean="0">
                <a:latin typeface="Georgia"/>
                <a:cs typeface="Georgia"/>
              </a:rPr>
              <a:t> </a:t>
            </a:r>
            <a:r>
              <a:rPr lang="en-US" sz="2000" i="1" spc="-55" dirty="0" smtClean="0">
                <a:latin typeface="Georgia"/>
                <a:cs typeface="Georgia"/>
              </a:rPr>
              <a:t>1</a:t>
            </a:r>
            <a:endParaRPr sz="20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spcBef>
                <a:spcPts val="900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3000" i="1" spc="-80" dirty="0">
                <a:latin typeface="Georgia"/>
                <a:cs typeface="Georgia"/>
              </a:rPr>
              <a:t>Since,</a:t>
            </a:r>
            <a:r>
              <a:rPr sz="3000" i="1" spc="-25" dirty="0">
                <a:latin typeface="Georgia"/>
                <a:cs typeface="Georgia"/>
              </a:rPr>
              <a:t> </a:t>
            </a:r>
            <a:r>
              <a:rPr sz="3000" i="1" spc="-114" dirty="0">
                <a:latin typeface="Georgia"/>
                <a:cs typeface="Georgia"/>
              </a:rPr>
              <a:t>f(n)=</a:t>
            </a:r>
            <a:r>
              <a:rPr sz="3000" i="1" spc="-114" dirty="0" smtClean="0">
                <a:latin typeface="Georgia"/>
                <a:cs typeface="Georgia"/>
              </a:rPr>
              <a:t>n</a:t>
            </a:r>
            <a:r>
              <a:rPr lang="en-IN" sz="3000" i="1" spc="-172" baseline="25000" dirty="0" smtClean="0">
                <a:latin typeface="Georgia"/>
                <a:cs typeface="Georgia"/>
              </a:rPr>
              <a:t>0 </a:t>
            </a:r>
            <a:r>
              <a:rPr lang="en-IN" sz="3000" i="1" spc="-172" dirty="0" smtClean="0">
                <a:latin typeface="Georgia"/>
                <a:cs typeface="Georgia"/>
              </a:rPr>
              <a:t>  = 1</a:t>
            </a:r>
            <a:endParaRPr sz="3000" baseline="2500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3000" i="1" spc="-45" dirty="0">
                <a:latin typeface="Georgia"/>
                <a:cs typeface="Georgia"/>
              </a:rPr>
              <a:t>Thus, </a:t>
            </a:r>
            <a:r>
              <a:rPr sz="3000" i="1" spc="-105" dirty="0">
                <a:latin typeface="Georgia"/>
                <a:cs typeface="Georgia"/>
              </a:rPr>
              <a:t>f(n)=</a:t>
            </a:r>
            <a:r>
              <a:rPr sz="3000" i="1" spc="-25" dirty="0">
                <a:latin typeface="Georgia"/>
                <a:cs typeface="Georgia"/>
              </a:rPr>
              <a:t> </a:t>
            </a:r>
            <a:r>
              <a:rPr sz="3000" i="1" spc="-55" dirty="0">
                <a:latin typeface="Georgia"/>
                <a:cs typeface="Georgia"/>
              </a:rPr>
              <a:t>n</a:t>
            </a:r>
            <a:r>
              <a:rPr sz="3000" spc="-82" baseline="25000" dirty="0">
                <a:latin typeface="Georgia"/>
                <a:cs typeface="Georgia"/>
              </a:rPr>
              <a:t>log</a:t>
            </a:r>
            <a:r>
              <a:rPr sz="3000" i="1" spc="-82" baseline="13888" dirty="0">
                <a:latin typeface="Georgia"/>
                <a:cs typeface="Georgia"/>
              </a:rPr>
              <a:t>b</a:t>
            </a:r>
            <a:r>
              <a:rPr sz="3000" i="1" spc="-82" baseline="25000" dirty="0">
                <a:latin typeface="Georgia"/>
                <a:cs typeface="Georgia"/>
              </a:rPr>
              <a:t>a</a:t>
            </a:r>
            <a:endParaRPr sz="3000" baseline="25000" dirty="0">
              <a:latin typeface="Georgia"/>
              <a:cs typeface="Georgia"/>
            </a:endParaRPr>
          </a:p>
          <a:p>
            <a:pPr marL="1222375" indent="-781050">
              <a:lnSpc>
                <a:spcPct val="100000"/>
              </a:lnSpc>
              <a:spcBef>
                <a:spcPts val="2405"/>
              </a:spcBef>
              <a:buClr>
                <a:srgbClr val="009DD9"/>
              </a:buClr>
              <a:buSzPct val="85000"/>
              <a:buFont typeface="Arial"/>
              <a:buChar char=""/>
              <a:tabLst>
                <a:tab pos="1222375" algn="l"/>
                <a:tab pos="1223010" algn="l"/>
              </a:tabLst>
            </a:pPr>
            <a:r>
              <a:rPr sz="3000" b="1" spc="-155" dirty="0">
                <a:latin typeface="Arial"/>
                <a:cs typeface="Arial"/>
              </a:rPr>
              <a:t>Case </a:t>
            </a:r>
            <a:r>
              <a:rPr sz="3000" b="1" spc="-215" dirty="0">
                <a:latin typeface="Arial"/>
                <a:cs typeface="Arial"/>
              </a:rPr>
              <a:t>2</a:t>
            </a:r>
            <a:r>
              <a:rPr sz="3000" b="1" spc="-235" dirty="0">
                <a:latin typeface="Arial"/>
                <a:cs typeface="Arial"/>
              </a:rPr>
              <a:t> </a:t>
            </a:r>
            <a:r>
              <a:rPr sz="3000" b="1" spc="-35" dirty="0">
                <a:latin typeface="Arial"/>
                <a:cs typeface="Arial"/>
              </a:rPr>
              <a:t>applies</a:t>
            </a:r>
            <a:r>
              <a:rPr sz="3000" spc="-35" dirty="0">
                <a:latin typeface="Georgia"/>
                <a:cs typeface="Georgia"/>
              </a:rPr>
              <a:t>:</a:t>
            </a:r>
            <a:endParaRPr sz="3000" dirty="0">
              <a:latin typeface="Georgia"/>
              <a:cs typeface="Georgia"/>
            </a:endParaRPr>
          </a:p>
          <a:p>
            <a:pPr marL="3066415">
              <a:lnSpc>
                <a:spcPct val="100000"/>
              </a:lnSpc>
            </a:pPr>
            <a:r>
              <a:rPr sz="3000" i="1" spc="-85" dirty="0">
                <a:latin typeface="Georgia"/>
                <a:cs typeface="Georgia"/>
              </a:rPr>
              <a:t>f </a:t>
            </a:r>
            <a:r>
              <a:rPr sz="3000" spc="-50" dirty="0">
                <a:latin typeface="Georgia"/>
                <a:cs typeface="Georgia"/>
              </a:rPr>
              <a:t>(</a:t>
            </a:r>
            <a:r>
              <a:rPr sz="3000" i="1" spc="-50" dirty="0">
                <a:latin typeface="Georgia"/>
                <a:cs typeface="Georgia"/>
              </a:rPr>
              <a:t>n</a:t>
            </a:r>
            <a:r>
              <a:rPr sz="3000" spc="-50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</a:t>
            </a:r>
            <a:r>
              <a:rPr sz="3000" spc="-260" dirty="0">
                <a:latin typeface="Georgia"/>
                <a:cs typeface="Georgia"/>
              </a:rPr>
              <a:t> </a:t>
            </a:r>
            <a:r>
              <a:rPr sz="3000" spc="-50" dirty="0" smtClean="0">
                <a:latin typeface="Symbol"/>
                <a:cs typeface="Symbol"/>
              </a:rPr>
              <a:t></a:t>
            </a:r>
            <a:r>
              <a:rPr lang="en-IN" sz="4800" spc="-650" dirty="0" smtClean="0">
                <a:latin typeface="Symbol"/>
                <a:cs typeface="Symbol"/>
              </a:rPr>
              <a:t></a:t>
            </a:r>
            <a:r>
              <a:rPr lang="en-IN" sz="3200" b="1" i="1" spc="114" dirty="0" err="1">
                <a:latin typeface="Times New Roman"/>
                <a:cs typeface="Times New Roman"/>
              </a:rPr>
              <a:t>n</a:t>
            </a:r>
            <a:r>
              <a:rPr lang="en-IN" sz="3200" spc="-30" baseline="45267" dirty="0" err="1">
                <a:latin typeface="Times New Roman"/>
                <a:cs typeface="Times New Roman"/>
              </a:rPr>
              <a:t>l</a:t>
            </a:r>
            <a:r>
              <a:rPr lang="en-IN" sz="3200" spc="52" baseline="45267" dirty="0" err="1">
                <a:latin typeface="Times New Roman"/>
                <a:cs typeface="Times New Roman"/>
              </a:rPr>
              <a:t>o</a:t>
            </a:r>
            <a:r>
              <a:rPr lang="en-IN" sz="3200" spc="172" baseline="45267" dirty="0" err="1">
                <a:latin typeface="Times New Roman"/>
                <a:cs typeface="Times New Roman"/>
              </a:rPr>
              <a:t>g</a:t>
            </a:r>
            <a:r>
              <a:rPr lang="en-IN" sz="3200" b="1" i="1" spc="15" baseline="41666" dirty="0" err="1">
                <a:latin typeface="Times New Roman"/>
                <a:cs typeface="Times New Roman"/>
              </a:rPr>
              <a:t>b</a:t>
            </a:r>
            <a:r>
              <a:rPr lang="en-IN" sz="3200" b="1" i="1" spc="60" baseline="41666" dirty="0">
                <a:latin typeface="Times New Roman"/>
                <a:cs typeface="Times New Roman"/>
              </a:rPr>
              <a:t> </a:t>
            </a:r>
            <a:r>
              <a:rPr lang="en-IN" sz="3200" b="1" i="1" spc="232" baseline="45267" dirty="0" smtClean="0">
                <a:latin typeface="Times New Roman"/>
                <a:cs typeface="Times New Roman"/>
              </a:rPr>
              <a:t>a</a:t>
            </a:r>
            <a:r>
              <a:rPr lang="en-IN" sz="4800" spc="-480" dirty="0" smtClean="0">
                <a:latin typeface="Symbol"/>
                <a:cs typeface="Symbol"/>
              </a:rPr>
              <a:t></a:t>
            </a:r>
          </a:p>
          <a:p>
            <a:pPr marL="3066415"/>
            <a:r>
              <a:rPr lang="en-IN" sz="3000" spc="-85" dirty="0">
                <a:latin typeface="Georgia"/>
                <a:cs typeface="Georgia"/>
              </a:rPr>
              <a:t> </a:t>
            </a:r>
            <a:r>
              <a:rPr lang="en-US" sz="3000" spc="-85" dirty="0">
                <a:latin typeface="Georgia"/>
                <a:cs typeface="Georgia"/>
              </a:rPr>
              <a:t>1</a:t>
            </a:r>
            <a:r>
              <a:rPr lang="en-US" sz="3000" spc="-127" baseline="25000" dirty="0" smtClean="0">
                <a:latin typeface="Georgia"/>
                <a:cs typeface="Georgia"/>
              </a:rPr>
              <a:t>  </a:t>
            </a:r>
            <a:r>
              <a:rPr lang="en-US" sz="3000" spc="-275" dirty="0" smtClean="0">
                <a:latin typeface="Georgia"/>
                <a:cs typeface="Georgia"/>
              </a:rPr>
              <a:t>=</a:t>
            </a:r>
            <a:r>
              <a:rPr lang="en-US" sz="3000" spc="-260" dirty="0" smtClean="0">
                <a:latin typeface="Georgia"/>
                <a:cs typeface="Georgia"/>
              </a:rPr>
              <a:t> </a:t>
            </a:r>
            <a:r>
              <a:rPr lang="en-US" sz="3000" spc="-50" dirty="0" smtClean="0">
                <a:latin typeface="Symbol"/>
                <a:cs typeface="Symbol"/>
              </a:rPr>
              <a:t></a:t>
            </a:r>
            <a:r>
              <a:rPr lang="en-US" sz="4800" spc="-650" dirty="0" smtClean="0">
                <a:latin typeface="Symbol"/>
                <a:cs typeface="Symbol"/>
              </a:rPr>
              <a:t></a:t>
            </a:r>
            <a:r>
              <a:rPr lang="en-US" sz="3200" b="1" i="1" spc="114" dirty="0" smtClean="0">
                <a:latin typeface="Times New Roman"/>
                <a:cs typeface="Times New Roman"/>
              </a:rPr>
              <a:t>1 </a:t>
            </a:r>
            <a:r>
              <a:rPr lang="en-US" sz="4800" spc="-480" dirty="0" smtClean="0">
                <a:latin typeface="Symbol"/>
                <a:cs typeface="Symbol"/>
              </a:rPr>
              <a:t> </a:t>
            </a:r>
            <a:r>
              <a:rPr lang="en-US" sz="4800" spc="-480" dirty="0" smtClean="0">
                <a:latin typeface="Times New Roman" pitchFamily="18" charset="0"/>
                <a:cs typeface="Times New Roman" pitchFamily="18" charset="0"/>
              </a:rPr>
              <a:t>satisfied </a:t>
            </a:r>
            <a:endParaRPr sz="3150" dirty="0">
              <a:latin typeface="Georgia"/>
              <a:cs typeface="Georgia"/>
            </a:endParaRPr>
          </a:p>
          <a:p>
            <a:pPr marL="1132205" indent="-690880">
              <a:lnSpc>
                <a:spcPct val="100000"/>
              </a:lnSpc>
              <a:buClr>
                <a:srgbClr val="009DD9"/>
              </a:buClr>
              <a:buSzPct val="85000"/>
              <a:buFont typeface="Arial"/>
              <a:buChar char=""/>
              <a:tabLst>
                <a:tab pos="1132205" algn="l"/>
                <a:tab pos="1132840" algn="l"/>
              </a:tabLst>
            </a:pPr>
            <a:r>
              <a:rPr sz="3000" spc="-35" dirty="0">
                <a:latin typeface="Georgia"/>
                <a:cs typeface="Georgia"/>
              </a:rPr>
              <a:t>Thus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25" dirty="0">
                <a:latin typeface="Georgia"/>
                <a:cs typeface="Georgia"/>
              </a:rPr>
              <a:t>solution </a:t>
            </a:r>
            <a:r>
              <a:rPr sz="3000" spc="-60" dirty="0">
                <a:latin typeface="Georgia"/>
                <a:cs typeface="Georgia"/>
              </a:rPr>
              <a:t>is </a:t>
            </a:r>
            <a:r>
              <a:rPr sz="3000" i="1" spc="-55" dirty="0">
                <a:latin typeface="Georgia"/>
                <a:cs typeface="Georgia"/>
              </a:rPr>
              <a:t>T</a:t>
            </a:r>
            <a:r>
              <a:rPr sz="3000" spc="-55" dirty="0">
                <a:latin typeface="Georgia"/>
                <a:cs typeface="Georgia"/>
              </a:rPr>
              <a:t>(</a:t>
            </a:r>
            <a:r>
              <a:rPr sz="3000" i="1" spc="-55" dirty="0">
                <a:latin typeface="Georgia"/>
                <a:cs typeface="Georgia"/>
              </a:rPr>
              <a:t>n</a:t>
            </a:r>
            <a:r>
              <a:rPr sz="3000" spc="-55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spc="-45" dirty="0">
                <a:latin typeface="Symbol"/>
                <a:cs typeface="Symbol"/>
              </a:rPr>
              <a:t></a:t>
            </a:r>
            <a:r>
              <a:rPr sz="3000" spc="-45" dirty="0" smtClean="0">
                <a:latin typeface="Georgia"/>
                <a:cs typeface="Georgia"/>
              </a:rPr>
              <a:t>(log</a:t>
            </a:r>
            <a:r>
              <a:rPr sz="3000" spc="-120" dirty="0" smtClean="0">
                <a:latin typeface="Georgia"/>
                <a:cs typeface="Georgia"/>
              </a:rPr>
              <a:t> </a:t>
            </a:r>
            <a:r>
              <a:rPr sz="3000" i="1" spc="-60" dirty="0">
                <a:latin typeface="Georgia"/>
                <a:cs typeface="Georgia"/>
              </a:rPr>
              <a:t>n</a:t>
            </a:r>
            <a:r>
              <a:rPr sz="3000" spc="-60" dirty="0">
                <a:latin typeface="Georgia"/>
                <a:cs typeface="Georgia"/>
              </a:rPr>
              <a:t>).</a:t>
            </a:r>
            <a:endParaRPr sz="3000" dirty="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83835" y="1459991"/>
            <a:ext cx="4360545" cy="2193290"/>
            <a:chOff x="4783835" y="1459991"/>
            <a:chExt cx="4360545" cy="2193290"/>
          </a:xfrm>
        </p:grpSpPr>
        <p:sp>
          <p:nvSpPr>
            <p:cNvPr id="11" name="object 11"/>
            <p:cNvSpPr/>
            <p:nvPr/>
          </p:nvSpPr>
          <p:spPr>
            <a:xfrm>
              <a:off x="4783835" y="1459991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7843" y="1523999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8793" y="1504949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7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590" cy="6934200"/>
            <a:chOff x="-828" y="0"/>
            <a:chExt cx="9145590" cy="6934200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15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15240" y="1526794"/>
            <a:ext cx="7449820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sz="2850" spc="-740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55" dirty="0" smtClean="0">
                <a:latin typeface="Georgia"/>
                <a:cs typeface="Georgia"/>
              </a:rPr>
              <a:t>T</a:t>
            </a:r>
            <a:r>
              <a:rPr sz="3000" spc="-55" dirty="0" smtClean="0">
                <a:latin typeface="Georgia"/>
                <a:cs typeface="Georgia"/>
              </a:rPr>
              <a:t>(</a:t>
            </a:r>
            <a:r>
              <a:rPr sz="3000" i="1" spc="-55" dirty="0" smtClean="0">
                <a:latin typeface="Georgia"/>
                <a:cs typeface="Georgia"/>
              </a:rPr>
              <a:t>n</a:t>
            </a:r>
            <a:r>
              <a:rPr sz="3000" spc="-55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lang="en-IN" sz="3000" spc="-275" dirty="0" smtClean="0">
                <a:latin typeface="Georgia"/>
                <a:cs typeface="Georgia"/>
              </a:rPr>
              <a:t>16 </a:t>
            </a:r>
            <a:r>
              <a:rPr sz="3000" i="1" spc="-105" dirty="0" smtClean="0">
                <a:latin typeface="Georgia"/>
                <a:cs typeface="Georgia"/>
              </a:rPr>
              <a:t>T</a:t>
            </a:r>
            <a:r>
              <a:rPr sz="3000" spc="-105" dirty="0" smtClean="0">
                <a:latin typeface="Georgia"/>
                <a:cs typeface="Georgia"/>
              </a:rPr>
              <a:t>(</a:t>
            </a:r>
            <a:r>
              <a:rPr sz="3000" i="1" spc="-105" dirty="0" smtClean="0">
                <a:latin typeface="Georgia"/>
                <a:cs typeface="Georgia"/>
              </a:rPr>
              <a:t>n</a:t>
            </a:r>
            <a:r>
              <a:rPr sz="3000" spc="-105" dirty="0" smtClean="0">
                <a:latin typeface="Georgia"/>
                <a:cs typeface="Georgia"/>
              </a:rPr>
              <a:t>/</a:t>
            </a:r>
            <a:r>
              <a:rPr lang="en-IN" sz="3000" spc="-105" dirty="0" smtClean="0">
                <a:latin typeface="Georgia"/>
                <a:cs typeface="Georgia"/>
              </a:rPr>
              <a:t>4 </a:t>
            </a:r>
            <a:r>
              <a:rPr sz="3000" spc="-105" dirty="0" smtClean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+</a:t>
            </a:r>
            <a:r>
              <a:rPr sz="3000" spc="50" dirty="0">
                <a:latin typeface="Georgia"/>
                <a:cs typeface="Georgia"/>
              </a:rPr>
              <a:t> </a:t>
            </a:r>
            <a:r>
              <a:rPr lang="en-IN" sz="3000" i="1" spc="-125" dirty="0" smtClean="0">
                <a:latin typeface="Georgia"/>
                <a:cs typeface="Georgia"/>
              </a:rPr>
              <a:t>n </a:t>
            </a:r>
            <a:r>
              <a:rPr lang="en-IN" sz="3000" i="1" spc="-125" baseline="30000" dirty="0" smtClean="0">
                <a:latin typeface="Georgia"/>
                <a:cs typeface="Georgia"/>
              </a:rPr>
              <a:t>2</a:t>
            </a: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en-IN" sz="3000" i="1" spc="-125" baseline="30000" dirty="0" smtClean="0">
                <a:latin typeface="Georgia"/>
                <a:cs typeface="Georgia"/>
              </a:rPr>
              <a:t>          </a:t>
            </a:r>
            <a:r>
              <a:rPr lang="pt-BR" sz="3000" i="1" spc="-55" dirty="0">
                <a:latin typeface="Georgia"/>
                <a:cs typeface="Georgia"/>
              </a:rPr>
              <a:t>T</a:t>
            </a:r>
            <a:r>
              <a:rPr lang="pt-BR" sz="3000" spc="-55" dirty="0">
                <a:latin typeface="Georgia"/>
                <a:cs typeface="Georgia"/>
              </a:rPr>
              <a:t>(</a:t>
            </a:r>
            <a:r>
              <a:rPr lang="pt-BR" sz="3000" i="1" spc="-55" dirty="0">
                <a:latin typeface="Georgia"/>
                <a:cs typeface="Georgia"/>
              </a:rPr>
              <a:t>n</a:t>
            </a:r>
            <a:r>
              <a:rPr lang="pt-BR" sz="3000" spc="-5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= 16 </a:t>
            </a:r>
            <a:r>
              <a:rPr lang="pt-BR" sz="3000" i="1" spc="-105" dirty="0" smtClean="0">
                <a:latin typeface="Georgia"/>
                <a:cs typeface="Georgia"/>
              </a:rPr>
              <a:t>T</a:t>
            </a:r>
            <a:r>
              <a:rPr lang="pt-BR" sz="3000" spc="-105" dirty="0" smtClean="0">
                <a:latin typeface="Georgia"/>
                <a:cs typeface="Georgia"/>
              </a:rPr>
              <a:t>(</a:t>
            </a:r>
            <a:r>
              <a:rPr lang="pt-BR" sz="3000" i="1" spc="-105" dirty="0" smtClean="0">
                <a:latin typeface="Georgia"/>
                <a:cs typeface="Georgia"/>
              </a:rPr>
              <a:t>n</a:t>
            </a:r>
            <a:r>
              <a:rPr lang="pt-BR" sz="3000" spc="-105" dirty="0" smtClean="0">
                <a:latin typeface="Georgia"/>
                <a:cs typeface="Georgia"/>
              </a:rPr>
              <a:t>/2 ) </a:t>
            </a:r>
            <a:r>
              <a:rPr lang="pt-BR" sz="3000" spc="-275" dirty="0">
                <a:latin typeface="Georgia"/>
                <a:cs typeface="Georgia"/>
              </a:rPr>
              <a:t>+</a:t>
            </a:r>
            <a:r>
              <a:rPr lang="pt-BR" sz="3000" spc="50" dirty="0">
                <a:latin typeface="Georgia"/>
                <a:cs typeface="Georgia"/>
              </a:rPr>
              <a:t> </a:t>
            </a:r>
            <a:r>
              <a:rPr lang="pt-BR" sz="3000" i="1" spc="-125" dirty="0">
                <a:latin typeface="Georgia"/>
                <a:cs typeface="Georgia"/>
              </a:rPr>
              <a:t>n </a:t>
            </a:r>
            <a:r>
              <a:rPr lang="pt-BR" sz="3000" i="1" spc="-125" baseline="30000" dirty="0">
                <a:latin typeface="Georgia"/>
                <a:cs typeface="Georgia"/>
              </a:rPr>
              <a:t>2</a:t>
            </a: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en-IN" sz="3000" i="1" spc="-125" baseline="30000" dirty="0">
                <a:latin typeface="Georgia"/>
                <a:cs typeface="Georgia"/>
              </a:rPr>
              <a:t> </a:t>
            </a:r>
            <a:r>
              <a:rPr lang="en-IN" sz="3000" i="1" spc="-125" baseline="30000" dirty="0" smtClean="0">
                <a:latin typeface="Georgia"/>
                <a:cs typeface="Georgia"/>
              </a:rPr>
              <a:t>             </a:t>
            </a:r>
            <a:r>
              <a:rPr lang="pt-BR" sz="3000" i="1" spc="-55" dirty="0" smtClean="0">
                <a:latin typeface="Georgia"/>
                <a:cs typeface="Georgia"/>
              </a:rPr>
              <a:t>T</a:t>
            </a:r>
            <a:r>
              <a:rPr lang="pt-BR" sz="3000" spc="-55" dirty="0" smtClean="0">
                <a:latin typeface="Georgia"/>
                <a:cs typeface="Georgia"/>
              </a:rPr>
              <a:t>(</a:t>
            </a:r>
            <a:r>
              <a:rPr lang="pt-BR" sz="3000" i="1" spc="-55" dirty="0" smtClean="0">
                <a:latin typeface="Georgia"/>
                <a:cs typeface="Georgia"/>
              </a:rPr>
              <a:t>n</a:t>
            </a:r>
            <a:r>
              <a:rPr lang="pt-BR" sz="3000" spc="-5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= </a:t>
            </a:r>
            <a:r>
              <a:rPr lang="pt-BR" sz="3000" spc="-275" dirty="0" smtClean="0">
                <a:latin typeface="Georgia"/>
                <a:cs typeface="Georgia"/>
              </a:rPr>
              <a:t>2 </a:t>
            </a:r>
            <a:r>
              <a:rPr lang="pt-BR" sz="3000" i="1" spc="-105" dirty="0" smtClean="0">
                <a:latin typeface="Georgia"/>
                <a:cs typeface="Georgia"/>
              </a:rPr>
              <a:t>T</a:t>
            </a:r>
            <a:r>
              <a:rPr lang="pt-BR" sz="3000" spc="-105" dirty="0" smtClean="0">
                <a:latin typeface="Georgia"/>
                <a:cs typeface="Georgia"/>
              </a:rPr>
              <a:t>(</a:t>
            </a:r>
            <a:r>
              <a:rPr lang="pt-BR" sz="3000" i="1" spc="-105" dirty="0" smtClean="0">
                <a:latin typeface="Georgia"/>
                <a:cs typeface="Georgia"/>
              </a:rPr>
              <a:t>n</a:t>
            </a:r>
            <a:r>
              <a:rPr lang="pt-BR" sz="3000" spc="-105" dirty="0" smtClean="0">
                <a:latin typeface="Georgia"/>
                <a:cs typeface="Georgia"/>
              </a:rPr>
              <a:t>/4 </a:t>
            </a:r>
            <a:r>
              <a:rPr lang="pt-BR" sz="3000" spc="-10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+</a:t>
            </a:r>
            <a:r>
              <a:rPr lang="pt-BR" sz="3000" spc="50" dirty="0">
                <a:latin typeface="Georgia"/>
                <a:cs typeface="Georgia"/>
              </a:rPr>
              <a:t> </a:t>
            </a:r>
            <a:r>
              <a:rPr lang="pt-BR" sz="3000" i="1" spc="-125" dirty="0">
                <a:latin typeface="Georgia"/>
                <a:cs typeface="Georgia"/>
              </a:rPr>
              <a:t>n </a:t>
            </a:r>
            <a:r>
              <a:rPr lang="pt-BR" sz="3000" i="1" spc="-125" baseline="30000" dirty="0" smtClean="0">
                <a:latin typeface="Georgia"/>
                <a:cs typeface="Georgia"/>
              </a:rPr>
              <a:t>½</a:t>
            </a:r>
            <a:r>
              <a:rPr lang="pt-BR" sz="3000" i="1" spc="-125" dirty="0" smtClean="0">
                <a:latin typeface="Georgia"/>
                <a:cs typeface="Georgia"/>
              </a:rPr>
              <a:t> </a:t>
            </a: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pt-BR" sz="3000" i="1" spc="-125" baseline="30000" dirty="0">
                <a:latin typeface="Georgia"/>
                <a:cs typeface="Georgia"/>
              </a:rPr>
              <a:t> </a:t>
            </a:r>
            <a:r>
              <a:rPr lang="pt-BR" sz="3000" i="1" spc="-125" baseline="30000" dirty="0" smtClean="0">
                <a:latin typeface="Georgia"/>
                <a:cs typeface="Georgia"/>
              </a:rPr>
              <a:t>          </a:t>
            </a:r>
            <a:r>
              <a:rPr lang="pt-BR" sz="3000" i="1" spc="-125" dirty="0" smtClean="0">
                <a:latin typeface="Georgia"/>
                <a:cs typeface="Georgia"/>
              </a:rPr>
              <a:t> </a:t>
            </a:r>
            <a:endParaRPr lang="pt-BR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pt-BR" sz="3000" i="1" spc="-125" baseline="30000" dirty="0" smtClean="0">
                <a:latin typeface="Georgia"/>
                <a:cs typeface="Georgia"/>
              </a:rPr>
              <a:t> </a:t>
            </a:r>
            <a:r>
              <a:rPr lang="pt-BR" sz="3000" i="1" spc="-125" dirty="0" smtClean="0">
                <a:latin typeface="Georgia"/>
                <a:cs typeface="Georgia"/>
              </a:rPr>
              <a:t>   </a:t>
            </a:r>
            <a:endParaRPr sz="3000" baseline="30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0659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100" y="327406"/>
            <a:ext cx="8470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5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16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20700" y="2296795"/>
            <a:ext cx="169545" cy="16351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39" y="1866427"/>
            <a:ext cx="4024629" cy="2074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4105" marR="43180" indent="-1056640">
              <a:lnSpc>
                <a:spcPct val="109800"/>
              </a:lnSpc>
              <a:spcBef>
                <a:spcPts val="120"/>
              </a:spcBef>
              <a:tabLst>
                <a:tab pos="728345" algn="l"/>
              </a:tabLst>
            </a:pPr>
            <a:r>
              <a:rPr sz="2450" spc="-625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2600" b="1" i="1" spc="5" dirty="0">
                <a:latin typeface="Times New Roman"/>
                <a:cs typeface="Times New Roman"/>
              </a:rPr>
              <a:t>Ex. </a:t>
            </a:r>
            <a:r>
              <a:rPr sz="2600" i="1" spc="-40" dirty="0">
                <a:latin typeface="Georgia"/>
                <a:cs typeface="Georgia"/>
              </a:rPr>
              <a:t>T</a:t>
            </a:r>
            <a:r>
              <a:rPr sz="2600" spc="-40" dirty="0">
                <a:latin typeface="Georgia"/>
                <a:cs typeface="Georgia"/>
              </a:rPr>
              <a:t>(</a:t>
            </a:r>
            <a:r>
              <a:rPr sz="2600" i="1" spc="-40" dirty="0">
                <a:latin typeface="Georgia"/>
                <a:cs typeface="Georgia"/>
              </a:rPr>
              <a:t>n</a:t>
            </a:r>
            <a:r>
              <a:rPr sz="2600" spc="-40" dirty="0">
                <a:latin typeface="Georgia"/>
                <a:cs typeface="Georgia"/>
              </a:rPr>
              <a:t>) </a:t>
            </a:r>
            <a:r>
              <a:rPr sz="2600" spc="-235" dirty="0">
                <a:latin typeface="Georgia"/>
                <a:cs typeface="Georgia"/>
              </a:rPr>
              <a:t>= </a:t>
            </a:r>
            <a:r>
              <a:rPr sz="2600" spc="-90" dirty="0">
                <a:latin typeface="Georgia"/>
                <a:cs typeface="Georgia"/>
              </a:rPr>
              <a:t>4</a:t>
            </a:r>
            <a:r>
              <a:rPr sz="2600" i="1" spc="-90" dirty="0">
                <a:latin typeface="Georgia"/>
                <a:cs typeface="Georgia"/>
              </a:rPr>
              <a:t>T</a:t>
            </a:r>
            <a:r>
              <a:rPr sz="2600" spc="-90" dirty="0">
                <a:latin typeface="Georgia"/>
                <a:cs typeface="Georgia"/>
              </a:rPr>
              <a:t>(</a:t>
            </a:r>
            <a:r>
              <a:rPr sz="2600" i="1" spc="-90" dirty="0">
                <a:latin typeface="Georgia"/>
                <a:cs typeface="Georgia"/>
              </a:rPr>
              <a:t>n</a:t>
            </a:r>
            <a:r>
              <a:rPr sz="2600" spc="-90" dirty="0">
                <a:latin typeface="Georgia"/>
                <a:cs typeface="Georgia"/>
              </a:rPr>
              <a:t>/2) </a:t>
            </a:r>
            <a:r>
              <a:rPr sz="2600" spc="-235" dirty="0">
                <a:latin typeface="Georgia"/>
                <a:cs typeface="Georgia"/>
              </a:rPr>
              <a:t>+ </a:t>
            </a:r>
            <a:r>
              <a:rPr sz="2600" i="1" spc="-120" dirty="0">
                <a:latin typeface="Georgia"/>
                <a:cs typeface="Georgia"/>
              </a:rPr>
              <a:t>n</a:t>
            </a:r>
            <a:r>
              <a:rPr sz="2550" spc="-179" baseline="26143" dirty="0">
                <a:latin typeface="Georgia"/>
                <a:cs typeface="Georgia"/>
              </a:rPr>
              <a:t>3  </a:t>
            </a:r>
            <a:r>
              <a:rPr sz="2400" i="1" spc="-145" dirty="0">
                <a:latin typeface="Georgia"/>
                <a:cs typeface="Georgia"/>
              </a:rPr>
              <a:t>a </a:t>
            </a:r>
            <a:r>
              <a:rPr sz="2400" i="1" spc="-220" dirty="0">
                <a:latin typeface="Georgia"/>
                <a:cs typeface="Georgia"/>
              </a:rPr>
              <a:t>= </a:t>
            </a:r>
            <a:r>
              <a:rPr sz="2400" spc="-60" dirty="0">
                <a:latin typeface="Georgia"/>
                <a:cs typeface="Georgia"/>
              </a:rPr>
              <a:t>4, </a:t>
            </a:r>
            <a:r>
              <a:rPr sz="2400" i="1" spc="-95" dirty="0">
                <a:latin typeface="Georgia"/>
                <a:cs typeface="Georgia"/>
              </a:rPr>
              <a:t>b </a:t>
            </a:r>
            <a:r>
              <a:rPr sz="2400" spc="-220" dirty="0">
                <a:latin typeface="Georgia"/>
                <a:cs typeface="Georgia"/>
              </a:rPr>
              <a:t>= </a:t>
            </a:r>
            <a:r>
              <a:rPr sz="2400" spc="-110" dirty="0">
                <a:latin typeface="Georgia"/>
                <a:cs typeface="Georgia"/>
              </a:rPr>
              <a:t>2, </a:t>
            </a:r>
            <a:r>
              <a:rPr sz="2400" spc="-75" dirty="0">
                <a:latin typeface="Georgia"/>
                <a:cs typeface="Georgia"/>
              </a:rPr>
              <a:t>f(n)=n</a:t>
            </a:r>
            <a:r>
              <a:rPr sz="2400" spc="-112" baseline="24305" dirty="0">
                <a:latin typeface="Georgia"/>
                <a:cs typeface="Georgia"/>
              </a:rPr>
              <a:t>3  </a:t>
            </a:r>
            <a:r>
              <a:rPr sz="2400" i="1" spc="-45" dirty="0">
                <a:latin typeface="Georgia"/>
                <a:cs typeface="Georgia"/>
              </a:rPr>
              <a:t>n</a:t>
            </a:r>
            <a:r>
              <a:rPr sz="2400" spc="-67" baseline="24305" dirty="0">
                <a:latin typeface="Georgia"/>
                <a:cs typeface="Georgia"/>
              </a:rPr>
              <a:t>log</a:t>
            </a:r>
            <a:r>
              <a:rPr sz="2400" i="1" spc="-67" baseline="13888" dirty="0">
                <a:latin typeface="Georgia"/>
                <a:cs typeface="Georgia"/>
              </a:rPr>
              <a:t>b</a:t>
            </a:r>
            <a:r>
              <a:rPr sz="2400" i="1" spc="-67" baseline="24305" dirty="0">
                <a:latin typeface="Georgia"/>
                <a:cs typeface="Georgia"/>
              </a:rPr>
              <a:t>a </a:t>
            </a:r>
            <a:r>
              <a:rPr sz="2400" spc="-220" dirty="0">
                <a:latin typeface="Georgia"/>
                <a:cs typeface="Georgia"/>
              </a:rPr>
              <a:t>= </a:t>
            </a:r>
            <a:r>
              <a:rPr sz="2400" i="1" spc="-114" dirty="0">
                <a:latin typeface="Georgia"/>
                <a:cs typeface="Georgia"/>
              </a:rPr>
              <a:t>n</a:t>
            </a:r>
            <a:r>
              <a:rPr sz="2400" spc="-172" baseline="24305" dirty="0">
                <a:latin typeface="Georgia"/>
                <a:cs typeface="Georgia"/>
              </a:rPr>
              <a:t>2</a:t>
            </a:r>
            <a:r>
              <a:rPr sz="2400" spc="-114" dirty="0">
                <a:latin typeface="Georgia"/>
                <a:cs typeface="Georgia"/>
              </a:rPr>
              <a:t>; </a:t>
            </a:r>
            <a:r>
              <a:rPr sz="2400" i="1" spc="-70" dirty="0">
                <a:latin typeface="Georgia"/>
                <a:cs typeface="Georgia"/>
              </a:rPr>
              <a:t>f </a:t>
            </a:r>
            <a:r>
              <a:rPr sz="2400" spc="-35" dirty="0">
                <a:latin typeface="Georgia"/>
                <a:cs typeface="Georgia"/>
              </a:rPr>
              <a:t>(</a:t>
            </a:r>
            <a:r>
              <a:rPr sz="2400" i="1" spc="-35" dirty="0">
                <a:latin typeface="Georgia"/>
                <a:cs typeface="Georgia"/>
              </a:rPr>
              <a:t>n</a:t>
            </a:r>
            <a:r>
              <a:rPr sz="2400" spc="-35" dirty="0">
                <a:latin typeface="Georgia"/>
                <a:cs typeface="Georgia"/>
              </a:rPr>
              <a:t>) </a:t>
            </a:r>
            <a:r>
              <a:rPr sz="2400" spc="-220" dirty="0">
                <a:latin typeface="Georgia"/>
                <a:cs typeface="Georgia"/>
              </a:rPr>
              <a:t>=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i="1" spc="-90" dirty="0">
                <a:latin typeface="Georgia"/>
                <a:cs typeface="Georgia"/>
              </a:rPr>
              <a:t>n</a:t>
            </a:r>
            <a:r>
              <a:rPr sz="2400" spc="-135" baseline="24305" dirty="0">
                <a:latin typeface="Georgia"/>
                <a:cs typeface="Georgia"/>
              </a:rPr>
              <a:t>3</a:t>
            </a:r>
            <a:r>
              <a:rPr sz="2400" i="1" spc="-90" dirty="0"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 marL="1094105" marR="749300">
              <a:lnSpc>
                <a:spcPts val="3170"/>
              </a:lnSpc>
              <a:spcBef>
                <a:spcPts val="155"/>
              </a:spcBef>
            </a:pPr>
            <a:r>
              <a:rPr sz="2400" i="1" spc="-65" dirty="0">
                <a:latin typeface="Georgia"/>
                <a:cs typeface="Georgia"/>
              </a:rPr>
              <a:t>Since, </a:t>
            </a:r>
            <a:r>
              <a:rPr sz="2400" i="1" spc="-90" dirty="0">
                <a:latin typeface="Georgia"/>
                <a:cs typeface="Georgia"/>
              </a:rPr>
              <a:t>f(n)=n</a:t>
            </a:r>
            <a:r>
              <a:rPr sz="2400" i="1" spc="-135" baseline="24305" dirty="0">
                <a:latin typeface="Georgia"/>
                <a:cs typeface="Georgia"/>
              </a:rPr>
              <a:t>3  </a:t>
            </a:r>
            <a:r>
              <a:rPr sz="2400" i="1" spc="-40" dirty="0">
                <a:latin typeface="Georgia"/>
                <a:cs typeface="Georgia"/>
              </a:rPr>
              <a:t>Thus, </a:t>
            </a:r>
            <a:r>
              <a:rPr sz="2400" i="1" spc="-80" dirty="0">
                <a:latin typeface="Georgia"/>
                <a:cs typeface="Georgia"/>
              </a:rPr>
              <a:t>f(n)&gt;</a:t>
            </a:r>
            <a:r>
              <a:rPr sz="2400" i="1" spc="-55" dirty="0">
                <a:latin typeface="Georgia"/>
                <a:cs typeface="Georgia"/>
              </a:rPr>
              <a:t> </a:t>
            </a:r>
            <a:r>
              <a:rPr sz="2400" i="1" spc="-45" dirty="0">
                <a:latin typeface="Georgia"/>
                <a:cs typeface="Georgia"/>
              </a:rPr>
              <a:t>n</a:t>
            </a:r>
            <a:r>
              <a:rPr sz="2400" spc="-67" baseline="24305" dirty="0">
                <a:latin typeface="Georgia"/>
                <a:cs typeface="Georgia"/>
              </a:rPr>
              <a:t>log</a:t>
            </a:r>
            <a:r>
              <a:rPr sz="2400" i="1" spc="-67" baseline="13888" dirty="0">
                <a:latin typeface="Georgia"/>
                <a:cs typeface="Georgia"/>
              </a:rPr>
              <a:t>b</a:t>
            </a:r>
            <a:r>
              <a:rPr sz="2400" i="1" spc="-67" baseline="24305" dirty="0">
                <a:latin typeface="Georgia"/>
                <a:cs typeface="Georgia"/>
              </a:rPr>
              <a:t>a</a:t>
            </a:r>
            <a:endParaRPr sz="2400" baseline="24305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4266057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" y="4180713"/>
            <a:ext cx="7962900" cy="20531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sz="2400" b="1" spc="-125" dirty="0">
                <a:latin typeface="Arial"/>
                <a:cs typeface="Arial"/>
              </a:rPr>
              <a:t>Case </a:t>
            </a:r>
            <a:r>
              <a:rPr sz="2400" b="1" spc="-240" dirty="0">
                <a:latin typeface="Arial"/>
                <a:cs typeface="Arial"/>
              </a:rPr>
              <a:t>3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applies</a:t>
            </a:r>
            <a:r>
              <a:rPr sz="2400" spc="-30" dirty="0" smtClean="0">
                <a:latin typeface="Georgia"/>
                <a:cs typeface="Georgia"/>
              </a:rPr>
              <a:t>:</a:t>
            </a:r>
            <a:endParaRPr lang="en-IN" sz="2400" dirty="0" smtClean="0">
              <a:latin typeface="Georgia"/>
              <a:cs typeface="Georgia"/>
            </a:endParaRPr>
          </a:p>
          <a:p>
            <a:pPr marL="2415540">
              <a:spcBef>
                <a:spcPts val="310"/>
              </a:spcBef>
            </a:pPr>
            <a:r>
              <a:rPr lang="en-IN" sz="2400" b="1" spc="-30" dirty="0" smtClean="0">
                <a:latin typeface="Arial"/>
                <a:cs typeface="Arial"/>
              </a:rPr>
              <a:t>if </a:t>
            </a:r>
            <a:r>
              <a:rPr lang="en-IN" sz="2400" b="1" i="1" spc="30" dirty="0">
                <a:latin typeface="Times New Roman"/>
                <a:cs typeface="Times New Roman"/>
              </a:rPr>
              <a:t>f</a:t>
            </a:r>
            <a:r>
              <a:rPr lang="en-IN" sz="2400" b="1" i="1" spc="-50" dirty="0">
                <a:latin typeface="Times New Roman"/>
                <a:cs typeface="Times New Roman"/>
              </a:rPr>
              <a:t> </a:t>
            </a:r>
            <a:r>
              <a:rPr lang="en-IN" sz="2400" spc="75" dirty="0">
                <a:latin typeface="Times New Roman"/>
                <a:cs typeface="Times New Roman"/>
              </a:rPr>
              <a:t>(</a:t>
            </a:r>
            <a:r>
              <a:rPr lang="en-IN" sz="2400" b="1" i="1" spc="45" dirty="0">
                <a:latin typeface="Times New Roman"/>
                <a:cs typeface="Times New Roman"/>
              </a:rPr>
              <a:t>n</a:t>
            </a:r>
            <a:r>
              <a:rPr lang="en-IN" sz="2400" spc="30" dirty="0">
                <a:latin typeface="Times New Roman"/>
                <a:cs typeface="Times New Roman"/>
              </a:rPr>
              <a:t>)</a:t>
            </a:r>
            <a:r>
              <a:rPr lang="en-IN" sz="2400" spc="-50" dirty="0">
                <a:latin typeface="Times New Roman"/>
                <a:cs typeface="Times New Roman"/>
              </a:rPr>
              <a:t> </a:t>
            </a:r>
            <a:r>
              <a:rPr lang="en-IN" sz="2400" spc="50" dirty="0">
                <a:latin typeface="Symbol"/>
                <a:cs typeface="Symbol"/>
              </a:rPr>
              <a:t></a:t>
            </a:r>
            <a:r>
              <a:rPr lang="en-IN" sz="2400" spc="-125" dirty="0">
                <a:latin typeface="Times New Roman"/>
                <a:cs typeface="Times New Roman"/>
              </a:rPr>
              <a:t> </a:t>
            </a:r>
            <a:r>
              <a:rPr lang="en-US" sz="2400" spc="-55" dirty="0" smtClean="0">
                <a:latin typeface="Symbol"/>
                <a:cs typeface="Symbol"/>
              </a:rPr>
              <a:t> </a:t>
            </a:r>
            <a:r>
              <a:rPr lang="en-IN" sz="2400" spc="-650" dirty="0" smtClean="0">
                <a:latin typeface="Symbol"/>
                <a:cs typeface="Symbol"/>
              </a:rPr>
              <a:t></a:t>
            </a:r>
            <a:r>
              <a:rPr lang="en-IN" sz="2400" b="1" i="1" spc="114" dirty="0" err="1">
                <a:latin typeface="Times New Roman"/>
                <a:cs typeface="Times New Roman"/>
              </a:rPr>
              <a:t>n</a:t>
            </a:r>
            <a:r>
              <a:rPr lang="en-IN" sz="2400" spc="-30" baseline="45267" dirty="0" err="1">
                <a:latin typeface="Times New Roman"/>
                <a:cs typeface="Times New Roman"/>
              </a:rPr>
              <a:t>l</a:t>
            </a:r>
            <a:r>
              <a:rPr lang="en-IN" sz="2400" spc="52" baseline="45267" dirty="0" err="1">
                <a:latin typeface="Times New Roman"/>
                <a:cs typeface="Times New Roman"/>
              </a:rPr>
              <a:t>o</a:t>
            </a:r>
            <a:r>
              <a:rPr lang="en-IN" sz="2400" spc="172" baseline="45267" dirty="0" err="1">
                <a:latin typeface="Times New Roman"/>
                <a:cs typeface="Times New Roman"/>
              </a:rPr>
              <a:t>g</a:t>
            </a:r>
            <a:r>
              <a:rPr lang="en-IN" sz="2400" b="1" i="1" spc="15" baseline="41666" dirty="0" err="1">
                <a:latin typeface="Times New Roman"/>
                <a:cs typeface="Times New Roman"/>
              </a:rPr>
              <a:t>b</a:t>
            </a:r>
            <a:r>
              <a:rPr lang="en-IN" sz="2400" b="1" i="1" spc="60" baseline="41666" dirty="0">
                <a:latin typeface="Times New Roman"/>
                <a:cs typeface="Times New Roman"/>
              </a:rPr>
              <a:t> </a:t>
            </a:r>
            <a:r>
              <a:rPr lang="en-IN" sz="2400" b="1" i="1" spc="232" baseline="45267" dirty="0" smtClean="0">
                <a:latin typeface="Times New Roman"/>
                <a:cs typeface="Times New Roman"/>
              </a:rPr>
              <a:t>a+</a:t>
            </a:r>
            <a:r>
              <a:rPr lang="en-IN" sz="2400" i="1" spc="-22" baseline="42145" dirty="0" smtClean="0">
                <a:latin typeface="Symbol"/>
                <a:cs typeface="Symbol"/>
              </a:rPr>
              <a:t></a:t>
            </a:r>
            <a:r>
              <a:rPr lang="en-IN" sz="2400" spc="225" baseline="42145" dirty="0" smtClean="0">
                <a:latin typeface="Times New Roman"/>
                <a:cs typeface="Times New Roman"/>
              </a:rPr>
              <a:t> </a:t>
            </a:r>
            <a:r>
              <a:rPr lang="en-IN" sz="2400" spc="-480" dirty="0">
                <a:latin typeface="Symbol"/>
                <a:cs typeface="Symbol"/>
              </a:rPr>
              <a:t></a:t>
            </a:r>
            <a:endParaRPr lang="en-IN" sz="2400" dirty="0">
              <a:latin typeface="Symbol"/>
              <a:cs typeface="Symbol"/>
            </a:endParaRPr>
          </a:p>
          <a:p>
            <a:pPr marL="2415540">
              <a:lnSpc>
                <a:spcPct val="100000"/>
              </a:lnSpc>
              <a:spcBef>
                <a:spcPts val="310"/>
              </a:spcBef>
            </a:pPr>
            <a:r>
              <a:rPr lang="en-IN" sz="2400" i="1" spc="-70" dirty="0" smtClean="0">
                <a:latin typeface="Georgia"/>
                <a:cs typeface="Georgia"/>
              </a:rPr>
              <a:t> </a:t>
            </a:r>
            <a:r>
              <a:rPr lang="en-IN" sz="2400" b="1" i="1" spc="45" dirty="0" smtClean="0">
                <a:latin typeface="Times New Roman"/>
                <a:cs typeface="Times New Roman"/>
              </a:rPr>
              <a:t>n</a:t>
            </a:r>
            <a:r>
              <a:rPr lang="en-IN" sz="2400" spc="30" dirty="0" smtClean="0">
                <a:latin typeface="Times New Roman"/>
                <a:cs typeface="Times New Roman"/>
              </a:rPr>
              <a:t> </a:t>
            </a:r>
            <a:r>
              <a:rPr lang="en-IN" sz="2400" spc="30" baseline="30000" dirty="0" smtClean="0">
                <a:latin typeface="Times New Roman"/>
                <a:cs typeface="Times New Roman"/>
              </a:rPr>
              <a:t>3</a:t>
            </a:r>
            <a:r>
              <a:rPr lang="en-IN" sz="2400" spc="-50" dirty="0" smtClean="0">
                <a:latin typeface="Times New Roman"/>
                <a:cs typeface="Times New Roman"/>
              </a:rPr>
              <a:t> </a:t>
            </a:r>
            <a:r>
              <a:rPr lang="en-IN" sz="2400" spc="50" dirty="0">
                <a:latin typeface="Symbol"/>
                <a:cs typeface="Symbol"/>
              </a:rPr>
              <a:t></a:t>
            </a:r>
            <a:r>
              <a:rPr lang="en-IN" sz="2400" spc="-125" dirty="0">
                <a:latin typeface="Times New Roman"/>
                <a:cs typeface="Times New Roman"/>
              </a:rPr>
              <a:t> </a:t>
            </a:r>
            <a:r>
              <a:rPr lang="en-US" sz="2400" spc="-140" dirty="0" smtClean="0">
                <a:latin typeface="Georgia"/>
                <a:cs typeface="Georgia"/>
              </a:rPr>
              <a:t> </a:t>
            </a:r>
            <a:r>
              <a:rPr lang="en-US" sz="2400" spc="-55" dirty="0">
                <a:latin typeface="Symbol"/>
                <a:cs typeface="Symbol"/>
              </a:rPr>
              <a:t> </a:t>
            </a:r>
            <a:r>
              <a:rPr lang="en-IN" sz="2400" spc="-650" dirty="0" smtClean="0">
                <a:latin typeface="Symbol"/>
                <a:cs typeface="Symbol"/>
              </a:rPr>
              <a:t></a:t>
            </a:r>
            <a:r>
              <a:rPr lang="en-IN" sz="2400" b="1" i="1" spc="114" dirty="0" smtClean="0">
                <a:latin typeface="Times New Roman"/>
                <a:cs typeface="Times New Roman"/>
              </a:rPr>
              <a:t>n</a:t>
            </a:r>
            <a:r>
              <a:rPr lang="en-IN" sz="2400" spc="-30" baseline="45267" dirty="0">
                <a:latin typeface="Times New Roman"/>
                <a:cs typeface="Times New Roman"/>
              </a:rPr>
              <a:t> </a:t>
            </a:r>
            <a:r>
              <a:rPr lang="en-IN" sz="2400" spc="-30" baseline="45267" dirty="0" smtClean="0">
                <a:latin typeface="Times New Roman"/>
                <a:cs typeface="Times New Roman"/>
              </a:rPr>
              <a:t>2</a:t>
            </a:r>
            <a:r>
              <a:rPr lang="en-IN" sz="2400" spc="-30" dirty="0" smtClean="0">
                <a:latin typeface="Times New Roman"/>
                <a:cs typeface="Times New Roman"/>
              </a:rPr>
              <a:t> </a:t>
            </a:r>
            <a:r>
              <a:rPr lang="en-IN" sz="2400" b="1" i="1" spc="232" baseline="45267" dirty="0" smtClean="0">
                <a:latin typeface="Times New Roman"/>
                <a:cs typeface="Times New Roman"/>
              </a:rPr>
              <a:t>+</a:t>
            </a:r>
            <a:r>
              <a:rPr lang="en-IN" sz="2400" i="1" spc="-22" baseline="42145" dirty="0">
                <a:latin typeface="Symbol"/>
                <a:cs typeface="Symbol"/>
              </a:rPr>
              <a:t></a:t>
            </a:r>
            <a:r>
              <a:rPr lang="en-IN" sz="2400" spc="225" baseline="42145" dirty="0">
                <a:latin typeface="Times New Roman"/>
                <a:cs typeface="Times New Roman"/>
              </a:rPr>
              <a:t> </a:t>
            </a:r>
            <a:r>
              <a:rPr lang="en-IN" sz="2400" spc="-480" dirty="0">
                <a:latin typeface="Symbol"/>
                <a:cs typeface="Symbol"/>
              </a:rPr>
              <a:t></a:t>
            </a:r>
            <a:r>
              <a:rPr lang="en-IN" sz="2400" i="1" spc="-70" dirty="0" smtClean="0">
                <a:latin typeface="Georgia"/>
                <a:cs typeface="Georgia"/>
              </a:rPr>
              <a:t>  </a:t>
            </a:r>
          </a:p>
          <a:p>
            <a:pPr marL="2415540">
              <a:lnSpc>
                <a:spcPct val="100000"/>
              </a:lnSpc>
              <a:spcBef>
                <a:spcPts val="310"/>
              </a:spcBef>
            </a:pPr>
            <a:r>
              <a:rPr lang="en-IN" sz="2400" i="1" spc="-70" dirty="0" smtClean="0">
                <a:latin typeface="Georgia"/>
                <a:cs typeface="Georgia"/>
              </a:rPr>
              <a:t>n </a:t>
            </a:r>
            <a:r>
              <a:rPr lang="en-IN" sz="2400" i="1" spc="-70" baseline="30000" dirty="0" smtClean="0">
                <a:latin typeface="Georgia"/>
                <a:cs typeface="Georgia"/>
              </a:rPr>
              <a:t>3</a:t>
            </a:r>
            <a:r>
              <a:rPr sz="2400" spc="-220" dirty="0" smtClean="0">
                <a:latin typeface="Georgia"/>
                <a:cs typeface="Georgia"/>
              </a:rPr>
              <a:t>=</a:t>
            </a:r>
            <a:r>
              <a:rPr sz="2400" spc="-140" dirty="0" smtClean="0">
                <a:latin typeface="Georgia"/>
                <a:cs typeface="Georgia"/>
              </a:rPr>
              <a:t> </a:t>
            </a:r>
            <a:r>
              <a:rPr sz="2400" spc="-55" dirty="0">
                <a:latin typeface="Symbol"/>
                <a:cs typeface="Symbol"/>
              </a:rPr>
              <a:t></a:t>
            </a:r>
            <a:r>
              <a:rPr sz="2400" spc="-55" dirty="0">
                <a:latin typeface="Georgia"/>
                <a:cs typeface="Georgia"/>
              </a:rPr>
              <a:t>(</a:t>
            </a:r>
            <a:r>
              <a:rPr sz="2400" i="1" spc="-55" dirty="0" smtClean="0">
                <a:latin typeface="Georgia"/>
                <a:cs typeface="Georgia"/>
              </a:rPr>
              <a:t>n</a:t>
            </a:r>
            <a:r>
              <a:rPr lang="en-IN" sz="2400" spc="-82" baseline="24305" dirty="0" smtClean="0">
                <a:latin typeface="Georgia"/>
                <a:cs typeface="Georgia"/>
              </a:rPr>
              <a:t>2+1</a:t>
            </a:r>
            <a:r>
              <a:rPr sz="2400" spc="-55" dirty="0" smtClean="0">
                <a:latin typeface="Georgia"/>
                <a:cs typeface="Georgia"/>
              </a:rPr>
              <a:t>)</a:t>
            </a:r>
            <a:r>
              <a:rPr lang="en-IN" sz="2400" spc="-55" dirty="0" smtClean="0">
                <a:latin typeface="Georgia"/>
                <a:cs typeface="Georgia"/>
              </a:rPr>
              <a:t> if we take </a:t>
            </a:r>
            <a:r>
              <a:rPr lang="en-IN" sz="2400" i="1" spc="-22" dirty="0" smtClean="0">
                <a:latin typeface="Symbol"/>
                <a:cs typeface="Symbol"/>
              </a:rPr>
              <a:t>  =1 &gt; 0  </a:t>
            </a:r>
            <a:r>
              <a:rPr lang="en-IN" sz="2400" i="1" spc="-22" dirty="0" smtClean="0">
                <a:latin typeface="Times New Roman" pitchFamily="18" charset="0"/>
                <a:cs typeface="Times New Roman" pitchFamily="18" charset="0"/>
              </a:rPr>
              <a:t> hold</a:t>
            </a:r>
            <a:r>
              <a:rPr lang="en-IN" sz="2400" i="1" spc="-22" baseline="42145" dirty="0" smtClean="0">
                <a:latin typeface="Symbol"/>
                <a:cs typeface="Symbol"/>
              </a:rPr>
              <a:t> </a:t>
            </a:r>
            <a:r>
              <a:rPr lang="en-IN" sz="2400" spc="-55" dirty="0" smtClean="0"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728345" algn="l"/>
              </a:tabLst>
            </a:pPr>
            <a:r>
              <a:rPr sz="2400" spc="-545" dirty="0" smtClean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83835" y="1459991"/>
            <a:ext cx="4360545" cy="2193290"/>
            <a:chOff x="4783835" y="1459991"/>
            <a:chExt cx="4360545" cy="2193290"/>
          </a:xfrm>
        </p:grpSpPr>
        <p:sp>
          <p:nvSpPr>
            <p:cNvPr id="15" name="object 15"/>
            <p:cNvSpPr/>
            <p:nvPr/>
          </p:nvSpPr>
          <p:spPr>
            <a:xfrm>
              <a:off x="4783835" y="1459991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7843" y="1523999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8793" y="1504949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894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8232" y="-53340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100" y="327406"/>
            <a:ext cx="8470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5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17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20700" y="2296795"/>
            <a:ext cx="169545" cy="16351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39" y="1866427"/>
            <a:ext cx="4024629" cy="4301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4105" marR="43180" indent="-1056640">
              <a:lnSpc>
                <a:spcPct val="109800"/>
              </a:lnSpc>
              <a:spcBef>
                <a:spcPts val="120"/>
              </a:spcBef>
              <a:tabLst>
                <a:tab pos="728345" algn="l"/>
              </a:tabLst>
            </a:pPr>
            <a:r>
              <a:rPr sz="2450" spc="-625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endParaRPr sz="2400" baseline="24305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4266057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" y="4180713"/>
            <a:ext cx="7962900" cy="163249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sz="2400" b="1" spc="-125" dirty="0">
                <a:latin typeface="Arial"/>
                <a:cs typeface="Arial"/>
              </a:rPr>
              <a:t>Case </a:t>
            </a:r>
            <a:r>
              <a:rPr sz="2400" b="1" spc="-240" dirty="0">
                <a:latin typeface="Arial"/>
                <a:cs typeface="Arial"/>
              </a:rPr>
              <a:t>3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applies</a:t>
            </a:r>
            <a:r>
              <a:rPr sz="2400" spc="-30" dirty="0" smtClean="0">
                <a:latin typeface="Georgia"/>
                <a:cs typeface="Georgia"/>
              </a:rPr>
              <a:t>:</a:t>
            </a:r>
            <a:r>
              <a:rPr lang="en-IN" sz="2400" spc="-54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lang="en-IN" sz="2400" spc="-545" dirty="0" smtClean="0">
                <a:solidFill>
                  <a:srgbClr val="0E6EC5"/>
                </a:solidFill>
                <a:latin typeface="Arial"/>
                <a:cs typeface="Arial"/>
              </a:rPr>
              <a:t>          </a:t>
            </a:r>
            <a:r>
              <a:rPr sz="2400" b="1" i="1" spc="175" dirty="0" smtClean="0">
                <a:latin typeface="Times New Roman"/>
                <a:cs typeface="Times New Roman"/>
              </a:rPr>
              <a:t> </a:t>
            </a:r>
            <a:r>
              <a:rPr lang="en-IN" sz="2400" b="1" i="1" spc="175" dirty="0" smtClean="0">
                <a:latin typeface="Times New Roman"/>
                <a:cs typeface="Times New Roman"/>
              </a:rPr>
              <a:t>a f(n/b)&lt; c f(n)</a:t>
            </a:r>
          </a:p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lang="en-IN" sz="2400" b="1" i="1" spc="175" dirty="0">
                <a:latin typeface="Times New Roman"/>
                <a:cs typeface="Times New Roman"/>
              </a:rPr>
              <a:t> </a:t>
            </a:r>
            <a:r>
              <a:rPr lang="en-IN" sz="2400" b="1" i="1" spc="175" dirty="0" smtClean="0">
                <a:latin typeface="Times New Roman"/>
                <a:cs typeface="Times New Roman"/>
              </a:rPr>
              <a:t>                        4 f(n/2) &lt; c f(n)</a:t>
            </a:r>
          </a:p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lang="en-IN" sz="2400" b="1" i="1" spc="175" dirty="0">
                <a:latin typeface="Times New Roman"/>
                <a:cs typeface="Times New Roman"/>
              </a:rPr>
              <a:t> </a:t>
            </a:r>
            <a:r>
              <a:rPr lang="en-IN" sz="2400" b="1" i="1" spc="175" dirty="0" smtClean="0">
                <a:latin typeface="Times New Roman"/>
                <a:cs typeface="Times New Roman"/>
              </a:rPr>
              <a:t>                        </a:t>
            </a:r>
            <a:r>
              <a:rPr sz="2400" spc="-100" dirty="0" smtClean="0">
                <a:latin typeface="Georgia"/>
                <a:cs typeface="Georgia"/>
              </a:rPr>
              <a:t>4(</a:t>
            </a:r>
            <a:r>
              <a:rPr sz="2400" i="1" spc="-100" dirty="0" smtClean="0">
                <a:latin typeface="Georgia"/>
                <a:cs typeface="Georgia"/>
              </a:rPr>
              <a:t>n</a:t>
            </a:r>
            <a:r>
              <a:rPr sz="2400" spc="-100" dirty="0" smtClean="0">
                <a:latin typeface="Georgia"/>
                <a:cs typeface="Georgia"/>
              </a:rPr>
              <a:t>/2)</a:t>
            </a:r>
            <a:r>
              <a:rPr sz="2400" spc="-150" baseline="24305" dirty="0" smtClean="0">
                <a:latin typeface="Georgia"/>
                <a:cs typeface="Georgia"/>
              </a:rPr>
              <a:t>3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80" dirty="0">
                <a:latin typeface="Georgia"/>
                <a:cs typeface="Georgia"/>
              </a:rPr>
              <a:t>cn</a:t>
            </a:r>
            <a:r>
              <a:rPr sz="2400" spc="-120" baseline="24305" dirty="0">
                <a:latin typeface="Georgia"/>
                <a:cs typeface="Georgia"/>
              </a:rPr>
              <a:t>3 </a:t>
            </a:r>
            <a:r>
              <a:rPr sz="2400" spc="-25" dirty="0">
                <a:latin typeface="Georgia"/>
                <a:cs typeface="Georgia"/>
              </a:rPr>
              <a:t>(regulatory </a:t>
            </a:r>
            <a:r>
              <a:rPr sz="2400" spc="-20" dirty="0">
                <a:latin typeface="Georgia"/>
                <a:cs typeface="Georgia"/>
              </a:rPr>
              <a:t>condition) </a:t>
            </a:r>
            <a:r>
              <a:rPr sz="2400" spc="-40" dirty="0">
                <a:latin typeface="Georgia"/>
                <a:cs typeface="Georgia"/>
              </a:rPr>
              <a:t>for </a:t>
            </a:r>
            <a:r>
              <a:rPr sz="2400" i="1" spc="5" dirty="0">
                <a:latin typeface="Georgia"/>
                <a:cs typeface="Georgia"/>
              </a:rPr>
              <a:t>c </a:t>
            </a:r>
            <a:r>
              <a:rPr sz="2400" spc="-220" dirty="0">
                <a:latin typeface="Georgia"/>
                <a:cs typeface="Georgia"/>
              </a:rPr>
              <a:t>=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spc="-165" dirty="0">
                <a:latin typeface="Georgia"/>
                <a:cs typeface="Georgia"/>
              </a:rPr>
              <a:t>1/2.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7754" y="5833059"/>
            <a:ext cx="1771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0" dirty="0">
                <a:latin typeface="Georgia"/>
                <a:cs typeface="Georgia"/>
              </a:rPr>
              <a:t>T</a:t>
            </a:r>
            <a:r>
              <a:rPr sz="2400" spc="-40" dirty="0">
                <a:latin typeface="Georgia"/>
                <a:cs typeface="Georgia"/>
              </a:rPr>
              <a:t>(</a:t>
            </a:r>
            <a:r>
              <a:rPr sz="2400" i="1" spc="-40" dirty="0">
                <a:latin typeface="Georgia"/>
                <a:cs typeface="Georgia"/>
              </a:rPr>
              <a:t>n</a:t>
            </a:r>
            <a:r>
              <a:rPr sz="2400" spc="-40" dirty="0">
                <a:latin typeface="Georgia"/>
                <a:cs typeface="Georgia"/>
              </a:rPr>
              <a:t>) </a:t>
            </a:r>
            <a:r>
              <a:rPr sz="2400" spc="-220" dirty="0">
                <a:latin typeface="Georgia"/>
                <a:cs typeface="Georgia"/>
              </a:rPr>
              <a:t>=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0" dirty="0">
                <a:latin typeface="Symbol"/>
                <a:cs typeface="Symbol"/>
              </a:rPr>
              <a:t></a:t>
            </a:r>
            <a:r>
              <a:rPr sz="2400" spc="-50" dirty="0">
                <a:latin typeface="Georgia"/>
                <a:cs typeface="Georgia"/>
              </a:rPr>
              <a:t>(</a:t>
            </a:r>
            <a:r>
              <a:rPr sz="2400" i="1" spc="-50" dirty="0">
                <a:latin typeface="Georgia"/>
                <a:cs typeface="Georgia"/>
              </a:rPr>
              <a:t>n</a:t>
            </a:r>
            <a:r>
              <a:rPr sz="2400" spc="-75" baseline="24305" dirty="0">
                <a:latin typeface="Georgia"/>
                <a:cs typeface="Georgia"/>
              </a:rPr>
              <a:t>3</a:t>
            </a:r>
            <a:r>
              <a:rPr sz="2400" spc="-50" dirty="0">
                <a:latin typeface="Georgia"/>
                <a:cs typeface="Georgia"/>
              </a:rPr>
              <a:t>).</a:t>
            </a:r>
            <a:endParaRPr sz="24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83835" y="1459991"/>
            <a:ext cx="4360545" cy="2193290"/>
            <a:chOff x="4783835" y="1459991"/>
            <a:chExt cx="4360545" cy="2193290"/>
          </a:xfrm>
        </p:grpSpPr>
        <p:sp>
          <p:nvSpPr>
            <p:cNvPr id="15" name="object 15"/>
            <p:cNvSpPr/>
            <p:nvPr/>
          </p:nvSpPr>
          <p:spPr>
            <a:xfrm>
              <a:off x="4783835" y="1459991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7843" y="1523999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8793" y="1504949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231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100" y="327406"/>
            <a:ext cx="8470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5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18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20700" y="2296795"/>
            <a:ext cx="169545" cy="16351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39" y="1866427"/>
            <a:ext cx="4442461" cy="21144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4105" marR="43180" indent="-1056640">
              <a:lnSpc>
                <a:spcPct val="109800"/>
              </a:lnSpc>
              <a:spcBef>
                <a:spcPts val="120"/>
              </a:spcBef>
              <a:tabLst>
                <a:tab pos="728345" algn="l"/>
              </a:tabLst>
            </a:pPr>
            <a:r>
              <a:rPr sz="2450" spc="-625" dirty="0" smtClean="0">
                <a:solidFill>
                  <a:srgbClr val="009DD9"/>
                </a:solidFill>
                <a:latin typeface="Arial"/>
                <a:cs typeface="Arial"/>
              </a:rPr>
              <a:t></a:t>
            </a:r>
            <a:r>
              <a:rPr sz="2600" b="1" i="1" spc="5" dirty="0" smtClean="0">
                <a:latin typeface="Times New Roman"/>
                <a:cs typeface="Times New Roman"/>
              </a:rPr>
              <a:t> </a:t>
            </a:r>
            <a:r>
              <a:rPr sz="2600" i="1" spc="-40" dirty="0">
                <a:latin typeface="Georgia"/>
                <a:cs typeface="Georgia"/>
              </a:rPr>
              <a:t>T</a:t>
            </a:r>
            <a:r>
              <a:rPr sz="2600" spc="-40" dirty="0">
                <a:latin typeface="Georgia"/>
                <a:cs typeface="Georgia"/>
              </a:rPr>
              <a:t>(</a:t>
            </a:r>
            <a:r>
              <a:rPr sz="2600" i="1" spc="-40" dirty="0">
                <a:latin typeface="Georgia"/>
                <a:cs typeface="Georgia"/>
              </a:rPr>
              <a:t>n</a:t>
            </a:r>
            <a:r>
              <a:rPr sz="2600" spc="-40" dirty="0">
                <a:latin typeface="Georgia"/>
                <a:cs typeface="Georgia"/>
              </a:rPr>
              <a:t>) </a:t>
            </a:r>
            <a:r>
              <a:rPr sz="2600" spc="-235" dirty="0">
                <a:latin typeface="Georgia"/>
                <a:cs typeface="Georgia"/>
              </a:rPr>
              <a:t>= </a:t>
            </a:r>
            <a:r>
              <a:rPr lang="en-IN" sz="2600" spc="-90" dirty="0" smtClean="0">
                <a:latin typeface="Georgia"/>
                <a:cs typeface="Georgia"/>
              </a:rPr>
              <a:t>3 </a:t>
            </a:r>
            <a:r>
              <a:rPr sz="2600" i="1" spc="-90" dirty="0" smtClean="0">
                <a:latin typeface="Georgia"/>
                <a:cs typeface="Georgia"/>
              </a:rPr>
              <a:t>T</a:t>
            </a:r>
            <a:r>
              <a:rPr sz="2600" spc="-90" dirty="0" smtClean="0">
                <a:latin typeface="Georgia"/>
                <a:cs typeface="Georgia"/>
              </a:rPr>
              <a:t>(</a:t>
            </a:r>
            <a:r>
              <a:rPr sz="2600" i="1" spc="-90" dirty="0" smtClean="0">
                <a:latin typeface="Georgia"/>
                <a:cs typeface="Georgia"/>
              </a:rPr>
              <a:t>n</a:t>
            </a:r>
            <a:r>
              <a:rPr sz="2600" spc="-90" dirty="0" smtClean="0">
                <a:latin typeface="Georgia"/>
                <a:cs typeface="Georgia"/>
              </a:rPr>
              <a:t>/</a:t>
            </a:r>
            <a:r>
              <a:rPr lang="en-IN" sz="2600" spc="-90" dirty="0" smtClean="0">
                <a:latin typeface="Georgia"/>
                <a:cs typeface="Georgia"/>
              </a:rPr>
              <a:t>4 )</a:t>
            </a:r>
            <a:r>
              <a:rPr sz="2600" spc="-235" dirty="0" smtClean="0">
                <a:latin typeface="Georgia"/>
                <a:cs typeface="Georgia"/>
              </a:rPr>
              <a:t>+ </a:t>
            </a:r>
            <a:r>
              <a:rPr sz="2600" i="1" spc="-120" dirty="0" smtClean="0">
                <a:latin typeface="Georgia"/>
                <a:cs typeface="Georgia"/>
              </a:rPr>
              <a:t>n</a:t>
            </a:r>
            <a:r>
              <a:rPr lang="en-IN" sz="2550" spc="-179" dirty="0">
                <a:latin typeface="Georgia"/>
                <a:cs typeface="Georgia"/>
              </a:rPr>
              <a:t> </a:t>
            </a:r>
            <a:r>
              <a:rPr lang="en-IN" sz="2550" spc="-179" dirty="0" smtClean="0">
                <a:latin typeface="Georgia"/>
                <a:cs typeface="Georgia"/>
              </a:rPr>
              <a:t>log n        </a:t>
            </a:r>
            <a:r>
              <a:rPr sz="2550" spc="-179" dirty="0" smtClean="0">
                <a:latin typeface="Georgia"/>
                <a:cs typeface="Georgia"/>
              </a:rPr>
              <a:t>  </a:t>
            </a:r>
            <a:r>
              <a:rPr sz="2400" i="1" spc="-145" dirty="0">
                <a:latin typeface="Georgia"/>
                <a:cs typeface="Georgia"/>
              </a:rPr>
              <a:t>a </a:t>
            </a:r>
            <a:r>
              <a:rPr sz="2400" i="1" spc="-220" dirty="0">
                <a:latin typeface="Georgia"/>
                <a:cs typeface="Georgia"/>
              </a:rPr>
              <a:t>= </a:t>
            </a:r>
            <a:r>
              <a:rPr lang="en-IN" sz="2400" spc="-60" dirty="0" smtClean="0">
                <a:latin typeface="Georgia"/>
                <a:cs typeface="Georgia"/>
              </a:rPr>
              <a:t>3,</a:t>
            </a:r>
            <a:r>
              <a:rPr sz="2400" i="1" spc="-95" dirty="0" smtClean="0">
                <a:latin typeface="Georgia"/>
                <a:cs typeface="Georgia"/>
              </a:rPr>
              <a:t>b </a:t>
            </a:r>
            <a:r>
              <a:rPr sz="2400" spc="-220" dirty="0" smtClean="0">
                <a:latin typeface="Georgia"/>
                <a:cs typeface="Georgia"/>
              </a:rPr>
              <a:t>=</a:t>
            </a:r>
            <a:r>
              <a:rPr lang="en-IN" sz="2400" spc="-220" dirty="0" smtClean="0">
                <a:latin typeface="Georgia"/>
                <a:cs typeface="Georgia"/>
              </a:rPr>
              <a:t>4 </a:t>
            </a:r>
            <a:r>
              <a:rPr sz="2400" spc="-110" dirty="0" smtClean="0">
                <a:latin typeface="Georgia"/>
                <a:cs typeface="Georgia"/>
              </a:rPr>
              <a:t>, </a:t>
            </a:r>
            <a:r>
              <a:rPr sz="2400" spc="-75" dirty="0">
                <a:latin typeface="Georgia"/>
                <a:cs typeface="Georgia"/>
              </a:rPr>
              <a:t>f(n)=</a:t>
            </a:r>
            <a:r>
              <a:rPr sz="2400" spc="-75" dirty="0" smtClean="0">
                <a:latin typeface="Georgia"/>
                <a:cs typeface="Georgia"/>
              </a:rPr>
              <a:t>n</a:t>
            </a:r>
            <a:r>
              <a:rPr lang="en-IN" sz="2400" spc="-112" dirty="0">
                <a:latin typeface="Georgia"/>
                <a:cs typeface="Georgia"/>
              </a:rPr>
              <a:t> </a:t>
            </a:r>
            <a:r>
              <a:rPr lang="en-IN" sz="2400" spc="-112" dirty="0" smtClean="0">
                <a:latin typeface="Georgia"/>
                <a:cs typeface="Georgia"/>
              </a:rPr>
              <a:t>log n</a:t>
            </a:r>
            <a:r>
              <a:rPr sz="2400" spc="-112" dirty="0" smtClean="0">
                <a:latin typeface="Georgia"/>
                <a:cs typeface="Georgia"/>
              </a:rPr>
              <a:t>  </a:t>
            </a:r>
            <a:r>
              <a:rPr sz="2400" i="1" spc="-45" dirty="0">
                <a:latin typeface="Georgia"/>
                <a:cs typeface="Georgia"/>
              </a:rPr>
              <a:t>n</a:t>
            </a:r>
            <a:r>
              <a:rPr sz="2400" spc="-67" baseline="24305" dirty="0">
                <a:latin typeface="Georgia"/>
                <a:cs typeface="Georgia"/>
              </a:rPr>
              <a:t>log</a:t>
            </a:r>
            <a:r>
              <a:rPr sz="2400" i="1" spc="-67" baseline="13888" dirty="0">
                <a:latin typeface="Georgia"/>
                <a:cs typeface="Georgia"/>
              </a:rPr>
              <a:t>b</a:t>
            </a:r>
            <a:r>
              <a:rPr sz="2400" i="1" spc="-67" baseline="24305" dirty="0">
                <a:latin typeface="Georgia"/>
                <a:cs typeface="Georgia"/>
              </a:rPr>
              <a:t>a </a:t>
            </a:r>
            <a:r>
              <a:rPr sz="2400" spc="-220" dirty="0">
                <a:latin typeface="Georgia"/>
                <a:cs typeface="Georgia"/>
              </a:rPr>
              <a:t>= </a:t>
            </a:r>
            <a:r>
              <a:rPr sz="2400" i="1" spc="-114" dirty="0" smtClean="0">
                <a:latin typeface="Georgia"/>
                <a:cs typeface="Georgia"/>
              </a:rPr>
              <a:t>n</a:t>
            </a:r>
            <a:r>
              <a:rPr lang="en-IN" sz="2400" spc="-172" baseline="24305" dirty="0" smtClean="0">
                <a:latin typeface="Georgia"/>
                <a:cs typeface="Georgia"/>
              </a:rPr>
              <a:t>.79</a:t>
            </a:r>
            <a:r>
              <a:rPr lang="en-IN" sz="2400" spc="-172" dirty="0" smtClean="0">
                <a:latin typeface="Georgia"/>
                <a:cs typeface="Georgia"/>
              </a:rPr>
              <a:t> </a:t>
            </a:r>
            <a:r>
              <a:rPr sz="2400" spc="-114" dirty="0" smtClean="0">
                <a:latin typeface="Georgia"/>
                <a:cs typeface="Georgia"/>
              </a:rPr>
              <a:t>; </a:t>
            </a:r>
            <a:endParaRPr sz="2400" dirty="0">
              <a:latin typeface="Georgia"/>
              <a:cs typeface="Georgia"/>
            </a:endParaRPr>
          </a:p>
          <a:p>
            <a:pPr marL="1094105" marR="749300">
              <a:lnSpc>
                <a:spcPts val="3170"/>
              </a:lnSpc>
              <a:spcBef>
                <a:spcPts val="155"/>
              </a:spcBef>
            </a:pPr>
            <a:r>
              <a:rPr sz="2400" i="1" spc="-65" dirty="0">
                <a:latin typeface="Georgia"/>
                <a:cs typeface="Georgia"/>
              </a:rPr>
              <a:t>Since, </a:t>
            </a:r>
            <a:r>
              <a:rPr sz="2400" i="1" spc="-90" dirty="0">
                <a:latin typeface="Georgia"/>
                <a:cs typeface="Georgia"/>
              </a:rPr>
              <a:t>f(n)=</a:t>
            </a:r>
            <a:r>
              <a:rPr sz="2400" i="1" spc="-90" dirty="0" smtClean="0">
                <a:latin typeface="Georgia"/>
                <a:cs typeface="Georgia"/>
              </a:rPr>
              <a:t>n</a:t>
            </a:r>
            <a:r>
              <a:rPr lang="en-IN" sz="2400" i="1" spc="-135" baseline="24305" dirty="0">
                <a:latin typeface="Georgia"/>
                <a:cs typeface="Georgia"/>
              </a:rPr>
              <a:t> </a:t>
            </a:r>
            <a:r>
              <a:rPr lang="en-IN" sz="2400" i="1" spc="-135" dirty="0" smtClean="0">
                <a:latin typeface="Georgia"/>
                <a:cs typeface="Georgia"/>
              </a:rPr>
              <a:t>log n</a:t>
            </a:r>
            <a:r>
              <a:rPr sz="2400" i="1" spc="-135" baseline="24305" dirty="0" smtClean="0">
                <a:latin typeface="Georgia"/>
                <a:cs typeface="Georgia"/>
              </a:rPr>
              <a:t>  </a:t>
            </a:r>
            <a:r>
              <a:rPr sz="2400" i="1" spc="-40" dirty="0">
                <a:latin typeface="Georgia"/>
                <a:cs typeface="Georgia"/>
              </a:rPr>
              <a:t>Thus, </a:t>
            </a:r>
            <a:r>
              <a:rPr sz="2400" i="1" spc="-80" dirty="0">
                <a:latin typeface="Georgia"/>
                <a:cs typeface="Georgia"/>
              </a:rPr>
              <a:t>f(n)&gt;</a:t>
            </a:r>
            <a:r>
              <a:rPr sz="2400" i="1" spc="-55" dirty="0">
                <a:latin typeface="Georgia"/>
                <a:cs typeface="Georgia"/>
              </a:rPr>
              <a:t> </a:t>
            </a:r>
            <a:r>
              <a:rPr sz="2400" i="1" spc="-45" dirty="0">
                <a:latin typeface="Georgia"/>
                <a:cs typeface="Georgia"/>
              </a:rPr>
              <a:t>n</a:t>
            </a:r>
            <a:r>
              <a:rPr sz="2400" spc="-67" baseline="24305" dirty="0">
                <a:latin typeface="Georgia"/>
                <a:cs typeface="Georgia"/>
              </a:rPr>
              <a:t>log</a:t>
            </a:r>
            <a:r>
              <a:rPr sz="2400" i="1" spc="-67" baseline="13888" dirty="0">
                <a:latin typeface="Georgia"/>
                <a:cs typeface="Georgia"/>
              </a:rPr>
              <a:t>b</a:t>
            </a:r>
            <a:r>
              <a:rPr sz="2400" i="1" spc="-67" baseline="24305" dirty="0">
                <a:latin typeface="Georgia"/>
                <a:cs typeface="Georgia"/>
              </a:rPr>
              <a:t>a</a:t>
            </a:r>
            <a:endParaRPr sz="2400" baseline="24305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4266057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" y="4180713"/>
            <a:ext cx="7962900" cy="20531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sz="2400" b="1" spc="-125" dirty="0">
                <a:latin typeface="Arial"/>
                <a:cs typeface="Arial"/>
              </a:rPr>
              <a:t>Case </a:t>
            </a:r>
            <a:r>
              <a:rPr sz="2400" b="1" spc="-240" dirty="0">
                <a:latin typeface="Arial"/>
                <a:cs typeface="Arial"/>
              </a:rPr>
              <a:t>3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applies</a:t>
            </a:r>
            <a:r>
              <a:rPr sz="2400" spc="-30" dirty="0" smtClean="0">
                <a:latin typeface="Georgia"/>
                <a:cs typeface="Georgia"/>
              </a:rPr>
              <a:t>:</a:t>
            </a:r>
            <a:endParaRPr lang="en-IN" sz="2400" dirty="0" smtClean="0">
              <a:latin typeface="Georgia"/>
              <a:cs typeface="Georgia"/>
            </a:endParaRPr>
          </a:p>
          <a:p>
            <a:pPr marL="2415540">
              <a:spcBef>
                <a:spcPts val="310"/>
              </a:spcBef>
            </a:pPr>
            <a:r>
              <a:rPr lang="en-IN" sz="2400" b="1" spc="-30" dirty="0" smtClean="0">
                <a:latin typeface="Arial"/>
                <a:cs typeface="Arial"/>
              </a:rPr>
              <a:t>if </a:t>
            </a:r>
            <a:r>
              <a:rPr lang="en-IN" sz="2400" b="1" i="1" spc="30" dirty="0">
                <a:latin typeface="Times New Roman"/>
                <a:cs typeface="Times New Roman"/>
              </a:rPr>
              <a:t>f</a:t>
            </a:r>
            <a:r>
              <a:rPr lang="en-IN" sz="2400" b="1" i="1" spc="-50" dirty="0">
                <a:latin typeface="Times New Roman"/>
                <a:cs typeface="Times New Roman"/>
              </a:rPr>
              <a:t> </a:t>
            </a:r>
            <a:r>
              <a:rPr lang="en-IN" sz="2400" spc="75" dirty="0">
                <a:latin typeface="Times New Roman"/>
                <a:cs typeface="Times New Roman"/>
              </a:rPr>
              <a:t>(</a:t>
            </a:r>
            <a:r>
              <a:rPr lang="en-IN" sz="2400" b="1" i="1" spc="45" dirty="0">
                <a:latin typeface="Times New Roman"/>
                <a:cs typeface="Times New Roman"/>
              </a:rPr>
              <a:t>n</a:t>
            </a:r>
            <a:r>
              <a:rPr lang="en-IN" sz="2400" spc="30" dirty="0">
                <a:latin typeface="Times New Roman"/>
                <a:cs typeface="Times New Roman"/>
              </a:rPr>
              <a:t>)</a:t>
            </a:r>
            <a:r>
              <a:rPr lang="en-IN" sz="2400" spc="-50" dirty="0">
                <a:latin typeface="Times New Roman"/>
                <a:cs typeface="Times New Roman"/>
              </a:rPr>
              <a:t> </a:t>
            </a:r>
            <a:r>
              <a:rPr lang="en-IN" sz="2400" spc="50" dirty="0">
                <a:latin typeface="Symbol"/>
                <a:cs typeface="Symbol"/>
              </a:rPr>
              <a:t></a:t>
            </a:r>
            <a:r>
              <a:rPr lang="en-IN" sz="2400" spc="-125" dirty="0">
                <a:latin typeface="Times New Roman"/>
                <a:cs typeface="Times New Roman"/>
              </a:rPr>
              <a:t> </a:t>
            </a:r>
            <a:r>
              <a:rPr lang="en-US" sz="2400" spc="-55" dirty="0" smtClean="0">
                <a:latin typeface="Symbol"/>
                <a:cs typeface="Symbol"/>
              </a:rPr>
              <a:t> </a:t>
            </a:r>
            <a:r>
              <a:rPr lang="en-IN" sz="2400" spc="-650" dirty="0" smtClean="0">
                <a:latin typeface="Symbol"/>
                <a:cs typeface="Symbol"/>
              </a:rPr>
              <a:t></a:t>
            </a:r>
            <a:r>
              <a:rPr lang="en-IN" sz="2400" b="1" i="1" spc="114" dirty="0" err="1">
                <a:latin typeface="Times New Roman"/>
                <a:cs typeface="Times New Roman"/>
              </a:rPr>
              <a:t>n</a:t>
            </a:r>
            <a:r>
              <a:rPr lang="en-IN" sz="2400" spc="-30" baseline="45267" dirty="0" err="1">
                <a:latin typeface="Times New Roman"/>
                <a:cs typeface="Times New Roman"/>
              </a:rPr>
              <a:t>l</a:t>
            </a:r>
            <a:r>
              <a:rPr lang="en-IN" sz="2400" spc="52" baseline="45267" dirty="0" err="1">
                <a:latin typeface="Times New Roman"/>
                <a:cs typeface="Times New Roman"/>
              </a:rPr>
              <a:t>o</a:t>
            </a:r>
            <a:r>
              <a:rPr lang="en-IN" sz="2400" spc="172" baseline="45267" dirty="0" err="1">
                <a:latin typeface="Times New Roman"/>
                <a:cs typeface="Times New Roman"/>
              </a:rPr>
              <a:t>g</a:t>
            </a:r>
            <a:r>
              <a:rPr lang="en-IN" sz="2400" b="1" i="1" spc="15" baseline="41666" dirty="0" err="1">
                <a:latin typeface="Times New Roman"/>
                <a:cs typeface="Times New Roman"/>
              </a:rPr>
              <a:t>b</a:t>
            </a:r>
            <a:r>
              <a:rPr lang="en-IN" sz="2400" b="1" i="1" spc="60" baseline="41666" dirty="0">
                <a:latin typeface="Times New Roman"/>
                <a:cs typeface="Times New Roman"/>
              </a:rPr>
              <a:t> </a:t>
            </a:r>
            <a:r>
              <a:rPr lang="en-IN" sz="2400" b="1" i="1" spc="232" baseline="45267" dirty="0" smtClean="0">
                <a:latin typeface="Times New Roman"/>
                <a:cs typeface="Times New Roman"/>
              </a:rPr>
              <a:t>a+</a:t>
            </a:r>
            <a:r>
              <a:rPr lang="en-IN" sz="2400" i="1" spc="-22" baseline="42145" dirty="0" smtClean="0">
                <a:latin typeface="Symbol"/>
                <a:cs typeface="Symbol"/>
              </a:rPr>
              <a:t></a:t>
            </a:r>
            <a:r>
              <a:rPr lang="en-IN" sz="2400" spc="225" baseline="42145" dirty="0" smtClean="0">
                <a:latin typeface="Times New Roman"/>
                <a:cs typeface="Times New Roman"/>
              </a:rPr>
              <a:t> </a:t>
            </a:r>
            <a:r>
              <a:rPr lang="en-IN" sz="2400" spc="-480" dirty="0">
                <a:latin typeface="Symbol"/>
                <a:cs typeface="Symbol"/>
              </a:rPr>
              <a:t></a:t>
            </a:r>
            <a:endParaRPr lang="en-IN" sz="2400" dirty="0">
              <a:latin typeface="Symbol"/>
              <a:cs typeface="Symbol"/>
            </a:endParaRPr>
          </a:p>
          <a:p>
            <a:pPr marL="2415540">
              <a:lnSpc>
                <a:spcPct val="100000"/>
              </a:lnSpc>
              <a:spcBef>
                <a:spcPts val="310"/>
              </a:spcBef>
            </a:pPr>
            <a:r>
              <a:rPr lang="en-IN" sz="2400" i="1" spc="-70" dirty="0" smtClean="0">
                <a:latin typeface="Georgia"/>
                <a:cs typeface="Georgia"/>
              </a:rPr>
              <a:t> </a:t>
            </a:r>
            <a:r>
              <a:rPr lang="en-IN" sz="2400" b="1" i="1" spc="45" dirty="0" smtClean="0">
                <a:latin typeface="Times New Roman"/>
                <a:cs typeface="Times New Roman"/>
              </a:rPr>
              <a:t>n</a:t>
            </a:r>
            <a:r>
              <a:rPr lang="en-IN" sz="2400" spc="30" dirty="0">
                <a:latin typeface="Times New Roman"/>
                <a:cs typeface="Times New Roman"/>
              </a:rPr>
              <a:t> </a:t>
            </a:r>
            <a:r>
              <a:rPr lang="en-IN" sz="2400" spc="30" dirty="0" smtClean="0">
                <a:latin typeface="Times New Roman"/>
                <a:cs typeface="Times New Roman"/>
              </a:rPr>
              <a:t>log n </a:t>
            </a:r>
            <a:r>
              <a:rPr lang="en-US" sz="2400" spc="-220">
                <a:latin typeface="Georgia"/>
                <a:cs typeface="Georgia"/>
              </a:rPr>
              <a:t>=</a:t>
            </a:r>
            <a:r>
              <a:rPr lang="en-US" sz="2400" spc="-140">
                <a:latin typeface="Georgia"/>
                <a:cs typeface="Georgia"/>
              </a:rPr>
              <a:t> </a:t>
            </a:r>
            <a:r>
              <a:rPr lang="en-US" sz="2400" spc="-55">
                <a:latin typeface="Symbol"/>
                <a:cs typeface="Symbol"/>
              </a:rPr>
              <a:t> </a:t>
            </a:r>
            <a:r>
              <a:rPr lang="en-IN" sz="2400" spc="-650" smtClean="0">
                <a:latin typeface="Symbol"/>
                <a:cs typeface="Symbol"/>
              </a:rPr>
              <a:t></a:t>
            </a:r>
            <a:r>
              <a:rPr lang="en-IN" sz="2400" b="1" i="1" spc="114" dirty="0" err="1" smtClean="0">
                <a:latin typeface="Times New Roman"/>
                <a:cs typeface="Times New Roman"/>
              </a:rPr>
              <a:t>n</a:t>
            </a:r>
            <a:r>
              <a:rPr lang="en-IN" sz="2400" spc="-30" baseline="45267" dirty="0">
                <a:latin typeface="Times New Roman"/>
                <a:cs typeface="Times New Roman"/>
              </a:rPr>
              <a:t> </a:t>
            </a:r>
            <a:r>
              <a:rPr lang="en-IN" sz="2400" spc="-30" baseline="45267" dirty="0" smtClean="0">
                <a:latin typeface="Times New Roman"/>
                <a:cs typeface="Times New Roman"/>
              </a:rPr>
              <a:t>.79</a:t>
            </a:r>
            <a:r>
              <a:rPr lang="en-IN" sz="2400" spc="-30" dirty="0" smtClean="0">
                <a:latin typeface="Times New Roman"/>
                <a:cs typeface="Times New Roman"/>
              </a:rPr>
              <a:t> </a:t>
            </a:r>
            <a:r>
              <a:rPr lang="en-IN" sz="2400" b="1" i="1" spc="232" baseline="45267" dirty="0" smtClean="0">
                <a:latin typeface="Times New Roman"/>
                <a:cs typeface="Times New Roman"/>
              </a:rPr>
              <a:t>+</a:t>
            </a:r>
            <a:r>
              <a:rPr lang="en-IN" sz="2400" i="1" spc="-22" baseline="42145" dirty="0">
                <a:latin typeface="Symbol"/>
                <a:cs typeface="Symbol"/>
              </a:rPr>
              <a:t></a:t>
            </a:r>
            <a:r>
              <a:rPr lang="en-IN" sz="2400" spc="225" baseline="42145" dirty="0">
                <a:latin typeface="Times New Roman"/>
                <a:cs typeface="Times New Roman"/>
              </a:rPr>
              <a:t> </a:t>
            </a:r>
            <a:r>
              <a:rPr lang="en-IN" sz="2400" spc="-480" dirty="0">
                <a:latin typeface="Symbol"/>
                <a:cs typeface="Symbol"/>
              </a:rPr>
              <a:t></a:t>
            </a:r>
            <a:r>
              <a:rPr lang="en-IN" sz="2400" i="1" spc="-70" dirty="0" smtClean="0">
                <a:latin typeface="Georgia"/>
                <a:cs typeface="Georgia"/>
              </a:rPr>
              <a:t>  </a:t>
            </a:r>
          </a:p>
          <a:p>
            <a:pPr marL="2415540">
              <a:lnSpc>
                <a:spcPct val="100000"/>
              </a:lnSpc>
              <a:spcBef>
                <a:spcPts val="310"/>
              </a:spcBef>
            </a:pPr>
            <a:r>
              <a:rPr lang="en-IN" sz="2400" i="1" spc="-70" dirty="0" smtClean="0">
                <a:latin typeface="Georgia"/>
                <a:cs typeface="Georgia"/>
              </a:rPr>
              <a:t>n log n </a:t>
            </a:r>
            <a:r>
              <a:rPr sz="2400" spc="-220" dirty="0" smtClean="0">
                <a:latin typeface="Georgia"/>
                <a:cs typeface="Georgia"/>
              </a:rPr>
              <a:t>=</a:t>
            </a:r>
            <a:r>
              <a:rPr sz="2400" spc="-140" dirty="0" smtClean="0">
                <a:latin typeface="Georgia"/>
                <a:cs typeface="Georgia"/>
              </a:rPr>
              <a:t> </a:t>
            </a:r>
            <a:r>
              <a:rPr sz="2400" spc="-55" dirty="0">
                <a:latin typeface="Symbol"/>
                <a:cs typeface="Symbol"/>
              </a:rPr>
              <a:t></a:t>
            </a:r>
            <a:r>
              <a:rPr sz="2400" spc="-55" dirty="0">
                <a:latin typeface="Georgia"/>
                <a:cs typeface="Georgia"/>
              </a:rPr>
              <a:t>(</a:t>
            </a:r>
            <a:r>
              <a:rPr sz="2400" i="1" spc="-55" dirty="0" smtClean="0">
                <a:latin typeface="Georgia"/>
                <a:cs typeface="Georgia"/>
              </a:rPr>
              <a:t>n</a:t>
            </a:r>
            <a:r>
              <a:rPr sz="2400" spc="-55" dirty="0" smtClean="0">
                <a:latin typeface="Georgia"/>
                <a:cs typeface="Georgia"/>
              </a:rPr>
              <a:t>)</a:t>
            </a:r>
            <a:r>
              <a:rPr lang="en-IN" sz="2400" spc="-55" dirty="0" smtClean="0">
                <a:latin typeface="Georgia"/>
                <a:cs typeface="Georgia"/>
              </a:rPr>
              <a:t> if we take </a:t>
            </a:r>
            <a:r>
              <a:rPr lang="en-IN" sz="2400" i="1" spc="-22" dirty="0" smtClean="0">
                <a:latin typeface="Symbol"/>
                <a:cs typeface="Symbol"/>
              </a:rPr>
              <a:t>  =.21 &gt; 0  </a:t>
            </a:r>
            <a:r>
              <a:rPr lang="en-IN" sz="2400" i="1" spc="-22" dirty="0" smtClean="0">
                <a:latin typeface="Times New Roman" pitchFamily="18" charset="0"/>
                <a:cs typeface="Times New Roman" pitchFamily="18" charset="0"/>
              </a:rPr>
              <a:t> hold</a:t>
            </a:r>
            <a:r>
              <a:rPr lang="en-IN" sz="2400" i="1" spc="-22" baseline="42145" dirty="0" smtClean="0">
                <a:latin typeface="Symbol"/>
                <a:cs typeface="Symbol"/>
              </a:rPr>
              <a:t> </a:t>
            </a:r>
            <a:r>
              <a:rPr lang="en-IN" sz="2400" spc="-55" dirty="0" smtClean="0">
                <a:latin typeface="Georgia"/>
                <a:cs typeface="Georgia"/>
              </a:rPr>
              <a:t> </a:t>
            </a:r>
            <a:endParaRPr sz="2400" dirty="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  <a:tabLst>
                <a:tab pos="728345" algn="l"/>
              </a:tabLst>
            </a:pPr>
            <a:r>
              <a:rPr sz="2400" spc="-545" dirty="0" smtClean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83835" y="1459991"/>
            <a:ext cx="4360545" cy="2193290"/>
            <a:chOff x="4783835" y="1459991"/>
            <a:chExt cx="4360545" cy="2193290"/>
          </a:xfrm>
        </p:grpSpPr>
        <p:sp>
          <p:nvSpPr>
            <p:cNvPr id="15" name="object 15"/>
            <p:cNvSpPr/>
            <p:nvPr/>
          </p:nvSpPr>
          <p:spPr>
            <a:xfrm>
              <a:off x="4783835" y="1459991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7843" y="1523999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8793" y="1504949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45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8232" y="-53340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2100" y="327406"/>
            <a:ext cx="8470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5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19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20700" y="2296795"/>
            <a:ext cx="169545" cy="16351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539" y="1866427"/>
            <a:ext cx="4024629" cy="43011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94105" marR="43180" indent="-1056640">
              <a:lnSpc>
                <a:spcPct val="109800"/>
              </a:lnSpc>
              <a:spcBef>
                <a:spcPts val="120"/>
              </a:spcBef>
              <a:tabLst>
                <a:tab pos="728345" algn="l"/>
              </a:tabLst>
            </a:pPr>
            <a:r>
              <a:rPr sz="2450" spc="-625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endParaRPr sz="2400" baseline="24305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4266057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" y="4180713"/>
            <a:ext cx="7962900" cy="1632497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sz="2400" b="1" spc="-125" dirty="0">
                <a:latin typeface="Arial"/>
                <a:cs typeface="Arial"/>
              </a:rPr>
              <a:t>Case </a:t>
            </a:r>
            <a:r>
              <a:rPr sz="2400" b="1" spc="-240" dirty="0">
                <a:latin typeface="Arial"/>
                <a:cs typeface="Arial"/>
              </a:rPr>
              <a:t>3</a:t>
            </a:r>
            <a:r>
              <a:rPr sz="2400" b="1" spc="-175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applies</a:t>
            </a:r>
            <a:r>
              <a:rPr sz="2400" spc="-30" dirty="0" smtClean="0">
                <a:latin typeface="Georgia"/>
                <a:cs typeface="Georgia"/>
              </a:rPr>
              <a:t>:</a:t>
            </a:r>
            <a:r>
              <a:rPr lang="en-IN" sz="2400" spc="-54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lang="en-IN" sz="2400" spc="-545" dirty="0" smtClean="0">
                <a:solidFill>
                  <a:srgbClr val="0E6EC5"/>
                </a:solidFill>
                <a:latin typeface="Arial"/>
                <a:cs typeface="Arial"/>
              </a:rPr>
              <a:t>          </a:t>
            </a:r>
            <a:r>
              <a:rPr sz="2400" b="1" i="1" spc="175" dirty="0" smtClean="0">
                <a:latin typeface="Times New Roman"/>
                <a:cs typeface="Times New Roman"/>
              </a:rPr>
              <a:t> </a:t>
            </a:r>
            <a:r>
              <a:rPr lang="en-IN" sz="2400" b="1" i="1" spc="175" dirty="0" smtClean="0">
                <a:latin typeface="Times New Roman"/>
                <a:cs typeface="Times New Roman"/>
              </a:rPr>
              <a:t>a f(n/b)&lt; c f(n)</a:t>
            </a:r>
          </a:p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lang="en-IN" sz="2400" b="1" i="1" spc="175" dirty="0" smtClean="0">
                <a:latin typeface="Times New Roman"/>
                <a:cs typeface="Times New Roman"/>
              </a:rPr>
              <a:t>                        3f(n /4) &lt; c f(n)</a:t>
            </a:r>
          </a:p>
          <a:p>
            <a:pPr marL="728345">
              <a:lnSpc>
                <a:spcPct val="100000"/>
              </a:lnSpc>
              <a:spcBef>
                <a:spcPts val="409"/>
              </a:spcBef>
            </a:pPr>
            <a:r>
              <a:rPr lang="en-IN" sz="2400" b="1" i="1" spc="175" dirty="0">
                <a:latin typeface="Times New Roman"/>
                <a:cs typeface="Times New Roman"/>
              </a:rPr>
              <a:t> </a:t>
            </a:r>
            <a:r>
              <a:rPr lang="en-IN" sz="2400" b="1" i="1" spc="175" dirty="0" smtClean="0">
                <a:latin typeface="Times New Roman"/>
                <a:cs typeface="Times New Roman"/>
              </a:rPr>
              <a:t>                 </a:t>
            </a:r>
            <a:r>
              <a:rPr lang="en-IN" sz="2400" spc="-100" dirty="0" smtClean="0">
                <a:latin typeface="Georgia"/>
                <a:cs typeface="Times New Roman"/>
              </a:rPr>
              <a:t>3 * n/4 log n/4 </a:t>
            </a:r>
            <a:r>
              <a:rPr sz="2400" spc="-150" baseline="24305" dirty="0" smtClean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80" dirty="0" err="1" smtClean="0">
                <a:latin typeface="Georgia"/>
                <a:cs typeface="Georgia"/>
              </a:rPr>
              <a:t>cn</a:t>
            </a:r>
            <a:r>
              <a:rPr lang="en-IN" sz="2400" spc="-120" baseline="24305" dirty="0">
                <a:latin typeface="Georgia"/>
                <a:cs typeface="Georgia"/>
              </a:rPr>
              <a:t> </a:t>
            </a:r>
            <a:r>
              <a:rPr lang="en-IN" sz="2400" spc="-120" dirty="0" smtClean="0">
                <a:latin typeface="Georgia"/>
                <a:cs typeface="Georgia"/>
              </a:rPr>
              <a:t>  log n</a:t>
            </a:r>
            <a:r>
              <a:rPr sz="2400" spc="-120" baseline="24305" dirty="0" smtClean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(regulatory </a:t>
            </a:r>
            <a:r>
              <a:rPr sz="2400" spc="-20" dirty="0">
                <a:latin typeface="Georgia"/>
                <a:cs typeface="Georgia"/>
              </a:rPr>
              <a:t>condition) </a:t>
            </a:r>
            <a:r>
              <a:rPr sz="2400" spc="-40" dirty="0">
                <a:latin typeface="Georgia"/>
                <a:cs typeface="Georgia"/>
              </a:rPr>
              <a:t>for </a:t>
            </a:r>
            <a:r>
              <a:rPr sz="2400" i="1" spc="5" dirty="0">
                <a:latin typeface="Georgia"/>
                <a:cs typeface="Georgia"/>
              </a:rPr>
              <a:t>c </a:t>
            </a:r>
            <a:r>
              <a:rPr sz="2400" spc="-220" dirty="0">
                <a:latin typeface="Georgia"/>
                <a:cs typeface="Georgia"/>
              </a:rPr>
              <a:t>=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lang="en-IN" sz="2400" spc="-165" dirty="0" smtClean="0">
                <a:latin typeface="Georgia"/>
                <a:cs typeface="Georgia"/>
              </a:rPr>
              <a:t>3/4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400" y="5833059"/>
            <a:ext cx="295236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40" dirty="0">
                <a:latin typeface="Georgia"/>
                <a:cs typeface="Georgia"/>
              </a:rPr>
              <a:t>T</a:t>
            </a:r>
            <a:r>
              <a:rPr sz="2400" spc="-40" dirty="0">
                <a:latin typeface="Georgia"/>
                <a:cs typeface="Georgia"/>
              </a:rPr>
              <a:t>(</a:t>
            </a:r>
            <a:r>
              <a:rPr sz="2400" i="1" spc="-40" dirty="0">
                <a:latin typeface="Georgia"/>
                <a:cs typeface="Georgia"/>
              </a:rPr>
              <a:t>n</a:t>
            </a:r>
            <a:r>
              <a:rPr sz="2400" spc="-40" dirty="0">
                <a:latin typeface="Georgia"/>
                <a:cs typeface="Georgia"/>
              </a:rPr>
              <a:t>) </a:t>
            </a:r>
            <a:r>
              <a:rPr sz="2400" spc="-220" dirty="0">
                <a:latin typeface="Georgia"/>
                <a:cs typeface="Georgia"/>
              </a:rPr>
              <a:t>=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0" dirty="0">
                <a:latin typeface="Symbol"/>
                <a:cs typeface="Symbol"/>
              </a:rPr>
              <a:t></a:t>
            </a:r>
            <a:r>
              <a:rPr sz="2400" spc="-50" dirty="0">
                <a:latin typeface="Georgia"/>
                <a:cs typeface="Georgia"/>
              </a:rPr>
              <a:t>(</a:t>
            </a:r>
            <a:r>
              <a:rPr sz="2400" i="1" spc="-50" dirty="0" smtClean="0">
                <a:latin typeface="Georgia"/>
                <a:cs typeface="Georgia"/>
              </a:rPr>
              <a:t>n</a:t>
            </a:r>
            <a:r>
              <a:rPr lang="en-IN" sz="2400" i="1" spc="-50" dirty="0" smtClean="0">
                <a:latin typeface="Georgia"/>
                <a:cs typeface="Georgia"/>
              </a:rPr>
              <a:t> log n  </a:t>
            </a:r>
            <a:r>
              <a:rPr sz="2400" spc="-50" dirty="0" smtClean="0">
                <a:latin typeface="Georgia"/>
                <a:cs typeface="Georgia"/>
              </a:rPr>
              <a:t>).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83835" y="1459991"/>
            <a:ext cx="4360545" cy="2193290"/>
            <a:chOff x="4783835" y="1459991"/>
            <a:chExt cx="4360545" cy="2193290"/>
          </a:xfrm>
        </p:grpSpPr>
        <p:sp>
          <p:nvSpPr>
            <p:cNvPr id="15" name="object 15"/>
            <p:cNvSpPr/>
            <p:nvPr/>
          </p:nvSpPr>
          <p:spPr>
            <a:xfrm>
              <a:off x="4783835" y="1459991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7843" y="1523999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28793" y="1504949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7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900" y="327406"/>
            <a:ext cx="3441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/>
              <a:t>Definition</a:t>
            </a:r>
            <a:endParaRPr sz="50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502022" y="1279905"/>
            <a:ext cx="41160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725" algn="l"/>
                <a:tab pos="611505" algn="l"/>
                <a:tab pos="1786255" algn="l"/>
                <a:tab pos="2914650" algn="l"/>
                <a:tab pos="3296920" algn="l"/>
              </a:tabLst>
            </a:pPr>
            <a:r>
              <a:rPr sz="2100" spc="-30" dirty="0">
                <a:latin typeface="Georgia"/>
                <a:cs typeface="Georgia"/>
              </a:rPr>
              <a:t>i</a:t>
            </a:r>
            <a:r>
              <a:rPr sz="2100" spc="-50" dirty="0">
                <a:latin typeface="Georgia"/>
                <a:cs typeface="Georgia"/>
              </a:rPr>
              <a:t>s</a:t>
            </a:r>
            <a:r>
              <a:rPr sz="2100" dirty="0">
                <a:latin typeface="Georgia"/>
                <a:cs typeface="Georgia"/>
              </a:rPr>
              <a:t>	</a:t>
            </a:r>
            <a:r>
              <a:rPr sz="2100" spc="-55" dirty="0">
                <a:latin typeface="Georgia"/>
                <a:cs typeface="Georgia"/>
              </a:rPr>
              <a:t>a</a:t>
            </a:r>
            <a:r>
              <a:rPr sz="2100" dirty="0">
                <a:latin typeface="Georgia"/>
                <a:cs typeface="Georgia"/>
              </a:rPr>
              <a:t>	</a:t>
            </a:r>
            <a:r>
              <a:rPr sz="2100" spc="-110" dirty="0">
                <a:latin typeface="Georgia"/>
                <a:cs typeface="Georgia"/>
              </a:rPr>
              <a:t>r</a:t>
            </a:r>
            <a:r>
              <a:rPr sz="2100" spc="-25" dirty="0">
                <a:latin typeface="Georgia"/>
                <a:cs typeface="Georgia"/>
              </a:rPr>
              <a:t>e</a:t>
            </a:r>
            <a:r>
              <a:rPr sz="2100" spc="-5" dirty="0">
                <a:latin typeface="Georgia"/>
                <a:cs typeface="Georgia"/>
              </a:rPr>
              <a:t>c</a:t>
            </a:r>
            <a:r>
              <a:rPr sz="2100" spc="5" dirty="0">
                <a:latin typeface="Georgia"/>
                <a:cs typeface="Georgia"/>
              </a:rPr>
              <a:t>u</a:t>
            </a:r>
            <a:r>
              <a:rPr sz="2100" spc="-55" dirty="0">
                <a:latin typeface="Georgia"/>
                <a:cs typeface="Georgia"/>
              </a:rPr>
              <a:t>rsi</a:t>
            </a:r>
            <a:r>
              <a:rPr sz="2100" spc="-85" dirty="0">
                <a:latin typeface="Georgia"/>
                <a:cs typeface="Georgia"/>
              </a:rPr>
              <a:t>v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	</a:t>
            </a:r>
            <a:r>
              <a:rPr sz="2100" spc="-15" dirty="0">
                <a:latin typeface="Georgia"/>
                <a:cs typeface="Georgia"/>
              </a:rPr>
              <a:t>fun</a:t>
            </a:r>
            <a:r>
              <a:rPr sz="2100" spc="-10" dirty="0">
                <a:latin typeface="Georgia"/>
                <a:cs typeface="Georgia"/>
              </a:rPr>
              <a:t>c</a:t>
            </a:r>
            <a:r>
              <a:rPr sz="2100" spc="5" dirty="0">
                <a:latin typeface="Georgia"/>
                <a:cs typeface="Georgia"/>
              </a:rPr>
              <a:t>t</a:t>
            </a:r>
            <a:r>
              <a:rPr sz="2100" spc="-15" dirty="0">
                <a:latin typeface="Georgia"/>
                <a:cs typeface="Georgia"/>
              </a:rPr>
              <a:t>i</a:t>
            </a:r>
            <a:r>
              <a:rPr sz="2100" spc="-10" dirty="0">
                <a:latin typeface="Georgia"/>
                <a:cs typeface="Georgia"/>
              </a:rPr>
              <a:t>o</a:t>
            </a:r>
            <a:r>
              <a:rPr sz="2100" spc="-20" dirty="0">
                <a:latin typeface="Georgia"/>
                <a:cs typeface="Georgia"/>
              </a:rPr>
              <a:t>n</a:t>
            </a:r>
            <a:r>
              <a:rPr sz="2100" dirty="0">
                <a:latin typeface="Georgia"/>
                <a:cs typeface="Georgia"/>
              </a:rPr>
              <a:t>	</a:t>
            </a:r>
            <a:r>
              <a:rPr sz="2100" spc="-15" dirty="0">
                <a:latin typeface="Georgia"/>
                <a:cs typeface="Georgia"/>
              </a:rPr>
              <a:t>of</a:t>
            </a:r>
            <a:r>
              <a:rPr sz="2100" dirty="0">
                <a:latin typeface="Georgia"/>
                <a:cs typeface="Georgia"/>
              </a:rPr>
              <a:t>	</a:t>
            </a:r>
            <a:r>
              <a:rPr sz="2100" spc="-20" dirty="0">
                <a:latin typeface="Georgia"/>
                <a:cs typeface="Georgia"/>
              </a:rPr>
              <a:t>i</a:t>
            </a:r>
            <a:r>
              <a:rPr sz="2100" spc="-25" dirty="0">
                <a:latin typeface="Georgia"/>
                <a:cs typeface="Georgia"/>
              </a:rPr>
              <a:t>n</a:t>
            </a:r>
            <a:r>
              <a:rPr sz="2100" spc="-20" dirty="0">
                <a:latin typeface="Georgia"/>
                <a:cs typeface="Georgia"/>
              </a:rPr>
              <a:t>t</a:t>
            </a:r>
            <a:r>
              <a:rPr sz="2100" spc="-25" dirty="0">
                <a:latin typeface="Georgia"/>
                <a:cs typeface="Georgia"/>
              </a:rPr>
              <a:t>e</a:t>
            </a:r>
            <a:r>
              <a:rPr sz="2100" spc="-65" dirty="0">
                <a:latin typeface="Georgia"/>
                <a:cs typeface="Georgia"/>
              </a:rPr>
              <a:t>g</a:t>
            </a:r>
            <a:r>
              <a:rPr sz="2100" spc="-35" dirty="0">
                <a:latin typeface="Georgia"/>
                <a:cs typeface="Georgia"/>
              </a:rPr>
              <a:t>er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1279905"/>
            <a:ext cx="3693795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86385" marR="5080" indent="-274320">
              <a:lnSpc>
                <a:spcPts val="2270"/>
              </a:lnSpc>
              <a:spcBef>
                <a:spcPts val="380"/>
              </a:spcBef>
              <a:tabLst>
                <a:tab pos="286385" algn="l"/>
                <a:tab pos="611505" algn="l"/>
                <a:tab pos="1981835" algn="l"/>
                <a:tab pos="3097530" algn="l"/>
              </a:tabLst>
            </a:pPr>
            <a:r>
              <a:rPr sz="2000" spc="-530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100" spc="5" dirty="0">
                <a:latin typeface="Georgia"/>
                <a:cs typeface="Georgia"/>
              </a:rPr>
              <a:t>A	</a:t>
            </a:r>
            <a:r>
              <a:rPr sz="2100" spc="-100" dirty="0">
                <a:latin typeface="Georgia"/>
                <a:cs typeface="Georgia"/>
              </a:rPr>
              <a:t>r</a:t>
            </a:r>
            <a:r>
              <a:rPr sz="2100" spc="-5" dirty="0">
                <a:latin typeface="Georgia"/>
                <a:cs typeface="Georgia"/>
              </a:rPr>
              <a:t>ec</a:t>
            </a:r>
            <a:r>
              <a:rPr sz="2100" dirty="0">
                <a:latin typeface="Georgia"/>
                <a:cs typeface="Georgia"/>
              </a:rPr>
              <a:t>u</a:t>
            </a:r>
            <a:r>
              <a:rPr sz="2100" spc="-65" dirty="0">
                <a:latin typeface="Georgia"/>
                <a:cs typeface="Georgia"/>
              </a:rPr>
              <a:t>r</a:t>
            </a:r>
            <a:r>
              <a:rPr sz="2100" spc="-110" dirty="0">
                <a:latin typeface="Georgia"/>
                <a:cs typeface="Georgia"/>
              </a:rPr>
              <a:t>r</a:t>
            </a:r>
            <a:r>
              <a:rPr sz="2100" spc="-5" dirty="0">
                <a:latin typeface="Georgia"/>
                <a:cs typeface="Georgia"/>
              </a:rPr>
              <a:t>en</a:t>
            </a:r>
            <a:r>
              <a:rPr sz="2100" spc="-45" dirty="0">
                <a:latin typeface="Georgia"/>
                <a:cs typeface="Georgia"/>
              </a:rPr>
              <a:t>c</a:t>
            </a:r>
            <a:r>
              <a:rPr sz="2100" spc="-10" dirty="0">
                <a:latin typeface="Georgia"/>
                <a:cs typeface="Georgia"/>
              </a:rPr>
              <a:t>e</a:t>
            </a:r>
            <a:r>
              <a:rPr sz="2100" dirty="0">
                <a:latin typeface="Georgia"/>
                <a:cs typeface="Georgia"/>
              </a:rPr>
              <a:t>	</a:t>
            </a:r>
            <a:r>
              <a:rPr sz="2100" spc="-100" dirty="0">
                <a:latin typeface="Georgia"/>
                <a:cs typeface="Georgia"/>
              </a:rPr>
              <a:t>r</a:t>
            </a:r>
            <a:r>
              <a:rPr sz="2100" spc="-15" dirty="0">
                <a:latin typeface="Georgia"/>
                <a:cs typeface="Georgia"/>
              </a:rPr>
              <a:t>elation,</a:t>
            </a:r>
            <a:r>
              <a:rPr sz="2100" dirty="0">
                <a:latin typeface="Georgia"/>
                <a:cs typeface="Georgia"/>
              </a:rPr>
              <a:t>	</a:t>
            </a:r>
            <a:r>
              <a:rPr sz="2100" spc="-25" dirty="0">
                <a:latin typeface="Georgia"/>
                <a:cs typeface="Georgia"/>
              </a:rPr>
              <a:t>T(n</a:t>
            </a:r>
            <a:r>
              <a:rPr sz="2100" spc="-15" dirty="0">
                <a:latin typeface="Georgia"/>
                <a:cs typeface="Georgia"/>
              </a:rPr>
              <a:t>)</a:t>
            </a:r>
            <a:r>
              <a:rPr sz="2100" spc="-30" dirty="0">
                <a:latin typeface="Georgia"/>
                <a:cs typeface="Georgia"/>
              </a:rPr>
              <a:t>,  </a:t>
            </a:r>
            <a:r>
              <a:rPr sz="2100" spc="-35" dirty="0">
                <a:latin typeface="Georgia"/>
                <a:cs typeface="Georgia"/>
              </a:rPr>
              <a:t>variable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n.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1887320"/>
            <a:ext cx="8034020" cy="7308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55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100" spc="-45" dirty="0" smtClean="0">
                <a:latin typeface="Georgia"/>
                <a:cs typeface="Georgia"/>
              </a:rPr>
              <a:t>Like </a:t>
            </a:r>
            <a:r>
              <a:rPr sz="2100" spc="-25" dirty="0">
                <a:latin typeface="Georgia"/>
                <a:cs typeface="Georgia"/>
              </a:rPr>
              <a:t>all </a:t>
            </a:r>
            <a:r>
              <a:rPr sz="2100" spc="-40" dirty="0">
                <a:latin typeface="Georgia"/>
                <a:cs typeface="Georgia"/>
              </a:rPr>
              <a:t>recursive </a:t>
            </a:r>
            <a:r>
              <a:rPr sz="2100" spc="-20" dirty="0">
                <a:latin typeface="Georgia"/>
                <a:cs typeface="Georgia"/>
              </a:rPr>
              <a:t>functions, </a:t>
            </a:r>
            <a:r>
              <a:rPr sz="2100" spc="-5" dirty="0">
                <a:latin typeface="Georgia"/>
                <a:cs typeface="Georgia"/>
              </a:rPr>
              <a:t>it </a:t>
            </a:r>
            <a:r>
              <a:rPr sz="2100" spc="-40" dirty="0">
                <a:latin typeface="Georgia"/>
                <a:cs typeface="Georgia"/>
              </a:rPr>
              <a:t>has </a:t>
            </a:r>
            <a:r>
              <a:rPr sz="2100" dirty="0">
                <a:latin typeface="Georgia"/>
                <a:cs typeface="Georgia"/>
              </a:rPr>
              <a:t>both </a:t>
            </a:r>
            <a:r>
              <a:rPr sz="2100" spc="-40" dirty="0">
                <a:latin typeface="Georgia"/>
                <a:cs typeface="Georgia"/>
              </a:rPr>
              <a:t>recursive </a:t>
            </a:r>
            <a:r>
              <a:rPr sz="2100" spc="-30" dirty="0">
                <a:latin typeface="Georgia"/>
                <a:cs typeface="Georgia"/>
              </a:rPr>
              <a:t>case and </a:t>
            </a:r>
            <a:r>
              <a:rPr sz="2100" spc="-35" dirty="0">
                <a:latin typeface="Georgia"/>
                <a:cs typeface="Georgia"/>
              </a:rPr>
              <a:t>base</a:t>
            </a:r>
            <a:r>
              <a:rPr sz="2100" spc="-220" dirty="0">
                <a:latin typeface="Georgia"/>
                <a:cs typeface="Georgia"/>
              </a:rPr>
              <a:t> </a:t>
            </a:r>
            <a:r>
              <a:rPr sz="2100" spc="-30" dirty="0">
                <a:latin typeface="Georgia"/>
                <a:cs typeface="Georgia"/>
              </a:rPr>
              <a:t>case.</a:t>
            </a:r>
            <a:endParaRPr sz="2100" dirty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254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100" spc="-60" dirty="0">
                <a:latin typeface="Georgia"/>
                <a:cs typeface="Georgia"/>
              </a:rPr>
              <a:t>Example: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32884"/>
            <a:ext cx="8079740" cy="2341794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r>
              <a:rPr sz="2100" spc="-45" dirty="0" smtClean="0">
                <a:latin typeface="Georgia"/>
                <a:cs typeface="Georgia"/>
              </a:rPr>
              <a:t>Recurrence </a:t>
            </a:r>
            <a:r>
              <a:rPr sz="2100" spc="-30" dirty="0">
                <a:latin typeface="Georgia"/>
                <a:cs typeface="Georgia"/>
              </a:rPr>
              <a:t>relations </a:t>
            </a:r>
            <a:r>
              <a:rPr sz="2100" spc="-60" dirty="0">
                <a:latin typeface="Georgia"/>
                <a:cs typeface="Georgia"/>
              </a:rPr>
              <a:t>are </a:t>
            </a:r>
            <a:r>
              <a:rPr sz="2100" spc="-30" dirty="0">
                <a:latin typeface="Georgia"/>
                <a:cs typeface="Georgia"/>
              </a:rPr>
              <a:t>useful </a:t>
            </a:r>
            <a:r>
              <a:rPr sz="2100" spc="-40" dirty="0">
                <a:latin typeface="Georgia"/>
                <a:cs typeface="Georgia"/>
              </a:rPr>
              <a:t>for expressing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25" dirty="0">
                <a:latin typeface="Georgia"/>
                <a:cs typeface="Georgia"/>
              </a:rPr>
              <a:t>running </a:t>
            </a:r>
            <a:r>
              <a:rPr sz="2100" spc="-85" dirty="0">
                <a:latin typeface="Georgia"/>
                <a:cs typeface="Georgia"/>
              </a:rPr>
              <a:t>times  </a:t>
            </a:r>
            <a:r>
              <a:rPr sz="2100" spc="-25" dirty="0">
                <a:latin typeface="Georgia"/>
                <a:cs typeface="Georgia"/>
              </a:rPr>
              <a:t>(i.e., </a:t>
            </a:r>
            <a:r>
              <a:rPr sz="2100" spc="-10" dirty="0">
                <a:latin typeface="Georgia"/>
                <a:cs typeface="Georgia"/>
              </a:rPr>
              <a:t>the </a:t>
            </a:r>
            <a:r>
              <a:rPr sz="2100" spc="-25" dirty="0">
                <a:latin typeface="Georgia"/>
                <a:cs typeface="Georgia"/>
              </a:rPr>
              <a:t>number </a:t>
            </a:r>
            <a:r>
              <a:rPr sz="2100" spc="-15" dirty="0">
                <a:latin typeface="Georgia"/>
                <a:cs typeface="Georgia"/>
              </a:rPr>
              <a:t>of </a:t>
            </a:r>
            <a:r>
              <a:rPr sz="2100" spc="-30" dirty="0">
                <a:latin typeface="Georgia"/>
                <a:cs typeface="Georgia"/>
              </a:rPr>
              <a:t>basic operations </a:t>
            </a:r>
            <a:r>
              <a:rPr sz="2100" spc="-25" dirty="0">
                <a:latin typeface="Georgia"/>
                <a:cs typeface="Georgia"/>
              </a:rPr>
              <a:t>executed) </a:t>
            </a:r>
            <a:r>
              <a:rPr sz="2100" spc="-15" dirty="0">
                <a:latin typeface="Georgia"/>
                <a:cs typeface="Georgia"/>
              </a:rPr>
              <a:t>of </a:t>
            </a:r>
            <a:r>
              <a:rPr sz="2100" spc="-45" dirty="0">
                <a:latin typeface="Georgia"/>
                <a:cs typeface="Georgia"/>
              </a:rPr>
              <a:t>recursive  </a:t>
            </a:r>
            <a:r>
              <a:rPr sz="2100" spc="-30" dirty="0" smtClean="0">
                <a:latin typeface="Georgia"/>
                <a:cs typeface="Georgia"/>
              </a:rPr>
              <a:t>algorithms</a:t>
            </a:r>
            <a:endParaRPr lang="en-IN" sz="2100" spc="-30" dirty="0" smtClean="0">
              <a:latin typeface="Georgia"/>
              <a:cs typeface="Georgia"/>
            </a:endParaRPr>
          </a:p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r>
              <a:rPr lang="en-IN" sz="2100" spc="-30" dirty="0" err="1" smtClean="0">
                <a:latin typeface="Georgia"/>
                <a:cs typeface="Georgia"/>
              </a:rPr>
              <a:t>E.g</a:t>
            </a:r>
            <a:r>
              <a:rPr lang="en-IN" sz="2100" spc="-30" dirty="0" smtClean="0">
                <a:latin typeface="Georgia"/>
                <a:cs typeface="Georgia"/>
              </a:rPr>
              <a:t> .  T(n)= 1 if n=1 || n= 2</a:t>
            </a:r>
          </a:p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r>
              <a:rPr lang="en-IN" sz="2100" spc="-30" dirty="0">
                <a:latin typeface="Georgia"/>
                <a:cs typeface="Georgia"/>
              </a:rPr>
              <a:t> </a:t>
            </a:r>
            <a:r>
              <a:rPr lang="en-IN" sz="2100" spc="-30" dirty="0" smtClean="0">
                <a:latin typeface="Georgia"/>
                <a:cs typeface="Georgia"/>
              </a:rPr>
              <a:t>         =  T(n-1) + T (n-2 ) if n&gt;=3</a:t>
            </a:r>
          </a:p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endParaRPr lang="en-IN" sz="2100" spc="-30" dirty="0" smtClean="0">
              <a:latin typeface="Georgia"/>
              <a:cs typeface="Georgia"/>
            </a:endParaRPr>
          </a:p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endParaRPr sz="2100" dirty="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33600" y="2438400"/>
            <a:ext cx="5029200" cy="1409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590" cy="6934200"/>
            <a:chOff x="-828" y="0"/>
            <a:chExt cx="9145590" cy="6934200"/>
          </a:xfrm>
        </p:grpSpPr>
        <p:sp>
          <p:nvSpPr>
            <p:cNvPr id="3" name="object 3"/>
            <p:cNvSpPr/>
            <p:nvPr/>
          </p:nvSpPr>
          <p:spPr>
            <a:xfrm>
              <a:off x="0" y="7620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20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15240" y="1526794"/>
            <a:ext cx="7449820" cy="5732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sz="2850" spc="-740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3000" i="1" spc="-55" dirty="0" smtClean="0">
                <a:latin typeface="Georgia"/>
                <a:cs typeface="Georgia"/>
              </a:rPr>
              <a:t>T</a:t>
            </a:r>
            <a:r>
              <a:rPr sz="3000" spc="-55" dirty="0" smtClean="0">
                <a:latin typeface="Georgia"/>
                <a:cs typeface="Georgia"/>
              </a:rPr>
              <a:t>(</a:t>
            </a:r>
            <a:r>
              <a:rPr sz="3000" i="1" spc="-55" dirty="0" smtClean="0">
                <a:latin typeface="Georgia"/>
                <a:cs typeface="Georgia"/>
              </a:rPr>
              <a:t>n</a:t>
            </a:r>
            <a:r>
              <a:rPr sz="3000" spc="-55" dirty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lang="en-IN" sz="3000" spc="-275" dirty="0" smtClean="0">
                <a:latin typeface="Georgia"/>
                <a:cs typeface="Georgia"/>
              </a:rPr>
              <a:t>5 </a:t>
            </a:r>
            <a:r>
              <a:rPr sz="3000" i="1" spc="-105" dirty="0" smtClean="0">
                <a:latin typeface="Georgia"/>
                <a:cs typeface="Georgia"/>
              </a:rPr>
              <a:t>T</a:t>
            </a:r>
            <a:r>
              <a:rPr sz="3000" spc="-105" dirty="0" smtClean="0">
                <a:latin typeface="Georgia"/>
                <a:cs typeface="Georgia"/>
              </a:rPr>
              <a:t>(</a:t>
            </a:r>
            <a:r>
              <a:rPr sz="3000" i="1" spc="-105" dirty="0" smtClean="0">
                <a:latin typeface="Georgia"/>
                <a:cs typeface="Georgia"/>
              </a:rPr>
              <a:t>n</a:t>
            </a:r>
            <a:r>
              <a:rPr sz="3000" spc="-105" dirty="0" smtClean="0">
                <a:latin typeface="Georgia"/>
                <a:cs typeface="Georgia"/>
              </a:rPr>
              <a:t>/</a:t>
            </a:r>
            <a:r>
              <a:rPr lang="en-IN" sz="3000" spc="-105" dirty="0" smtClean="0">
                <a:latin typeface="Georgia"/>
                <a:cs typeface="Georgia"/>
              </a:rPr>
              <a:t>2 </a:t>
            </a:r>
            <a:r>
              <a:rPr sz="3000" spc="-105" dirty="0" smtClean="0">
                <a:latin typeface="Georgia"/>
                <a:cs typeface="Georgia"/>
              </a:rPr>
              <a:t>) </a:t>
            </a:r>
            <a:r>
              <a:rPr sz="3000" spc="-275" dirty="0">
                <a:latin typeface="Georgia"/>
                <a:cs typeface="Georgia"/>
              </a:rPr>
              <a:t>+</a:t>
            </a:r>
            <a:r>
              <a:rPr sz="3000" spc="50" dirty="0">
                <a:latin typeface="Georgia"/>
                <a:cs typeface="Georgia"/>
              </a:rPr>
              <a:t> </a:t>
            </a:r>
            <a:r>
              <a:rPr lang="en-IN" sz="3000" i="1" spc="-125" dirty="0" smtClean="0">
                <a:latin typeface="Georgia"/>
                <a:cs typeface="Georgia"/>
              </a:rPr>
              <a:t>n </a:t>
            </a:r>
            <a:r>
              <a:rPr lang="en-IN" sz="3000" i="1" spc="-125" baseline="30000" dirty="0">
                <a:latin typeface="Georgia"/>
                <a:cs typeface="Georgia"/>
              </a:rPr>
              <a:t>3</a:t>
            </a:r>
            <a:endParaRPr lang="en-IN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en-IN" sz="3000" i="1" spc="-125" baseline="30000" dirty="0" smtClean="0">
                <a:latin typeface="Georgia"/>
                <a:cs typeface="Georgia"/>
              </a:rPr>
              <a:t>          </a:t>
            </a:r>
            <a:r>
              <a:rPr lang="pt-BR" sz="3000" i="1" spc="-55" dirty="0">
                <a:latin typeface="Georgia"/>
                <a:cs typeface="Georgia"/>
              </a:rPr>
              <a:t>T</a:t>
            </a:r>
            <a:r>
              <a:rPr lang="pt-BR" sz="3000" spc="-55" dirty="0">
                <a:latin typeface="Georgia"/>
                <a:cs typeface="Georgia"/>
              </a:rPr>
              <a:t>(</a:t>
            </a:r>
            <a:r>
              <a:rPr lang="pt-BR" sz="3000" i="1" spc="-55" dirty="0">
                <a:latin typeface="Georgia"/>
                <a:cs typeface="Georgia"/>
              </a:rPr>
              <a:t>n</a:t>
            </a:r>
            <a:r>
              <a:rPr lang="pt-BR" sz="3000" spc="-5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= </a:t>
            </a:r>
            <a:r>
              <a:rPr lang="pt-BR" sz="3000" spc="-275" dirty="0" smtClean="0">
                <a:latin typeface="Georgia"/>
                <a:cs typeface="Georgia"/>
              </a:rPr>
              <a:t>7  </a:t>
            </a:r>
            <a:r>
              <a:rPr lang="pt-BR" sz="3000" i="1" spc="-105" dirty="0" smtClean="0">
                <a:latin typeface="Georgia"/>
                <a:cs typeface="Georgia"/>
              </a:rPr>
              <a:t>T</a:t>
            </a:r>
            <a:r>
              <a:rPr lang="pt-BR" sz="3000" spc="-105" dirty="0" smtClean="0">
                <a:latin typeface="Georgia"/>
                <a:cs typeface="Georgia"/>
              </a:rPr>
              <a:t>(</a:t>
            </a:r>
            <a:r>
              <a:rPr lang="pt-BR" sz="3000" i="1" spc="-105" dirty="0" smtClean="0">
                <a:latin typeface="Georgia"/>
                <a:cs typeface="Georgia"/>
              </a:rPr>
              <a:t>n</a:t>
            </a:r>
            <a:r>
              <a:rPr lang="pt-BR" sz="3000" spc="-105" dirty="0" smtClean="0">
                <a:latin typeface="Georgia"/>
                <a:cs typeface="Georgia"/>
              </a:rPr>
              <a:t>/3 ) </a:t>
            </a:r>
            <a:r>
              <a:rPr lang="pt-BR" sz="3000" spc="-275" dirty="0">
                <a:latin typeface="Georgia"/>
                <a:cs typeface="Georgia"/>
              </a:rPr>
              <a:t>+</a:t>
            </a:r>
            <a:r>
              <a:rPr lang="pt-BR" sz="3000" spc="50" dirty="0">
                <a:latin typeface="Georgia"/>
                <a:cs typeface="Georgia"/>
              </a:rPr>
              <a:t> </a:t>
            </a:r>
            <a:r>
              <a:rPr lang="pt-BR" sz="3000" i="1" spc="-125" dirty="0">
                <a:latin typeface="Georgia"/>
                <a:cs typeface="Georgia"/>
              </a:rPr>
              <a:t>n </a:t>
            </a:r>
            <a:r>
              <a:rPr lang="pt-BR" sz="3000" i="1" spc="-125" baseline="30000" dirty="0">
                <a:latin typeface="Georgia"/>
                <a:cs typeface="Georgia"/>
              </a:rPr>
              <a:t>2</a:t>
            </a: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en-IN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en-IN" sz="3000" i="1" spc="-125" baseline="30000" dirty="0">
                <a:latin typeface="Georgia"/>
                <a:cs typeface="Georgia"/>
              </a:rPr>
              <a:t> </a:t>
            </a:r>
            <a:r>
              <a:rPr lang="en-IN" sz="3000" i="1" spc="-125" baseline="30000" dirty="0" smtClean="0">
                <a:latin typeface="Georgia"/>
                <a:cs typeface="Georgia"/>
              </a:rPr>
              <a:t>             </a:t>
            </a:r>
            <a:r>
              <a:rPr lang="pt-BR" sz="3000" i="1" spc="-55" dirty="0" smtClean="0">
                <a:latin typeface="Georgia"/>
                <a:cs typeface="Georgia"/>
              </a:rPr>
              <a:t>T</a:t>
            </a:r>
            <a:r>
              <a:rPr lang="pt-BR" sz="3000" spc="-55" dirty="0" smtClean="0">
                <a:latin typeface="Georgia"/>
                <a:cs typeface="Georgia"/>
              </a:rPr>
              <a:t>(</a:t>
            </a:r>
            <a:r>
              <a:rPr lang="pt-BR" sz="3000" i="1" spc="-55" dirty="0" smtClean="0">
                <a:latin typeface="Georgia"/>
                <a:cs typeface="Georgia"/>
              </a:rPr>
              <a:t>n</a:t>
            </a:r>
            <a:r>
              <a:rPr lang="pt-BR" sz="3000" spc="-5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= </a:t>
            </a:r>
            <a:r>
              <a:rPr lang="pt-BR" sz="3000" spc="-275" dirty="0" smtClean="0">
                <a:latin typeface="Georgia"/>
                <a:cs typeface="Georgia"/>
              </a:rPr>
              <a:t>7</a:t>
            </a:r>
            <a:r>
              <a:rPr lang="pt-BR" sz="3000" i="1" spc="-105" dirty="0" smtClean="0">
                <a:latin typeface="Georgia"/>
                <a:cs typeface="Georgia"/>
              </a:rPr>
              <a:t>T</a:t>
            </a:r>
            <a:r>
              <a:rPr lang="pt-BR" sz="3000" spc="-105" dirty="0" smtClean="0">
                <a:latin typeface="Georgia"/>
                <a:cs typeface="Georgia"/>
              </a:rPr>
              <a:t>(</a:t>
            </a:r>
            <a:r>
              <a:rPr lang="pt-BR" sz="3000" i="1" spc="-105" dirty="0" smtClean="0">
                <a:latin typeface="Georgia"/>
                <a:cs typeface="Georgia"/>
              </a:rPr>
              <a:t>n</a:t>
            </a:r>
            <a:r>
              <a:rPr lang="pt-BR" sz="3000" spc="-105" dirty="0" smtClean="0">
                <a:latin typeface="Georgia"/>
                <a:cs typeface="Georgia"/>
              </a:rPr>
              <a:t>/2 </a:t>
            </a:r>
            <a:r>
              <a:rPr lang="pt-BR" sz="3000" spc="-10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+</a:t>
            </a:r>
            <a:r>
              <a:rPr lang="pt-BR" sz="3000" spc="50" dirty="0">
                <a:latin typeface="Georgia"/>
                <a:cs typeface="Georgia"/>
              </a:rPr>
              <a:t> </a:t>
            </a:r>
            <a:r>
              <a:rPr lang="pt-BR" sz="3000" i="1" spc="-125" dirty="0">
                <a:latin typeface="Georgia"/>
                <a:cs typeface="Georgia"/>
              </a:rPr>
              <a:t>n </a:t>
            </a:r>
            <a:r>
              <a:rPr lang="pt-BR" sz="3000" i="1" spc="-125" baseline="30000" dirty="0" smtClean="0">
                <a:latin typeface="Georgia"/>
                <a:cs typeface="Georgia"/>
              </a:rPr>
              <a:t>2  </a:t>
            </a: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pt-BR" sz="3000" i="1" spc="-125" baseline="30000" dirty="0">
                <a:latin typeface="Georgia"/>
                <a:cs typeface="Georgia"/>
              </a:rPr>
              <a:t>          </a:t>
            </a:r>
            <a:r>
              <a:rPr lang="pt-BR" sz="3000" i="1" spc="-55" dirty="0">
                <a:latin typeface="Georgia"/>
                <a:cs typeface="Georgia"/>
              </a:rPr>
              <a:t>T</a:t>
            </a:r>
            <a:r>
              <a:rPr lang="pt-BR" sz="3000" spc="-55" dirty="0">
                <a:latin typeface="Georgia"/>
                <a:cs typeface="Georgia"/>
              </a:rPr>
              <a:t>(</a:t>
            </a:r>
            <a:r>
              <a:rPr lang="pt-BR" sz="3000" i="1" spc="-55" dirty="0">
                <a:latin typeface="Georgia"/>
                <a:cs typeface="Georgia"/>
              </a:rPr>
              <a:t>n</a:t>
            </a:r>
            <a:r>
              <a:rPr lang="pt-BR" sz="3000" spc="-5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= 2 </a:t>
            </a:r>
            <a:r>
              <a:rPr lang="pt-BR" sz="3000" i="1" spc="-105" dirty="0">
                <a:latin typeface="Georgia"/>
                <a:cs typeface="Georgia"/>
              </a:rPr>
              <a:t>T</a:t>
            </a:r>
            <a:r>
              <a:rPr lang="pt-BR" sz="3000" spc="-105" dirty="0">
                <a:latin typeface="Georgia"/>
                <a:cs typeface="Georgia"/>
              </a:rPr>
              <a:t>(</a:t>
            </a:r>
            <a:r>
              <a:rPr lang="pt-BR" sz="3000" i="1" spc="-105" dirty="0">
                <a:latin typeface="Georgia"/>
                <a:cs typeface="Georgia"/>
              </a:rPr>
              <a:t>n</a:t>
            </a:r>
            <a:r>
              <a:rPr lang="pt-BR" sz="3000" spc="-105" dirty="0">
                <a:latin typeface="Georgia"/>
                <a:cs typeface="Georgia"/>
              </a:rPr>
              <a:t>/2 ) </a:t>
            </a:r>
            <a:r>
              <a:rPr lang="pt-BR" sz="3000" spc="-275" dirty="0">
                <a:latin typeface="Georgia"/>
                <a:cs typeface="Georgia"/>
              </a:rPr>
              <a:t>+</a:t>
            </a:r>
            <a:r>
              <a:rPr lang="pt-BR" sz="3000" spc="50" dirty="0">
                <a:latin typeface="Georgia"/>
                <a:cs typeface="Georgia"/>
              </a:rPr>
              <a:t> </a:t>
            </a:r>
            <a:r>
              <a:rPr lang="pt-BR" sz="3000" i="1" spc="-125" dirty="0">
                <a:latin typeface="Georgia"/>
                <a:cs typeface="Georgia"/>
              </a:rPr>
              <a:t>n</a:t>
            </a:r>
            <a:endParaRPr lang="pt-BR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pt-BR" sz="3000" i="1" spc="-125" baseline="30000" dirty="0">
                <a:latin typeface="Georgia"/>
                <a:cs typeface="Georgia"/>
              </a:rPr>
              <a:t> </a:t>
            </a:r>
            <a:r>
              <a:rPr lang="pt-BR" sz="3000" i="1" spc="-125" baseline="30000" dirty="0" smtClean="0">
                <a:latin typeface="Georgia"/>
                <a:cs typeface="Georgia"/>
              </a:rPr>
              <a:t>            </a:t>
            </a:r>
            <a:r>
              <a:rPr lang="pt-BR" sz="3000" i="1" spc="-55" dirty="0" smtClean="0">
                <a:latin typeface="Georgia"/>
                <a:cs typeface="Georgia"/>
              </a:rPr>
              <a:t>T</a:t>
            </a:r>
            <a:r>
              <a:rPr lang="pt-BR" sz="3000" spc="-55" dirty="0" smtClean="0">
                <a:latin typeface="Georgia"/>
                <a:cs typeface="Georgia"/>
              </a:rPr>
              <a:t>(</a:t>
            </a:r>
            <a:r>
              <a:rPr lang="pt-BR" sz="3000" i="1" spc="-55" dirty="0" smtClean="0">
                <a:latin typeface="Georgia"/>
                <a:cs typeface="Georgia"/>
              </a:rPr>
              <a:t>n</a:t>
            </a:r>
            <a:r>
              <a:rPr lang="pt-BR" sz="3000" spc="-55" dirty="0">
                <a:latin typeface="Georgia"/>
                <a:cs typeface="Georgia"/>
              </a:rPr>
              <a:t>) </a:t>
            </a:r>
            <a:r>
              <a:rPr lang="pt-BR" sz="3000" spc="-275" dirty="0">
                <a:latin typeface="Georgia"/>
                <a:cs typeface="Georgia"/>
              </a:rPr>
              <a:t>= </a:t>
            </a:r>
            <a:r>
              <a:rPr lang="pt-BR" sz="3000" spc="-275" dirty="0" smtClean="0">
                <a:latin typeface="Georgia"/>
                <a:cs typeface="Georgia"/>
              </a:rPr>
              <a:t>2  </a:t>
            </a:r>
            <a:r>
              <a:rPr lang="pt-BR" sz="3000" i="1" spc="-105" dirty="0" smtClean="0">
                <a:latin typeface="Georgia"/>
                <a:cs typeface="Georgia"/>
              </a:rPr>
              <a:t>T</a:t>
            </a:r>
            <a:r>
              <a:rPr lang="pt-BR" sz="3000" spc="-105" dirty="0" smtClean="0">
                <a:latin typeface="Georgia"/>
                <a:cs typeface="Georgia"/>
              </a:rPr>
              <a:t>(</a:t>
            </a:r>
            <a:r>
              <a:rPr lang="pt-BR" sz="3000" i="1" spc="-105" dirty="0" smtClean="0">
                <a:latin typeface="Georgia"/>
                <a:cs typeface="Georgia"/>
              </a:rPr>
              <a:t>n</a:t>
            </a:r>
            <a:r>
              <a:rPr lang="pt-BR" sz="3000" spc="-105" dirty="0" smtClean="0">
                <a:latin typeface="Georgia"/>
                <a:cs typeface="Georgia"/>
              </a:rPr>
              <a:t>/2 ) </a:t>
            </a:r>
            <a:r>
              <a:rPr lang="pt-BR" sz="3000" spc="-275" dirty="0">
                <a:latin typeface="Georgia"/>
                <a:cs typeface="Georgia"/>
              </a:rPr>
              <a:t>+</a:t>
            </a:r>
            <a:r>
              <a:rPr lang="pt-BR" sz="3000" spc="50" dirty="0">
                <a:latin typeface="Georgia"/>
                <a:cs typeface="Georgia"/>
              </a:rPr>
              <a:t> </a:t>
            </a:r>
            <a:r>
              <a:rPr lang="pt-BR" sz="3000" i="1" spc="-125" dirty="0" smtClean="0">
                <a:latin typeface="Georgia"/>
                <a:cs typeface="Georgia"/>
              </a:rPr>
              <a:t>n </a:t>
            </a:r>
            <a:r>
              <a:rPr lang="pt-BR" sz="3000" i="1" spc="-125" baseline="30000" dirty="0" smtClean="0">
                <a:latin typeface="Georgia"/>
                <a:cs typeface="Georgia"/>
              </a:rPr>
              <a:t>2</a:t>
            </a:r>
            <a:r>
              <a:rPr lang="pt-BR" sz="3000" i="1" spc="-125" dirty="0" smtClean="0">
                <a:latin typeface="Georgia"/>
                <a:cs typeface="Georgia"/>
              </a:rPr>
              <a:t> </a:t>
            </a:r>
            <a:endParaRPr lang="pt-BR" sz="3000" i="1" spc="-125" baseline="30000" dirty="0" smtClean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endParaRPr lang="pt-BR" sz="3000" i="1" spc="-125" baseline="30000" dirty="0">
              <a:latin typeface="Georgia"/>
              <a:cs typeface="Georgia"/>
            </a:endParaRPr>
          </a:p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766445" algn="l"/>
              </a:tabLst>
            </a:pPr>
            <a:r>
              <a:rPr lang="pt-BR" sz="3000" i="1" spc="-125" baseline="30000" dirty="0" smtClean="0">
                <a:latin typeface="Georgia"/>
                <a:cs typeface="Georgia"/>
              </a:rPr>
              <a:t> </a:t>
            </a:r>
            <a:r>
              <a:rPr lang="pt-BR" sz="3000" i="1" spc="-125" dirty="0" smtClean="0">
                <a:latin typeface="Georgia"/>
                <a:cs typeface="Georgia"/>
              </a:rPr>
              <a:t>   </a:t>
            </a:r>
            <a:endParaRPr sz="3000" baseline="30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591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455005"/>
            <a:ext cx="8229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735" marR="5080" indent="-1677035">
              <a:lnSpc>
                <a:spcPct val="100000"/>
              </a:lnSpc>
              <a:spcBef>
                <a:spcPts val="100"/>
              </a:spcBef>
            </a:pPr>
            <a:r>
              <a:rPr sz="5000" dirty="0" smtClean="0"/>
              <a:t>  </a:t>
            </a:r>
            <a:r>
              <a:rPr sz="5000" spc="-25" dirty="0"/>
              <a:t>Iteration</a:t>
            </a:r>
            <a:r>
              <a:rPr sz="5000" spc="-10" dirty="0"/>
              <a:t> </a:t>
            </a:r>
            <a:r>
              <a:rPr sz="5000" spc="-5" dirty="0"/>
              <a:t>method</a:t>
            </a:r>
            <a:endParaRPr sz="5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21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53311"/>
            <a:ext cx="8078470" cy="31349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82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7020" algn="l"/>
              </a:tabLst>
            </a:pPr>
            <a:r>
              <a:rPr sz="3000" spc="-85" dirty="0">
                <a:latin typeface="Georgia"/>
                <a:cs typeface="Georgia"/>
              </a:rPr>
              <a:t>Steps:</a:t>
            </a:r>
            <a:endParaRPr sz="3000">
              <a:latin typeface="Georgia"/>
              <a:cs typeface="Georg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"/>
              <a:buChar char=""/>
              <a:tabLst>
                <a:tab pos="653415" algn="l"/>
              </a:tabLst>
            </a:pPr>
            <a:r>
              <a:rPr sz="3000" spc="-80" dirty="0">
                <a:latin typeface="Georgia"/>
                <a:cs typeface="Georgia"/>
              </a:rPr>
              <a:t>Expand </a:t>
            </a:r>
            <a:r>
              <a:rPr sz="3000" spc="-5" dirty="0">
                <a:latin typeface="Georgia"/>
                <a:cs typeface="Georgia"/>
              </a:rPr>
              <a:t>the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-45" dirty="0">
                <a:latin typeface="Georgia"/>
                <a:cs typeface="Georgia"/>
              </a:rPr>
              <a:t>recurrence</a:t>
            </a:r>
            <a:endParaRPr sz="3000">
              <a:latin typeface="Georgia"/>
              <a:cs typeface="Georgia"/>
            </a:endParaRPr>
          </a:p>
          <a:p>
            <a:pPr marL="652780" marR="5080" lvl="1" indent="-247650" algn="just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"/>
              <a:buChar char=""/>
              <a:tabLst>
                <a:tab pos="653415" algn="l"/>
              </a:tabLst>
            </a:pPr>
            <a:r>
              <a:rPr sz="3000" spc="-95" dirty="0">
                <a:latin typeface="Georgia"/>
                <a:cs typeface="Georgia"/>
              </a:rPr>
              <a:t>Express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50" dirty="0">
                <a:latin typeface="Georgia"/>
                <a:cs typeface="Georgia"/>
              </a:rPr>
              <a:t>expansion </a:t>
            </a:r>
            <a:r>
              <a:rPr sz="3000" spc="-80" dirty="0">
                <a:latin typeface="Georgia"/>
                <a:cs typeface="Georgia"/>
              </a:rPr>
              <a:t>as </a:t>
            </a:r>
            <a:r>
              <a:rPr sz="3000" spc="-75" dirty="0">
                <a:latin typeface="Georgia"/>
                <a:cs typeface="Georgia"/>
              </a:rPr>
              <a:t>a </a:t>
            </a:r>
            <a:r>
              <a:rPr sz="3000" spc="-35" dirty="0">
                <a:latin typeface="Georgia"/>
                <a:cs typeface="Georgia"/>
              </a:rPr>
              <a:t>summation </a:t>
            </a:r>
            <a:r>
              <a:rPr sz="3000" spc="-55" dirty="0">
                <a:latin typeface="Georgia"/>
                <a:cs typeface="Georgia"/>
              </a:rPr>
              <a:t>by  </a:t>
            </a:r>
            <a:r>
              <a:rPr sz="3000" spc="-20" dirty="0">
                <a:latin typeface="Georgia"/>
                <a:cs typeface="Georgia"/>
              </a:rPr>
              <a:t>plugging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45" dirty="0">
                <a:latin typeface="Georgia"/>
                <a:cs typeface="Georgia"/>
              </a:rPr>
              <a:t>recurrence </a:t>
            </a:r>
            <a:r>
              <a:rPr sz="3000" spc="-20" dirty="0">
                <a:latin typeface="Georgia"/>
                <a:cs typeface="Georgia"/>
              </a:rPr>
              <a:t>back </a:t>
            </a:r>
            <a:r>
              <a:rPr sz="3000" spc="-25" dirty="0">
                <a:latin typeface="Georgia"/>
                <a:cs typeface="Georgia"/>
              </a:rPr>
              <a:t>into </a:t>
            </a:r>
            <a:r>
              <a:rPr sz="3000" spc="-35" dirty="0">
                <a:latin typeface="Georgia"/>
                <a:cs typeface="Georgia"/>
              </a:rPr>
              <a:t>itself </a:t>
            </a:r>
            <a:r>
              <a:rPr sz="3000" spc="-20" dirty="0">
                <a:latin typeface="Georgia"/>
                <a:cs typeface="Georgia"/>
              </a:rPr>
              <a:t>until  </a:t>
            </a:r>
            <a:r>
              <a:rPr sz="3000" spc="-45" dirty="0">
                <a:latin typeface="Georgia"/>
                <a:cs typeface="Georgia"/>
              </a:rPr>
              <a:t>you </a:t>
            </a:r>
            <a:r>
              <a:rPr sz="3000" spc="-40" dirty="0">
                <a:latin typeface="Georgia"/>
                <a:cs typeface="Georgia"/>
              </a:rPr>
              <a:t>see </a:t>
            </a:r>
            <a:r>
              <a:rPr sz="3000" spc="-75" dirty="0">
                <a:latin typeface="Georgia"/>
                <a:cs typeface="Georgia"/>
              </a:rPr>
              <a:t>a</a:t>
            </a:r>
            <a:r>
              <a:rPr sz="3000" spc="-185" dirty="0">
                <a:latin typeface="Georgia"/>
                <a:cs typeface="Georgia"/>
              </a:rPr>
              <a:t> </a:t>
            </a:r>
            <a:r>
              <a:rPr sz="3000" spc="-40" dirty="0">
                <a:latin typeface="Georgia"/>
                <a:cs typeface="Georgia"/>
              </a:rPr>
              <a:t>pattern.</a:t>
            </a:r>
            <a:endParaRPr sz="3000">
              <a:latin typeface="Georgia"/>
              <a:cs typeface="Georgia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"/>
              <a:buChar char=""/>
              <a:tabLst>
                <a:tab pos="653415" algn="l"/>
              </a:tabLst>
            </a:pPr>
            <a:r>
              <a:rPr sz="3000" spc="-75" dirty="0">
                <a:latin typeface="Georgia"/>
                <a:cs typeface="Georgia"/>
              </a:rPr>
              <a:t>Evaluate </a:t>
            </a:r>
            <a:r>
              <a:rPr sz="3000" spc="-5" dirty="0">
                <a:latin typeface="Georgia"/>
                <a:cs typeface="Georgia"/>
              </a:rPr>
              <a:t>the</a:t>
            </a:r>
            <a:r>
              <a:rPr sz="3000" spc="-114" dirty="0">
                <a:latin typeface="Georgia"/>
                <a:cs typeface="Georgia"/>
              </a:rPr>
              <a:t> </a:t>
            </a:r>
            <a:r>
              <a:rPr sz="3000" spc="-35" dirty="0">
                <a:latin typeface="Georgia"/>
                <a:cs typeface="Georgia"/>
              </a:rPr>
              <a:t>summation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455005"/>
            <a:ext cx="8229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735" marR="5080" indent="-1677035">
              <a:lnSpc>
                <a:spcPct val="100000"/>
              </a:lnSpc>
              <a:spcBef>
                <a:spcPts val="100"/>
              </a:spcBef>
            </a:pPr>
            <a:r>
              <a:rPr sz="5000" dirty="0" smtClean="0"/>
              <a:t>  </a:t>
            </a:r>
            <a:r>
              <a:rPr sz="5000" spc="-25" dirty="0"/>
              <a:t>Iteration</a:t>
            </a:r>
            <a:r>
              <a:rPr sz="5000" spc="-10" dirty="0"/>
              <a:t> </a:t>
            </a:r>
            <a:r>
              <a:rPr sz="5000" spc="-5" dirty="0"/>
              <a:t>method</a:t>
            </a:r>
            <a:endParaRPr sz="50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22</a:t>
            </a:fld>
            <a:endParaRPr spc="-90" dirty="0"/>
          </a:p>
        </p:txBody>
      </p:sp>
      <p:sp>
        <p:nvSpPr>
          <p:cNvPr id="9" name="object 9"/>
          <p:cNvSpPr/>
          <p:nvPr/>
        </p:nvSpPr>
        <p:spPr>
          <a:xfrm>
            <a:off x="1066800" y="3581400"/>
            <a:ext cx="2808731" cy="6004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904" y="4724400"/>
            <a:ext cx="3599688" cy="8656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683" y="5661659"/>
            <a:ext cx="2157983" cy="647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1947799"/>
            <a:ext cx="8080375" cy="272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  <a:tab pos="788035" algn="l"/>
                <a:tab pos="2469515" algn="l"/>
                <a:tab pos="3131185" algn="l"/>
                <a:tab pos="4956810" algn="l"/>
                <a:tab pos="5679440" algn="l"/>
                <a:tab pos="6173470" algn="l"/>
                <a:tab pos="7112634" algn="l"/>
                <a:tab pos="7600315" algn="l"/>
              </a:tabLst>
            </a:pPr>
            <a:r>
              <a:rPr sz="2600" spc="-75" dirty="0">
                <a:latin typeface="Georgia"/>
                <a:cs typeface="Georgia"/>
              </a:rPr>
              <a:t>In	</a:t>
            </a:r>
            <a:r>
              <a:rPr sz="2600" spc="-25" dirty="0">
                <a:latin typeface="Georgia"/>
                <a:cs typeface="Georgia"/>
              </a:rPr>
              <a:t>e</a:t>
            </a:r>
            <a:r>
              <a:rPr sz="2600" spc="-50" dirty="0">
                <a:latin typeface="Georgia"/>
                <a:cs typeface="Georgia"/>
              </a:rPr>
              <a:t>va</a:t>
            </a:r>
            <a:r>
              <a:rPr sz="2600" spc="-45" dirty="0">
                <a:latin typeface="Georgia"/>
                <a:cs typeface="Georgia"/>
              </a:rPr>
              <a:t>l</a:t>
            </a:r>
            <a:r>
              <a:rPr sz="2600" spc="-25" dirty="0">
                <a:latin typeface="Georgia"/>
                <a:cs typeface="Georgia"/>
              </a:rPr>
              <a:t>ua</a:t>
            </a:r>
            <a:r>
              <a:rPr sz="2600" spc="-35" dirty="0">
                <a:latin typeface="Georgia"/>
                <a:cs typeface="Georgia"/>
              </a:rPr>
              <a:t>t</a:t>
            </a:r>
            <a:r>
              <a:rPr sz="2600" spc="-20" dirty="0">
                <a:latin typeface="Georgia"/>
                <a:cs typeface="Georgia"/>
              </a:rPr>
              <a:t>i</a:t>
            </a:r>
            <a:r>
              <a:rPr sz="2600" spc="-40" dirty="0">
                <a:latin typeface="Georgia"/>
                <a:cs typeface="Georgia"/>
              </a:rPr>
              <a:t>n</a:t>
            </a:r>
            <a:r>
              <a:rPr sz="2600" spc="-5" dirty="0">
                <a:latin typeface="Georgia"/>
                <a:cs typeface="Georgia"/>
              </a:rPr>
              <a:t>g</a:t>
            </a:r>
            <a:r>
              <a:rPr sz="2600" dirty="0">
                <a:latin typeface="Georgia"/>
                <a:cs typeface="Georgia"/>
              </a:rPr>
              <a:t>	the	</a:t>
            </a:r>
            <a:r>
              <a:rPr sz="2600" spc="-80" dirty="0">
                <a:latin typeface="Georgia"/>
                <a:cs typeface="Georgia"/>
              </a:rPr>
              <a:t>s</a:t>
            </a:r>
            <a:r>
              <a:rPr sz="2600" spc="-45" dirty="0">
                <a:latin typeface="Georgia"/>
                <a:cs typeface="Georgia"/>
              </a:rPr>
              <a:t>umm</a:t>
            </a:r>
            <a:r>
              <a:rPr sz="2600" spc="-50" dirty="0">
                <a:latin typeface="Georgia"/>
                <a:cs typeface="Georgia"/>
              </a:rPr>
              <a:t>a</a:t>
            </a:r>
            <a:r>
              <a:rPr sz="2600" spc="-10" dirty="0">
                <a:latin typeface="Georgia"/>
                <a:cs typeface="Georgia"/>
              </a:rPr>
              <a:t>tion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10" dirty="0">
                <a:latin typeface="Georgia"/>
                <a:cs typeface="Georgia"/>
              </a:rPr>
              <a:t>o</a:t>
            </a:r>
            <a:r>
              <a:rPr sz="2600" spc="-20" dirty="0">
                <a:latin typeface="Georgia"/>
                <a:cs typeface="Georgia"/>
              </a:rPr>
              <a:t>n</a:t>
            </a:r>
            <a:r>
              <a:rPr sz="2600" spc="-10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40" dirty="0">
                <a:latin typeface="Georgia"/>
                <a:cs typeface="Georgia"/>
              </a:rPr>
              <a:t>o</a:t>
            </a:r>
            <a:r>
              <a:rPr sz="2600" spc="-30" dirty="0">
                <a:latin typeface="Georgia"/>
                <a:cs typeface="Georgia"/>
              </a:rPr>
              <a:t>r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45" dirty="0">
                <a:latin typeface="Georgia"/>
                <a:cs typeface="Georgia"/>
              </a:rPr>
              <a:t>mo</a:t>
            </a:r>
            <a:r>
              <a:rPr sz="2600" spc="-70" dirty="0">
                <a:latin typeface="Georgia"/>
                <a:cs typeface="Georgia"/>
              </a:rPr>
              <a:t>r</a:t>
            </a:r>
            <a:r>
              <a:rPr sz="2600" spc="-10" dirty="0">
                <a:latin typeface="Georgia"/>
                <a:cs typeface="Georgia"/>
              </a:rPr>
              <a:t>e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30" dirty="0">
                <a:latin typeface="Georgia"/>
                <a:cs typeface="Georgia"/>
              </a:rPr>
              <a:t>o</a:t>
            </a:r>
            <a:r>
              <a:rPr sz="2600" spc="-15" dirty="0">
                <a:latin typeface="Georgia"/>
                <a:cs typeface="Georgia"/>
              </a:rPr>
              <a:t>f</a:t>
            </a:r>
            <a:r>
              <a:rPr sz="2600" dirty="0">
                <a:latin typeface="Georgia"/>
                <a:cs typeface="Georgia"/>
              </a:rPr>
              <a:t>	</a:t>
            </a:r>
            <a:r>
              <a:rPr sz="2600" spc="-5" dirty="0">
                <a:latin typeface="Georgia"/>
                <a:cs typeface="Georgia"/>
              </a:rPr>
              <a:t>the  </a:t>
            </a:r>
            <a:r>
              <a:rPr sz="2600" spc="-25" dirty="0">
                <a:latin typeface="Georgia"/>
                <a:cs typeface="Georgia"/>
              </a:rPr>
              <a:t>following </a:t>
            </a:r>
            <a:r>
              <a:rPr sz="2600" spc="-30" dirty="0">
                <a:latin typeface="Georgia"/>
                <a:cs typeface="Georgia"/>
              </a:rPr>
              <a:t>summation </a:t>
            </a:r>
            <a:r>
              <a:rPr sz="2600" spc="-35" dirty="0">
                <a:latin typeface="Georgia"/>
                <a:cs typeface="Georgia"/>
              </a:rPr>
              <a:t>formulae </a:t>
            </a:r>
            <a:r>
              <a:rPr sz="2600" spc="-60" dirty="0">
                <a:latin typeface="Georgia"/>
                <a:cs typeface="Georgia"/>
              </a:rPr>
              <a:t>may </a:t>
            </a:r>
            <a:r>
              <a:rPr sz="2600" spc="-10" dirty="0">
                <a:latin typeface="Georgia"/>
                <a:cs typeface="Georgia"/>
              </a:rPr>
              <a:t>be</a:t>
            </a:r>
            <a:r>
              <a:rPr sz="2600" spc="-195" dirty="0">
                <a:latin typeface="Georgia"/>
                <a:cs typeface="Georgia"/>
              </a:rPr>
              <a:t> </a:t>
            </a:r>
            <a:r>
              <a:rPr sz="2600" spc="-55" dirty="0">
                <a:latin typeface="Georgia"/>
                <a:cs typeface="Georgia"/>
              </a:rPr>
              <a:t>used:</a:t>
            </a:r>
            <a:endParaRPr sz="26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Arithmetic</a:t>
            </a:r>
            <a:r>
              <a:rPr sz="2600" spc="-105" dirty="0">
                <a:latin typeface="Georgia"/>
                <a:cs typeface="Georgia"/>
              </a:rPr>
              <a:t> </a:t>
            </a:r>
            <a:r>
              <a:rPr sz="2600" spc="-60" dirty="0">
                <a:latin typeface="Georgia"/>
                <a:cs typeface="Georgia"/>
              </a:rPr>
              <a:t>series: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Arial"/>
              <a:buChar char=""/>
            </a:pPr>
            <a:endParaRPr sz="2600">
              <a:latin typeface="Georgia"/>
              <a:cs typeface="Georgia"/>
            </a:endParaRPr>
          </a:p>
          <a:p>
            <a:pPr marL="4270375" lvl="1" indent="-81280">
              <a:lnSpc>
                <a:spcPct val="100000"/>
              </a:lnSpc>
              <a:buSzPct val="95000"/>
              <a:buChar char="•"/>
              <a:tabLst>
                <a:tab pos="4271010" algn="l"/>
              </a:tabLst>
            </a:pPr>
            <a:r>
              <a:rPr sz="2000" spc="-30" dirty="0">
                <a:latin typeface="Georgia"/>
                <a:cs typeface="Georgia"/>
              </a:rPr>
              <a:t>Special </a:t>
            </a:r>
            <a:r>
              <a:rPr sz="2000" spc="-35" dirty="0">
                <a:latin typeface="Georgia"/>
                <a:cs typeface="Georgia"/>
              </a:rPr>
              <a:t>Cases </a:t>
            </a:r>
            <a:r>
              <a:rPr sz="2000" spc="-15" dirty="0">
                <a:latin typeface="Georgia"/>
                <a:cs typeface="Georgia"/>
              </a:rPr>
              <a:t>of Geometric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Series:</a:t>
            </a:r>
            <a:endParaRPr sz="20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Georgia"/>
              <a:buChar char="•"/>
            </a:pPr>
            <a:endParaRPr sz="240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20" dirty="0">
                <a:latin typeface="Georgia"/>
                <a:cs typeface="Georgia"/>
              </a:rPr>
              <a:t>Geometric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70" dirty="0">
                <a:latin typeface="Georgia"/>
                <a:cs typeface="Georgia"/>
              </a:rPr>
              <a:t>Series: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76800" y="4091940"/>
            <a:ext cx="3457955" cy="16230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455005"/>
            <a:ext cx="82296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735" marR="5080" indent="-1677035">
              <a:lnSpc>
                <a:spcPct val="100000"/>
              </a:lnSpc>
              <a:spcBef>
                <a:spcPts val="100"/>
              </a:spcBef>
            </a:pPr>
            <a:r>
              <a:rPr sz="5000" dirty="0" smtClean="0"/>
              <a:t>  </a:t>
            </a:r>
            <a:r>
              <a:rPr sz="5000" spc="-25" dirty="0"/>
              <a:t>Iteration</a:t>
            </a:r>
            <a:r>
              <a:rPr sz="5000" spc="-10" dirty="0"/>
              <a:t> </a:t>
            </a:r>
            <a:r>
              <a:rPr sz="5000" spc="-5" dirty="0"/>
              <a:t>method</a:t>
            </a:r>
            <a:endParaRPr sz="50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23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947799"/>
            <a:ext cx="27470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ymbol"/>
              <a:buChar char=""/>
              <a:tabLst>
                <a:tab pos="286385" algn="l"/>
                <a:tab pos="287020" algn="l"/>
              </a:tabLst>
            </a:pPr>
            <a:r>
              <a:rPr sz="2600" spc="-35" dirty="0">
                <a:latin typeface="Georgia"/>
                <a:cs typeface="Georgia"/>
              </a:rPr>
              <a:t>Harmonic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70" dirty="0">
                <a:latin typeface="Georgia"/>
                <a:cs typeface="Georgia"/>
              </a:rPr>
              <a:t>Series: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373958"/>
            <a:ext cx="138049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ymbol"/>
              <a:buChar char=""/>
              <a:tabLst>
                <a:tab pos="286385" algn="l"/>
                <a:tab pos="287020" algn="l"/>
              </a:tabLst>
            </a:pPr>
            <a:r>
              <a:rPr sz="2600" spc="-20" dirty="0">
                <a:latin typeface="Georgia"/>
                <a:cs typeface="Georgia"/>
              </a:rPr>
              <a:t>Others: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2514600"/>
            <a:ext cx="2808731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07920" y="3671315"/>
            <a:ext cx="2087880" cy="2881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60035" y="3948684"/>
            <a:ext cx="3383279" cy="23759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597852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0" dirty="0"/>
              <a:t>Recursion-tree</a:t>
            </a:r>
            <a:r>
              <a:rPr sz="5000" spc="-105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24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612140" y="1334770"/>
            <a:ext cx="7932420" cy="50558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3840" marR="8255" indent="-231775" algn="just">
              <a:lnSpc>
                <a:spcPts val="3240"/>
              </a:lnSpc>
              <a:spcBef>
                <a:spcPts val="505"/>
              </a:spcBef>
              <a:buClr>
                <a:srgbClr val="009DD9"/>
              </a:buClr>
              <a:buChar char="•"/>
              <a:tabLst>
                <a:tab pos="244475" algn="l"/>
              </a:tabLst>
            </a:pPr>
            <a:r>
              <a:rPr sz="3000" spc="10" dirty="0">
                <a:latin typeface="Georgia"/>
                <a:cs typeface="Georgia"/>
              </a:rPr>
              <a:t>A </a:t>
            </a:r>
            <a:r>
              <a:rPr sz="3000" spc="-40" dirty="0">
                <a:latin typeface="Georgia"/>
                <a:cs typeface="Georgia"/>
              </a:rPr>
              <a:t>recursion </a:t>
            </a:r>
            <a:r>
              <a:rPr sz="3000" spc="-35" dirty="0">
                <a:latin typeface="Georgia"/>
                <a:cs typeface="Georgia"/>
              </a:rPr>
              <a:t>tree models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40" dirty="0">
                <a:latin typeface="Georgia"/>
                <a:cs typeface="Georgia"/>
              </a:rPr>
              <a:t>costs </a:t>
            </a:r>
            <a:r>
              <a:rPr sz="3000" spc="-20" dirty="0">
                <a:latin typeface="Georgia"/>
                <a:cs typeface="Georgia"/>
              </a:rPr>
              <a:t>(time) </a:t>
            </a:r>
            <a:r>
              <a:rPr sz="3000" spc="-25" dirty="0">
                <a:latin typeface="Georgia"/>
                <a:cs typeface="Georgia"/>
              </a:rPr>
              <a:t>of </a:t>
            </a:r>
            <a:r>
              <a:rPr sz="3000" spc="-75" dirty="0">
                <a:latin typeface="Georgia"/>
                <a:cs typeface="Georgia"/>
              </a:rPr>
              <a:t>a  </a:t>
            </a:r>
            <a:r>
              <a:rPr sz="3000" spc="-55" dirty="0">
                <a:latin typeface="Georgia"/>
                <a:cs typeface="Georgia"/>
              </a:rPr>
              <a:t>recursive </a:t>
            </a:r>
            <a:r>
              <a:rPr sz="3000" spc="-25" dirty="0">
                <a:latin typeface="Georgia"/>
                <a:cs typeface="Georgia"/>
              </a:rPr>
              <a:t>execution of </a:t>
            </a:r>
            <a:r>
              <a:rPr sz="3000" spc="-55" dirty="0">
                <a:latin typeface="Georgia"/>
                <a:cs typeface="Georgia"/>
              </a:rPr>
              <a:t>an</a:t>
            </a:r>
            <a:r>
              <a:rPr sz="3000" spc="-180" dirty="0">
                <a:latin typeface="Georgia"/>
                <a:cs typeface="Georgia"/>
              </a:rPr>
              <a:t> </a:t>
            </a:r>
            <a:r>
              <a:rPr sz="3000" spc="-35" dirty="0">
                <a:latin typeface="Georgia"/>
                <a:cs typeface="Georgia"/>
              </a:rPr>
              <a:t>algorithm.</a:t>
            </a:r>
            <a:endParaRPr sz="3000">
              <a:latin typeface="Georgia"/>
              <a:cs typeface="Georgia"/>
            </a:endParaRPr>
          </a:p>
          <a:p>
            <a:pPr marL="243840" marR="5080" indent="-231775" algn="just">
              <a:lnSpc>
                <a:spcPts val="3240"/>
              </a:lnSpc>
              <a:spcBef>
                <a:spcPts val="905"/>
              </a:spcBef>
              <a:buClr>
                <a:srgbClr val="009DD9"/>
              </a:buClr>
              <a:buChar char="•"/>
              <a:tabLst>
                <a:tab pos="244475" algn="l"/>
              </a:tabLst>
            </a:pPr>
            <a:r>
              <a:rPr sz="3000" spc="-20" dirty="0">
                <a:latin typeface="Georgia"/>
                <a:cs typeface="Georgia"/>
              </a:rPr>
              <a:t>The </a:t>
            </a:r>
            <a:r>
              <a:rPr sz="3000" spc="-40" dirty="0">
                <a:latin typeface="Georgia"/>
                <a:cs typeface="Georgia"/>
              </a:rPr>
              <a:t>recursion </a:t>
            </a:r>
            <a:r>
              <a:rPr sz="3000" spc="-35" dirty="0">
                <a:latin typeface="Georgia"/>
                <a:cs typeface="Georgia"/>
              </a:rPr>
              <a:t>tree </a:t>
            </a:r>
            <a:r>
              <a:rPr sz="3000" spc="-15" dirty="0">
                <a:latin typeface="Georgia"/>
                <a:cs typeface="Georgia"/>
              </a:rPr>
              <a:t>method </a:t>
            </a:r>
            <a:r>
              <a:rPr sz="3000" spc="-60" dirty="0">
                <a:latin typeface="Georgia"/>
                <a:cs typeface="Georgia"/>
              </a:rPr>
              <a:t>is </a:t>
            </a:r>
            <a:r>
              <a:rPr sz="3000" spc="-25" dirty="0">
                <a:latin typeface="Georgia"/>
                <a:cs typeface="Georgia"/>
              </a:rPr>
              <a:t>good </a:t>
            </a:r>
            <a:r>
              <a:rPr sz="3000" spc="-55" dirty="0">
                <a:latin typeface="Georgia"/>
                <a:cs typeface="Georgia"/>
              </a:rPr>
              <a:t>for  </a:t>
            </a:r>
            <a:r>
              <a:rPr sz="3000" spc="-35" dirty="0">
                <a:latin typeface="Georgia"/>
                <a:cs typeface="Georgia"/>
              </a:rPr>
              <a:t>generating </a:t>
            </a:r>
            <a:r>
              <a:rPr sz="3000" spc="-45" dirty="0">
                <a:latin typeface="Georgia"/>
                <a:cs typeface="Georgia"/>
              </a:rPr>
              <a:t>guesses </a:t>
            </a:r>
            <a:r>
              <a:rPr sz="3000" spc="-55" dirty="0">
                <a:latin typeface="Georgia"/>
                <a:cs typeface="Georgia"/>
              </a:rPr>
              <a:t>for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25" dirty="0">
                <a:latin typeface="Georgia"/>
                <a:cs typeface="Georgia"/>
              </a:rPr>
              <a:t>substitution  </a:t>
            </a:r>
            <a:r>
              <a:rPr sz="3000" spc="-20" dirty="0">
                <a:latin typeface="Georgia"/>
                <a:cs typeface="Georgia"/>
              </a:rPr>
              <a:t>method.</a:t>
            </a:r>
            <a:endParaRPr sz="3000">
              <a:latin typeface="Georgia"/>
              <a:cs typeface="Georgia"/>
            </a:endParaRPr>
          </a:p>
          <a:p>
            <a:pPr marL="243840" indent="-231775" algn="just">
              <a:lnSpc>
                <a:spcPct val="100000"/>
              </a:lnSpc>
              <a:spcBef>
                <a:spcPts val="495"/>
              </a:spcBef>
              <a:buClr>
                <a:srgbClr val="009DD9"/>
              </a:buClr>
              <a:buChar char="•"/>
              <a:tabLst>
                <a:tab pos="244475" algn="l"/>
              </a:tabLst>
            </a:pPr>
            <a:r>
              <a:rPr sz="3000" spc="-20" dirty="0">
                <a:latin typeface="Georgia"/>
                <a:cs typeface="Georgia"/>
              </a:rPr>
              <a:t>The </a:t>
            </a:r>
            <a:r>
              <a:rPr sz="3000" spc="-40" dirty="0">
                <a:latin typeface="Georgia"/>
                <a:cs typeface="Georgia"/>
              </a:rPr>
              <a:t>recursion-tree </a:t>
            </a:r>
            <a:r>
              <a:rPr sz="3000" spc="-15" dirty="0">
                <a:latin typeface="Georgia"/>
                <a:cs typeface="Georgia"/>
              </a:rPr>
              <a:t>method </a:t>
            </a:r>
            <a:r>
              <a:rPr sz="3000" spc="-30" dirty="0">
                <a:latin typeface="Georgia"/>
                <a:cs typeface="Georgia"/>
              </a:rPr>
              <a:t>can </a:t>
            </a:r>
            <a:r>
              <a:rPr sz="3000" spc="-15" dirty="0">
                <a:latin typeface="Georgia"/>
                <a:cs typeface="Georgia"/>
              </a:rPr>
              <a:t>be</a:t>
            </a:r>
            <a:r>
              <a:rPr sz="3000" spc="-150" dirty="0">
                <a:latin typeface="Georgia"/>
                <a:cs typeface="Georgia"/>
              </a:rPr>
              <a:t> </a:t>
            </a:r>
            <a:r>
              <a:rPr sz="3000" spc="-40" dirty="0">
                <a:latin typeface="Georgia"/>
                <a:cs typeface="Georgia"/>
              </a:rPr>
              <a:t>unreliable.</a:t>
            </a:r>
            <a:endParaRPr sz="3000">
              <a:latin typeface="Georgia"/>
              <a:cs typeface="Georgia"/>
            </a:endParaRPr>
          </a:p>
          <a:p>
            <a:pPr marL="243840" marR="10795" indent="-231775" algn="just">
              <a:lnSpc>
                <a:spcPts val="3240"/>
              </a:lnSpc>
              <a:spcBef>
                <a:spcPts val="944"/>
              </a:spcBef>
              <a:buClr>
                <a:srgbClr val="009DD9"/>
              </a:buClr>
              <a:buChar char="•"/>
              <a:tabLst>
                <a:tab pos="244475" algn="l"/>
              </a:tabLst>
            </a:pPr>
            <a:r>
              <a:rPr sz="3000" spc="-20" dirty="0">
                <a:latin typeface="Georgia"/>
                <a:cs typeface="Georgia"/>
              </a:rPr>
              <a:t>The </a:t>
            </a:r>
            <a:r>
              <a:rPr sz="3000" spc="-40" dirty="0">
                <a:latin typeface="Georgia"/>
                <a:cs typeface="Georgia"/>
              </a:rPr>
              <a:t>recursion-tree </a:t>
            </a:r>
            <a:r>
              <a:rPr sz="3000" spc="-15" dirty="0">
                <a:latin typeface="Georgia"/>
                <a:cs typeface="Georgia"/>
              </a:rPr>
              <a:t>method </a:t>
            </a:r>
            <a:r>
              <a:rPr sz="3000" spc="-45" dirty="0">
                <a:latin typeface="Georgia"/>
                <a:cs typeface="Georgia"/>
              </a:rPr>
              <a:t>promotes  </a:t>
            </a:r>
            <a:r>
              <a:rPr sz="3000" spc="-20" dirty="0">
                <a:latin typeface="Georgia"/>
                <a:cs typeface="Georgia"/>
              </a:rPr>
              <a:t>intuition,</a:t>
            </a:r>
            <a:r>
              <a:rPr sz="3000" spc="20" dirty="0">
                <a:latin typeface="Georgia"/>
                <a:cs typeface="Georgia"/>
              </a:rPr>
              <a:t> </a:t>
            </a:r>
            <a:r>
              <a:rPr sz="3000" spc="-85" dirty="0">
                <a:latin typeface="Georgia"/>
                <a:cs typeface="Georgia"/>
              </a:rPr>
              <a:t>however.</a:t>
            </a:r>
            <a:endParaRPr sz="3000">
              <a:latin typeface="Georgia"/>
              <a:cs typeface="Georgia"/>
            </a:endParaRPr>
          </a:p>
          <a:p>
            <a:pPr marL="243840" marR="8255" indent="-231775" algn="just">
              <a:lnSpc>
                <a:spcPts val="3240"/>
              </a:lnSpc>
              <a:spcBef>
                <a:spcPts val="905"/>
              </a:spcBef>
              <a:buClr>
                <a:srgbClr val="009DD9"/>
              </a:buClr>
              <a:buChar char="•"/>
              <a:tabLst>
                <a:tab pos="244475" algn="l"/>
              </a:tabLst>
            </a:pPr>
            <a:r>
              <a:rPr sz="3000" spc="-90" dirty="0">
                <a:latin typeface="Georgia"/>
                <a:cs typeface="Georgia"/>
              </a:rPr>
              <a:t>In</a:t>
            </a:r>
            <a:r>
              <a:rPr sz="3000" spc="540" dirty="0">
                <a:latin typeface="Georgia"/>
                <a:cs typeface="Georgia"/>
              </a:rPr>
              <a:t> </a:t>
            </a:r>
            <a:r>
              <a:rPr sz="3000" spc="-30" dirty="0">
                <a:latin typeface="Georgia"/>
                <a:cs typeface="Georgia"/>
              </a:rPr>
              <a:t>this </a:t>
            </a:r>
            <a:r>
              <a:rPr sz="3000" spc="-45" dirty="0">
                <a:latin typeface="Georgia"/>
                <a:cs typeface="Georgia"/>
              </a:rPr>
              <a:t>case, </a:t>
            </a:r>
            <a:r>
              <a:rPr sz="3000" spc="-30" dirty="0">
                <a:latin typeface="Georgia"/>
                <a:cs typeface="Georgia"/>
              </a:rPr>
              <a:t>only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55" dirty="0">
                <a:latin typeface="Georgia"/>
                <a:cs typeface="Georgia"/>
              </a:rPr>
              <a:t>largest </a:t>
            </a:r>
            <a:r>
              <a:rPr sz="3000" spc="-45" dirty="0">
                <a:latin typeface="Georgia"/>
                <a:cs typeface="Georgia"/>
              </a:rPr>
              <a:t>term </a:t>
            </a:r>
            <a:r>
              <a:rPr sz="3000" spc="-30" dirty="0">
                <a:latin typeface="Georgia"/>
                <a:cs typeface="Georgia"/>
              </a:rPr>
              <a:t>in </a:t>
            </a:r>
            <a:r>
              <a:rPr sz="3000" spc="-5" dirty="0">
                <a:latin typeface="Georgia"/>
                <a:cs typeface="Georgia"/>
              </a:rPr>
              <a:t>the  </a:t>
            </a:r>
            <a:r>
              <a:rPr sz="3000" spc="-25" dirty="0">
                <a:latin typeface="Georgia"/>
                <a:cs typeface="Georgia"/>
              </a:rPr>
              <a:t>geometric </a:t>
            </a:r>
            <a:r>
              <a:rPr sz="3000" spc="-50" dirty="0">
                <a:latin typeface="Georgia"/>
                <a:cs typeface="Georgia"/>
              </a:rPr>
              <a:t>series </a:t>
            </a:r>
            <a:r>
              <a:rPr sz="3000" spc="-70" dirty="0">
                <a:latin typeface="Georgia"/>
                <a:cs typeface="Georgia"/>
              </a:rPr>
              <a:t>matters; </a:t>
            </a:r>
            <a:r>
              <a:rPr sz="3000" spc="-35" dirty="0">
                <a:latin typeface="Georgia"/>
                <a:cs typeface="Georgia"/>
              </a:rPr>
              <a:t>all </a:t>
            </a:r>
            <a:r>
              <a:rPr sz="3000" spc="-25" dirty="0">
                <a:latin typeface="Georgia"/>
                <a:cs typeface="Georgia"/>
              </a:rPr>
              <a:t>of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15" dirty="0">
                <a:latin typeface="Georgia"/>
                <a:cs typeface="Georgia"/>
              </a:rPr>
              <a:t>other </a:t>
            </a:r>
            <a:r>
              <a:rPr sz="3000" spc="-50" dirty="0">
                <a:latin typeface="Georgia"/>
                <a:cs typeface="Georgia"/>
              </a:rPr>
              <a:t>terms  </a:t>
            </a:r>
            <a:r>
              <a:rPr sz="3000" spc="-70" dirty="0">
                <a:latin typeface="Georgia"/>
                <a:cs typeface="Georgia"/>
              </a:rPr>
              <a:t>are </a:t>
            </a:r>
            <a:r>
              <a:rPr sz="3000" spc="-50" dirty="0">
                <a:latin typeface="Georgia"/>
                <a:cs typeface="Georgia"/>
              </a:rPr>
              <a:t>swallowed </a:t>
            </a:r>
            <a:r>
              <a:rPr sz="3000" spc="-30" dirty="0">
                <a:latin typeface="Georgia"/>
                <a:cs typeface="Georgia"/>
              </a:rPr>
              <a:t>up </a:t>
            </a:r>
            <a:r>
              <a:rPr sz="3000" spc="-40" dirty="0">
                <a:latin typeface="Georgia"/>
                <a:cs typeface="Georgia"/>
              </a:rPr>
              <a:t>by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15" dirty="0">
                <a:latin typeface="Georgia"/>
                <a:cs typeface="Georgia"/>
              </a:rPr>
              <a:t>Θ(·)</a:t>
            </a:r>
            <a:r>
              <a:rPr sz="3000" spc="-100" dirty="0">
                <a:latin typeface="Georgia"/>
                <a:cs typeface="Georgia"/>
              </a:rPr>
              <a:t> </a:t>
            </a:r>
            <a:r>
              <a:rPr sz="3000" spc="-20" dirty="0">
                <a:latin typeface="Georgia"/>
                <a:cs typeface="Georgia"/>
              </a:rPr>
              <a:t>notation.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8394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25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41140" y="1905000"/>
            <a:ext cx="123189" cy="610870"/>
          </a:xfrm>
          <a:custGeom>
            <a:avLst/>
            <a:gdLst/>
            <a:ahLst/>
            <a:cxnLst/>
            <a:rect l="l" t="t" r="r" b="b"/>
            <a:pathLst>
              <a:path w="123189" h="610869">
                <a:moveTo>
                  <a:pt x="43366" y="24953"/>
                </a:moveTo>
                <a:lnTo>
                  <a:pt x="38460" y="36438"/>
                </a:lnTo>
                <a:lnTo>
                  <a:pt x="110109" y="610362"/>
                </a:lnTo>
                <a:lnTo>
                  <a:pt x="122809" y="608838"/>
                </a:lnTo>
                <a:lnTo>
                  <a:pt x="51052" y="35031"/>
                </a:lnTo>
                <a:lnTo>
                  <a:pt x="43366" y="24953"/>
                </a:lnTo>
                <a:close/>
              </a:path>
              <a:path w="123189" h="610869">
                <a:moveTo>
                  <a:pt x="40259" y="0"/>
                </a:moveTo>
                <a:lnTo>
                  <a:pt x="1270" y="91059"/>
                </a:lnTo>
                <a:lnTo>
                  <a:pt x="0" y="94361"/>
                </a:lnTo>
                <a:lnTo>
                  <a:pt x="1397" y="98044"/>
                </a:lnTo>
                <a:lnTo>
                  <a:pt x="4699" y="99440"/>
                </a:lnTo>
                <a:lnTo>
                  <a:pt x="7874" y="100837"/>
                </a:lnTo>
                <a:lnTo>
                  <a:pt x="11684" y="99313"/>
                </a:lnTo>
                <a:lnTo>
                  <a:pt x="12954" y="96138"/>
                </a:lnTo>
                <a:lnTo>
                  <a:pt x="38460" y="36438"/>
                </a:lnTo>
                <a:lnTo>
                  <a:pt x="35560" y="13208"/>
                </a:lnTo>
                <a:lnTo>
                  <a:pt x="48133" y="11684"/>
                </a:lnTo>
                <a:lnTo>
                  <a:pt x="49191" y="11684"/>
                </a:lnTo>
                <a:lnTo>
                  <a:pt x="40259" y="0"/>
                </a:lnTo>
                <a:close/>
              </a:path>
              <a:path w="123189" h="610869">
                <a:moveTo>
                  <a:pt x="49191" y="11684"/>
                </a:moveTo>
                <a:lnTo>
                  <a:pt x="48133" y="11684"/>
                </a:lnTo>
                <a:lnTo>
                  <a:pt x="51052" y="35031"/>
                </a:lnTo>
                <a:lnTo>
                  <a:pt x="90297" y="86487"/>
                </a:lnTo>
                <a:lnTo>
                  <a:pt x="92456" y="89153"/>
                </a:lnTo>
                <a:lnTo>
                  <a:pt x="96393" y="89788"/>
                </a:lnTo>
                <a:lnTo>
                  <a:pt x="101981" y="85471"/>
                </a:lnTo>
                <a:lnTo>
                  <a:pt x="102488" y="81534"/>
                </a:lnTo>
                <a:lnTo>
                  <a:pt x="100457" y="78739"/>
                </a:lnTo>
                <a:lnTo>
                  <a:pt x="49191" y="11684"/>
                </a:lnTo>
                <a:close/>
              </a:path>
              <a:path w="123189" h="610869">
                <a:moveTo>
                  <a:pt x="48133" y="11684"/>
                </a:moveTo>
                <a:lnTo>
                  <a:pt x="35560" y="13208"/>
                </a:lnTo>
                <a:lnTo>
                  <a:pt x="38460" y="36438"/>
                </a:lnTo>
                <a:lnTo>
                  <a:pt x="43366" y="24953"/>
                </a:lnTo>
                <a:lnTo>
                  <a:pt x="36830" y="16383"/>
                </a:lnTo>
                <a:lnTo>
                  <a:pt x="47625" y="14986"/>
                </a:lnTo>
                <a:lnTo>
                  <a:pt x="48545" y="14986"/>
                </a:lnTo>
                <a:lnTo>
                  <a:pt x="48133" y="11684"/>
                </a:lnTo>
                <a:close/>
              </a:path>
              <a:path w="123189" h="610869">
                <a:moveTo>
                  <a:pt x="48545" y="14986"/>
                </a:moveTo>
                <a:lnTo>
                  <a:pt x="47625" y="14986"/>
                </a:lnTo>
                <a:lnTo>
                  <a:pt x="43366" y="24953"/>
                </a:lnTo>
                <a:lnTo>
                  <a:pt x="51052" y="35031"/>
                </a:lnTo>
                <a:lnTo>
                  <a:pt x="48545" y="14986"/>
                </a:lnTo>
                <a:close/>
              </a:path>
              <a:path w="123189" h="610869">
                <a:moveTo>
                  <a:pt x="47625" y="14986"/>
                </a:moveTo>
                <a:lnTo>
                  <a:pt x="36830" y="16383"/>
                </a:lnTo>
                <a:lnTo>
                  <a:pt x="43366" y="24953"/>
                </a:lnTo>
                <a:lnTo>
                  <a:pt x="47625" y="14986"/>
                </a:lnTo>
                <a:close/>
              </a:path>
            </a:pathLst>
          </a:custGeom>
          <a:solidFill>
            <a:srgbClr val="055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32175" y="2609215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Georgia"/>
                <a:cs typeface="Georgia"/>
              </a:rPr>
              <a:t>R</a:t>
            </a:r>
            <a:r>
              <a:rPr sz="1800" spc="5" dirty="0">
                <a:latin typeface="Georgia"/>
                <a:cs typeface="Georgia"/>
              </a:rPr>
              <a:t>oot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26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13918" y="1561338"/>
            <a:ext cx="3699510" cy="96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Georgia"/>
              <a:cs typeface="Georgia"/>
            </a:endParaRPr>
          </a:p>
          <a:p>
            <a:pPr marR="17780" algn="r">
              <a:lnSpc>
                <a:spcPct val="100000"/>
              </a:lnSpc>
            </a:pPr>
            <a:r>
              <a:rPr sz="1800" i="1" spc="-4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2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5" dirty="0">
                <a:solidFill>
                  <a:srgbClr val="009999"/>
                </a:solidFill>
                <a:latin typeface="Georgia"/>
                <a:cs typeface="Georgia"/>
              </a:rPr>
              <a:t>)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708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27</a:t>
            </a:fld>
            <a:endParaRPr spc="-90" dirty="0"/>
          </a:p>
        </p:txBody>
      </p:sp>
      <p:sp>
        <p:nvSpPr>
          <p:cNvPr id="9" name="object 9"/>
          <p:cNvSpPr/>
          <p:nvPr/>
        </p:nvSpPr>
        <p:spPr>
          <a:xfrm>
            <a:off x="2286761" y="2515361"/>
            <a:ext cx="3200400" cy="685800"/>
          </a:xfrm>
          <a:custGeom>
            <a:avLst/>
            <a:gdLst/>
            <a:ahLst/>
            <a:cxnLst/>
            <a:rect l="l" t="t" r="r" b="b"/>
            <a:pathLst>
              <a:path w="3200400" h="685800">
                <a:moveTo>
                  <a:pt x="1524000" y="0"/>
                </a:moveTo>
                <a:lnTo>
                  <a:pt x="0" y="685800"/>
                </a:lnTo>
              </a:path>
              <a:path w="3200400" h="685800">
                <a:moveTo>
                  <a:pt x="1524000" y="0"/>
                </a:moveTo>
                <a:lnTo>
                  <a:pt x="3200400" y="685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00200" y="2910839"/>
            <a:ext cx="1198245" cy="581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250"/>
              </a:spcBef>
            </a:pP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935" y="2895600"/>
            <a:ext cx="119824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245"/>
              </a:spcBef>
            </a:pPr>
            <a:r>
              <a:rPr sz="1800" i="1" spc="-6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/2)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7871" y="2133600"/>
            <a:ext cx="521334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864"/>
              </a:lnSpc>
            </a:pPr>
            <a:r>
              <a:rPr sz="2700" i="1" spc="-112" baseline="-169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200" spc="-75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86761" y="2515361"/>
            <a:ext cx="3200400" cy="685800"/>
          </a:xfrm>
          <a:custGeom>
            <a:avLst/>
            <a:gdLst/>
            <a:ahLst/>
            <a:cxnLst/>
            <a:rect l="l" t="t" r="r" b="b"/>
            <a:pathLst>
              <a:path w="3200400" h="685800">
                <a:moveTo>
                  <a:pt x="1524000" y="0"/>
                </a:moveTo>
                <a:lnTo>
                  <a:pt x="0" y="685800"/>
                </a:lnTo>
              </a:path>
              <a:path w="3200400" h="685800">
                <a:moveTo>
                  <a:pt x="1524000" y="0"/>
                </a:moveTo>
                <a:lnTo>
                  <a:pt x="3200400" y="6858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28</a:t>
            </a:fld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7871" y="2133600"/>
            <a:ext cx="521334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864"/>
              </a:lnSpc>
            </a:pPr>
            <a:r>
              <a:rPr sz="2700" i="1" spc="-112" baseline="-169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200" spc="-75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2758" y="3201161"/>
            <a:ext cx="4876800" cy="838200"/>
          </a:xfrm>
          <a:custGeom>
            <a:avLst/>
            <a:gdLst/>
            <a:ahLst/>
            <a:cxnLst/>
            <a:rect l="l" t="t" r="r" b="b"/>
            <a:pathLst>
              <a:path w="4876800" h="838200">
                <a:moveTo>
                  <a:pt x="838199" y="0"/>
                </a:moveTo>
                <a:lnTo>
                  <a:pt x="0" y="838200"/>
                </a:lnTo>
              </a:path>
              <a:path w="4876800" h="838200">
                <a:moveTo>
                  <a:pt x="3962400" y="0"/>
                </a:moveTo>
                <a:lnTo>
                  <a:pt x="3124200" y="838200"/>
                </a:lnTo>
              </a:path>
              <a:path w="4876800" h="838200">
                <a:moveTo>
                  <a:pt x="3962400" y="0"/>
                </a:moveTo>
                <a:lnTo>
                  <a:pt x="4876800" y="838200"/>
                </a:lnTo>
              </a:path>
              <a:path w="4876800" h="838200">
                <a:moveTo>
                  <a:pt x="838199" y="0"/>
                </a:moveTo>
                <a:lnTo>
                  <a:pt x="1752600" y="838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1639" y="2910839"/>
            <a:ext cx="1106805" cy="581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50"/>
              </a:spcBef>
            </a:pP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89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3376" y="28956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45"/>
              </a:spcBef>
            </a:pP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/2)</a:t>
            </a:r>
            <a:r>
              <a:rPr sz="1800" spc="-112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800" y="3733800"/>
            <a:ext cx="140208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45"/>
              </a:spcBef>
            </a:pP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/16)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38400" y="3733800"/>
            <a:ext cx="119824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45"/>
              </a:spcBef>
            </a:pP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8308" y="3732276"/>
            <a:ext cx="119824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45"/>
              </a:spcBef>
            </a:pP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8800" y="3732276"/>
            <a:ext cx="119824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245"/>
              </a:spcBef>
            </a:pP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9358" y="2515361"/>
            <a:ext cx="5410200" cy="2971800"/>
          </a:xfrm>
          <a:custGeom>
            <a:avLst/>
            <a:gdLst/>
            <a:ahLst/>
            <a:cxnLst/>
            <a:rect l="l" t="t" r="r" b="b"/>
            <a:pathLst>
              <a:path w="5410200" h="2971800">
                <a:moveTo>
                  <a:pt x="2851404" y="0"/>
                </a:moveTo>
                <a:lnTo>
                  <a:pt x="1327404" y="685800"/>
                </a:lnTo>
              </a:path>
              <a:path w="5410200" h="2971800">
                <a:moveTo>
                  <a:pt x="2851404" y="0"/>
                </a:moveTo>
                <a:lnTo>
                  <a:pt x="4527804" y="685800"/>
                </a:lnTo>
              </a:path>
              <a:path w="5410200" h="2971800">
                <a:moveTo>
                  <a:pt x="533400" y="1524000"/>
                </a:moveTo>
                <a:lnTo>
                  <a:pt x="0" y="2971800"/>
                </a:lnTo>
              </a:path>
              <a:path w="5410200" h="2971800">
                <a:moveTo>
                  <a:pt x="1371599" y="685800"/>
                </a:moveTo>
                <a:lnTo>
                  <a:pt x="533400" y="1524000"/>
                </a:lnTo>
              </a:path>
              <a:path w="5410200" h="2971800">
                <a:moveTo>
                  <a:pt x="4495800" y="685800"/>
                </a:moveTo>
                <a:lnTo>
                  <a:pt x="3657600" y="1524000"/>
                </a:lnTo>
              </a:path>
              <a:path w="5410200" h="2971800">
                <a:moveTo>
                  <a:pt x="4495800" y="685800"/>
                </a:moveTo>
                <a:lnTo>
                  <a:pt x="5410200" y="1524000"/>
                </a:lnTo>
              </a:path>
              <a:path w="5410200" h="2971800">
                <a:moveTo>
                  <a:pt x="1371599" y="685800"/>
                </a:moveTo>
                <a:lnTo>
                  <a:pt x="2286000" y="15240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632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29</a:t>
            </a:fld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752855" y="3733800"/>
            <a:ext cx="130937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245"/>
              </a:spcBef>
            </a:pP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8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/16)</a:t>
            </a:r>
            <a:r>
              <a:rPr sz="1800" spc="-12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2407" y="37338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2315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4332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45"/>
              </a:spcBef>
            </a:pP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9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91639" y="2910839"/>
            <a:ext cx="1106805" cy="581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50"/>
              </a:spcBef>
            </a:pP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89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3376" y="28956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45"/>
              </a:spcBef>
            </a:pP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/2)</a:t>
            </a:r>
            <a:r>
              <a:rPr sz="1800" spc="-112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00" y="5181600"/>
            <a:ext cx="95885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70"/>
              </a:spcBef>
            </a:pPr>
            <a:r>
              <a:rPr sz="1800" spc="-6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(1)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54837" y="4339971"/>
            <a:ext cx="743585" cy="749935"/>
            <a:chOff x="754837" y="4339971"/>
            <a:chExt cx="743585" cy="749935"/>
          </a:xfrm>
        </p:grpSpPr>
        <p:sp>
          <p:nvSpPr>
            <p:cNvPr id="18" name="object 18"/>
            <p:cNvSpPr/>
            <p:nvPr/>
          </p:nvSpPr>
          <p:spPr>
            <a:xfrm>
              <a:off x="754837" y="4339971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94"/>
                  </a:lnTo>
                  <a:lnTo>
                    <a:pt x="546404" y="749807"/>
                  </a:lnTo>
                  <a:lnTo>
                    <a:pt x="743000" y="192912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6373" y="4633722"/>
              <a:ext cx="64262" cy="1314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7871" y="2133600"/>
            <a:ext cx="521334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864"/>
              </a:lnSpc>
            </a:pPr>
            <a:r>
              <a:rPr sz="2700" i="1" spc="-112" baseline="-169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200" spc="-75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900" y="327406"/>
            <a:ext cx="3441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/>
              <a:t>Definition</a:t>
            </a:r>
            <a:endParaRPr sz="500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502022" y="1279905"/>
            <a:ext cx="41160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9725" algn="l"/>
                <a:tab pos="611505" algn="l"/>
                <a:tab pos="1786255" algn="l"/>
                <a:tab pos="2914650" algn="l"/>
                <a:tab pos="3296920" algn="l"/>
              </a:tabLst>
            </a:pPr>
            <a:r>
              <a:rPr sz="2100" dirty="0">
                <a:latin typeface="Georgia"/>
                <a:cs typeface="Georgia"/>
              </a:rPr>
              <a:t>	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1887320"/>
            <a:ext cx="8034020" cy="69185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55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lang="en-IN" sz="2100" dirty="0" smtClean="0">
                <a:latin typeface="Georgia"/>
                <a:cs typeface="Georgia"/>
              </a:rPr>
              <a:t>A recurrence is an equation or inequality that describes a function in terms of its smaller  input </a:t>
            </a:r>
            <a:endParaRPr sz="21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032884"/>
            <a:ext cx="8079740" cy="140512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r>
              <a:rPr lang="en-IN" sz="2100" spc="-30" dirty="0" smtClean="0">
                <a:latin typeface="Georgia"/>
                <a:cs typeface="Georgia"/>
              </a:rPr>
              <a:t> </a:t>
            </a:r>
            <a:r>
              <a:rPr lang="en-IN" sz="2100" spc="-30" dirty="0" err="1" smtClean="0">
                <a:latin typeface="Georgia"/>
                <a:cs typeface="Georgia"/>
              </a:rPr>
              <a:t>E.g</a:t>
            </a:r>
            <a:r>
              <a:rPr lang="en-IN" sz="2100" spc="-30" dirty="0" smtClean="0">
                <a:latin typeface="Georgia"/>
                <a:cs typeface="Georgia"/>
              </a:rPr>
              <a:t> .  T(n)= 1 if n=1</a:t>
            </a:r>
          </a:p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r>
              <a:rPr lang="en-IN" sz="2100" spc="-30" dirty="0">
                <a:latin typeface="Georgia"/>
                <a:cs typeface="Georgia"/>
              </a:rPr>
              <a:t> </a:t>
            </a:r>
            <a:r>
              <a:rPr lang="en-IN" sz="2100" spc="-30" dirty="0" smtClean="0">
                <a:latin typeface="Georgia"/>
                <a:cs typeface="Georgia"/>
              </a:rPr>
              <a:t>                    = 2 * T(n/2 )  + n if n&gt;1</a:t>
            </a:r>
          </a:p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endParaRPr lang="en-IN" sz="2100" spc="-30" dirty="0" smtClean="0">
              <a:latin typeface="Georgia"/>
              <a:cs typeface="Georgia"/>
            </a:endParaRPr>
          </a:p>
          <a:p>
            <a:pPr marL="286385" marR="5080" indent="-274320" algn="just">
              <a:lnSpc>
                <a:spcPct val="90100"/>
              </a:lnSpc>
              <a:spcBef>
                <a:spcPts val="459"/>
              </a:spcBef>
              <a:buClr>
                <a:srgbClr val="0AD0D9"/>
              </a:buClr>
              <a:buSzPct val="95238"/>
              <a:buFont typeface="Arial"/>
              <a:buChar char=""/>
              <a:tabLst>
                <a:tab pos="287020" algn="l"/>
              </a:tabLst>
            </a:pPr>
            <a:endParaRPr sz="21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648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9358" y="2515361"/>
            <a:ext cx="5410200" cy="2971800"/>
          </a:xfrm>
          <a:custGeom>
            <a:avLst/>
            <a:gdLst/>
            <a:ahLst/>
            <a:cxnLst/>
            <a:rect l="l" t="t" r="r" b="b"/>
            <a:pathLst>
              <a:path w="5410200" h="2971800">
                <a:moveTo>
                  <a:pt x="2851404" y="0"/>
                </a:moveTo>
                <a:lnTo>
                  <a:pt x="1327404" y="685800"/>
                </a:lnTo>
              </a:path>
              <a:path w="5410200" h="2971800">
                <a:moveTo>
                  <a:pt x="2851404" y="0"/>
                </a:moveTo>
                <a:lnTo>
                  <a:pt x="4527804" y="685800"/>
                </a:lnTo>
              </a:path>
              <a:path w="5410200" h="2971800">
                <a:moveTo>
                  <a:pt x="533400" y="1524000"/>
                </a:moveTo>
                <a:lnTo>
                  <a:pt x="0" y="2971800"/>
                </a:lnTo>
              </a:path>
              <a:path w="5410200" h="2971800">
                <a:moveTo>
                  <a:pt x="1371599" y="685800"/>
                </a:moveTo>
                <a:lnTo>
                  <a:pt x="533400" y="1524000"/>
                </a:lnTo>
              </a:path>
              <a:path w="5410200" h="2971800">
                <a:moveTo>
                  <a:pt x="4495800" y="685800"/>
                </a:moveTo>
                <a:lnTo>
                  <a:pt x="3657600" y="1524000"/>
                </a:lnTo>
              </a:path>
              <a:path w="5410200" h="2971800">
                <a:moveTo>
                  <a:pt x="4495800" y="685800"/>
                </a:moveTo>
                <a:lnTo>
                  <a:pt x="5410200" y="1524000"/>
                </a:lnTo>
              </a:path>
              <a:path w="5410200" h="2971800">
                <a:moveTo>
                  <a:pt x="1371599" y="685800"/>
                </a:moveTo>
                <a:lnTo>
                  <a:pt x="2286000" y="15240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7089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30</a:t>
            </a:fld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5" y="3733800"/>
            <a:ext cx="130937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245"/>
              </a:spcBef>
            </a:pP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8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/16)</a:t>
            </a:r>
            <a:r>
              <a:rPr sz="1800" spc="-12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2407" y="37338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315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4332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45"/>
              </a:spcBef>
            </a:pP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9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1639" y="2910839"/>
            <a:ext cx="1106805" cy="581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50"/>
              </a:spcBef>
            </a:pP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89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3376" y="28956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45"/>
              </a:spcBef>
            </a:pP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/2)</a:t>
            </a:r>
            <a:r>
              <a:rPr sz="1800" spc="-112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0" y="5181600"/>
            <a:ext cx="95885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70"/>
              </a:spcBef>
            </a:pPr>
            <a:r>
              <a:rPr sz="1800" spc="-6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(1)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4837" y="4339971"/>
            <a:ext cx="743585" cy="749935"/>
            <a:chOff x="754837" y="4339971"/>
            <a:chExt cx="743585" cy="749935"/>
          </a:xfrm>
        </p:grpSpPr>
        <p:sp>
          <p:nvSpPr>
            <p:cNvPr id="19" name="object 19"/>
            <p:cNvSpPr/>
            <p:nvPr/>
          </p:nvSpPr>
          <p:spPr>
            <a:xfrm>
              <a:off x="754837" y="4339971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94"/>
                  </a:lnTo>
                  <a:lnTo>
                    <a:pt x="546404" y="749807"/>
                  </a:lnTo>
                  <a:lnTo>
                    <a:pt x="743000" y="192912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6373" y="4633722"/>
              <a:ext cx="64262" cy="1314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203692" y="2215895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406907" y="0"/>
                </a:moveTo>
                <a:lnTo>
                  <a:pt x="0" y="0"/>
                </a:lnTo>
                <a:lnTo>
                  <a:pt x="0" y="406908"/>
                </a:lnTo>
                <a:lnTo>
                  <a:pt x="406907" y="406908"/>
                </a:lnTo>
                <a:lnTo>
                  <a:pt x="406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84688" y="2063183"/>
            <a:ext cx="453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800" i="1" spc="120" baseline="-13888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00" spc="8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7871" y="2133600"/>
            <a:ext cx="521334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864"/>
              </a:lnSpc>
            </a:pPr>
            <a:r>
              <a:rPr sz="2700" i="1" spc="-112" baseline="-169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200" spc="-75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6379" y="2159634"/>
            <a:ext cx="406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574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9358" y="2515361"/>
            <a:ext cx="5410200" cy="2971800"/>
          </a:xfrm>
          <a:custGeom>
            <a:avLst/>
            <a:gdLst/>
            <a:ahLst/>
            <a:cxnLst/>
            <a:rect l="l" t="t" r="r" b="b"/>
            <a:pathLst>
              <a:path w="5410200" h="2971800">
                <a:moveTo>
                  <a:pt x="2851404" y="0"/>
                </a:moveTo>
                <a:lnTo>
                  <a:pt x="1327404" y="685800"/>
                </a:lnTo>
              </a:path>
              <a:path w="5410200" h="2971800">
                <a:moveTo>
                  <a:pt x="2851404" y="0"/>
                </a:moveTo>
                <a:lnTo>
                  <a:pt x="4527804" y="685800"/>
                </a:lnTo>
              </a:path>
              <a:path w="5410200" h="2971800">
                <a:moveTo>
                  <a:pt x="533400" y="1524000"/>
                </a:moveTo>
                <a:lnTo>
                  <a:pt x="0" y="2971800"/>
                </a:lnTo>
              </a:path>
              <a:path w="5410200" h="2971800">
                <a:moveTo>
                  <a:pt x="1371599" y="685800"/>
                </a:moveTo>
                <a:lnTo>
                  <a:pt x="533400" y="1524000"/>
                </a:lnTo>
              </a:path>
              <a:path w="5410200" h="2971800">
                <a:moveTo>
                  <a:pt x="4495800" y="685800"/>
                </a:moveTo>
                <a:lnTo>
                  <a:pt x="3657600" y="1524000"/>
                </a:lnTo>
              </a:path>
              <a:path w="5410200" h="2971800">
                <a:moveTo>
                  <a:pt x="4495800" y="685800"/>
                </a:moveTo>
                <a:lnTo>
                  <a:pt x="5410200" y="1524000"/>
                </a:lnTo>
              </a:path>
              <a:path w="5410200" h="2971800">
                <a:moveTo>
                  <a:pt x="1371599" y="685800"/>
                </a:moveTo>
                <a:lnTo>
                  <a:pt x="2286000" y="15240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6623684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31</a:t>
            </a:fld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5" y="3733800"/>
            <a:ext cx="130937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245"/>
              </a:spcBef>
            </a:pP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8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/16)</a:t>
            </a:r>
            <a:r>
              <a:rPr sz="1800" spc="-12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2407" y="37338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315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4332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45"/>
              </a:spcBef>
            </a:pP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9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91639" y="2910839"/>
            <a:ext cx="1106805" cy="581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50"/>
              </a:spcBef>
            </a:pP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89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3376" y="28956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45"/>
              </a:spcBef>
            </a:pP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/2)</a:t>
            </a:r>
            <a:r>
              <a:rPr sz="1800" spc="-112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07100" y="2921634"/>
            <a:ext cx="166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9600" y="5181600"/>
            <a:ext cx="95885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70"/>
              </a:spcBef>
            </a:pPr>
            <a:r>
              <a:rPr sz="1800" spc="-6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(1)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4837" y="4339971"/>
            <a:ext cx="743585" cy="749935"/>
            <a:chOff x="754837" y="4339971"/>
            <a:chExt cx="743585" cy="749935"/>
          </a:xfrm>
        </p:grpSpPr>
        <p:sp>
          <p:nvSpPr>
            <p:cNvPr id="20" name="object 20"/>
            <p:cNvSpPr/>
            <p:nvPr/>
          </p:nvSpPr>
          <p:spPr>
            <a:xfrm>
              <a:off x="754837" y="4339971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94"/>
                  </a:lnTo>
                  <a:lnTo>
                    <a:pt x="546404" y="749807"/>
                  </a:lnTo>
                  <a:lnTo>
                    <a:pt x="743000" y="192912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6373" y="4633722"/>
              <a:ext cx="64262" cy="1314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7772400" y="2781300"/>
            <a:ext cx="838200" cy="800100"/>
          </a:xfrm>
          <a:custGeom>
            <a:avLst/>
            <a:gdLst/>
            <a:ahLst/>
            <a:cxnLst/>
            <a:rect l="l" t="t" r="r" b="b"/>
            <a:pathLst>
              <a:path w="838200" h="800100">
                <a:moveTo>
                  <a:pt x="838200" y="0"/>
                </a:moveTo>
                <a:lnTo>
                  <a:pt x="0" y="0"/>
                </a:lnTo>
                <a:lnTo>
                  <a:pt x="0" y="800100"/>
                </a:lnTo>
                <a:lnTo>
                  <a:pt x="838200" y="8001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47000" y="3122790"/>
            <a:ext cx="4324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59710" y="2703089"/>
            <a:ext cx="8756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200" spc="220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20" baseline="-2256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203692" y="2215895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406907" y="0"/>
                </a:moveTo>
                <a:lnTo>
                  <a:pt x="0" y="0"/>
                </a:lnTo>
                <a:lnTo>
                  <a:pt x="0" y="406908"/>
                </a:lnTo>
                <a:lnTo>
                  <a:pt x="406907" y="406908"/>
                </a:lnTo>
                <a:lnTo>
                  <a:pt x="406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85036" y="2060267"/>
            <a:ext cx="46228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75" i="1" spc="135" baseline="-1367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50" spc="9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7871" y="2133600"/>
            <a:ext cx="521334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864"/>
              </a:lnSpc>
            </a:pPr>
            <a:r>
              <a:rPr sz="2700" i="1" spc="-112" baseline="-169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200" spc="-75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6379" y="2159634"/>
            <a:ext cx="406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574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9358" y="2515361"/>
            <a:ext cx="5410200" cy="2971800"/>
          </a:xfrm>
          <a:custGeom>
            <a:avLst/>
            <a:gdLst/>
            <a:ahLst/>
            <a:cxnLst/>
            <a:rect l="l" t="t" r="r" b="b"/>
            <a:pathLst>
              <a:path w="5410200" h="2971800">
                <a:moveTo>
                  <a:pt x="2851404" y="0"/>
                </a:moveTo>
                <a:lnTo>
                  <a:pt x="1327404" y="685800"/>
                </a:lnTo>
              </a:path>
              <a:path w="5410200" h="2971800">
                <a:moveTo>
                  <a:pt x="2851404" y="0"/>
                </a:moveTo>
                <a:lnTo>
                  <a:pt x="4527804" y="685800"/>
                </a:lnTo>
              </a:path>
              <a:path w="5410200" h="2971800">
                <a:moveTo>
                  <a:pt x="533400" y="1524000"/>
                </a:moveTo>
                <a:lnTo>
                  <a:pt x="0" y="2971800"/>
                </a:lnTo>
              </a:path>
              <a:path w="5410200" h="2971800">
                <a:moveTo>
                  <a:pt x="1371599" y="685800"/>
                </a:moveTo>
                <a:lnTo>
                  <a:pt x="533400" y="1524000"/>
                </a:lnTo>
              </a:path>
              <a:path w="5410200" h="2971800">
                <a:moveTo>
                  <a:pt x="4495800" y="685800"/>
                </a:moveTo>
                <a:lnTo>
                  <a:pt x="3657600" y="1524000"/>
                </a:lnTo>
              </a:path>
              <a:path w="5410200" h="2971800">
                <a:moveTo>
                  <a:pt x="4495800" y="685800"/>
                </a:moveTo>
                <a:lnTo>
                  <a:pt x="5410200" y="1524000"/>
                </a:lnTo>
              </a:path>
              <a:path w="5410200" h="2971800">
                <a:moveTo>
                  <a:pt x="1371599" y="685800"/>
                </a:moveTo>
                <a:lnTo>
                  <a:pt x="2286000" y="15240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4803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32</a:t>
            </a:fld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5" y="3733800"/>
            <a:ext cx="130937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245"/>
              </a:spcBef>
            </a:pP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8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/16)</a:t>
            </a:r>
            <a:r>
              <a:rPr sz="1800" spc="-12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2407" y="37338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315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4332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45"/>
              </a:spcBef>
            </a:pP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9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8056" y="3758310"/>
            <a:ext cx="641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1639" y="2910839"/>
            <a:ext cx="1106805" cy="581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50"/>
              </a:spcBef>
            </a:pP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89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0" y="5181600"/>
            <a:ext cx="95885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70"/>
              </a:spcBef>
            </a:pPr>
            <a:r>
              <a:rPr sz="1800" spc="-6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(1)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4837" y="4339971"/>
            <a:ext cx="743585" cy="749935"/>
            <a:chOff x="754837" y="4339971"/>
            <a:chExt cx="743585" cy="749935"/>
          </a:xfrm>
        </p:grpSpPr>
        <p:sp>
          <p:nvSpPr>
            <p:cNvPr id="19" name="object 19"/>
            <p:cNvSpPr/>
            <p:nvPr/>
          </p:nvSpPr>
          <p:spPr>
            <a:xfrm>
              <a:off x="754837" y="4339971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94"/>
                  </a:lnTo>
                  <a:lnTo>
                    <a:pt x="546404" y="749807"/>
                  </a:lnTo>
                  <a:lnTo>
                    <a:pt x="743000" y="192912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6373" y="4633722"/>
              <a:ext cx="64262" cy="1314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7772400" y="2781300"/>
            <a:ext cx="838200" cy="800100"/>
          </a:xfrm>
          <a:custGeom>
            <a:avLst/>
            <a:gdLst/>
            <a:ahLst/>
            <a:cxnLst/>
            <a:rect l="l" t="t" r="r" b="b"/>
            <a:pathLst>
              <a:path w="838200" h="800100">
                <a:moveTo>
                  <a:pt x="838200" y="0"/>
                </a:moveTo>
                <a:lnTo>
                  <a:pt x="0" y="0"/>
                </a:lnTo>
                <a:lnTo>
                  <a:pt x="0" y="800100"/>
                </a:lnTo>
                <a:lnTo>
                  <a:pt x="838200" y="8001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59700" y="3126812"/>
            <a:ext cx="43688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200" spc="65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2661" y="2702459"/>
            <a:ext cx="871219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3200" u="sng" spc="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200" spc="2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42" baseline="-23437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42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03692" y="2215895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406907" y="0"/>
                </a:moveTo>
                <a:lnTo>
                  <a:pt x="0" y="0"/>
                </a:lnTo>
                <a:lnTo>
                  <a:pt x="0" y="406908"/>
                </a:lnTo>
                <a:lnTo>
                  <a:pt x="406907" y="406908"/>
                </a:lnTo>
                <a:lnTo>
                  <a:pt x="406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85036" y="2060267"/>
            <a:ext cx="46228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75" i="1" spc="135" baseline="-1367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50" spc="9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17892" y="3619500"/>
            <a:ext cx="1092835" cy="800100"/>
          </a:xfrm>
          <a:custGeom>
            <a:avLst/>
            <a:gdLst/>
            <a:ahLst/>
            <a:cxnLst/>
            <a:rect l="l" t="t" r="r" b="b"/>
            <a:pathLst>
              <a:path w="1092834" h="800100">
                <a:moveTo>
                  <a:pt x="1092707" y="0"/>
                </a:moveTo>
                <a:lnTo>
                  <a:pt x="0" y="0"/>
                </a:lnTo>
                <a:lnTo>
                  <a:pt x="0" y="800100"/>
                </a:lnTo>
                <a:lnTo>
                  <a:pt x="1092707" y="800100"/>
                </a:lnTo>
                <a:lnTo>
                  <a:pt x="10927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49667" y="3960990"/>
            <a:ext cx="6229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256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17915" y="3541288"/>
            <a:ext cx="1110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3200" u="sng" spc="7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-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800" i="1" spc="120" baseline="-22569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20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7871" y="2133600"/>
            <a:ext cx="521334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864"/>
              </a:lnSpc>
            </a:pPr>
            <a:r>
              <a:rPr sz="2700" i="1" spc="-112" baseline="-169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200" spc="-75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56379" y="2159634"/>
            <a:ext cx="406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574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3376" y="28956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45"/>
              </a:spcBef>
            </a:pP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/2)</a:t>
            </a:r>
            <a:r>
              <a:rPr sz="1800" spc="-112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07100" y="2921634"/>
            <a:ext cx="166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924576" y="4640053"/>
            <a:ext cx="254000" cy="190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009999"/>
                </a:solidFill>
                <a:latin typeface="Georgia"/>
                <a:cs typeface="Georgia"/>
              </a:rPr>
              <a:t>…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959358" y="2515361"/>
            <a:ext cx="5410200" cy="2971800"/>
          </a:xfrm>
          <a:custGeom>
            <a:avLst/>
            <a:gdLst/>
            <a:ahLst/>
            <a:cxnLst/>
            <a:rect l="l" t="t" r="r" b="b"/>
            <a:pathLst>
              <a:path w="5410200" h="2971800">
                <a:moveTo>
                  <a:pt x="2851404" y="0"/>
                </a:moveTo>
                <a:lnTo>
                  <a:pt x="1327404" y="685800"/>
                </a:lnTo>
              </a:path>
              <a:path w="5410200" h="2971800">
                <a:moveTo>
                  <a:pt x="2851404" y="0"/>
                </a:moveTo>
                <a:lnTo>
                  <a:pt x="4527804" y="685800"/>
                </a:lnTo>
              </a:path>
              <a:path w="5410200" h="2971800">
                <a:moveTo>
                  <a:pt x="533400" y="1524000"/>
                </a:moveTo>
                <a:lnTo>
                  <a:pt x="0" y="2971800"/>
                </a:lnTo>
              </a:path>
              <a:path w="5410200" h="2971800">
                <a:moveTo>
                  <a:pt x="1371599" y="685800"/>
                </a:moveTo>
                <a:lnTo>
                  <a:pt x="533400" y="1524000"/>
                </a:lnTo>
              </a:path>
              <a:path w="5410200" h="2971800">
                <a:moveTo>
                  <a:pt x="4495800" y="685800"/>
                </a:moveTo>
                <a:lnTo>
                  <a:pt x="3657600" y="1524000"/>
                </a:lnTo>
              </a:path>
              <a:path w="5410200" h="2971800">
                <a:moveTo>
                  <a:pt x="4495800" y="685800"/>
                </a:moveTo>
                <a:lnTo>
                  <a:pt x="5410200" y="1524000"/>
                </a:lnTo>
              </a:path>
              <a:path w="5410200" h="2971800">
                <a:moveTo>
                  <a:pt x="1371599" y="685800"/>
                </a:moveTo>
                <a:lnTo>
                  <a:pt x="2286000" y="15240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74803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" dirty="0"/>
              <a:t>Example </a:t>
            </a:r>
            <a:r>
              <a:rPr sz="5000" spc="-5" dirty="0"/>
              <a:t>of </a:t>
            </a:r>
            <a:r>
              <a:rPr sz="5000" spc="-20" dirty="0"/>
              <a:t>recursion</a:t>
            </a:r>
            <a:r>
              <a:rPr sz="5000" spc="-100" dirty="0"/>
              <a:t> </a:t>
            </a:r>
            <a:r>
              <a:rPr sz="5000" spc="-15" dirty="0"/>
              <a:t>tree</a:t>
            </a:r>
            <a:endParaRPr sz="500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33</a:t>
            </a:fld>
            <a:endParaRPr spc="-90" dirty="0"/>
          </a:p>
        </p:txBody>
      </p:sp>
      <p:sp>
        <p:nvSpPr>
          <p:cNvPr id="10" name="object 10"/>
          <p:cNvSpPr txBox="1"/>
          <p:nvPr/>
        </p:nvSpPr>
        <p:spPr>
          <a:xfrm>
            <a:off x="426618" y="1561338"/>
            <a:ext cx="3305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Solve 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3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35" dirty="0">
                <a:solidFill>
                  <a:srgbClr val="009999"/>
                </a:solidFill>
                <a:latin typeface="Georgia"/>
                <a:cs typeface="Georgia"/>
              </a:rPr>
              <a:t>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 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5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55" dirty="0">
                <a:solidFill>
                  <a:srgbClr val="009999"/>
                </a:solidFill>
                <a:latin typeface="Georgia"/>
                <a:cs typeface="Georgia"/>
              </a:rPr>
              <a:t>/4)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+ 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T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n/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2) </a:t>
            </a:r>
            <a:r>
              <a:rPr sz="1800" i="1" spc="-165" dirty="0">
                <a:solidFill>
                  <a:srgbClr val="009999"/>
                </a:solidFill>
                <a:latin typeface="Georgia"/>
                <a:cs typeface="Georgia"/>
              </a:rPr>
              <a:t>+</a:t>
            </a:r>
            <a:r>
              <a:rPr sz="1800" i="1" spc="-10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i="1" spc="-9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135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9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55" y="3733800"/>
            <a:ext cx="130937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245"/>
              </a:spcBef>
            </a:pP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8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85" dirty="0">
                <a:solidFill>
                  <a:srgbClr val="009999"/>
                </a:solidFill>
                <a:latin typeface="Georgia"/>
                <a:cs typeface="Georgia"/>
              </a:rPr>
              <a:t>/16)</a:t>
            </a:r>
            <a:r>
              <a:rPr sz="1800" spc="-12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2407" y="37338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315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245"/>
              </a:spcBef>
            </a:pP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0" dirty="0">
                <a:solidFill>
                  <a:srgbClr val="009999"/>
                </a:solidFill>
                <a:latin typeface="Georgia"/>
                <a:cs typeface="Georgia"/>
              </a:rPr>
              <a:t>/8)</a:t>
            </a:r>
            <a:r>
              <a:rPr sz="1800" spc="-104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4332" y="3732276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45"/>
              </a:spcBef>
            </a:pP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5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97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8056" y="3758310"/>
            <a:ext cx="641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1639" y="2910839"/>
            <a:ext cx="1106805" cy="581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250"/>
              </a:spcBef>
            </a:pP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6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/4)</a:t>
            </a:r>
            <a:r>
              <a:rPr sz="1800" spc="-89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600" y="5181600"/>
            <a:ext cx="958850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70"/>
              </a:spcBef>
            </a:pPr>
            <a:r>
              <a:rPr sz="1800" spc="-6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1800" spc="-60" dirty="0">
                <a:solidFill>
                  <a:srgbClr val="009999"/>
                </a:solidFill>
                <a:latin typeface="Georgia"/>
                <a:cs typeface="Georgia"/>
              </a:rPr>
              <a:t>(1)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72400" y="2781300"/>
            <a:ext cx="838200" cy="800100"/>
          </a:xfrm>
          <a:custGeom>
            <a:avLst/>
            <a:gdLst/>
            <a:ahLst/>
            <a:cxnLst/>
            <a:rect l="l" t="t" r="r" b="b"/>
            <a:pathLst>
              <a:path w="838200" h="800100">
                <a:moveTo>
                  <a:pt x="838200" y="0"/>
                </a:moveTo>
                <a:lnTo>
                  <a:pt x="0" y="0"/>
                </a:lnTo>
                <a:lnTo>
                  <a:pt x="0" y="800100"/>
                </a:lnTo>
                <a:lnTo>
                  <a:pt x="838200" y="8001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754837" y="4339971"/>
            <a:ext cx="8237855" cy="1654175"/>
            <a:chOff x="754837" y="4339971"/>
            <a:chExt cx="8237855" cy="1654175"/>
          </a:xfrm>
        </p:grpSpPr>
        <p:sp>
          <p:nvSpPr>
            <p:cNvPr id="20" name="object 20"/>
            <p:cNvSpPr/>
            <p:nvPr/>
          </p:nvSpPr>
          <p:spPr>
            <a:xfrm>
              <a:off x="754837" y="4339971"/>
              <a:ext cx="743585" cy="749935"/>
            </a:xfrm>
            <a:custGeom>
              <a:avLst/>
              <a:gdLst/>
              <a:ahLst/>
              <a:cxnLst/>
              <a:rect l="l" t="t" r="r" b="b"/>
              <a:pathLst>
                <a:path w="743585" h="749935">
                  <a:moveTo>
                    <a:pt x="196608" y="0"/>
                  </a:moveTo>
                  <a:lnTo>
                    <a:pt x="0" y="556894"/>
                  </a:lnTo>
                  <a:lnTo>
                    <a:pt x="546404" y="749807"/>
                  </a:lnTo>
                  <a:lnTo>
                    <a:pt x="743000" y="192912"/>
                  </a:lnTo>
                  <a:lnTo>
                    <a:pt x="196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6373" y="4633722"/>
              <a:ext cx="64262" cy="1314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0361" y="5182362"/>
              <a:ext cx="4572000" cy="0"/>
            </a:xfrm>
            <a:custGeom>
              <a:avLst/>
              <a:gdLst/>
              <a:ahLst/>
              <a:cxnLst/>
              <a:rect l="l" t="t" r="r" b="b"/>
              <a:pathLst>
                <a:path w="4572000">
                  <a:moveTo>
                    <a:pt x="0" y="0"/>
                  </a:moveTo>
                  <a:lnTo>
                    <a:pt x="4571999" y="0"/>
                  </a:lnTo>
                </a:path>
              </a:pathLst>
            </a:custGeom>
            <a:ln w="28956">
              <a:solidFill>
                <a:srgbClr val="009D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01896" y="5269992"/>
              <a:ext cx="4433570" cy="723900"/>
            </a:xfrm>
            <a:custGeom>
              <a:avLst/>
              <a:gdLst/>
              <a:ahLst/>
              <a:cxnLst/>
              <a:rect l="l" t="t" r="r" b="b"/>
              <a:pathLst>
                <a:path w="4433570" h="723900">
                  <a:moveTo>
                    <a:pt x="443331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4433315" y="723900"/>
                  </a:lnTo>
                  <a:lnTo>
                    <a:pt x="4433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4510" y="5689324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277895" y="0"/>
                  </a:lnTo>
                </a:path>
                <a:path w="1379220">
                  <a:moveTo>
                    <a:pt x="1101271" y="0"/>
                  </a:moveTo>
                  <a:lnTo>
                    <a:pt x="1379163" y="0"/>
                  </a:lnTo>
                </a:path>
              </a:pathLst>
            </a:custGeom>
            <a:ln w="6350">
              <a:solidFill>
                <a:srgbClr val="00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759700" y="3126812"/>
            <a:ext cx="436880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200" spc="65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72661" y="2702459"/>
            <a:ext cx="871219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3200" u="sng" spc="15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3200" spc="23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42" baseline="-23437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42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03692" y="2215895"/>
            <a:ext cx="407034" cy="407034"/>
          </a:xfrm>
          <a:custGeom>
            <a:avLst/>
            <a:gdLst/>
            <a:ahLst/>
            <a:cxnLst/>
            <a:rect l="l" t="t" r="r" b="b"/>
            <a:pathLst>
              <a:path w="407034" h="407035">
                <a:moveTo>
                  <a:pt x="406907" y="0"/>
                </a:moveTo>
                <a:lnTo>
                  <a:pt x="0" y="0"/>
                </a:lnTo>
                <a:lnTo>
                  <a:pt x="0" y="406908"/>
                </a:lnTo>
                <a:lnTo>
                  <a:pt x="406907" y="406908"/>
                </a:lnTo>
                <a:lnTo>
                  <a:pt x="406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185036" y="2060267"/>
            <a:ext cx="46228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875" i="1" spc="135" baseline="-13675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2450" spc="9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17892" y="3619500"/>
            <a:ext cx="1092835" cy="800100"/>
          </a:xfrm>
          <a:custGeom>
            <a:avLst/>
            <a:gdLst/>
            <a:ahLst/>
            <a:cxnLst/>
            <a:rect l="l" t="t" r="r" b="b"/>
            <a:pathLst>
              <a:path w="1092834" h="800100">
                <a:moveTo>
                  <a:pt x="1092707" y="0"/>
                </a:moveTo>
                <a:lnTo>
                  <a:pt x="0" y="0"/>
                </a:lnTo>
                <a:lnTo>
                  <a:pt x="0" y="800100"/>
                </a:lnTo>
                <a:lnTo>
                  <a:pt x="1092707" y="800100"/>
                </a:lnTo>
                <a:lnTo>
                  <a:pt x="10927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49824" y="3965012"/>
            <a:ext cx="63944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200" spc="5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r>
              <a:rPr sz="3200" spc="55" dirty="0">
                <a:solidFill>
                  <a:srgbClr val="009999"/>
                </a:solidFill>
                <a:latin typeface="Times New Roman"/>
                <a:cs typeface="Times New Roman"/>
              </a:rPr>
              <a:t>5</a:t>
            </a:r>
            <a:r>
              <a:rPr sz="3200" spc="10" dirty="0">
                <a:solidFill>
                  <a:srgbClr val="009999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18089" y="3540658"/>
            <a:ext cx="1119505" cy="518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3200" u="sng" spc="8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3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25</a:t>
            </a:r>
            <a:r>
              <a:rPr sz="3200" spc="25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800" i="1" spc="135" baseline="-23437" dirty="0">
                <a:solidFill>
                  <a:srgbClr val="009999"/>
                </a:solidFill>
                <a:latin typeface="Times New Roman"/>
                <a:cs typeface="Times New Roman"/>
              </a:rPr>
              <a:t>n</a:t>
            </a:r>
            <a:r>
              <a:rPr sz="3600" spc="135" baseline="-11574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3600" baseline="-1157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1588" y="5216793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78181" y="5333539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29844" y="5216793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76914" y="5333539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01537" y="5333539"/>
            <a:ext cx="2216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40"/>
              </a:lnSpc>
              <a:spcBef>
                <a:spcPts val="100"/>
              </a:spcBef>
            </a:pPr>
            <a:r>
              <a:rPr sz="2400" u="sng" spc="-90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solidFill>
                  <a:srgbClr val="009999"/>
                </a:solidFill>
                <a:uFill>
                  <a:solidFill>
                    <a:srgbClr val="009999"/>
                  </a:solidFill>
                </a:u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tabLst>
                <a:tab pos="796925" algn="l"/>
                <a:tab pos="1898650" algn="l"/>
              </a:tabLst>
            </a:pP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6	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6	</a:t>
            </a:r>
            <a:r>
              <a:rPr sz="2400" spc="-5" dirty="0">
                <a:solidFill>
                  <a:srgbClr val="009999"/>
                </a:solidFill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32160" y="5290654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08250" y="4893560"/>
            <a:ext cx="4389755" cy="1087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6245" algn="l"/>
                <a:tab pos="1397635" algn="l"/>
                <a:tab pos="2125980" algn="l"/>
                <a:tab pos="2499360" algn="l"/>
                <a:tab pos="3227070" algn="l"/>
              </a:tabLst>
            </a:pPr>
            <a:r>
              <a:rPr sz="3200" i="1" dirty="0">
                <a:solidFill>
                  <a:srgbClr val="009999"/>
                </a:solidFill>
                <a:latin typeface="Times New Roman"/>
                <a:cs typeface="Times New Roman"/>
              </a:rPr>
              <a:t>n	</a:t>
            </a:r>
            <a:r>
              <a:rPr sz="6950" spc="-1985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1</a:t>
            </a:r>
            <a:r>
              <a:rPr sz="3200" spc="-50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950" spc="-595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495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950" spc="-595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r>
              <a:rPr sz="495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-204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4950" spc="-595" dirty="0">
                <a:solidFill>
                  <a:srgbClr val="009999"/>
                </a:solidFill>
                <a:latin typeface="Symbol"/>
                <a:cs typeface="Symbol"/>
              </a:rPr>
              <a:t></a:t>
            </a:r>
            <a:r>
              <a:rPr sz="495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4950" spc="-595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r>
              <a:rPr sz="4950" spc="49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0" dirty="0">
                <a:solidFill>
                  <a:srgbClr val="009999"/>
                </a:solidFill>
                <a:latin typeface="Symbol"/>
                <a:cs typeface="Symbol"/>
              </a:rPr>
              <a:t></a:t>
            </a:r>
            <a:r>
              <a:rPr sz="3200" spc="625" dirty="0">
                <a:solidFill>
                  <a:srgbClr val="009999"/>
                </a:solidFill>
                <a:latin typeface="Arial"/>
                <a:cs typeface="Arial"/>
              </a:rPr>
              <a:t></a:t>
            </a:r>
            <a:r>
              <a:rPr sz="6950" spc="-1605" dirty="0">
                <a:solidFill>
                  <a:srgbClr val="009999"/>
                </a:solidFill>
                <a:latin typeface="Symbol"/>
                <a:cs typeface="Symbol"/>
              </a:rPr>
              <a:t></a:t>
            </a:r>
            <a:endParaRPr sz="69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24576" y="4640053"/>
            <a:ext cx="254000" cy="190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solidFill>
                  <a:srgbClr val="009999"/>
                </a:solidFill>
                <a:latin typeface="Georgia"/>
                <a:cs typeface="Georgia"/>
              </a:rPr>
              <a:t>…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77539" y="5383174"/>
            <a:ext cx="76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Total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52900" y="5919622"/>
            <a:ext cx="797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009999"/>
                </a:solidFill>
                <a:latin typeface="Georgia"/>
                <a:cs typeface="Georgia"/>
              </a:rPr>
              <a:t>=</a:t>
            </a:r>
            <a:r>
              <a:rPr sz="1800" spc="-45" dirty="0">
                <a:solidFill>
                  <a:srgbClr val="009999"/>
                </a:solidFill>
                <a:latin typeface="Georgia"/>
                <a:cs typeface="Georgia"/>
              </a:rPr>
              <a:t> </a:t>
            </a:r>
            <a:r>
              <a:rPr sz="1800" spc="-40" dirty="0">
                <a:solidFill>
                  <a:srgbClr val="009999"/>
                </a:solidFill>
                <a:latin typeface="Symbol"/>
                <a:cs typeface="Symbol"/>
              </a:rPr>
              <a:t></a:t>
            </a:r>
            <a:r>
              <a:rPr sz="1800" spc="-40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40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60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r>
              <a:rPr sz="1800" spc="-40" dirty="0">
                <a:solidFill>
                  <a:srgbClr val="009999"/>
                </a:solidFill>
                <a:latin typeface="Georgia"/>
                <a:cs typeface="Georgia"/>
              </a:rPr>
              <a:t>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47871" y="2133600"/>
            <a:ext cx="521334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1864"/>
              </a:lnSpc>
            </a:pPr>
            <a:r>
              <a:rPr sz="2700" i="1" spc="-112" baseline="-169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200" spc="-75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56379" y="2159634"/>
            <a:ext cx="406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5574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13376" y="2895600"/>
            <a:ext cx="1106805" cy="579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45"/>
              </a:spcBef>
            </a:pP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(</a:t>
            </a:r>
            <a:r>
              <a:rPr sz="1800" i="1" spc="-75" dirty="0">
                <a:solidFill>
                  <a:srgbClr val="009999"/>
                </a:solidFill>
                <a:latin typeface="Georgia"/>
                <a:cs typeface="Georgia"/>
              </a:rPr>
              <a:t>n</a:t>
            </a:r>
            <a:r>
              <a:rPr sz="1800" spc="-75" dirty="0">
                <a:solidFill>
                  <a:srgbClr val="009999"/>
                </a:solidFill>
                <a:latin typeface="Georgia"/>
                <a:cs typeface="Georgia"/>
              </a:rPr>
              <a:t>/2)</a:t>
            </a:r>
            <a:r>
              <a:rPr sz="1800" spc="-112" baseline="25462" dirty="0">
                <a:solidFill>
                  <a:srgbClr val="009999"/>
                </a:solidFill>
                <a:latin typeface="Georgia"/>
                <a:cs typeface="Georgia"/>
              </a:rPr>
              <a:t>2</a:t>
            </a:r>
            <a:endParaRPr sz="1800" baseline="25462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07100" y="2921634"/>
            <a:ext cx="1661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</a:tabLst>
            </a:pPr>
            <a:r>
              <a:rPr sz="1200" u="dash" spc="10" dirty="0">
                <a:solidFill>
                  <a:srgbClr val="009999"/>
                </a:solidFill>
                <a:uFill>
                  <a:solidFill>
                    <a:srgbClr val="009DD9"/>
                  </a:solidFill>
                </a:uFill>
                <a:latin typeface="Georgia"/>
                <a:cs typeface="Georgia"/>
              </a:rPr>
              <a:t> 	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31153" y="5916574"/>
            <a:ext cx="159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solidFill>
                  <a:srgbClr val="009DD9"/>
                </a:solidFill>
                <a:latin typeface="Georgia"/>
                <a:cs typeface="Georgia"/>
              </a:rPr>
              <a:t>geometric</a:t>
            </a:r>
            <a:r>
              <a:rPr sz="1800" i="1" spc="-65" dirty="0">
                <a:solidFill>
                  <a:srgbClr val="009DD9"/>
                </a:solidFill>
                <a:latin typeface="Georgia"/>
                <a:cs typeface="Georgia"/>
              </a:rPr>
              <a:t> </a:t>
            </a:r>
            <a:r>
              <a:rPr sz="1800" i="1" spc="-55" dirty="0">
                <a:solidFill>
                  <a:srgbClr val="009DD9"/>
                </a:solidFill>
                <a:latin typeface="Georgia"/>
                <a:cs typeface="Georgia"/>
              </a:rPr>
              <a:t>series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5176" y="860995"/>
            <a:ext cx="687514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4105" marR="5080" indent="-1082040">
              <a:lnSpc>
                <a:spcPct val="100000"/>
              </a:lnSpc>
              <a:spcBef>
                <a:spcPts val="100"/>
              </a:spcBef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34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2141757"/>
            <a:ext cx="8016240" cy="138178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lang="en-IN" sz="2400" dirty="0" smtClean="0">
                <a:latin typeface="Georgia"/>
                <a:cs typeface="Georgia"/>
              </a:rPr>
              <a:t>Solve</a:t>
            </a: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lang="en-IN" sz="2400" dirty="0" smtClean="0">
                <a:latin typeface="Georgia"/>
                <a:cs typeface="Georgia"/>
              </a:rPr>
              <a:t>1.</a:t>
            </a:r>
            <a:r>
              <a:rPr lang="en-IN" sz="2400" dirty="0" smtClean="0">
                <a:latin typeface="Georgia"/>
                <a:cs typeface="Georgia"/>
              </a:rPr>
              <a:t> </a:t>
            </a:r>
            <a:r>
              <a:rPr lang="pt-BR" sz="2400" i="1" spc="-55" dirty="0">
                <a:latin typeface="Georgia"/>
                <a:cs typeface="Georgia"/>
              </a:rPr>
              <a:t>T</a:t>
            </a:r>
            <a:r>
              <a:rPr lang="pt-BR" sz="2400" spc="-55" dirty="0">
                <a:latin typeface="Georgia"/>
                <a:cs typeface="Georgia"/>
              </a:rPr>
              <a:t>(</a:t>
            </a:r>
            <a:r>
              <a:rPr lang="pt-BR" sz="2400" i="1" spc="-55" dirty="0">
                <a:latin typeface="Georgia"/>
                <a:cs typeface="Georgia"/>
              </a:rPr>
              <a:t>n</a:t>
            </a:r>
            <a:r>
              <a:rPr lang="pt-BR" sz="2400" spc="-55" dirty="0">
                <a:latin typeface="Georgia"/>
                <a:cs typeface="Georgia"/>
              </a:rPr>
              <a:t>) </a:t>
            </a:r>
            <a:r>
              <a:rPr lang="pt-BR" sz="2400" spc="-275" dirty="0">
                <a:latin typeface="Georgia"/>
                <a:cs typeface="Georgia"/>
              </a:rPr>
              <a:t>= 2  </a:t>
            </a:r>
            <a:r>
              <a:rPr lang="pt-BR" sz="2400" i="1" spc="-105" dirty="0">
                <a:latin typeface="Georgia"/>
                <a:cs typeface="Georgia"/>
              </a:rPr>
              <a:t>T</a:t>
            </a:r>
            <a:r>
              <a:rPr lang="pt-BR" sz="2400" spc="-105" dirty="0">
                <a:latin typeface="Georgia"/>
                <a:cs typeface="Georgia"/>
              </a:rPr>
              <a:t>(</a:t>
            </a:r>
            <a:r>
              <a:rPr lang="pt-BR" sz="2400" i="1" spc="-105" dirty="0">
                <a:latin typeface="Georgia"/>
                <a:cs typeface="Georgia"/>
              </a:rPr>
              <a:t>n</a:t>
            </a:r>
            <a:r>
              <a:rPr lang="pt-BR" sz="2400" spc="-105" dirty="0">
                <a:latin typeface="Georgia"/>
                <a:cs typeface="Georgia"/>
              </a:rPr>
              <a:t>/2 ) </a:t>
            </a:r>
            <a:r>
              <a:rPr lang="pt-BR" sz="2400" spc="-275" dirty="0">
                <a:latin typeface="Georgia"/>
                <a:cs typeface="Georgia"/>
              </a:rPr>
              <a:t>+</a:t>
            </a:r>
            <a:r>
              <a:rPr lang="pt-BR" sz="2400" spc="50" dirty="0">
                <a:latin typeface="Georgia"/>
                <a:cs typeface="Georgia"/>
              </a:rPr>
              <a:t> </a:t>
            </a:r>
            <a:r>
              <a:rPr lang="pt-BR" sz="2400" i="1" spc="-125" dirty="0">
                <a:latin typeface="Georgia"/>
                <a:cs typeface="Georgia"/>
              </a:rPr>
              <a:t>n </a:t>
            </a:r>
            <a:r>
              <a:rPr lang="pt-BR" sz="2400" i="1" spc="-125" baseline="30000" dirty="0" smtClean="0">
                <a:latin typeface="Georgia"/>
                <a:cs typeface="Georgia"/>
              </a:rPr>
              <a:t>2  </a:t>
            </a:r>
            <a:r>
              <a:rPr lang="pt-BR" sz="2400" i="1" spc="-125" dirty="0" smtClean="0">
                <a:latin typeface="Georgia"/>
                <a:cs typeface="Georgia"/>
              </a:rPr>
              <a:t>by  </a:t>
            </a:r>
            <a:r>
              <a:rPr lang="pt-BR" sz="2400" i="1" spc="-125" dirty="0">
                <a:latin typeface="Georgia"/>
                <a:cs typeface="Georgia"/>
              </a:rPr>
              <a:t>recursion </a:t>
            </a:r>
            <a:r>
              <a:rPr lang="pt-BR" sz="2400" i="1" spc="-125" dirty="0" smtClean="0">
                <a:latin typeface="Georgia"/>
                <a:cs typeface="Georgia"/>
              </a:rPr>
              <a:t>ree method</a:t>
            </a:r>
            <a:endParaRPr lang="en-IN" sz="2400" dirty="0" smtClean="0">
              <a:latin typeface="Georgia"/>
              <a:cs typeface="Georgia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lang="en-IN" sz="2400" dirty="0" smtClean="0">
                <a:latin typeface="Georgia"/>
                <a:cs typeface="Georgia"/>
              </a:rPr>
              <a:t>2. </a:t>
            </a:r>
            <a:r>
              <a:rPr lang="pt-BR" sz="2400" i="1" spc="-55" dirty="0">
                <a:latin typeface="Georgia"/>
                <a:cs typeface="Georgia"/>
              </a:rPr>
              <a:t>T</a:t>
            </a:r>
            <a:r>
              <a:rPr lang="pt-BR" sz="2400" spc="-55" dirty="0">
                <a:latin typeface="Georgia"/>
                <a:cs typeface="Georgia"/>
              </a:rPr>
              <a:t>(</a:t>
            </a:r>
            <a:r>
              <a:rPr lang="pt-BR" sz="2400" i="1" spc="-55" dirty="0">
                <a:latin typeface="Georgia"/>
                <a:cs typeface="Georgia"/>
              </a:rPr>
              <a:t>n</a:t>
            </a:r>
            <a:r>
              <a:rPr lang="pt-BR" sz="2400" spc="-55" dirty="0">
                <a:latin typeface="Georgia"/>
                <a:cs typeface="Georgia"/>
              </a:rPr>
              <a:t>) </a:t>
            </a:r>
            <a:r>
              <a:rPr lang="pt-BR" sz="2400" spc="-275" dirty="0">
                <a:latin typeface="Georgia"/>
                <a:cs typeface="Georgia"/>
              </a:rPr>
              <a:t>= 2  </a:t>
            </a:r>
            <a:r>
              <a:rPr lang="pt-BR" sz="2400" i="1" spc="-105" dirty="0">
                <a:latin typeface="Georgia"/>
                <a:cs typeface="Georgia"/>
              </a:rPr>
              <a:t>T</a:t>
            </a:r>
            <a:r>
              <a:rPr lang="pt-BR" sz="2400" spc="-105" dirty="0">
                <a:latin typeface="Georgia"/>
                <a:cs typeface="Georgia"/>
              </a:rPr>
              <a:t>(</a:t>
            </a:r>
            <a:r>
              <a:rPr lang="pt-BR" sz="2400" i="1" spc="-105" dirty="0">
                <a:latin typeface="Georgia"/>
                <a:cs typeface="Georgia"/>
              </a:rPr>
              <a:t>n</a:t>
            </a:r>
            <a:r>
              <a:rPr lang="pt-BR" sz="2400" spc="-105" dirty="0">
                <a:latin typeface="Georgia"/>
                <a:cs typeface="Georgia"/>
              </a:rPr>
              <a:t>/2 ) </a:t>
            </a:r>
            <a:r>
              <a:rPr lang="pt-BR" sz="2400" spc="-275" dirty="0">
                <a:latin typeface="Georgia"/>
                <a:cs typeface="Georgia"/>
              </a:rPr>
              <a:t>+</a:t>
            </a:r>
            <a:r>
              <a:rPr lang="pt-BR" sz="2400" spc="50" dirty="0">
                <a:latin typeface="Georgia"/>
                <a:cs typeface="Georgia"/>
              </a:rPr>
              <a:t> </a:t>
            </a:r>
            <a:r>
              <a:rPr lang="pt-BR" sz="2400" i="1" spc="-125" dirty="0" smtClean="0">
                <a:latin typeface="Georgia"/>
                <a:cs typeface="Georgia"/>
              </a:rPr>
              <a:t>n/  log n by recursion tree method 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5176" y="860995"/>
            <a:ext cx="687514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4105" marR="5080" indent="-108204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  </a:t>
            </a:r>
            <a:r>
              <a:rPr spc="-10" dirty="0"/>
              <a:t>Substitution</a:t>
            </a:r>
            <a:r>
              <a:rPr spc="-15" dirty="0"/>
              <a:t> </a:t>
            </a:r>
            <a:r>
              <a:rPr dirty="0"/>
              <a:t>Method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35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2141757"/>
            <a:ext cx="8016240" cy="37782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7020" algn="l"/>
              </a:tabLst>
            </a:pPr>
            <a:r>
              <a:rPr sz="2600" spc="-15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substitution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method</a:t>
            </a:r>
            <a:endParaRPr sz="26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30" dirty="0">
                <a:latin typeface="Georgia"/>
                <a:cs typeface="Georgia"/>
              </a:rPr>
              <a:t>A.k.a.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45" dirty="0">
                <a:latin typeface="Georgia"/>
                <a:cs typeface="Georgia"/>
              </a:rPr>
              <a:t>“making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20" dirty="0">
                <a:latin typeface="Georgia"/>
                <a:cs typeface="Georgia"/>
              </a:rPr>
              <a:t>good </a:t>
            </a:r>
            <a:r>
              <a:rPr sz="2400" spc="-35" dirty="0">
                <a:latin typeface="Georgia"/>
                <a:cs typeface="Georgia"/>
              </a:rPr>
              <a:t>guess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method”</a:t>
            </a:r>
            <a:endParaRPr sz="2400">
              <a:latin typeface="Georgia"/>
              <a:cs typeface="Georgia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45" dirty="0">
                <a:latin typeface="Georgia"/>
                <a:cs typeface="Georgia"/>
              </a:rPr>
              <a:t>Guess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40" dirty="0">
                <a:latin typeface="Georgia"/>
                <a:cs typeface="Georgia"/>
              </a:rPr>
              <a:t>form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75" dirty="0">
                <a:latin typeface="Georgia"/>
                <a:cs typeface="Georgia"/>
              </a:rPr>
              <a:t>answer, </a:t>
            </a:r>
            <a:r>
              <a:rPr sz="2400" spc="-10" dirty="0">
                <a:latin typeface="Georgia"/>
                <a:cs typeface="Georgia"/>
              </a:rPr>
              <a:t>then </a:t>
            </a:r>
            <a:r>
              <a:rPr sz="2400" spc="-35" dirty="0">
                <a:latin typeface="Georgia"/>
                <a:cs typeface="Georgia"/>
              </a:rPr>
              <a:t>use </a:t>
            </a:r>
            <a:r>
              <a:rPr sz="2400" spc="-15" dirty="0">
                <a:latin typeface="Georgia"/>
                <a:cs typeface="Georgia"/>
              </a:rPr>
              <a:t>induction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85" dirty="0">
                <a:latin typeface="Georgia"/>
                <a:cs typeface="Georgia"/>
              </a:rPr>
              <a:t>find 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constants </a:t>
            </a:r>
            <a:r>
              <a:rPr sz="2400" spc="-35" dirty="0">
                <a:latin typeface="Georgia"/>
                <a:cs typeface="Georgia"/>
              </a:rPr>
              <a:t>and show </a:t>
            </a:r>
            <a:r>
              <a:rPr sz="2400" spc="-10" dirty="0">
                <a:latin typeface="Georgia"/>
                <a:cs typeface="Georgia"/>
              </a:rPr>
              <a:t>that </a:t>
            </a:r>
            <a:r>
              <a:rPr sz="2400" spc="-15" dirty="0">
                <a:latin typeface="Georgia"/>
                <a:cs typeface="Georgia"/>
              </a:rPr>
              <a:t>solution</a:t>
            </a:r>
            <a:r>
              <a:rPr sz="2400" spc="-28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works</a:t>
            </a:r>
            <a:endParaRPr sz="24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i="1" spc="-120" dirty="0">
                <a:solidFill>
                  <a:srgbClr val="04607A"/>
                </a:solidFill>
                <a:latin typeface="Georgia"/>
                <a:cs typeface="Georgia"/>
              </a:rPr>
              <a:t>Run </a:t>
            </a:r>
            <a:r>
              <a:rPr sz="2400" i="1" spc="-110" dirty="0">
                <a:solidFill>
                  <a:srgbClr val="04607A"/>
                </a:solidFill>
                <a:latin typeface="Georgia"/>
                <a:cs typeface="Georgia"/>
              </a:rPr>
              <a:t>an </a:t>
            </a:r>
            <a:r>
              <a:rPr sz="2400" i="1" spc="-95" dirty="0">
                <a:solidFill>
                  <a:srgbClr val="04607A"/>
                </a:solidFill>
                <a:latin typeface="Georgia"/>
                <a:cs typeface="Georgia"/>
              </a:rPr>
              <a:t>example</a:t>
            </a:r>
            <a:r>
              <a:rPr sz="2400" spc="-95" dirty="0">
                <a:latin typeface="Georgia"/>
                <a:cs typeface="Georgia"/>
              </a:rPr>
              <a:t>: </a:t>
            </a:r>
            <a:r>
              <a:rPr sz="2400" spc="-45" dirty="0">
                <a:latin typeface="Georgia"/>
                <a:cs typeface="Georgia"/>
              </a:rPr>
              <a:t>merge</a:t>
            </a:r>
            <a:r>
              <a:rPr sz="2400" spc="22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sort</a:t>
            </a:r>
            <a:endParaRPr sz="2400">
              <a:latin typeface="Georgia"/>
              <a:cs typeface="Georgia"/>
            </a:endParaRPr>
          </a:p>
          <a:p>
            <a:pPr marL="680085">
              <a:lnSpc>
                <a:spcPct val="100000"/>
              </a:lnSpc>
              <a:spcBef>
                <a:spcPts val="525"/>
              </a:spcBef>
              <a:tabLst>
                <a:tab pos="927100" algn="l"/>
              </a:tabLst>
            </a:pPr>
            <a:r>
              <a:rPr sz="1450" spc="-360" dirty="0">
                <a:solidFill>
                  <a:srgbClr val="009DD9"/>
                </a:solidFill>
                <a:latin typeface="Arial"/>
                <a:cs typeface="Arial"/>
              </a:rPr>
              <a:t>	</a:t>
            </a:r>
            <a:r>
              <a:rPr sz="2100" spc="-20" dirty="0">
                <a:latin typeface="Georgia"/>
                <a:cs typeface="Georgia"/>
              </a:rPr>
              <a:t>T(n) </a:t>
            </a:r>
            <a:r>
              <a:rPr sz="2100" spc="-195" dirty="0">
                <a:latin typeface="Georgia"/>
                <a:cs typeface="Georgia"/>
              </a:rPr>
              <a:t>= </a:t>
            </a:r>
            <a:r>
              <a:rPr sz="2100" spc="-75" dirty="0">
                <a:latin typeface="Georgia"/>
                <a:cs typeface="Georgia"/>
              </a:rPr>
              <a:t>2T(n/2) </a:t>
            </a:r>
            <a:r>
              <a:rPr sz="2100" spc="-195" dirty="0">
                <a:latin typeface="Georgia"/>
                <a:cs typeface="Georgia"/>
              </a:rPr>
              <a:t>+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spc="-5" dirty="0">
                <a:latin typeface="Georgia"/>
                <a:cs typeface="Georgia"/>
              </a:rPr>
              <a:t>cn</a:t>
            </a:r>
            <a:endParaRPr sz="2100">
              <a:latin typeface="Georgia"/>
              <a:cs typeface="Georgia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-35" dirty="0">
                <a:latin typeface="Georgia"/>
                <a:cs typeface="Georgia"/>
              </a:rPr>
              <a:t>We </a:t>
            </a:r>
            <a:r>
              <a:rPr sz="2100" spc="-30" dirty="0">
                <a:latin typeface="Georgia"/>
                <a:cs typeface="Georgia"/>
              </a:rPr>
              <a:t>guess </a:t>
            </a:r>
            <a:r>
              <a:rPr sz="2100" spc="-10" dirty="0">
                <a:latin typeface="Georgia"/>
                <a:cs typeface="Georgia"/>
              </a:rPr>
              <a:t>that </a:t>
            </a:r>
            <a:r>
              <a:rPr sz="2100" spc="-5" dirty="0">
                <a:latin typeface="Georgia"/>
                <a:cs typeface="Georgia"/>
              </a:rPr>
              <a:t>the </a:t>
            </a:r>
            <a:r>
              <a:rPr sz="2100" spc="-45" dirty="0">
                <a:latin typeface="Georgia"/>
                <a:cs typeface="Georgia"/>
              </a:rPr>
              <a:t>answer is </a:t>
            </a:r>
            <a:r>
              <a:rPr sz="2100" spc="30" dirty="0">
                <a:latin typeface="Georgia"/>
                <a:cs typeface="Georgia"/>
              </a:rPr>
              <a:t>O(n </a:t>
            </a:r>
            <a:r>
              <a:rPr sz="2100" spc="-10" dirty="0">
                <a:latin typeface="Georgia"/>
                <a:cs typeface="Georgia"/>
              </a:rPr>
              <a:t>lg</a:t>
            </a:r>
            <a:r>
              <a:rPr sz="2100" spc="-27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n)</a:t>
            </a:r>
            <a:endParaRPr sz="2100">
              <a:latin typeface="Georgia"/>
              <a:cs typeface="Georgia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-55" dirty="0">
                <a:latin typeface="Georgia"/>
                <a:cs typeface="Georgia"/>
              </a:rPr>
              <a:t>Prove </a:t>
            </a:r>
            <a:r>
              <a:rPr sz="2100" spc="-5" dirty="0">
                <a:latin typeface="Georgia"/>
                <a:cs typeface="Georgia"/>
              </a:rPr>
              <a:t>it </a:t>
            </a:r>
            <a:r>
              <a:rPr sz="2100" spc="-25" dirty="0">
                <a:latin typeface="Georgia"/>
                <a:cs typeface="Georgia"/>
              </a:rPr>
              <a:t>by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induction</a:t>
            </a:r>
            <a:endParaRPr sz="21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25" dirty="0">
                <a:latin typeface="Georgia"/>
                <a:cs typeface="Georgia"/>
              </a:rPr>
              <a:t>Can </a:t>
            </a:r>
            <a:r>
              <a:rPr sz="2400" spc="-45" dirty="0">
                <a:latin typeface="Georgia"/>
                <a:cs typeface="Georgia"/>
              </a:rPr>
              <a:t>similarly </a:t>
            </a:r>
            <a:r>
              <a:rPr sz="2400" spc="-35" dirty="0">
                <a:latin typeface="Georgia"/>
                <a:cs typeface="Georgia"/>
              </a:rPr>
              <a:t>show </a:t>
            </a:r>
            <a:r>
              <a:rPr sz="2400" spc="-20" dirty="0">
                <a:latin typeface="Georgia"/>
                <a:cs typeface="Georgia"/>
              </a:rPr>
              <a:t>T(n) </a:t>
            </a:r>
            <a:r>
              <a:rPr sz="2400" spc="-220" dirty="0">
                <a:latin typeface="Georgia"/>
                <a:cs typeface="Georgia"/>
              </a:rPr>
              <a:t>= </a:t>
            </a:r>
            <a:r>
              <a:rPr sz="2400" dirty="0">
                <a:latin typeface="Georgia"/>
                <a:cs typeface="Georgia"/>
              </a:rPr>
              <a:t>Ω(n </a:t>
            </a:r>
            <a:r>
              <a:rPr sz="2400" spc="-15" dirty="0">
                <a:latin typeface="Georgia"/>
                <a:cs typeface="Georgia"/>
              </a:rPr>
              <a:t>lg </a:t>
            </a:r>
            <a:r>
              <a:rPr sz="2400" spc="-30" dirty="0">
                <a:latin typeface="Georgia"/>
                <a:cs typeface="Georgia"/>
              </a:rPr>
              <a:t>n), </a:t>
            </a:r>
            <a:r>
              <a:rPr sz="2400" spc="-25" dirty="0">
                <a:latin typeface="Georgia"/>
                <a:cs typeface="Georgia"/>
              </a:rPr>
              <a:t>thus </a:t>
            </a:r>
            <a:r>
              <a:rPr sz="2400" spc="35" dirty="0">
                <a:latin typeface="Georgia"/>
                <a:cs typeface="Georgia"/>
              </a:rPr>
              <a:t>Θ(n </a:t>
            </a:r>
            <a:r>
              <a:rPr sz="2400" spc="-15" dirty="0">
                <a:latin typeface="Georgia"/>
                <a:cs typeface="Georgia"/>
              </a:rPr>
              <a:t>lg</a:t>
            </a:r>
            <a:r>
              <a:rPr sz="2400" spc="-16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n)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44805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671" rIns="0" bIns="0" rtlCol="0">
            <a:spAutoFit/>
          </a:bodyPr>
          <a:lstStyle/>
          <a:p>
            <a:pPr marL="1544320" marR="5080" indent="-10820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Solving </a:t>
            </a:r>
            <a:r>
              <a:rPr spc="-15" dirty="0"/>
              <a:t>Recurrence</a:t>
            </a:r>
            <a:r>
              <a:rPr spc="-95" dirty="0"/>
              <a:t> </a:t>
            </a:r>
            <a:r>
              <a:rPr spc="-10" dirty="0"/>
              <a:t>Relations-  Substitution</a:t>
            </a:r>
            <a:r>
              <a:rPr spc="-15" dirty="0"/>
              <a:t> </a:t>
            </a:r>
            <a:r>
              <a:rPr dirty="0"/>
              <a:t>Method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36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69160"/>
            <a:ext cx="8023225" cy="4226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600" spc="-75" dirty="0">
                <a:latin typeface="Georgia"/>
                <a:cs typeface="Georgia"/>
              </a:rPr>
              <a:t>Example: </a:t>
            </a:r>
            <a:r>
              <a:rPr sz="2600" spc="-20" dirty="0">
                <a:latin typeface="Georgia"/>
                <a:cs typeface="Georgia"/>
              </a:rPr>
              <a:t>T(n) </a:t>
            </a:r>
            <a:r>
              <a:rPr sz="2600" spc="-240" dirty="0">
                <a:latin typeface="Georgia"/>
                <a:cs typeface="Georgia"/>
              </a:rPr>
              <a:t>= </a:t>
            </a:r>
            <a:r>
              <a:rPr sz="2600" spc="-95" dirty="0">
                <a:latin typeface="Georgia"/>
                <a:cs typeface="Georgia"/>
              </a:rPr>
              <a:t>2T(n/2) </a:t>
            </a:r>
            <a:r>
              <a:rPr sz="2600" spc="-240" dirty="0">
                <a:latin typeface="Georgia"/>
                <a:cs typeface="Georgia"/>
              </a:rPr>
              <a:t>+</a:t>
            </a:r>
            <a:r>
              <a:rPr sz="2600" spc="10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-45" dirty="0">
                <a:latin typeface="Georgia"/>
                <a:cs typeface="Georgia"/>
              </a:rPr>
              <a:t>Guess </a:t>
            </a:r>
            <a:r>
              <a:rPr sz="2600" spc="-20" dirty="0">
                <a:latin typeface="Georgia"/>
                <a:cs typeface="Georgia"/>
              </a:rPr>
              <a:t>T(n) </a:t>
            </a:r>
            <a:r>
              <a:rPr sz="2600" spc="-240" dirty="0">
                <a:latin typeface="Georgia"/>
                <a:cs typeface="Georgia"/>
              </a:rPr>
              <a:t>≤ </a:t>
            </a:r>
            <a:r>
              <a:rPr sz="2600" spc="-5" dirty="0">
                <a:latin typeface="Georgia"/>
                <a:cs typeface="Georgia"/>
              </a:rPr>
              <a:t>cn log </a:t>
            </a:r>
            <a:r>
              <a:rPr sz="2600" spc="-25" dirty="0">
                <a:latin typeface="Georgia"/>
                <a:cs typeface="Georgia"/>
              </a:rPr>
              <a:t>n </a:t>
            </a:r>
            <a:r>
              <a:rPr sz="2600" spc="-45" dirty="0">
                <a:latin typeface="Georgia"/>
                <a:cs typeface="Georgia"/>
              </a:rPr>
              <a:t>for </a:t>
            </a:r>
            <a:r>
              <a:rPr sz="2600" spc="-30" dirty="0">
                <a:latin typeface="Georgia"/>
                <a:cs typeface="Georgia"/>
              </a:rPr>
              <a:t>some </a:t>
            </a:r>
            <a:r>
              <a:rPr sz="2600" spc="-25" dirty="0">
                <a:latin typeface="Georgia"/>
                <a:cs typeface="Georgia"/>
              </a:rPr>
              <a:t>constant </a:t>
            </a:r>
            <a:r>
              <a:rPr sz="2600" spc="20" dirty="0">
                <a:latin typeface="Georgia"/>
                <a:cs typeface="Georgia"/>
              </a:rPr>
              <a:t>c </a:t>
            </a:r>
            <a:r>
              <a:rPr sz="2600" spc="-10" dirty="0">
                <a:latin typeface="Georgia"/>
                <a:cs typeface="Georgia"/>
              </a:rPr>
              <a:t>(that </a:t>
            </a:r>
            <a:r>
              <a:rPr sz="2600" spc="-55" dirty="0">
                <a:latin typeface="Georgia"/>
                <a:cs typeface="Georgia"/>
              </a:rPr>
              <a:t>is,</a:t>
            </a:r>
            <a:r>
              <a:rPr sz="2600" spc="-210" dirty="0">
                <a:latin typeface="Georgia"/>
                <a:cs typeface="Georgia"/>
              </a:rPr>
              <a:t> </a:t>
            </a:r>
            <a:r>
              <a:rPr sz="2600" spc="-105" dirty="0">
                <a:latin typeface="Georgia"/>
                <a:cs typeface="Georgia"/>
              </a:rPr>
              <a:t>T(n)</a:t>
            </a:r>
            <a:endParaRPr sz="260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</a:pPr>
            <a:r>
              <a:rPr sz="2600" spc="-240" dirty="0">
                <a:latin typeface="Georgia"/>
                <a:cs typeface="Georgia"/>
              </a:rPr>
              <a:t>= </a:t>
            </a:r>
            <a:r>
              <a:rPr sz="2600" spc="35" dirty="0">
                <a:latin typeface="Georgia"/>
                <a:cs typeface="Georgia"/>
              </a:rPr>
              <a:t>O(n </a:t>
            </a:r>
            <a:r>
              <a:rPr sz="2600" spc="-5" dirty="0">
                <a:latin typeface="Georgia"/>
                <a:cs typeface="Georgia"/>
              </a:rPr>
              <a:t>log</a:t>
            </a:r>
            <a:r>
              <a:rPr sz="2600" spc="-18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n))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-20" dirty="0">
                <a:latin typeface="Georgia"/>
                <a:cs typeface="Georgia"/>
              </a:rPr>
              <a:t>T(n) </a:t>
            </a:r>
            <a:r>
              <a:rPr sz="2600" spc="-235" dirty="0">
                <a:latin typeface="Georgia"/>
                <a:cs typeface="Georgia"/>
              </a:rPr>
              <a:t>= </a:t>
            </a:r>
            <a:r>
              <a:rPr sz="2600" spc="-95" dirty="0">
                <a:latin typeface="Georgia"/>
                <a:cs typeface="Georgia"/>
              </a:rPr>
              <a:t>2T(n/2) </a:t>
            </a:r>
            <a:r>
              <a:rPr sz="2600" spc="-235" dirty="0">
                <a:latin typeface="Georgia"/>
                <a:cs typeface="Georgia"/>
              </a:rPr>
              <a:t>+ </a:t>
            </a:r>
            <a:r>
              <a:rPr sz="2600" spc="-20" dirty="0">
                <a:latin typeface="Georgia"/>
                <a:cs typeface="Georgia"/>
              </a:rPr>
              <a:t>n </a:t>
            </a:r>
            <a:r>
              <a:rPr sz="2600" spc="-235" dirty="0">
                <a:latin typeface="Georgia"/>
                <a:cs typeface="Georgia"/>
              </a:rPr>
              <a:t>≤ </a:t>
            </a:r>
            <a:r>
              <a:rPr sz="2600" spc="-65" dirty="0">
                <a:latin typeface="Georgia"/>
                <a:cs typeface="Georgia"/>
              </a:rPr>
              <a:t>2(c </a:t>
            </a:r>
            <a:r>
              <a:rPr sz="2600" spc="-135" dirty="0">
                <a:latin typeface="Georgia"/>
                <a:cs typeface="Georgia"/>
              </a:rPr>
              <a:t>n/2 </a:t>
            </a:r>
            <a:r>
              <a:rPr sz="2600" spc="-5" dirty="0">
                <a:latin typeface="Georgia"/>
                <a:cs typeface="Georgia"/>
              </a:rPr>
              <a:t>log </a:t>
            </a:r>
            <a:r>
              <a:rPr sz="2600" spc="-135" dirty="0">
                <a:latin typeface="Georgia"/>
                <a:cs typeface="Georgia"/>
              </a:rPr>
              <a:t>n/2 </a:t>
            </a:r>
            <a:r>
              <a:rPr sz="2600" spc="-15" dirty="0">
                <a:latin typeface="Georgia"/>
                <a:cs typeface="Georgia"/>
              </a:rPr>
              <a:t>) </a:t>
            </a:r>
            <a:r>
              <a:rPr sz="2600" spc="-235" dirty="0">
                <a:latin typeface="Georgia"/>
                <a:cs typeface="Georgia"/>
              </a:rPr>
              <a:t>+</a:t>
            </a:r>
            <a:r>
              <a:rPr sz="2600" spc="-215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699770">
              <a:lnSpc>
                <a:spcPct val="100000"/>
              </a:lnSpc>
              <a:spcBef>
                <a:spcPts val="625"/>
              </a:spcBef>
            </a:pPr>
            <a:r>
              <a:rPr sz="2600" spc="-240" dirty="0">
                <a:latin typeface="Georgia"/>
                <a:cs typeface="Georgia"/>
              </a:rPr>
              <a:t>= </a:t>
            </a:r>
            <a:r>
              <a:rPr sz="2600" spc="-5" dirty="0">
                <a:latin typeface="Georgia"/>
                <a:cs typeface="Georgia"/>
              </a:rPr>
              <a:t>cn log </a:t>
            </a:r>
            <a:r>
              <a:rPr sz="2600" spc="-135" dirty="0">
                <a:latin typeface="Georgia"/>
                <a:cs typeface="Georgia"/>
              </a:rPr>
              <a:t>n/2 </a:t>
            </a:r>
            <a:r>
              <a:rPr sz="2600" spc="-240" dirty="0">
                <a:latin typeface="Georgia"/>
                <a:cs typeface="Georgia"/>
              </a:rPr>
              <a:t>+</a:t>
            </a:r>
            <a:r>
              <a:rPr sz="2600" spc="-2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672465">
              <a:lnSpc>
                <a:spcPct val="100000"/>
              </a:lnSpc>
              <a:spcBef>
                <a:spcPts val="625"/>
              </a:spcBef>
            </a:pPr>
            <a:r>
              <a:rPr sz="2600" spc="-240" dirty="0">
                <a:latin typeface="Georgia"/>
                <a:cs typeface="Georgia"/>
              </a:rPr>
              <a:t>= </a:t>
            </a:r>
            <a:r>
              <a:rPr sz="2600" spc="-5" dirty="0">
                <a:latin typeface="Georgia"/>
                <a:cs typeface="Georgia"/>
              </a:rPr>
              <a:t>cn </a:t>
            </a:r>
            <a:r>
              <a:rPr sz="2600" spc="-10" dirty="0">
                <a:latin typeface="Georgia"/>
                <a:cs typeface="Georgia"/>
              </a:rPr>
              <a:t>log </a:t>
            </a:r>
            <a:r>
              <a:rPr sz="2600" spc="-25" dirty="0">
                <a:latin typeface="Georgia"/>
                <a:cs typeface="Georgia"/>
              </a:rPr>
              <a:t>n </a:t>
            </a:r>
            <a:r>
              <a:rPr sz="2600" spc="-240" dirty="0">
                <a:latin typeface="Georgia"/>
                <a:cs typeface="Georgia"/>
              </a:rPr>
              <a:t>− </a:t>
            </a:r>
            <a:r>
              <a:rPr sz="2600" spc="-5" dirty="0">
                <a:latin typeface="Georgia"/>
                <a:cs typeface="Georgia"/>
              </a:rPr>
              <a:t>cn </a:t>
            </a:r>
            <a:r>
              <a:rPr sz="2600" spc="-10" dirty="0">
                <a:latin typeface="Georgia"/>
                <a:cs typeface="Georgia"/>
              </a:rPr>
              <a:t>log </a:t>
            </a:r>
            <a:r>
              <a:rPr sz="2600" spc="-195" dirty="0">
                <a:latin typeface="Georgia"/>
                <a:cs typeface="Georgia"/>
              </a:rPr>
              <a:t>2 </a:t>
            </a:r>
            <a:r>
              <a:rPr sz="2600" spc="-240" dirty="0">
                <a:latin typeface="Georgia"/>
                <a:cs typeface="Georgia"/>
              </a:rPr>
              <a:t>+</a:t>
            </a:r>
            <a:r>
              <a:rPr sz="2600" spc="-17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672465">
              <a:lnSpc>
                <a:spcPct val="100000"/>
              </a:lnSpc>
              <a:spcBef>
                <a:spcPts val="625"/>
              </a:spcBef>
            </a:pPr>
            <a:r>
              <a:rPr sz="2600" spc="-240" dirty="0">
                <a:latin typeface="Georgia"/>
                <a:cs typeface="Georgia"/>
              </a:rPr>
              <a:t>= </a:t>
            </a:r>
            <a:r>
              <a:rPr sz="2600" spc="-5" dirty="0">
                <a:latin typeface="Georgia"/>
                <a:cs typeface="Georgia"/>
              </a:rPr>
              <a:t>cn </a:t>
            </a:r>
            <a:r>
              <a:rPr sz="2600" spc="-10" dirty="0">
                <a:latin typeface="Georgia"/>
                <a:cs typeface="Georgia"/>
              </a:rPr>
              <a:t>log </a:t>
            </a:r>
            <a:r>
              <a:rPr sz="2600" spc="-25" dirty="0">
                <a:latin typeface="Georgia"/>
                <a:cs typeface="Georgia"/>
              </a:rPr>
              <a:t>n </a:t>
            </a:r>
            <a:r>
              <a:rPr sz="2600" spc="-240" dirty="0">
                <a:latin typeface="Georgia"/>
                <a:cs typeface="Georgia"/>
              </a:rPr>
              <a:t>− </a:t>
            </a:r>
            <a:r>
              <a:rPr sz="2600" spc="-5" dirty="0">
                <a:latin typeface="Georgia"/>
                <a:cs typeface="Georgia"/>
              </a:rPr>
              <a:t>cn </a:t>
            </a:r>
            <a:r>
              <a:rPr sz="2600" spc="-240" dirty="0">
                <a:latin typeface="Georgia"/>
                <a:cs typeface="Georgia"/>
              </a:rPr>
              <a:t>+</a:t>
            </a:r>
            <a:r>
              <a:rPr sz="2600" spc="-36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n</a:t>
            </a:r>
            <a:endParaRPr sz="2600">
              <a:latin typeface="Georgia"/>
              <a:cs typeface="Georgia"/>
            </a:endParaRPr>
          </a:p>
          <a:p>
            <a:pPr marL="12700" marR="3867785">
              <a:lnSpc>
                <a:spcPct val="120000"/>
              </a:lnSpc>
            </a:pPr>
            <a:r>
              <a:rPr sz="2600" spc="-35" dirty="0">
                <a:latin typeface="Georgia"/>
                <a:cs typeface="Georgia"/>
              </a:rPr>
              <a:t>if </a:t>
            </a:r>
            <a:r>
              <a:rPr sz="2600" spc="20" dirty="0">
                <a:latin typeface="Georgia"/>
                <a:cs typeface="Georgia"/>
              </a:rPr>
              <a:t>c </a:t>
            </a:r>
            <a:r>
              <a:rPr sz="2600" spc="-240" dirty="0">
                <a:latin typeface="Georgia"/>
                <a:cs typeface="Georgia"/>
              </a:rPr>
              <a:t>≥ </a:t>
            </a:r>
            <a:r>
              <a:rPr sz="2600" spc="-305" dirty="0">
                <a:latin typeface="Georgia"/>
                <a:cs typeface="Georgia"/>
              </a:rPr>
              <a:t>1 </a:t>
            </a:r>
            <a:r>
              <a:rPr sz="2600" spc="-35" dirty="0">
                <a:latin typeface="Georgia"/>
                <a:cs typeface="Georgia"/>
              </a:rPr>
              <a:t>, </a:t>
            </a:r>
            <a:r>
              <a:rPr sz="2600" spc="-20" dirty="0">
                <a:latin typeface="Georgia"/>
                <a:cs typeface="Georgia"/>
              </a:rPr>
              <a:t>condition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30" dirty="0">
                <a:latin typeface="Georgia"/>
                <a:cs typeface="Georgia"/>
              </a:rPr>
              <a:t>satisfied.  </a:t>
            </a:r>
            <a:r>
              <a:rPr sz="2600" spc="-35" dirty="0">
                <a:latin typeface="Georgia"/>
                <a:cs typeface="Georgia"/>
              </a:rPr>
              <a:t>Thus, </a:t>
            </a:r>
            <a:r>
              <a:rPr sz="2600" spc="-20" dirty="0">
                <a:latin typeface="Georgia"/>
                <a:cs typeface="Georgia"/>
              </a:rPr>
              <a:t>T(n) </a:t>
            </a:r>
            <a:r>
              <a:rPr sz="2600" spc="-240" dirty="0">
                <a:latin typeface="Georgia"/>
                <a:cs typeface="Georgia"/>
              </a:rPr>
              <a:t>= </a:t>
            </a:r>
            <a:r>
              <a:rPr sz="2600" spc="35" dirty="0">
                <a:latin typeface="Georgia"/>
                <a:cs typeface="Georgia"/>
              </a:rPr>
              <a:t>O(n </a:t>
            </a:r>
            <a:r>
              <a:rPr sz="2600" spc="-5" dirty="0">
                <a:latin typeface="Georgia"/>
                <a:cs typeface="Georgia"/>
              </a:rPr>
              <a:t>log</a:t>
            </a:r>
            <a:r>
              <a:rPr sz="2600" spc="-16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n)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0302" y="179578"/>
            <a:ext cx="63404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785" marR="5080" indent="-220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Some Common</a:t>
            </a:r>
            <a:r>
              <a:rPr spc="-65" dirty="0"/>
              <a:t> </a:t>
            </a:r>
            <a:r>
              <a:rPr spc="-15" dirty="0"/>
              <a:t>Recurrence  Relation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37</a:t>
            </a:fld>
            <a:endParaRPr spc="-9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0850" y="1670050"/>
          <a:ext cx="8229600" cy="447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4226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Recurrence</a:t>
                      </a: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Complexity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6744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T(n)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T(n/2)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+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O(logn)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Georgia"/>
                          <a:cs typeface="Georgia"/>
                        </a:rPr>
                        <a:t>Binary Search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746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T(n)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2T(n-1)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+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O(2</a:t>
                      </a:r>
                      <a:r>
                        <a:rPr sz="1800" spc="-22" baseline="25462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Georgia"/>
                          <a:cs typeface="Georgia"/>
                        </a:rPr>
                        <a:t>Tower 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Hanoi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746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T(n)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T(n-1)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+</a:t>
                      </a:r>
                      <a:r>
                        <a:rPr sz="1800" spc="-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O(n)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Georgia"/>
                          <a:cs typeface="Georgia"/>
                        </a:rPr>
                        <a:t>Linear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Search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744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T(n)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2T(n/2)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+</a:t>
                      </a:r>
                      <a:r>
                        <a:rPr sz="18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O(nlogn)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Georgia"/>
                          <a:cs typeface="Georgia"/>
                        </a:rPr>
                        <a:t>Merge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Sort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  <a:tr h="6746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T(n)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T(n-1)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+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O(n</a:t>
                      </a:r>
                      <a:r>
                        <a:rPr sz="1800" spc="-15" baseline="25462" dirty="0">
                          <a:latin typeface="Georgia"/>
                          <a:cs typeface="Georgia"/>
                        </a:rPr>
                        <a:t>2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59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Selection </a:t>
                      </a:r>
                      <a:r>
                        <a:rPr sz="1800" spc="-30" dirty="0">
                          <a:latin typeface="Georgia"/>
                          <a:cs typeface="Georgia"/>
                        </a:rPr>
                        <a:t>Sort, Insertion  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Sort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  <a:tr h="6745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T(n)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= 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T(n-1)+T(n-2) </a:t>
                      </a:r>
                      <a:r>
                        <a:rPr sz="1800" spc="-165" dirty="0">
                          <a:latin typeface="Georgia"/>
                          <a:cs typeface="Georgia"/>
                        </a:rPr>
                        <a:t>+</a:t>
                      </a:r>
                      <a:r>
                        <a:rPr sz="1800" spc="-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0" dirty="0">
                          <a:latin typeface="Georgia"/>
                          <a:cs typeface="Georgia"/>
                        </a:rPr>
                        <a:t>c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Georgia"/>
                          <a:cs typeface="Georgia"/>
                        </a:rPr>
                        <a:t>O(2</a:t>
                      </a:r>
                      <a:r>
                        <a:rPr sz="1800" spc="-22" baseline="25462" dirty="0">
                          <a:latin typeface="Georgia"/>
                          <a:cs typeface="Georgia"/>
                        </a:rPr>
                        <a:t>n</a:t>
                      </a:r>
                      <a:r>
                        <a:rPr sz="1800" spc="-15" dirty="0">
                          <a:latin typeface="Georgia"/>
                          <a:cs typeface="Georgia"/>
                        </a:rPr>
                        <a:t>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0" dirty="0">
                          <a:latin typeface="Georgia"/>
                          <a:cs typeface="Georgia"/>
                        </a:rPr>
                        <a:t>Fibonacci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Series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3441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Summa</a:t>
            </a:r>
            <a:r>
              <a:rPr sz="5000" spc="15" dirty="0"/>
              <a:t>r</a:t>
            </a:r>
            <a:r>
              <a:rPr sz="5000" dirty="0"/>
              <a:t>y</a:t>
            </a:r>
            <a:endParaRPr sz="5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38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669352"/>
            <a:ext cx="7636509" cy="27705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25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7020" algn="l"/>
              </a:tabLst>
            </a:pPr>
            <a:r>
              <a:rPr sz="3000" spc="-60" dirty="0">
                <a:latin typeface="Georgia"/>
                <a:cs typeface="Georgia"/>
              </a:rPr>
              <a:t>Recurrence</a:t>
            </a:r>
            <a:r>
              <a:rPr sz="3000" spc="-35" dirty="0">
                <a:latin typeface="Georgia"/>
                <a:cs typeface="Georgia"/>
              </a:rPr>
              <a:t> </a:t>
            </a:r>
            <a:r>
              <a:rPr sz="3000" spc="-50" dirty="0">
                <a:latin typeface="Georgia"/>
                <a:cs typeface="Georgia"/>
              </a:rPr>
              <a:t>Relation</a:t>
            </a:r>
            <a:endParaRPr sz="30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"/>
              <a:buChar char=""/>
              <a:tabLst>
                <a:tab pos="653415" algn="l"/>
              </a:tabLst>
            </a:pPr>
            <a:r>
              <a:rPr sz="3000" spc="-55" dirty="0">
                <a:latin typeface="Georgia"/>
                <a:cs typeface="Georgia"/>
              </a:rPr>
              <a:t>Iteration </a:t>
            </a:r>
            <a:r>
              <a:rPr sz="3000" spc="-15" dirty="0">
                <a:latin typeface="Georgia"/>
                <a:cs typeface="Georgia"/>
              </a:rPr>
              <a:t>method </a:t>
            </a:r>
            <a:r>
              <a:rPr sz="3000" spc="-100" dirty="0">
                <a:latin typeface="Georgia"/>
                <a:cs typeface="Georgia"/>
              </a:rPr>
              <a:t>(</a:t>
            </a:r>
            <a:r>
              <a:rPr sz="3000" i="1" spc="-100" dirty="0">
                <a:latin typeface="Georgia"/>
                <a:cs typeface="Georgia"/>
              </a:rPr>
              <a:t>unrolling </a:t>
            </a:r>
            <a:r>
              <a:rPr sz="3000" i="1" spc="-155" dirty="0">
                <a:latin typeface="Georgia"/>
                <a:cs typeface="Georgia"/>
              </a:rPr>
              <a:t>and</a:t>
            </a:r>
            <a:r>
              <a:rPr sz="3000" i="1" spc="180" dirty="0">
                <a:latin typeface="Georgia"/>
                <a:cs typeface="Georgia"/>
              </a:rPr>
              <a:t> </a:t>
            </a:r>
            <a:r>
              <a:rPr sz="3000" i="1" spc="-100" dirty="0">
                <a:latin typeface="Georgia"/>
                <a:cs typeface="Georgia"/>
              </a:rPr>
              <a:t>summing)</a:t>
            </a:r>
            <a:endParaRPr sz="30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"/>
              <a:buChar char=""/>
              <a:tabLst>
                <a:tab pos="653415" algn="l"/>
              </a:tabLst>
            </a:pPr>
            <a:r>
              <a:rPr sz="3000" spc="-55" dirty="0">
                <a:latin typeface="Georgia"/>
                <a:cs typeface="Georgia"/>
              </a:rPr>
              <a:t>Recursion </a:t>
            </a:r>
            <a:r>
              <a:rPr sz="3000" spc="-90" dirty="0">
                <a:latin typeface="Georgia"/>
                <a:cs typeface="Georgia"/>
              </a:rPr>
              <a:t>Tree</a:t>
            </a:r>
            <a:r>
              <a:rPr sz="3000" spc="-55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method</a:t>
            </a:r>
            <a:endParaRPr sz="30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85000"/>
              <a:buFont typeface="Wingdings"/>
              <a:buChar char=""/>
              <a:tabLst>
                <a:tab pos="653415" algn="l"/>
              </a:tabLst>
            </a:pPr>
            <a:r>
              <a:rPr sz="3000" spc="-30" dirty="0">
                <a:latin typeface="Georgia"/>
                <a:cs typeface="Georgia"/>
              </a:rPr>
              <a:t>Substitution</a:t>
            </a:r>
            <a:r>
              <a:rPr sz="3000" spc="30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method</a:t>
            </a:r>
            <a:endParaRPr sz="30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725"/>
              </a:spcBef>
              <a:buClr>
                <a:srgbClr val="0E6EC5"/>
              </a:buClr>
              <a:buSzPct val="85000"/>
              <a:buFont typeface="Wingdings"/>
              <a:buChar char=""/>
              <a:tabLst>
                <a:tab pos="653415" algn="l"/>
              </a:tabLst>
            </a:pPr>
            <a:r>
              <a:rPr sz="3000" spc="-65" dirty="0">
                <a:latin typeface="Georgia"/>
                <a:cs typeface="Georgia"/>
              </a:rPr>
              <a:t>Master</a:t>
            </a:r>
            <a:r>
              <a:rPr sz="3000" spc="-80" dirty="0">
                <a:latin typeface="Georgia"/>
                <a:cs typeface="Georgia"/>
              </a:rPr>
              <a:t> </a:t>
            </a:r>
            <a:r>
              <a:rPr sz="3000" spc="-15" dirty="0">
                <a:latin typeface="Georgia"/>
                <a:cs typeface="Georgia"/>
              </a:rPr>
              <a:t>method</a:t>
            </a:r>
            <a:endParaRPr sz="3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4800" b="1" dirty="0" smtClean="0"/>
              <a:t>              </a:t>
            </a:r>
          </a:p>
          <a:p>
            <a:pPr>
              <a:buNone/>
            </a:pPr>
            <a:endParaRPr lang="en-IN" sz="4800" b="1" dirty="0" smtClean="0"/>
          </a:p>
          <a:p>
            <a:pPr>
              <a:buNone/>
            </a:pPr>
            <a:r>
              <a:rPr lang="en-IN" sz="4800" b="1" dirty="0" smtClean="0"/>
              <a:t>                   Thanks </a:t>
            </a:r>
            <a:endParaRPr lang="en-IN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83947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/>
              <a:t>Example: </a:t>
            </a:r>
            <a:r>
              <a:rPr sz="5000" spc="-5" dirty="0"/>
              <a:t>Fibonacci</a:t>
            </a:r>
            <a:r>
              <a:rPr sz="5000" spc="-90" dirty="0"/>
              <a:t> </a:t>
            </a:r>
            <a:r>
              <a:rPr sz="5000" spc="-5" dirty="0"/>
              <a:t>Sequence</a:t>
            </a:r>
            <a:endParaRPr sz="50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4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49621" y="1456690"/>
            <a:ext cx="3267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2063750" algn="l"/>
                <a:tab pos="2716530" algn="l"/>
              </a:tabLst>
            </a:pPr>
            <a:r>
              <a:rPr sz="3000" spc="-60" dirty="0">
                <a:latin typeface="Georgia"/>
                <a:cs typeface="Georgia"/>
              </a:rPr>
              <a:t>is	</a:t>
            </a:r>
            <a:r>
              <a:rPr sz="3000" spc="-40" dirty="0">
                <a:latin typeface="Georgia"/>
                <a:cs typeface="Georgia"/>
              </a:rPr>
              <a:t>de</a:t>
            </a:r>
            <a:r>
              <a:rPr sz="3000" spc="45" dirty="0">
                <a:latin typeface="Georgia"/>
                <a:cs typeface="Georgia"/>
              </a:rPr>
              <a:t>f</a:t>
            </a:r>
            <a:r>
              <a:rPr sz="3000" spc="-30" dirty="0">
                <a:latin typeface="Georgia"/>
                <a:cs typeface="Georgia"/>
              </a:rPr>
              <a:t>ined</a:t>
            </a:r>
            <a:r>
              <a:rPr sz="3000" dirty="0">
                <a:latin typeface="Georgia"/>
                <a:cs typeface="Georgia"/>
              </a:rPr>
              <a:t>	</a:t>
            </a:r>
            <a:r>
              <a:rPr sz="3000" spc="-55" dirty="0">
                <a:latin typeface="Georgia"/>
                <a:cs typeface="Georgia"/>
              </a:rPr>
              <a:t>b</a:t>
            </a:r>
            <a:r>
              <a:rPr sz="3000" spc="-20" dirty="0">
                <a:latin typeface="Georgia"/>
                <a:cs typeface="Georgia"/>
              </a:rPr>
              <a:t>y</a:t>
            </a:r>
            <a:r>
              <a:rPr sz="3000" dirty="0">
                <a:latin typeface="Georgia"/>
                <a:cs typeface="Georgia"/>
              </a:rPr>
              <a:t>	</a:t>
            </a:r>
            <a:r>
              <a:rPr sz="3000" spc="-5" dirty="0">
                <a:latin typeface="Georgia"/>
                <a:cs typeface="Georgia"/>
              </a:rPr>
              <a:t>the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840" y="1456690"/>
            <a:ext cx="46507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marR="43180" indent="-274320">
              <a:lnSpc>
                <a:spcPct val="100000"/>
              </a:lnSpc>
              <a:spcBef>
                <a:spcPts val="100"/>
              </a:spcBef>
              <a:tabLst>
                <a:tab pos="1222375" algn="l"/>
                <a:tab pos="3079115" algn="l"/>
              </a:tabLst>
            </a:pPr>
            <a:r>
              <a:rPr sz="2850" spc="-740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850" spc="-215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3000" spc="-20" dirty="0">
                <a:latin typeface="Georgia"/>
                <a:cs typeface="Georgia"/>
              </a:rPr>
              <a:t>Th</a:t>
            </a:r>
            <a:r>
              <a:rPr sz="3000" spc="-15" dirty="0">
                <a:latin typeface="Georgia"/>
                <a:cs typeface="Georgia"/>
              </a:rPr>
              <a:t>e</a:t>
            </a:r>
            <a:r>
              <a:rPr sz="3000" dirty="0">
                <a:latin typeface="Georgia"/>
                <a:cs typeface="Georgia"/>
              </a:rPr>
              <a:t>	</a:t>
            </a:r>
            <a:r>
              <a:rPr sz="3000" spc="-210" dirty="0">
                <a:latin typeface="Georgia"/>
                <a:cs typeface="Georgia"/>
              </a:rPr>
              <a:t>F</a:t>
            </a:r>
            <a:r>
              <a:rPr sz="3000" spc="-25" dirty="0">
                <a:latin typeface="Georgia"/>
                <a:cs typeface="Georgia"/>
              </a:rPr>
              <a:t>ibona</a:t>
            </a:r>
            <a:r>
              <a:rPr sz="3000" spc="-85" dirty="0">
                <a:latin typeface="Georgia"/>
                <a:cs typeface="Georgia"/>
              </a:rPr>
              <a:t>c</a:t>
            </a:r>
            <a:r>
              <a:rPr sz="3000" spc="-10" dirty="0">
                <a:latin typeface="Georgia"/>
                <a:cs typeface="Georgia"/>
              </a:rPr>
              <a:t>c</a:t>
            </a:r>
            <a:r>
              <a:rPr sz="3000" spc="-5" dirty="0">
                <a:latin typeface="Georgia"/>
                <a:cs typeface="Georgia"/>
              </a:rPr>
              <a:t>i</a:t>
            </a:r>
            <a:r>
              <a:rPr sz="3000" dirty="0">
                <a:latin typeface="Georgia"/>
                <a:cs typeface="Georgia"/>
              </a:rPr>
              <a:t>	</a:t>
            </a:r>
            <a:r>
              <a:rPr sz="3000" spc="-45" dirty="0">
                <a:latin typeface="Georgia"/>
                <a:cs typeface="Georgia"/>
              </a:rPr>
              <a:t>s</a:t>
            </a:r>
            <a:r>
              <a:rPr sz="3000" spc="-50" dirty="0">
                <a:latin typeface="Georgia"/>
                <a:cs typeface="Georgia"/>
              </a:rPr>
              <a:t>e</a:t>
            </a:r>
            <a:r>
              <a:rPr sz="3000" spc="-20" dirty="0">
                <a:latin typeface="Georgia"/>
                <a:cs typeface="Georgia"/>
              </a:rPr>
              <a:t>quen</a:t>
            </a:r>
            <a:r>
              <a:rPr sz="3000" spc="-75" dirty="0">
                <a:latin typeface="Georgia"/>
                <a:cs typeface="Georgia"/>
              </a:rPr>
              <a:t>c</a:t>
            </a:r>
            <a:r>
              <a:rPr sz="3000" spc="-10" dirty="0">
                <a:latin typeface="Georgia"/>
                <a:cs typeface="Georgia"/>
              </a:rPr>
              <a:t>e  </a:t>
            </a:r>
            <a:r>
              <a:rPr sz="3000" spc="-45" dirty="0">
                <a:latin typeface="Georgia"/>
                <a:cs typeface="Georgia"/>
              </a:rPr>
              <a:t>recurrence</a:t>
            </a:r>
            <a:r>
              <a:rPr sz="3000" spc="-80" dirty="0">
                <a:latin typeface="Georgia"/>
                <a:cs typeface="Georgia"/>
              </a:rPr>
              <a:t> </a:t>
            </a:r>
            <a:r>
              <a:rPr sz="3000" spc="-35" dirty="0">
                <a:latin typeface="Georgia"/>
                <a:cs typeface="Georgia"/>
              </a:rPr>
              <a:t>relation</a:t>
            </a:r>
            <a:endParaRPr sz="3000" dirty="0">
              <a:latin typeface="Georgia"/>
              <a:cs typeface="Georgia"/>
            </a:endParaRPr>
          </a:p>
          <a:p>
            <a:pPr marL="815975" marR="309245" indent="-372110">
              <a:lnSpc>
                <a:spcPct val="120000"/>
              </a:lnSpc>
            </a:pPr>
            <a:r>
              <a:rPr sz="2550" spc="-67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3000" spc="-40" dirty="0">
                <a:latin typeface="Georgia"/>
                <a:cs typeface="Georgia"/>
              </a:rPr>
              <a:t>f</a:t>
            </a:r>
            <a:r>
              <a:rPr sz="3000" spc="-60" baseline="-20833" dirty="0">
                <a:latin typeface="Georgia"/>
                <a:cs typeface="Georgia"/>
              </a:rPr>
              <a:t>n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spc="-90" dirty="0">
                <a:latin typeface="Georgia"/>
                <a:cs typeface="Georgia"/>
              </a:rPr>
              <a:t>f</a:t>
            </a:r>
            <a:r>
              <a:rPr sz="3000" spc="-135" baseline="-20833" dirty="0">
                <a:latin typeface="Georgia"/>
                <a:cs typeface="Georgia"/>
              </a:rPr>
              <a:t>n-1 </a:t>
            </a:r>
            <a:r>
              <a:rPr sz="3000" spc="-275" dirty="0">
                <a:latin typeface="Georgia"/>
                <a:cs typeface="Georgia"/>
              </a:rPr>
              <a:t>+ </a:t>
            </a:r>
            <a:r>
              <a:rPr sz="3000" spc="-60" dirty="0">
                <a:latin typeface="Georgia"/>
                <a:cs typeface="Georgia"/>
              </a:rPr>
              <a:t>f</a:t>
            </a:r>
            <a:r>
              <a:rPr sz="3000" spc="-89" baseline="-20833" dirty="0">
                <a:latin typeface="Georgia"/>
                <a:cs typeface="Georgia"/>
              </a:rPr>
              <a:t>n-2</a:t>
            </a:r>
            <a:r>
              <a:rPr sz="3000" spc="-60" dirty="0">
                <a:latin typeface="Georgia"/>
                <a:cs typeface="Georgia"/>
              </a:rPr>
              <a:t>, </a:t>
            </a:r>
            <a:r>
              <a:rPr sz="3000" spc="-220" dirty="0">
                <a:latin typeface="Georgia"/>
                <a:cs typeface="Georgia"/>
              </a:rPr>
              <a:t>n&gt;=3  </a:t>
            </a:r>
            <a:r>
              <a:rPr sz="3000" spc="-40" dirty="0">
                <a:latin typeface="Georgia"/>
                <a:cs typeface="Georgia"/>
              </a:rPr>
              <a:t>and </a:t>
            </a:r>
            <a:r>
              <a:rPr sz="3000" spc="-30" dirty="0">
                <a:latin typeface="Georgia"/>
                <a:cs typeface="Georgia"/>
              </a:rPr>
              <a:t>initial</a:t>
            </a:r>
            <a:r>
              <a:rPr sz="3000" spc="-40" dirty="0">
                <a:latin typeface="Georgia"/>
                <a:cs typeface="Georgia"/>
              </a:rPr>
              <a:t> </a:t>
            </a:r>
            <a:r>
              <a:rPr sz="3000" spc="-25" dirty="0">
                <a:latin typeface="Georgia"/>
                <a:cs typeface="Georgia"/>
              </a:rPr>
              <a:t>conditions</a:t>
            </a:r>
            <a:endParaRPr sz="3000" dirty="0">
              <a:latin typeface="Georgia"/>
              <a:cs typeface="Georgia"/>
            </a:endParaRPr>
          </a:p>
          <a:p>
            <a:pPr marL="443865">
              <a:lnSpc>
                <a:spcPct val="100000"/>
              </a:lnSpc>
              <a:spcBef>
                <a:spcPts val="725"/>
              </a:spcBef>
              <a:tabLst>
                <a:tab pos="965200" algn="l"/>
              </a:tabLst>
            </a:pPr>
            <a:r>
              <a:rPr sz="2550" spc="-675" dirty="0">
                <a:solidFill>
                  <a:srgbClr val="0E6EC5"/>
                </a:solidFill>
                <a:latin typeface="Arial"/>
                <a:cs typeface="Arial"/>
              </a:rPr>
              <a:t>                </a:t>
            </a:r>
            <a:r>
              <a:rPr sz="3000" spc="-50" dirty="0">
                <a:latin typeface="Georgia"/>
                <a:cs typeface="Georgia"/>
              </a:rPr>
              <a:t>f	</a:t>
            </a:r>
            <a:r>
              <a:rPr sz="3000" spc="-352" baseline="-20833" dirty="0">
                <a:latin typeface="Georgia"/>
                <a:cs typeface="Georgia"/>
              </a:rPr>
              <a:t>1 </a:t>
            </a:r>
            <a:r>
              <a:rPr sz="3000" spc="-275" dirty="0">
                <a:latin typeface="Georgia"/>
                <a:cs typeface="Georgia"/>
              </a:rPr>
              <a:t>= </a:t>
            </a:r>
            <a:r>
              <a:rPr sz="3000" spc="-200" dirty="0">
                <a:latin typeface="Georgia"/>
                <a:cs typeface="Georgia"/>
              </a:rPr>
              <a:t>1, </a:t>
            </a:r>
            <a:r>
              <a:rPr sz="3000" spc="-105" dirty="0">
                <a:latin typeface="Georgia"/>
                <a:cs typeface="Georgia"/>
              </a:rPr>
              <a:t>f</a:t>
            </a:r>
            <a:r>
              <a:rPr sz="3000" spc="-157" baseline="-20833" dirty="0">
                <a:latin typeface="Georgia"/>
                <a:cs typeface="Georgia"/>
              </a:rPr>
              <a:t>2 </a:t>
            </a:r>
            <a:r>
              <a:rPr sz="3000" spc="-275" dirty="0">
                <a:latin typeface="Georgia"/>
                <a:cs typeface="Georgia"/>
              </a:rPr>
              <a:t>=</a:t>
            </a:r>
            <a:r>
              <a:rPr sz="3000" spc="-470" dirty="0">
                <a:latin typeface="Georgia"/>
                <a:cs typeface="Georgia"/>
              </a:rPr>
              <a:t> </a:t>
            </a:r>
            <a:r>
              <a:rPr sz="3000" spc="-200" dirty="0">
                <a:latin typeface="Georgia"/>
                <a:cs typeface="Georgia"/>
              </a:rPr>
              <a:t>1.</a:t>
            </a:r>
            <a:endParaRPr sz="30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9132" y="4657725"/>
            <a:ext cx="7372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67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3000" spc="-50" dirty="0">
                <a:latin typeface="Georgia"/>
                <a:cs typeface="Georgia"/>
              </a:rPr>
              <a:t>Fibonacci </a:t>
            </a:r>
            <a:r>
              <a:rPr sz="3000" spc="-55" dirty="0">
                <a:latin typeface="Georgia"/>
                <a:cs typeface="Georgia"/>
              </a:rPr>
              <a:t>Sequence: </a:t>
            </a:r>
            <a:r>
              <a:rPr sz="3000" spc="-200" dirty="0">
                <a:latin typeface="Georgia"/>
                <a:cs typeface="Georgia"/>
              </a:rPr>
              <a:t>1, 1, </a:t>
            </a:r>
            <a:r>
              <a:rPr sz="3000" spc="-135" dirty="0">
                <a:latin typeface="Georgia"/>
                <a:cs typeface="Georgia"/>
              </a:rPr>
              <a:t>2, </a:t>
            </a:r>
            <a:r>
              <a:rPr sz="3000" spc="-165" dirty="0">
                <a:latin typeface="Georgia"/>
                <a:cs typeface="Georgia"/>
              </a:rPr>
              <a:t>3, </a:t>
            </a:r>
            <a:r>
              <a:rPr sz="3000" spc="-100" dirty="0">
                <a:latin typeface="Georgia"/>
                <a:cs typeface="Georgia"/>
              </a:rPr>
              <a:t>5, </a:t>
            </a:r>
            <a:r>
              <a:rPr sz="3000" spc="-120" dirty="0">
                <a:latin typeface="Georgia"/>
                <a:cs typeface="Georgia"/>
              </a:rPr>
              <a:t>8, </a:t>
            </a:r>
            <a:r>
              <a:rPr sz="3000" spc="-240" dirty="0">
                <a:latin typeface="Georgia"/>
                <a:cs typeface="Georgia"/>
              </a:rPr>
              <a:t>13,</a:t>
            </a:r>
            <a:r>
              <a:rPr sz="3000" spc="229" dirty="0">
                <a:latin typeface="Georgia"/>
                <a:cs typeface="Georgia"/>
              </a:rPr>
              <a:t> </a:t>
            </a:r>
            <a:r>
              <a:rPr sz="3000" spc="-260" dirty="0">
                <a:latin typeface="Georgia"/>
                <a:cs typeface="Georgia"/>
              </a:rPr>
              <a:t>21,…….</a:t>
            </a:r>
            <a:endParaRPr sz="30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869950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/>
              <a:t>Solving </a:t>
            </a:r>
            <a:r>
              <a:rPr sz="5000" spc="-20" dirty="0"/>
              <a:t>Recurrence</a:t>
            </a:r>
            <a:r>
              <a:rPr sz="5000" spc="-50" dirty="0"/>
              <a:t> </a:t>
            </a:r>
            <a:r>
              <a:rPr sz="5000" spc="-20" dirty="0"/>
              <a:t>Relation</a:t>
            </a:r>
            <a:endParaRPr sz="5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5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537461"/>
            <a:ext cx="8080375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114" dirty="0">
                <a:latin typeface="Georgia"/>
                <a:cs typeface="Georgia"/>
              </a:rPr>
              <a:t>To </a:t>
            </a:r>
            <a:r>
              <a:rPr sz="2400" spc="-40" dirty="0">
                <a:latin typeface="Georgia"/>
                <a:cs typeface="Georgia"/>
              </a:rPr>
              <a:t>solve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35" dirty="0">
                <a:latin typeface="Georgia"/>
                <a:cs typeface="Georgia"/>
              </a:rPr>
              <a:t>recurrence </a:t>
            </a:r>
            <a:r>
              <a:rPr sz="2400" spc="-25" dirty="0">
                <a:latin typeface="Georgia"/>
                <a:cs typeface="Georgia"/>
              </a:rPr>
              <a:t>relation </a:t>
            </a:r>
            <a:r>
              <a:rPr sz="2400" spc="-20" dirty="0">
                <a:latin typeface="Georgia"/>
                <a:cs typeface="Georgia"/>
              </a:rPr>
              <a:t>T(n) </a:t>
            </a:r>
            <a:r>
              <a:rPr sz="2400" spc="-45" dirty="0">
                <a:latin typeface="Georgia"/>
                <a:cs typeface="Georgia"/>
              </a:rPr>
              <a:t>we </a:t>
            </a:r>
            <a:r>
              <a:rPr sz="2400" spc="-20" dirty="0">
                <a:latin typeface="Georgia"/>
                <a:cs typeface="Georgia"/>
              </a:rPr>
              <a:t>need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45" dirty="0">
                <a:latin typeface="Georgia"/>
                <a:cs typeface="Georgia"/>
              </a:rPr>
              <a:t>derive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125" dirty="0">
                <a:latin typeface="Georgia"/>
                <a:cs typeface="Georgia"/>
              </a:rPr>
              <a:t>form  </a:t>
            </a:r>
            <a:r>
              <a:rPr sz="2400" spc="-20" dirty="0">
                <a:latin typeface="Georgia"/>
                <a:cs typeface="Georgia"/>
              </a:rPr>
              <a:t>of T(n) </a:t>
            </a:r>
            <a:r>
              <a:rPr sz="2400" spc="-15" dirty="0">
                <a:latin typeface="Georgia"/>
                <a:cs typeface="Georgia"/>
              </a:rPr>
              <a:t>that </a:t>
            </a:r>
            <a:r>
              <a:rPr sz="2400" spc="-45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not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35" dirty="0">
                <a:latin typeface="Georgia"/>
                <a:cs typeface="Georgia"/>
              </a:rPr>
              <a:t>recurrence </a:t>
            </a:r>
            <a:r>
              <a:rPr sz="2400" spc="-25" dirty="0">
                <a:latin typeface="Georgia"/>
                <a:cs typeface="Georgia"/>
              </a:rPr>
              <a:t>relation. </a:t>
            </a:r>
            <a:r>
              <a:rPr sz="2400" spc="-35" dirty="0">
                <a:latin typeface="Georgia"/>
                <a:cs typeface="Georgia"/>
              </a:rPr>
              <a:t>Such </a:t>
            </a:r>
            <a:r>
              <a:rPr sz="2400" spc="-60" dirty="0">
                <a:latin typeface="Georgia"/>
                <a:cs typeface="Georgia"/>
              </a:rPr>
              <a:t>a </a:t>
            </a:r>
            <a:r>
              <a:rPr sz="2400" spc="-40" dirty="0">
                <a:latin typeface="Georgia"/>
                <a:cs typeface="Georgia"/>
              </a:rPr>
              <a:t>form </a:t>
            </a:r>
            <a:r>
              <a:rPr sz="2400" spc="-45" dirty="0">
                <a:latin typeface="Georgia"/>
                <a:cs typeface="Georgia"/>
              </a:rPr>
              <a:t>is  </a:t>
            </a:r>
            <a:r>
              <a:rPr sz="2400" spc="-20" dirty="0">
                <a:latin typeface="Georgia"/>
                <a:cs typeface="Georgia"/>
              </a:rPr>
              <a:t>called </a:t>
            </a:r>
            <a:r>
              <a:rPr sz="2400" spc="-60" dirty="0">
                <a:latin typeface="Georgia"/>
                <a:cs typeface="Georgia"/>
              </a:rPr>
              <a:t>a “</a:t>
            </a:r>
            <a:r>
              <a:rPr sz="2400" i="1" spc="-60" dirty="0">
                <a:solidFill>
                  <a:srgbClr val="0000CC"/>
                </a:solidFill>
                <a:latin typeface="Georgia"/>
                <a:cs typeface="Georgia"/>
              </a:rPr>
              <a:t>closed </a:t>
            </a:r>
            <a:r>
              <a:rPr sz="2400" i="1" spc="-185" dirty="0">
                <a:solidFill>
                  <a:srgbClr val="0000CC"/>
                </a:solidFill>
                <a:latin typeface="Georgia"/>
                <a:cs typeface="Georgia"/>
              </a:rPr>
              <a:t>form</a:t>
            </a:r>
            <a:r>
              <a:rPr sz="2400" i="1" spc="-185" dirty="0">
                <a:latin typeface="Trebuchet MS"/>
                <a:cs typeface="Trebuchet MS"/>
              </a:rPr>
              <a:t>”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5" dirty="0">
                <a:latin typeface="Georgia"/>
                <a:cs typeface="Georgia"/>
              </a:rPr>
              <a:t>recurrence</a:t>
            </a:r>
            <a:r>
              <a:rPr sz="2400" spc="35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relation.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550">
              <a:latin typeface="Georgia"/>
              <a:cs typeface="Georgia"/>
            </a:endParaRPr>
          </a:p>
          <a:p>
            <a:pPr marL="286385" marR="6350" indent="-274320" algn="just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7020" algn="l"/>
              </a:tabLst>
            </a:pPr>
            <a:r>
              <a:rPr sz="2400" spc="-30" dirty="0">
                <a:latin typeface="Georgia"/>
                <a:cs typeface="Georgia"/>
              </a:rPr>
              <a:t>There </a:t>
            </a:r>
            <a:r>
              <a:rPr sz="2400" spc="-60" dirty="0">
                <a:latin typeface="Georgia"/>
                <a:cs typeface="Georgia"/>
              </a:rPr>
              <a:t>are </a:t>
            </a:r>
            <a:r>
              <a:rPr sz="2400" spc="-35" dirty="0">
                <a:latin typeface="Georgia"/>
                <a:cs typeface="Georgia"/>
              </a:rPr>
              <a:t>four </a:t>
            </a:r>
            <a:r>
              <a:rPr sz="2400" spc="-25" dirty="0">
                <a:latin typeface="Georgia"/>
                <a:cs typeface="Georgia"/>
              </a:rPr>
              <a:t>methods </a:t>
            </a:r>
            <a:r>
              <a:rPr sz="2400" spc="-10" dirty="0">
                <a:latin typeface="Georgia"/>
                <a:cs typeface="Georgia"/>
              </a:rPr>
              <a:t>to </a:t>
            </a:r>
            <a:r>
              <a:rPr sz="2400" spc="-40" dirty="0">
                <a:latin typeface="Georgia"/>
                <a:cs typeface="Georgia"/>
              </a:rPr>
              <a:t>solve </a:t>
            </a:r>
            <a:r>
              <a:rPr sz="2400" spc="-35" dirty="0">
                <a:latin typeface="Georgia"/>
                <a:cs typeface="Georgia"/>
              </a:rPr>
              <a:t>recurrence relations </a:t>
            </a:r>
            <a:r>
              <a:rPr sz="2400" spc="-100" dirty="0">
                <a:latin typeface="Georgia"/>
                <a:cs typeface="Georgia"/>
              </a:rPr>
              <a:t>that  </a:t>
            </a:r>
            <a:r>
              <a:rPr sz="2400" spc="-35" dirty="0">
                <a:latin typeface="Georgia"/>
                <a:cs typeface="Georgia"/>
              </a:rPr>
              <a:t>represent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30" dirty="0">
                <a:latin typeface="Georgia"/>
                <a:cs typeface="Georgia"/>
              </a:rPr>
              <a:t>running </a:t>
            </a:r>
            <a:r>
              <a:rPr sz="2400" spc="-15" dirty="0">
                <a:latin typeface="Georgia"/>
                <a:cs typeface="Georgia"/>
              </a:rPr>
              <a:t>time </a:t>
            </a:r>
            <a:r>
              <a:rPr sz="2400" spc="-20" dirty="0">
                <a:latin typeface="Georgia"/>
                <a:cs typeface="Georgia"/>
              </a:rPr>
              <a:t>of </a:t>
            </a:r>
            <a:r>
              <a:rPr sz="2400" spc="-45" dirty="0">
                <a:latin typeface="Georgia"/>
                <a:cs typeface="Georgia"/>
              </a:rPr>
              <a:t>recursive</a:t>
            </a:r>
            <a:r>
              <a:rPr sz="2400" spc="-15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methods: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Arial"/>
              <a:buChar char=""/>
            </a:pPr>
            <a:endParaRPr sz="355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buClr>
                <a:srgbClr val="0E6EC5"/>
              </a:buClr>
              <a:buSzPct val="85416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45" dirty="0">
                <a:latin typeface="Georgia"/>
                <a:cs typeface="Georgia"/>
              </a:rPr>
              <a:t>Iteration </a:t>
            </a:r>
            <a:r>
              <a:rPr sz="2400" spc="-15" dirty="0">
                <a:latin typeface="Georgia"/>
                <a:cs typeface="Georgia"/>
              </a:rPr>
              <a:t>method </a:t>
            </a:r>
            <a:r>
              <a:rPr sz="2400" spc="-80" dirty="0">
                <a:latin typeface="Georgia"/>
                <a:cs typeface="Georgia"/>
              </a:rPr>
              <a:t>(</a:t>
            </a:r>
            <a:r>
              <a:rPr sz="2400" i="1" spc="-80" dirty="0">
                <a:latin typeface="Georgia"/>
                <a:cs typeface="Georgia"/>
              </a:rPr>
              <a:t>unrolling </a:t>
            </a:r>
            <a:r>
              <a:rPr sz="2400" i="1" spc="-120" dirty="0">
                <a:latin typeface="Georgia"/>
                <a:cs typeface="Georgia"/>
              </a:rPr>
              <a:t>and</a:t>
            </a:r>
            <a:r>
              <a:rPr sz="2400" i="1" spc="114" dirty="0">
                <a:latin typeface="Georgia"/>
                <a:cs typeface="Georgia"/>
              </a:rPr>
              <a:t> </a:t>
            </a:r>
            <a:r>
              <a:rPr sz="2400" i="1" spc="-80" dirty="0">
                <a:latin typeface="Georgia"/>
                <a:cs typeface="Georgia"/>
              </a:rPr>
              <a:t>summing)</a:t>
            </a:r>
            <a:endParaRPr sz="24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45" dirty="0">
                <a:latin typeface="Georgia"/>
                <a:cs typeface="Georgia"/>
              </a:rPr>
              <a:t>Recursion </a:t>
            </a:r>
            <a:r>
              <a:rPr sz="2400" spc="-70" dirty="0">
                <a:latin typeface="Georgia"/>
                <a:cs typeface="Georgia"/>
              </a:rPr>
              <a:t>Tree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25" dirty="0">
                <a:latin typeface="Georgia"/>
                <a:cs typeface="Georgia"/>
              </a:rPr>
              <a:t>Substitution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50" dirty="0">
                <a:latin typeface="Georgia"/>
                <a:cs typeface="Georgia"/>
              </a:rPr>
              <a:t>Master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5" dirty="0"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524255"/>
            <a:ext cx="8229600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1610" marR="5080" indent="-989330">
              <a:lnSpc>
                <a:spcPct val="100000"/>
              </a:lnSpc>
              <a:spcBef>
                <a:spcPts val="100"/>
              </a:spcBef>
            </a:pPr>
            <a:r>
              <a:rPr spc="-10" dirty="0" smtClean="0"/>
              <a:t> </a:t>
            </a:r>
            <a:r>
              <a:rPr spc="-5" dirty="0"/>
              <a:t>The </a:t>
            </a:r>
            <a:r>
              <a:rPr spc="-15" dirty="0"/>
              <a:t>Master</a:t>
            </a:r>
            <a:r>
              <a:rPr spc="-35" dirty="0"/>
              <a:t> </a:t>
            </a:r>
            <a:r>
              <a:rPr spc="-10" dirty="0"/>
              <a:t>Theorem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6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899031"/>
            <a:ext cx="8082915" cy="314445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82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7020" algn="l"/>
              </a:tabLst>
            </a:pPr>
            <a:r>
              <a:rPr sz="3000" spc="-75" dirty="0">
                <a:latin typeface="Georgia"/>
                <a:cs typeface="Georgia"/>
              </a:rPr>
              <a:t>Given: a </a:t>
            </a:r>
            <a:r>
              <a:rPr sz="3000" i="1" spc="-135" dirty="0">
                <a:solidFill>
                  <a:srgbClr val="04607A"/>
                </a:solidFill>
                <a:latin typeface="Georgia"/>
                <a:cs typeface="Georgia"/>
              </a:rPr>
              <a:t>divide </a:t>
            </a:r>
            <a:r>
              <a:rPr sz="3000" i="1" spc="-155" dirty="0">
                <a:solidFill>
                  <a:srgbClr val="04607A"/>
                </a:solidFill>
                <a:latin typeface="Georgia"/>
                <a:cs typeface="Georgia"/>
              </a:rPr>
              <a:t>and </a:t>
            </a:r>
            <a:r>
              <a:rPr sz="3000" i="1" spc="-100" dirty="0">
                <a:solidFill>
                  <a:srgbClr val="04607A"/>
                </a:solidFill>
                <a:latin typeface="Georgia"/>
                <a:cs typeface="Georgia"/>
              </a:rPr>
              <a:t>conquer</a:t>
            </a:r>
            <a:r>
              <a:rPr sz="3000" i="1" spc="225" dirty="0">
                <a:solidFill>
                  <a:srgbClr val="04607A"/>
                </a:solidFill>
                <a:latin typeface="Georgia"/>
                <a:cs typeface="Georgia"/>
              </a:rPr>
              <a:t> </a:t>
            </a:r>
            <a:r>
              <a:rPr sz="3000" spc="-35" dirty="0" smtClean="0">
                <a:latin typeface="Georgia"/>
                <a:cs typeface="Georgia"/>
              </a:rPr>
              <a:t>algorithm</a:t>
            </a:r>
            <a:endParaRPr lang="en-IN" sz="3000" dirty="0">
              <a:latin typeface="Georgia"/>
              <a:cs typeface="Georgia"/>
            </a:endParaRPr>
          </a:p>
          <a:p>
            <a:pPr marL="287020" indent="-274320" algn="just">
              <a:lnSpc>
                <a:spcPct val="100000"/>
              </a:lnSpc>
              <a:spcBef>
                <a:spcPts val="82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7020" algn="l"/>
              </a:tabLst>
            </a:pPr>
            <a:r>
              <a:rPr sz="3000" spc="-10" dirty="0" smtClean="0">
                <a:latin typeface="Georgia"/>
                <a:cs typeface="Georgia"/>
              </a:rPr>
              <a:t>An </a:t>
            </a:r>
            <a:r>
              <a:rPr sz="3000" spc="-40" dirty="0">
                <a:latin typeface="Georgia"/>
                <a:cs typeface="Georgia"/>
              </a:rPr>
              <a:t>algorithm </a:t>
            </a:r>
            <a:r>
              <a:rPr sz="3000" spc="-15" dirty="0">
                <a:latin typeface="Georgia"/>
                <a:cs typeface="Georgia"/>
              </a:rPr>
              <a:t>that </a:t>
            </a:r>
            <a:r>
              <a:rPr sz="3000" spc="-40" dirty="0">
                <a:latin typeface="Georgia"/>
                <a:cs typeface="Georgia"/>
              </a:rPr>
              <a:t>divides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40" dirty="0">
                <a:latin typeface="Georgia"/>
                <a:cs typeface="Georgia"/>
              </a:rPr>
              <a:t>problem </a:t>
            </a:r>
            <a:r>
              <a:rPr sz="3000" spc="-25" dirty="0">
                <a:latin typeface="Georgia"/>
                <a:cs typeface="Georgia"/>
              </a:rPr>
              <a:t>of</a:t>
            </a:r>
            <a:r>
              <a:rPr sz="3000" spc="-150" dirty="0">
                <a:latin typeface="Georgia"/>
                <a:cs typeface="Georgia"/>
              </a:rPr>
              <a:t> </a:t>
            </a:r>
            <a:r>
              <a:rPr sz="3000" spc="-100" dirty="0">
                <a:latin typeface="Georgia"/>
                <a:cs typeface="Georgia"/>
              </a:rPr>
              <a:t>size</a:t>
            </a:r>
            <a:endParaRPr sz="3000" dirty="0">
              <a:latin typeface="Georgia"/>
              <a:cs typeface="Georgia"/>
            </a:endParaRPr>
          </a:p>
          <a:p>
            <a:pPr marL="652780" algn="just">
              <a:lnSpc>
                <a:spcPct val="100000"/>
              </a:lnSpc>
            </a:pPr>
            <a:r>
              <a:rPr sz="3000" i="1" spc="-100" dirty="0">
                <a:latin typeface="Georgia"/>
                <a:cs typeface="Georgia"/>
              </a:rPr>
              <a:t>n </a:t>
            </a:r>
            <a:r>
              <a:rPr sz="3000" spc="-25" dirty="0">
                <a:latin typeface="Georgia"/>
                <a:cs typeface="Georgia"/>
              </a:rPr>
              <a:t>into </a:t>
            </a:r>
            <a:r>
              <a:rPr sz="3000" i="1" spc="-180" dirty="0">
                <a:latin typeface="Georgia"/>
                <a:cs typeface="Georgia"/>
              </a:rPr>
              <a:t>a </a:t>
            </a:r>
            <a:r>
              <a:rPr sz="3000" spc="-45" dirty="0">
                <a:latin typeface="Georgia"/>
                <a:cs typeface="Georgia"/>
              </a:rPr>
              <a:t>subproblems, </a:t>
            </a:r>
            <a:r>
              <a:rPr sz="3000" spc="-20" dirty="0">
                <a:latin typeface="Georgia"/>
                <a:cs typeface="Georgia"/>
              </a:rPr>
              <a:t>each </a:t>
            </a:r>
            <a:r>
              <a:rPr sz="3000" spc="-25" dirty="0">
                <a:latin typeface="Georgia"/>
                <a:cs typeface="Georgia"/>
              </a:rPr>
              <a:t>of </a:t>
            </a:r>
            <a:r>
              <a:rPr sz="3000" spc="-15" dirty="0">
                <a:latin typeface="Georgia"/>
                <a:cs typeface="Georgia"/>
              </a:rPr>
              <a:t>size</a:t>
            </a:r>
            <a:r>
              <a:rPr sz="3000" spc="185" dirty="0">
                <a:latin typeface="Georgia"/>
                <a:cs typeface="Georgia"/>
              </a:rPr>
              <a:t> </a:t>
            </a:r>
            <a:r>
              <a:rPr sz="3000" i="1" spc="-140" dirty="0">
                <a:latin typeface="Georgia"/>
                <a:cs typeface="Georgia"/>
              </a:rPr>
              <a:t>n</a:t>
            </a:r>
            <a:r>
              <a:rPr sz="3000" spc="-140" dirty="0">
                <a:latin typeface="Georgia"/>
                <a:cs typeface="Georgia"/>
              </a:rPr>
              <a:t>/</a:t>
            </a:r>
            <a:r>
              <a:rPr sz="3000" i="1" spc="-140" dirty="0">
                <a:latin typeface="Georgia"/>
                <a:cs typeface="Georgia"/>
              </a:rPr>
              <a:t>b</a:t>
            </a:r>
            <a:endParaRPr sz="3000" dirty="0">
              <a:latin typeface="Georgia"/>
              <a:cs typeface="Georgia"/>
            </a:endParaRPr>
          </a:p>
          <a:p>
            <a:pPr marL="286385" marR="15875" indent="-274320" algn="just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7020" algn="l"/>
              </a:tabLst>
            </a:pPr>
            <a:endParaRPr lang="en-IN" sz="3000" spc="-25" dirty="0" smtClean="0">
              <a:latin typeface="Georgia"/>
              <a:cs typeface="Georgia"/>
            </a:endParaRPr>
          </a:p>
          <a:p>
            <a:pPr marL="286385" marR="15875" indent="-274320" algn="just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7020" algn="l"/>
              </a:tabLst>
            </a:pPr>
            <a:r>
              <a:rPr sz="3000" spc="-25" dirty="0" smtClean="0">
                <a:latin typeface="Georgia"/>
                <a:cs typeface="Georgia"/>
              </a:rPr>
              <a:t>Then</a:t>
            </a:r>
            <a:r>
              <a:rPr sz="3000" spc="-25" dirty="0">
                <a:latin typeface="Georgia"/>
                <a:cs typeface="Georgia"/>
              </a:rPr>
              <a:t>, </a:t>
            </a:r>
            <a:r>
              <a:rPr sz="3000" spc="-10" dirty="0">
                <a:latin typeface="Georgia"/>
                <a:cs typeface="Georgia"/>
              </a:rPr>
              <a:t>the </a:t>
            </a:r>
            <a:r>
              <a:rPr sz="3000" spc="-65" dirty="0">
                <a:latin typeface="Georgia"/>
                <a:cs typeface="Georgia"/>
              </a:rPr>
              <a:t>Master </a:t>
            </a:r>
            <a:r>
              <a:rPr sz="3000" spc="-35" dirty="0">
                <a:latin typeface="Georgia"/>
                <a:cs typeface="Georgia"/>
              </a:rPr>
              <a:t>Theorem </a:t>
            </a:r>
            <a:r>
              <a:rPr sz="3000" spc="-55" dirty="0">
                <a:latin typeface="Georgia"/>
                <a:cs typeface="Georgia"/>
              </a:rPr>
              <a:t>gives us </a:t>
            </a:r>
            <a:r>
              <a:rPr sz="3000" spc="-75" dirty="0">
                <a:latin typeface="Georgia"/>
                <a:cs typeface="Georgia"/>
              </a:rPr>
              <a:t>a </a:t>
            </a:r>
            <a:r>
              <a:rPr sz="3000" spc="-95" dirty="0">
                <a:latin typeface="Georgia"/>
                <a:cs typeface="Georgia"/>
              </a:rPr>
              <a:t>method  </a:t>
            </a:r>
            <a:r>
              <a:rPr sz="3000" spc="-55" dirty="0">
                <a:latin typeface="Georgia"/>
                <a:cs typeface="Georgia"/>
              </a:rPr>
              <a:t>for </a:t>
            </a:r>
            <a:r>
              <a:rPr sz="3000" spc="-5" dirty="0">
                <a:latin typeface="Georgia"/>
                <a:cs typeface="Georgia"/>
              </a:rPr>
              <a:t>the </a:t>
            </a:r>
            <a:r>
              <a:rPr sz="3000" spc="-65" dirty="0">
                <a:latin typeface="Georgia"/>
                <a:cs typeface="Georgia"/>
              </a:rPr>
              <a:t>algorithm’s </a:t>
            </a:r>
            <a:r>
              <a:rPr sz="3000" spc="-35" dirty="0">
                <a:latin typeface="Georgia"/>
                <a:cs typeface="Georgia"/>
              </a:rPr>
              <a:t>running</a:t>
            </a:r>
            <a:r>
              <a:rPr sz="3000" spc="-165" dirty="0">
                <a:latin typeface="Georgia"/>
                <a:cs typeface="Georgia"/>
              </a:rPr>
              <a:t> </a:t>
            </a:r>
            <a:r>
              <a:rPr sz="3000" spc="-50" dirty="0">
                <a:latin typeface="Georgia"/>
                <a:cs typeface="Georgia"/>
              </a:rPr>
              <a:t>time:</a:t>
            </a:r>
            <a:endParaRPr sz="3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68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28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56216"/>
            <a:ext cx="7159625" cy="1597660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50" dirty="0"/>
              <a:t> </a:t>
            </a:r>
            <a:r>
              <a:rPr sz="5000" spc="-15" dirty="0"/>
              <a:t>Theorem</a:t>
            </a:r>
            <a:endParaRPr sz="5000"/>
          </a:p>
          <a:p>
            <a:pPr marL="104139">
              <a:lnSpc>
                <a:spcPct val="100000"/>
              </a:lnSpc>
              <a:spcBef>
                <a:spcPts val="1115"/>
              </a:spcBef>
              <a:tabLst>
                <a:tab pos="738505" algn="l"/>
                <a:tab pos="4700905" algn="l"/>
              </a:tabLst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            </a:t>
            </a:r>
            <a:r>
              <a:rPr sz="2450" spc="-62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-35" dirty="0">
                <a:solidFill>
                  <a:srgbClr val="000000"/>
                </a:solidFill>
                <a:latin typeface="Georgia"/>
                <a:cs typeface="Georgia"/>
              </a:rPr>
              <a:t>if	</a:t>
            </a:r>
            <a:r>
              <a:rPr sz="2600" spc="-20" dirty="0">
                <a:solidFill>
                  <a:srgbClr val="000000"/>
                </a:solidFill>
                <a:latin typeface="Georgia"/>
                <a:cs typeface="Georgia"/>
              </a:rPr>
              <a:t>T(n) </a:t>
            </a:r>
            <a:r>
              <a:rPr sz="2600" spc="-240" dirty="0">
                <a:solidFill>
                  <a:srgbClr val="000000"/>
                </a:solidFill>
                <a:latin typeface="Georgia"/>
                <a:cs typeface="Georgia"/>
              </a:rPr>
              <a:t>=  </a:t>
            </a:r>
            <a:r>
              <a:rPr sz="2600" spc="-50" dirty="0">
                <a:solidFill>
                  <a:srgbClr val="000000"/>
                </a:solidFill>
                <a:latin typeface="Georgia"/>
                <a:cs typeface="Georgia"/>
              </a:rPr>
              <a:t>aT(n/b) </a:t>
            </a:r>
            <a:r>
              <a:rPr sz="2600" spc="-240" dirty="0">
                <a:solidFill>
                  <a:srgbClr val="000000"/>
                </a:solidFill>
                <a:latin typeface="Georgia"/>
                <a:cs typeface="Georgia"/>
              </a:rPr>
              <a:t>+</a:t>
            </a:r>
            <a:r>
              <a:rPr sz="2600" spc="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600" spc="-25" dirty="0">
                <a:solidFill>
                  <a:srgbClr val="000000"/>
                </a:solidFill>
                <a:latin typeface="Georgia"/>
                <a:cs typeface="Georgia"/>
              </a:rPr>
              <a:t>f(n)</a:t>
            </a:r>
            <a:r>
              <a:rPr sz="2600" spc="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000000"/>
                </a:solidFill>
                <a:latin typeface="Georgia"/>
                <a:cs typeface="Georgia"/>
              </a:rPr>
              <a:t>then	</a:t>
            </a:r>
            <a:r>
              <a:rPr sz="2600" spc="-30" dirty="0">
                <a:solidFill>
                  <a:srgbClr val="000000"/>
                </a:solidFill>
                <a:latin typeface="Georgia"/>
                <a:cs typeface="Georgia"/>
              </a:rPr>
              <a:t>(where </a:t>
            </a:r>
            <a:r>
              <a:rPr sz="2600" spc="-175" dirty="0">
                <a:solidFill>
                  <a:srgbClr val="000000"/>
                </a:solidFill>
                <a:latin typeface="Georgia"/>
                <a:cs typeface="Georgia"/>
              </a:rPr>
              <a:t>a&gt;=1,</a:t>
            </a:r>
            <a:r>
              <a:rPr sz="2600" spc="-13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2600" spc="-145" dirty="0">
                <a:solidFill>
                  <a:srgbClr val="000000"/>
                </a:solidFill>
                <a:latin typeface="Georgia"/>
                <a:cs typeface="Georgia"/>
              </a:rPr>
              <a:t>b&gt;1)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7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1157089" y="5304529"/>
            <a:ext cx="211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7089" y="4574449"/>
            <a:ext cx="211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1689" y="5559765"/>
            <a:ext cx="262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755" dirty="0">
                <a:latin typeface="Symbol"/>
                <a:cs typeface="Symbol"/>
              </a:rPr>
              <a:t></a:t>
            </a:r>
            <a:r>
              <a:rPr sz="4500" spc="-1132" baseline="-15740" dirty="0">
                <a:latin typeface="Symbol"/>
                <a:cs typeface="Symbol"/>
              </a:rPr>
              <a:t></a:t>
            </a:r>
            <a:endParaRPr sz="4500" baseline="-1574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7089" y="2748888"/>
            <a:ext cx="211454" cy="121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ts val="2875"/>
              </a:lnSpc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ts val="3240"/>
              </a:lnSpc>
            </a:pPr>
            <a:r>
              <a:rPr sz="3000" b="1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7089" y="2018902"/>
            <a:ext cx="211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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5161" y="4939883"/>
            <a:ext cx="211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5161" y="4209804"/>
            <a:ext cx="211454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ts val="3235"/>
              </a:lnSpc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5161" y="5638903"/>
            <a:ext cx="2114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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69761" y="4070945"/>
            <a:ext cx="104266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-30" baseline="33333" dirty="0">
                <a:latin typeface="Symbol"/>
                <a:cs typeface="Symbol"/>
              </a:rPr>
              <a:t></a:t>
            </a:r>
            <a:r>
              <a:rPr sz="4500" spc="-30" baseline="33333" dirty="0">
                <a:latin typeface="Times New Roman"/>
                <a:cs typeface="Times New Roman"/>
              </a:rPr>
              <a:t> </a:t>
            </a:r>
            <a:r>
              <a:rPr sz="3000" b="1" i="1" spc="-20" dirty="0">
                <a:latin typeface="Times New Roman"/>
                <a:cs typeface="Times New Roman"/>
              </a:rPr>
              <a:t>c </a:t>
            </a:r>
            <a:r>
              <a:rPr sz="3000" spc="-20" dirty="0">
                <a:latin typeface="Symbol"/>
                <a:cs typeface="Symbol"/>
              </a:rPr>
              <a:t></a:t>
            </a:r>
            <a:r>
              <a:rPr sz="3000" spc="-5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4278" y="5547352"/>
            <a:ext cx="450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709545" algn="l"/>
              </a:tabLst>
            </a:pPr>
            <a:r>
              <a:rPr sz="3000" b="1" i="1" spc="5" dirty="0">
                <a:latin typeface="Times New Roman"/>
                <a:cs typeface="Times New Roman"/>
              </a:rPr>
              <a:t>af</a:t>
            </a:r>
            <a:r>
              <a:rPr sz="3000" b="1" i="1" spc="-12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(</a:t>
            </a:r>
            <a:r>
              <a:rPr sz="3000" b="1" i="1" spc="20" dirty="0">
                <a:latin typeface="Times New Roman"/>
                <a:cs typeface="Times New Roman"/>
              </a:rPr>
              <a:t>n</a:t>
            </a:r>
            <a:r>
              <a:rPr sz="3000" b="1" i="1" spc="-3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/</a:t>
            </a:r>
            <a:r>
              <a:rPr sz="3000" spc="-285" dirty="0">
                <a:latin typeface="Times New Roman"/>
                <a:cs typeface="Times New Roman"/>
              </a:rPr>
              <a:t> </a:t>
            </a:r>
            <a:r>
              <a:rPr sz="3000" b="1" i="1" spc="5" dirty="0">
                <a:latin typeface="Times New Roman"/>
                <a:cs typeface="Times New Roman"/>
              </a:rPr>
              <a:t>b</a:t>
            </a:r>
            <a:r>
              <a:rPr sz="3000" spc="5" dirty="0">
                <a:latin typeface="Times New Roman"/>
                <a:cs typeface="Times New Roman"/>
              </a:rPr>
              <a:t>)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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b="1" i="1" spc="-20" dirty="0">
                <a:latin typeface="Times New Roman"/>
                <a:cs typeface="Times New Roman"/>
              </a:rPr>
              <a:t>cf</a:t>
            </a:r>
            <a:r>
              <a:rPr sz="3000" b="1" i="1" spc="-90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(</a:t>
            </a:r>
            <a:r>
              <a:rPr sz="3000" b="1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)	</a:t>
            </a:r>
            <a:r>
              <a:rPr sz="3000" spc="30" dirty="0">
                <a:latin typeface="Times New Roman"/>
                <a:cs typeface="Times New Roman"/>
              </a:rPr>
              <a:t>for </a:t>
            </a:r>
            <a:r>
              <a:rPr sz="3000" spc="-25" dirty="0">
                <a:latin typeface="Times New Roman"/>
                <a:cs typeface="Times New Roman"/>
              </a:rPr>
              <a:t>large</a:t>
            </a:r>
            <a:r>
              <a:rPr sz="3000" spc="-400" dirty="0">
                <a:latin typeface="Times New Roman"/>
                <a:cs typeface="Times New Roman"/>
              </a:rPr>
              <a:t> </a:t>
            </a:r>
            <a:r>
              <a:rPr sz="3000" b="1" i="1" spc="5" dirty="0">
                <a:latin typeface="Times New Roman"/>
                <a:cs typeface="Times New Roman"/>
              </a:rPr>
              <a:t>n</a:t>
            </a:r>
            <a:r>
              <a:rPr sz="4500" spc="7" baseline="35185" dirty="0">
                <a:latin typeface="Symbol"/>
                <a:cs typeface="Symbol"/>
              </a:rPr>
              <a:t></a:t>
            </a:r>
            <a:endParaRPr sz="4500" baseline="3518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7089" y="4800236"/>
            <a:ext cx="1504315" cy="629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spc="-209" baseline="-2777" dirty="0">
                <a:latin typeface="Symbol"/>
                <a:cs typeface="Symbol"/>
              </a:rPr>
              <a:t></a:t>
            </a:r>
            <a:r>
              <a:rPr sz="3000" spc="-140" dirty="0">
                <a:latin typeface="Symbol"/>
                <a:cs typeface="Symbol"/>
              </a:rPr>
              <a:t></a:t>
            </a:r>
            <a:r>
              <a:rPr sz="3950" spc="-140" dirty="0">
                <a:latin typeface="Symbol"/>
                <a:cs typeface="Symbol"/>
              </a:rPr>
              <a:t></a:t>
            </a:r>
            <a:r>
              <a:rPr sz="3950" spc="-140" dirty="0">
                <a:latin typeface="Times New Roman"/>
                <a:cs typeface="Times New Roman"/>
              </a:rPr>
              <a:t> </a:t>
            </a:r>
            <a:r>
              <a:rPr sz="3000" b="1" i="1" spc="-15" dirty="0">
                <a:latin typeface="Times New Roman"/>
                <a:cs typeface="Times New Roman"/>
              </a:rPr>
              <a:t>f</a:t>
            </a:r>
            <a:r>
              <a:rPr sz="3000" b="1" i="1" spc="-43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(</a:t>
            </a:r>
            <a:r>
              <a:rPr sz="3000" b="1" i="1" spc="-50" dirty="0">
                <a:latin typeface="Times New Roman"/>
                <a:cs typeface="Times New Roman"/>
              </a:rPr>
              <a:t>n</a:t>
            </a:r>
            <a:r>
              <a:rPr sz="3000" spc="-50" dirty="0">
                <a:latin typeface="Times New Roman"/>
                <a:cs typeface="Times New Roman"/>
              </a:rPr>
              <a:t>)</a:t>
            </a:r>
            <a:r>
              <a:rPr sz="3950" spc="-50" dirty="0">
                <a:latin typeface="Symbol"/>
                <a:cs typeface="Symbol"/>
              </a:rPr>
              <a:t>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22420" y="3537172"/>
            <a:ext cx="1710689" cy="77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3769" algn="l"/>
              </a:tabLst>
            </a:pPr>
            <a:r>
              <a:rPr sz="4900" spc="-440" dirty="0">
                <a:latin typeface="Symbol"/>
                <a:cs typeface="Symbol"/>
              </a:rPr>
              <a:t></a:t>
            </a:r>
            <a:r>
              <a:rPr sz="3000" b="1" i="1" spc="-440" dirty="0">
                <a:latin typeface="Times New Roman"/>
                <a:cs typeface="Times New Roman"/>
              </a:rPr>
              <a:t>n	</a:t>
            </a:r>
            <a:r>
              <a:rPr sz="3000" spc="-60" dirty="0">
                <a:latin typeface="Times New Roman"/>
                <a:cs typeface="Times New Roman"/>
              </a:rPr>
              <a:t>log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b="1" i="1" spc="-25" dirty="0">
                <a:latin typeface="Times New Roman"/>
                <a:cs typeface="Times New Roman"/>
              </a:rPr>
              <a:t>n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9" y="3779229"/>
            <a:ext cx="1665605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495"/>
              </a:lnSpc>
              <a:spcBef>
                <a:spcPts val="100"/>
              </a:spcBef>
            </a:pPr>
            <a:r>
              <a:rPr sz="3000" b="1" i="1" spc="-25" dirty="0">
                <a:latin typeface="Times New Roman"/>
                <a:cs typeface="Times New Roman"/>
              </a:rPr>
              <a:t>T</a:t>
            </a:r>
            <a:r>
              <a:rPr sz="3000" b="1" i="1" spc="-605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Times New Roman"/>
                <a:cs typeface="Times New Roman"/>
              </a:rPr>
              <a:t>(</a:t>
            </a:r>
            <a:r>
              <a:rPr sz="3000" b="1" i="1" spc="15" dirty="0">
                <a:latin typeface="Times New Roman"/>
                <a:cs typeface="Times New Roman"/>
              </a:rPr>
              <a:t>n</a:t>
            </a:r>
            <a:r>
              <a:rPr sz="3000" spc="15" dirty="0">
                <a:latin typeface="Times New Roman"/>
                <a:cs typeface="Times New Roman"/>
              </a:rPr>
              <a:t>)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4500" spc="-60" baseline="-9259" dirty="0">
                <a:latin typeface="Symbol"/>
                <a:cs typeface="Symbol"/>
              </a:rPr>
              <a:t></a:t>
            </a:r>
            <a:r>
              <a:rPr sz="3000" spc="-40" dirty="0">
                <a:latin typeface="Symbol"/>
                <a:cs typeface="Symbol"/>
              </a:rPr>
              <a:t></a:t>
            </a:r>
            <a:endParaRPr sz="3000">
              <a:latin typeface="Symbol"/>
              <a:cs typeface="Symbol"/>
            </a:endParaRPr>
          </a:p>
          <a:p>
            <a:pPr marR="305435" algn="r">
              <a:lnSpc>
                <a:spcPts val="3495"/>
              </a:lnSpc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2848" y="3761370"/>
            <a:ext cx="55245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9259" algn="l"/>
              </a:tabLst>
            </a:pPr>
            <a:r>
              <a:rPr sz="1750" spc="-50" dirty="0">
                <a:latin typeface="Times New Roman"/>
                <a:cs typeface="Times New Roman"/>
              </a:rPr>
              <a:t>l</a:t>
            </a:r>
            <a:r>
              <a:rPr sz="1750" spc="-15" dirty="0">
                <a:latin typeface="Times New Roman"/>
                <a:cs typeface="Times New Roman"/>
              </a:rPr>
              <a:t>og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b="1" i="1" spc="-15" dirty="0"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34925" y="3880084"/>
            <a:ext cx="104139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i="1" spc="-1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1689" y="2163090"/>
            <a:ext cx="1576705" cy="77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500" spc="-75" baseline="2777" dirty="0">
                <a:latin typeface="Symbol"/>
                <a:cs typeface="Symbol"/>
              </a:rPr>
              <a:t></a:t>
            </a:r>
            <a:r>
              <a:rPr sz="4500" baseline="-25925" dirty="0">
                <a:latin typeface="Symbol"/>
                <a:cs typeface="Symbol"/>
              </a:rPr>
              <a:t></a:t>
            </a:r>
            <a:r>
              <a:rPr sz="7350" spc="-1282" baseline="-15306" dirty="0">
                <a:latin typeface="Symbol"/>
                <a:cs typeface="Symbol"/>
              </a:rPr>
              <a:t></a:t>
            </a:r>
            <a:r>
              <a:rPr sz="4500" b="1" i="1" spc="104" baseline="-25925" dirty="0">
                <a:latin typeface="Times New Roman"/>
                <a:cs typeface="Times New Roman"/>
              </a:rPr>
              <a:t>n</a:t>
            </a:r>
            <a:r>
              <a:rPr sz="1750" spc="-50" dirty="0">
                <a:latin typeface="Times New Roman"/>
                <a:cs typeface="Times New Roman"/>
              </a:rPr>
              <a:t>l</a:t>
            </a:r>
            <a:r>
              <a:rPr sz="1750" spc="-15" dirty="0">
                <a:latin typeface="Times New Roman"/>
                <a:cs typeface="Times New Roman"/>
              </a:rPr>
              <a:t>o</a:t>
            </a:r>
            <a:r>
              <a:rPr sz="1750" spc="110" dirty="0">
                <a:latin typeface="Times New Roman"/>
                <a:cs typeface="Times New Roman"/>
              </a:rPr>
              <a:t>g</a:t>
            </a:r>
            <a:r>
              <a:rPr sz="1875" b="1" i="1" spc="-15" baseline="-20000" dirty="0">
                <a:latin typeface="Times New Roman"/>
                <a:cs typeface="Times New Roman"/>
              </a:rPr>
              <a:t>b</a:t>
            </a:r>
            <a:r>
              <a:rPr sz="1875" b="1" i="1" spc="75" baseline="-20000" dirty="0">
                <a:latin typeface="Times New Roman"/>
                <a:cs typeface="Times New Roman"/>
              </a:rPr>
              <a:t> </a:t>
            </a:r>
            <a:r>
              <a:rPr sz="1750" b="1" i="1" spc="-15" dirty="0">
                <a:latin typeface="Times New Roman"/>
                <a:cs typeface="Times New Roman"/>
              </a:rPr>
              <a:t>a</a:t>
            </a:r>
            <a:r>
              <a:rPr sz="1750" b="1" i="1" spc="65" dirty="0">
                <a:latin typeface="Times New Roman"/>
                <a:cs typeface="Times New Roman"/>
              </a:rPr>
              <a:t> </a:t>
            </a:r>
            <a:r>
              <a:rPr sz="7350" spc="-989" baseline="-15306" dirty="0">
                <a:latin typeface="Symbol"/>
                <a:cs typeface="Symbol"/>
              </a:rPr>
              <a:t></a:t>
            </a:r>
            <a:endParaRPr sz="7350" baseline="-15306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95161" y="2049802"/>
            <a:ext cx="100711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40"/>
              </a:lnSpc>
              <a:spcBef>
                <a:spcPts val="100"/>
              </a:spcBef>
            </a:pPr>
            <a:r>
              <a:rPr sz="3000" spc="-20" dirty="0">
                <a:latin typeface="Symbol"/>
                <a:cs typeface="Symbol"/>
              </a:rPr>
              <a:t>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ts val="2875"/>
              </a:lnSpc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ts val="2875"/>
              </a:lnSpc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ts val="2800"/>
              </a:lnSpc>
            </a:pPr>
            <a:r>
              <a:rPr sz="3000" spc="-20" dirty="0">
                <a:latin typeface="Symbol"/>
                <a:cs typeface="Symbol"/>
              </a:rPr>
              <a:t></a:t>
            </a:r>
            <a:endParaRPr sz="3000">
              <a:latin typeface="Symbol"/>
              <a:cs typeface="Symbol"/>
            </a:endParaRPr>
          </a:p>
          <a:p>
            <a:pPr marL="12700">
              <a:lnSpc>
                <a:spcPts val="3340"/>
              </a:lnSpc>
            </a:pPr>
            <a:r>
              <a:rPr sz="3000" spc="50" dirty="0">
                <a:latin typeface="Symbol"/>
                <a:cs typeface="Symbol"/>
              </a:rPr>
              <a:t></a:t>
            </a:r>
            <a:r>
              <a:rPr sz="4725" i="1" spc="75" baseline="1763" dirty="0">
                <a:latin typeface="Symbol"/>
                <a:cs typeface="Symbol"/>
              </a:rPr>
              <a:t></a:t>
            </a:r>
            <a:r>
              <a:rPr sz="4725" i="1" spc="75" baseline="1763" dirty="0">
                <a:latin typeface="Times New Roman"/>
                <a:cs typeface="Times New Roman"/>
              </a:rPr>
              <a:t> </a:t>
            </a:r>
            <a:r>
              <a:rPr sz="4500" spc="-30" baseline="1851" dirty="0">
                <a:latin typeface="Symbol"/>
                <a:cs typeface="Symbol"/>
              </a:rPr>
              <a:t></a:t>
            </a:r>
            <a:r>
              <a:rPr sz="4500" spc="-60" baseline="1851" dirty="0">
                <a:latin typeface="Times New Roman"/>
                <a:cs typeface="Times New Roman"/>
              </a:rPr>
              <a:t> </a:t>
            </a:r>
            <a:r>
              <a:rPr sz="4500" spc="-30" baseline="1851" dirty="0">
                <a:latin typeface="Times New Roman"/>
                <a:cs typeface="Times New Roman"/>
              </a:rPr>
              <a:t>0</a:t>
            </a:r>
            <a:endParaRPr sz="4500" baseline="185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60737" y="4734276"/>
            <a:ext cx="3550285" cy="773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i="1" spc="-15" dirty="0">
                <a:latin typeface="Times New Roman"/>
                <a:cs typeface="Times New Roman"/>
              </a:rPr>
              <a:t>f</a:t>
            </a:r>
            <a:r>
              <a:rPr sz="3000" b="1" i="1" spc="-80" dirty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(</a:t>
            </a:r>
            <a:r>
              <a:rPr sz="3000" b="1" i="1" spc="-10" dirty="0">
                <a:latin typeface="Times New Roman"/>
                <a:cs typeface="Times New Roman"/>
              </a:rPr>
              <a:t>n</a:t>
            </a:r>
            <a:r>
              <a:rPr sz="3000" spc="-15" dirty="0">
                <a:latin typeface="Times New Roman"/>
                <a:cs typeface="Times New Roman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15" dirty="0">
                <a:latin typeface="Symbol"/>
                <a:cs typeface="Symbol"/>
              </a:rPr>
              <a:t></a:t>
            </a:r>
            <a:r>
              <a:rPr sz="4900" spc="-855" dirty="0">
                <a:latin typeface="Symbol"/>
                <a:cs typeface="Symbol"/>
              </a:rPr>
              <a:t></a:t>
            </a:r>
            <a:r>
              <a:rPr sz="3000" b="1" i="1" spc="70" dirty="0">
                <a:latin typeface="Times New Roman"/>
                <a:cs typeface="Times New Roman"/>
              </a:rPr>
              <a:t>n</a:t>
            </a:r>
            <a:r>
              <a:rPr sz="2625" spc="-75" baseline="44444" dirty="0">
                <a:latin typeface="Times New Roman"/>
                <a:cs typeface="Times New Roman"/>
              </a:rPr>
              <a:t>l</a:t>
            </a:r>
            <a:r>
              <a:rPr sz="2625" spc="-22" baseline="44444" dirty="0">
                <a:latin typeface="Times New Roman"/>
                <a:cs typeface="Times New Roman"/>
              </a:rPr>
              <a:t>o</a:t>
            </a:r>
            <a:r>
              <a:rPr sz="2625" spc="165" baseline="44444" dirty="0">
                <a:latin typeface="Times New Roman"/>
                <a:cs typeface="Times New Roman"/>
              </a:rPr>
              <a:t>g</a:t>
            </a:r>
            <a:r>
              <a:rPr sz="1875" b="1" i="1" spc="-15" baseline="42222" dirty="0">
                <a:latin typeface="Times New Roman"/>
                <a:cs typeface="Times New Roman"/>
              </a:rPr>
              <a:t>b</a:t>
            </a:r>
            <a:r>
              <a:rPr sz="1875" b="1" i="1" spc="75" baseline="42222" dirty="0">
                <a:latin typeface="Times New Roman"/>
                <a:cs typeface="Times New Roman"/>
              </a:rPr>
              <a:t> </a:t>
            </a:r>
            <a:r>
              <a:rPr sz="2625" b="1" i="1" spc="-22" baseline="44444" dirty="0">
                <a:latin typeface="Times New Roman"/>
                <a:cs typeface="Times New Roman"/>
              </a:rPr>
              <a:t>a</a:t>
            </a:r>
            <a:r>
              <a:rPr sz="2625" b="1" i="1" spc="-412" baseline="44444" dirty="0">
                <a:latin typeface="Times New Roman"/>
                <a:cs typeface="Times New Roman"/>
              </a:rPr>
              <a:t> </a:t>
            </a:r>
            <a:r>
              <a:rPr sz="2625" spc="44" baseline="44444" dirty="0">
                <a:latin typeface="Symbol"/>
                <a:cs typeface="Symbol"/>
              </a:rPr>
              <a:t></a:t>
            </a:r>
            <a:r>
              <a:rPr sz="2700" i="1" spc="-52" baseline="43209" dirty="0">
                <a:latin typeface="Symbol"/>
                <a:cs typeface="Symbol"/>
              </a:rPr>
              <a:t></a:t>
            </a:r>
            <a:r>
              <a:rPr sz="2700" spc="277" baseline="43209" dirty="0">
                <a:latin typeface="Times New Roman"/>
                <a:cs typeface="Times New Roman"/>
              </a:rPr>
              <a:t> </a:t>
            </a:r>
            <a:r>
              <a:rPr sz="4900" spc="-430" dirty="0">
                <a:latin typeface="Symbol"/>
                <a:cs typeface="Symbol"/>
              </a:rPr>
              <a:t></a:t>
            </a:r>
            <a:r>
              <a:rPr sz="3000" spc="-204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N</a:t>
            </a:r>
            <a:r>
              <a:rPr sz="3000" spc="-30" dirty="0">
                <a:latin typeface="Times New Roman"/>
                <a:cs typeface="Times New Roman"/>
              </a:rPr>
              <a:t>D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95898" y="2339974"/>
            <a:ext cx="4115124" cy="19704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7840" algn="ctr">
              <a:lnSpc>
                <a:spcPct val="100000"/>
              </a:lnSpc>
              <a:spcBef>
                <a:spcPts val="105"/>
              </a:spcBef>
            </a:pPr>
            <a:r>
              <a:rPr lang="en-IN" sz="3000" b="1" i="1" spc="-15" dirty="0" smtClean="0">
                <a:latin typeface="Times New Roman"/>
                <a:cs typeface="Times New Roman"/>
              </a:rPr>
              <a:t>if </a:t>
            </a:r>
            <a:r>
              <a:rPr sz="3000" b="1" i="1" spc="-15" dirty="0" smtClean="0">
                <a:latin typeface="Times New Roman"/>
                <a:cs typeface="Times New Roman"/>
              </a:rPr>
              <a:t>f</a:t>
            </a:r>
            <a:r>
              <a:rPr sz="3000" b="1" i="1" spc="-75" dirty="0" smtClean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(</a:t>
            </a:r>
            <a:r>
              <a:rPr sz="3000" b="1" i="1" spc="-10" dirty="0">
                <a:latin typeface="Times New Roman"/>
                <a:cs typeface="Times New Roman"/>
              </a:rPr>
              <a:t>n</a:t>
            </a:r>
            <a:r>
              <a:rPr sz="3000" spc="-15" dirty="0">
                <a:latin typeface="Times New Roman"/>
                <a:cs typeface="Times New Roman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b="1" i="1" spc="105" dirty="0">
                <a:latin typeface="Times New Roman"/>
                <a:cs typeface="Times New Roman"/>
              </a:rPr>
              <a:t>O</a:t>
            </a:r>
            <a:r>
              <a:rPr sz="4900" spc="-855" dirty="0">
                <a:latin typeface="Symbol"/>
                <a:cs typeface="Symbol"/>
              </a:rPr>
              <a:t></a:t>
            </a:r>
            <a:r>
              <a:rPr sz="3000" b="1" i="1" spc="75" dirty="0">
                <a:latin typeface="Times New Roman"/>
                <a:cs typeface="Times New Roman"/>
              </a:rPr>
              <a:t>n</a:t>
            </a:r>
            <a:r>
              <a:rPr sz="2625" spc="-75" baseline="44444" dirty="0">
                <a:latin typeface="Times New Roman"/>
                <a:cs typeface="Times New Roman"/>
              </a:rPr>
              <a:t>l</a:t>
            </a:r>
            <a:r>
              <a:rPr sz="2625" spc="-22" baseline="44444" dirty="0">
                <a:latin typeface="Times New Roman"/>
                <a:cs typeface="Times New Roman"/>
              </a:rPr>
              <a:t>o</a:t>
            </a:r>
            <a:r>
              <a:rPr sz="2625" spc="157" baseline="44444" dirty="0">
                <a:latin typeface="Times New Roman"/>
                <a:cs typeface="Times New Roman"/>
              </a:rPr>
              <a:t>g</a:t>
            </a:r>
            <a:r>
              <a:rPr sz="1875" b="1" i="1" spc="-15" baseline="42222" dirty="0">
                <a:latin typeface="Times New Roman"/>
                <a:cs typeface="Times New Roman"/>
              </a:rPr>
              <a:t>b</a:t>
            </a:r>
            <a:r>
              <a:rPr sz="1875" b="1" i="1" spc="82" baseline="42222" dirty="0">
                <a:latin typeface="Times New Roman"/>
                <a:cs typeface="Times New Roman"/>
              </a:rPr>
              <a:t> </a:t>
            </a:r>
            <a:r>
              <a:rPr sz="2625" b="1" i="1" spc="-22" baseline="44444" dirty="0">
                <a:latin typeface="Times New Roman"/>
                <a:cs typeface="Times New Roman"/>
              </a:rPr>
              <a:t>a</a:t>
            </a:r>
            <a:r>
              <a:rPr sz="2625" b="1" i="1" spc="-412" baseline="44444" dirty="0">
                <a:latin typeface="Times New Roman"/>
                <a:cs typeface="Times New Roman"/>
              </a:rPr>
              <a:t> </a:t>
            </a:r>
            <a:r>
              <a:rPr sz="2625" spc="-7" baseline="44444" dirty="0">
                <a:latin typeface="Symbol"/>
                <a:cs typeface="Symbol"/>
              </a:rPr>
              <a:t></a:t>
            </a:r>
            <a:r>
              <a:rPr sz="2700" i="1" spc="-52" baseline="43209" dirty="0">
                <a:latin typeface="Symbol"/>
                <a:cs typeface="Symbol"/>
              </a:rPr>
              <a:t></a:t>
            </a:r>
            <a:r>
              <a:rPr sz="2700" spc="277" baseline="43209" dirty="0">
                <a:latin typeface="Times New Roman"/>
                <a:cs typeface="Times New Roman"/>
              </a:rPr>
              <a:t> </a:t>
            </a:r>
            <a:r>
              <a:rPr sz="4900" spc="-660" dirty="0">
                <a:latin typeface="Symbol"/>
                <a:cs typeface="Symbol"/>
              </a:rPr>
              <a:t></a:t>
            </a:r>
            <a:endParaRPr sz="4900" dirty="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3545"/>
              </a:spcBef>
              <a:tabLst>
                <a:tab pos="548640" algn="l"/>
              </a:tabLst>
            </a:pPr>
            <a:r>
              <a:rPr sz="4900" spc="-660" dirty="0">
                <a:latin typeface="Symbol"/>
                <a:cs typeface="Symbol"/>
              </a:rPr>
              <a:t></a:t>
            </a:r>
            <a:r>
              <a:rPr sz="4900" spc="-660" dirty="0">
                <a:latin typeface="Times New Roman"/>
                <a:cs typeface="Times New Roman"/>
              </a:rPr>
              <a:t>	</a:t>
            </a:r>
            <a:r>
              <a:rPr lang="en-IN" sz="4900" spc="-660" dirty="0" smtClean="0">
                <a:latin typeface="Times New Roman"/>
                <a:cs typeface="Times New Roman"/>
              </a:rPr>
              <a:t> </a:t>
            </a:r>
            <a:r>
              <a:rPr lang="en-IN" sz="2800" spc="-660" dirty="0" smtClean="0">
                <a:latin typeface="Times New Roman"/>
                <a:cs typeface="Times New Roman"/>
              </a:rPr>
              <a:t>if </a:t>
            </a:r>
            <a:r>
              <a:rPr lang="en-IN" sz="4900" spc="-660" dirty="0" smtClean="0">
                <a:latin typeface="Times New Roman"/>
                <a:cs typeface="Times New Roman"/>
              </a:rPr>
              <a:t>  </a:t>
            </a:r>
            <a:r>
              <a:rPr sz="3000" b="1" i="1" spc="-15" dirty="0" smtClean="0">
                <a:latin typeface="Times New Roman"/>
                <a:cs typeface="Times New Roman"/>
              </a:rPr>
              <a:t>f</a:t>
            </a:r>
            <a:r>
              <a:rPr sz="3000" b="1" i="1" spc="-75" dirty="0" smtClean="0">
                <a:latin typeface="Times New Roman"/>
                <a:cs typeface="Times New Roman"/>
              </a:rPr>
              <a:t> </a:t>
            </a:r>
            <a:r>
              <a:rPr sz="3000" spc="60" dirty="0">
                <a:latin typeface="Times New Roman"/>
                <a:cs typeface="Times New Roman"/>
              </a:rPr>
              <a:t>(</a:t>
            </a:r>
            <a:r>
              <a:rPr sz="3000" b="1" i="1" spc="-10" dirty="0">
                <a:latin typeface="Times New Roman"/>
                <a:cs typeface="Times New Roman"/>
              </a:rPr>
              <a:t>n</a:t>
            </a:r>
            <a:r>
              <a:rPr sz="3000" spc="-15" dirty="0">
                <a:latin typeface="Times New Roman"/>
                <a:cs typeface="Times New Roman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Symbol"/>
                <a:cs typeface="Symbol"/>
              </a:rPr>
              <a:t>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</a:t>
            </a:r>
            <a:r>
              <a:rPr sz="4900" spc="-855" dirty="0">
                <a:latin typeface="Symbol"/>
                <a:cs typeface="Symbol"/>
              </a:rPr>
              <a:t></a:t>
            </a:r>
            <a:r>
              <a:rPr sz="3000" b="1" i="1" spc="75" dirty="0">
                <a:latin typeface="Times New Roman"/>
                <a:cs typeface="Times New Roman"/>
              </a:rPr>
              <a:t>n</a:t>
            </a:r>
            <a:r>
              <a:rPr sz="2625" spc="-75" baseline="44444" dirty="0">
                <a:latin typeface="Times New Roman"/>
                <a:cs typeface="Times New Roman"/>
              </a:rPr>
              <a:t>l</a:t>
            </a:r>
            <a:r>
              <a:rPr sz="2625" spc="-22" baseline="44444" dirty="0">
                <a:latin typeface="Times New Roman"/>
                <a:cs typeface="Times New Roman"/>
              </a:rPr>
              <a:t>o</a:t>
            </a:r>
            <a:r>
              <a:rPr sz="2625" spc="157" baseline="44444" dirty="0">
                <a:latin typeface="Times New Roman"/>
                <a:cs typeface="Times New Roman"/>
              </a:rPr>
              <a:t>g</a:t>
            </a:r>
            <a:r>
              <a:rPr sz="1875" b="1" i="1" spc="-15" baseline="42222" dirty="0">
                <a:latin typeface="Times New Roman"/>
                <a:cs typeface="Times New Roman"/>
              </a:rPr>
              <a:t>b</a:t>
            </a:r>
            <a:r>
              <a:rPr sz="1875" b="1" i="1" spc="82" baseline="42222" dirty="0">
                <a:latin typeface="Times New Roman"/>
                <a:cs typeface="Times New Roman"/>
              </a:rPr>
              <a:t> </a:t>
            </a:r>
            <a:r>
              <a:rPr sz="2625" b="1" i="1" spc="-22" baseline="44444" dirty="0">
                <a:latin typeface="Times New Roman"/>
                <a:cs typeface="Times New Roman"/>
              </a:rPr>
              <a:t>a</a:t>
            </a:r>
            <a:r>
              <a:rPr sz="2625" b="1" i="1" spc="104" baseline="44444" dirty="0">
                <a:latin typeface="Times New Roman"/>
                <a:cs typeface="Times New Roman"/>
              </a:rPr>
              <a:t> </a:t>
            </a:r>
            <a:r>
              <a:rPr sz="4900" spc="-660" dirty="0">
                <a:latin typeface="Symbol"/>
                <a:cs typeface="Symbol"/>
              </a:rPr>
              <a:t></a:t>
            </a:r>
            <a:endParaRPr sz="49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125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0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2853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8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85140" y="1536471"/>
            <a:ext cx="6771640" cy="484748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350" spc="-59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500" spc="-20" dirty="0">
                <a:latin typeface="Georgia"/>
                <a:cs typeface="Georgia"/>
              </a:rPr>
              <a:t>T(n)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sz="2500" spc="-80" dirty="0">
                <a:latin typeface="Georgia"/>
                <a:cs typeface="Georgia"/>
              </a:rPr>
              <a:t>9T(n/3) </a:t>
            </a:r>
            <a:r>
              <a:rPr sz="2500" spc="-235" dirty="0">
                <a:latin typeface="Georgia"/>
                <a:cs typeface="Georgia"/>
              </a:rPr>
              <a:t>+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-25" dirty="0">
                <a:latin typeface="Georgia"/>
                <a:cs typeface="Georgia"/>
              </a:rPr>
              <a:t>n</a:t>
            </a:r>
            <a:endParaRPr sz="2500" dirty="0">
              <a:latin typeface="Georgia"/>
              <a:cs typeface="Georgia"/>
            </a:endParaRPr>
          </a:p>
          <a:p>
            <a:pPr marL="456565">
              <a:lnSpc>
                <a:spcPct val="100000"/>
              </a:lnSpc>
              <a:spcBef>
                <a:spcPts val="605"/>
              </a:spcBef>
            </a:pPr>
            <a:r>
              <a:rPr sz="2100" spc="-53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500" spc="-95" dirty="0">
                <a:latin typeface="Georgia"/>
                <a:cs typeface="Georgia"/>
              </a:rPr>
              <a:t>a=9, </a:t>
            </a:r>
            <a:r>
              <a:rPr sz="2500" spc="-135" dirty="0">
                <a:latin typeface="Georgia"/>
                <a:cs typeface="Georgia"/>
              </a:rPr>
              <a:t>b=3, </a:t>
            </a:r>
            <a:r>
              <a:rPr sz="2500" spc="-25" dirty="0">
                <a:latin typeface="Georgia"/>
                <a:cs typeface="Georgia"/>
              </a:rPr>
              <a:t>f(n)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-75" dirty="0">
                <a:latin typeface="Georgia"/>
                <a:cs typeface="Georgia"/>
              </a:rPr>
              <a:t> </a:t>
            </a:r>
            <a:r>
              <a:rPr sz="2500" spc="-25" dirty="0">
                <a:latin typeface="Georgia"/>
                <a:cs typeface="Georgia"/>
              </a:rPr>
              <a:t>n</a:t>
            </a:r>
            <a:endParaRPr sz="2500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3928"/>
              <a:tabLst>
                <a:tab pos="704215" algn="l"/>
              </a:tabLst>
            </a:pPr>
            <a:r>
              <a:rPr sz="2800" spc="-10" dirty="0">
                <a:latin typeface="Georgia"/>
                <a:cs typeface="Georgia"/>
              </a:rPr>
              <a:t>n</a:t>
            </a:r>
            <a:r>
              <a:rPr sz="2775" spc="-15" baseline="25525" dirty="0">
                <a:latin typeface="Georgia"/>
                <a:cs typeface="Georgia"/>
              </a:rPr>
              <a:t>log</a:t>
            </a:r>
            <a:r>
              <a:rPr sz="2775" spc="-15" baseline="13513" dirty="0">
                <a:latin typeface="Georgia"/>
                <a:cs typeface="Georgia"/>
              </a:rPr>
              <a:t>b</a:t>
            </a:r>
            <a:r>
              <a:rPr sz="2775" spc="-15" baseline="25525" dirty="0">
                <a:latin typeface="Georgia"/>
                <a:cs typeface="Georgia"/>
              </a:rPr>
              <a:t>a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sz="2800" spc="-35" dirty="0">
                <a:latin typeface="Georgia"/>
                <a:cs typeface="Georgia"/>
              </a:rPr>
              <a:t>n</a:t>
            </a:r>
            <a:r>
              <a:rPr sz="2775" spc="-52" baseline="25525" dirty="0">
                <a:latin typeface="Georgia"/>
                <a:cs typeface="Georgia"/>
              </a:rPr>
              <a:t>log</a:t>
            </a:r>
            <a:r>
              <a:rPr sz="2775" spc="-52" baseline="13513" dirty="0">
                <a:latin typeface="Georgia"/>
                <a:cs typeface="Georgia"/>
              </a:rPr>
              <a:t>3</a:t>
            </a:r>
            <a:r>
              <a:rPr sz="2775" spc="-52" baseline="25525" dirty="0">
                <a:latin typeface="Georgia"/>
                <a:cs typeface="Georgia"/>
              </a:rPr>
              <a:t>9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-95" dirty="0">
                <a:latin typeface="Georgia"/>
                <a:cs typeface="Georgia"/>
              </a:rPr>
              <a:t> </a:t>
            </a:r>
            <a:r>
              <a:rPr sz="2500" spc="-40" dirty="0">
                <a:latin typeface="Symbol"/>
                <a:cs typeface="Symbol"/>
              </a:rPr>
              <a:t></a:t>
            </a:r>
            <a:r>
              <a:rPr sz="2500" spc="-40" dirty="0">
                <a:latin typeface="Georgia"/>
                <a:cs typeface="Georgia"/>
              </a:rPr>
              <a:t>(n</a:t>
            </a:r>
            <a:r>
              <a:rPr sz="2475" spc="-60" baseline="25252" dirty="0">
                <a:latin typeface="Georgia"/>
                <a:cs typeface="Georgia"/>
              </a:rPr>
              <a:t>2</a:t>
            </a:r>
            <a:r>
              <a:rPr sz="2500" spc="-40" dirty="0">
                <a:latin typeface="Georgia"/>
                <a:cs typeface="Georgia"/>
              </a:rPr>
              <a:t>)</a:t>
            </a:r>
            <a:endParaRPr sz="2500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20"/>
              </a:spcBef>
              <a:buClr>
                <a:srgbClr val="0E6EC5"/>
              </a:buClr>
              <a:buSzPct val="84000"/>
              <a:tabLst>
                <a:tab pos="704215" algn="l"/>
              </a:tabLst>
            </a:pPr>
            <a:r>
              <a:rPr sz="2500" spc="-50" dirty="0">
                <a:latin typeface="Georgia"/>
                <a:cs typeface="Georgia"/>
              </a:rPr>
              <a:t>Since </a:t>
            </a:r>
            <a:r>
              <a:rPr sz="2500" spc="-25" dirty="0">
                <a:latin typeface="Georgia"/>
                <a:cs typeface="Georgia"/>
              </a:rPr>
              <a:t>f(n)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sz="2500" spc="-35" dirty="0">
                <a:latin typeface="Georgia"/>
                <a:cs typeface="Georgia"/>
              </a:rPr>
              <a:t>n, </a:t>
            </a:r>
            <a:r>
              <a:rPr sz="2500" spc="-70" dirty="0">
                <a:latin typeface="Georgia"/>
                <a:cs typeface="Georgia"/>
              </a:rPr>
              <a:t>f(n)&lt; 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475" spc="-7" baseline="25252" dirty="0">
                <a:latin typeface="Georgia"/>
                <a:cs typeface="Georgia"/>
              </a:rPr>
              <a:t>logb</a:t>
            </a:r>
            <a:r>
              <a:rPr sz="2475" spc="-52" baseline="25252" dirty="0">
                <a:latin typeface="Georgia"/>
                <a:cs typeface="Georgia"/>
              </a:rPr>
              <a:t> a</a:t>
            </a:r>
            <a:endParaRPr sz="2475" baseline="25252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sz="2500" b="1" spc="-135" dirty="0">
                <a:latin typeface="Arial"/>
                <a:cs typeface="Arial"/>
              </a:rPr>
              <a:t>Case </a:t>
            </a:r>
            <a:r>
              <a:rPr sz="2500" b="1" spc="-480" dirty="0">
                <a:latin typeface="Arial"/>
                <a:cs typeface="Arial"/>
              </a:rPr>
              <a:t>1</a:t>
            </a:r>
            <a:r>
              <a:rPr sz="2500" b="1" spc="-390" dirty="0">
                <a:latin typeface="Arial"/>
                <a:cs typeface="Arial"/>
              </a:rPr>
              <a:t> </a:t>
            </a:r>
            <a:r>
              <a:rPr sz="2500" b="1" spc="-30" dirty="0">
                <a:latin typeface="Arial"/>
                <a:cs typeface="Arial"/>
              </a:rPr>
              <a:t>applies</a:t>
            </a:r>
            <a:r>
              <a:rPr sz="2500" b="1" spc="-30" dirty="0" smtClean="0">
                <a:latin typeface="Arial"/>
                <a:cs typeface="Arial"/>
              </a:rPr>
              <a:t>:</a:t>
            </a:r>
            <a:endParaRPr lang="en-IN" sz="2500" b="1" spc="-30" dirty="0" smtClean="0">
              <a:latin typeface="Arial"/>
              <a:cs typeface="Arial"/>
            </a:endParaRPr>
          </a:p>
          <a:p>
            <a:pPr marL="455930"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lang="en-IN" sz="2500" b="1" spc="-30" dirty="0">
                <a:latin typeface="Arial"/>
                <a:cs typeface="Arial"/>
              </a:rPr>
              <a:t> </a:t>
            </a:r>
            <a:r>
              <a:rPr lang="en-IN" sz="2500" b="1" spc="-30" dirty="0" smtClean="0">
                <a:latin typeface="Arial"/>
                <a:cs typeface="Arial"/>
              </a:rPr>
              <a:t>    if </a:t>
            </a:r>
            <a:r>
              <a:rPr lang="en-US" sz="2800" b="1" i="1" spc="30" dirty="0">
                <a:latin typeface="Times New Roman"/>
                <a:cs typeface="Times New Roman"/>
              </a:rPr>
              <a:t>f</a:t>
            </a:r>
            <a:r>
              <a:rPr lang="en-US" sz="2800" b="1" i="1" spc="-50" dirty="0">
                <a:latin typeface="Times New Roman"/>
                <a:cs typeface="Times New Roman"/>
              </a:rPr>
              <a:t> </a:t>
            </a:r>
            <a:r>
              <a:rPr lang="en-US" sz="2800" spc="75" dirty="0">
                <a:latin typeface="Times New Roman"/>
                <a:cs typeface="Times New Roman"/>
              </a:rPr>
              <a:t>(</a:t>
            </a:r>
            <a:r>
              <a:rPr lang="en-US" sz="2800" b="1" i="1" spc="45" dirty="0">
                <a:latin typeface="Times New Roman"/>
                <a:cs typeface="Times New Roman"/>
              </a:rPr>
              <a:t>n</a:t>
            </a:r>
            <a:r>
              <a:rPr lang="en-US" sz="2800" spc="30" dirty="0">
                <a:latin typeface="Times New Roman"/>
                <a:cs typeface="Times New Roman"/>
              </a:rPr>
              <a:t>)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spc="50" dirty="0">
                <a:latin typeface="Symbol"/>
                <a:cs typeface="Symbol"/>
              </a:rPr>
              <a:t></a:t>
            </a:r>
            <a:r>
              <a:rPr lang="en-US" sz="2800" spc="-125" dirty="0">
                <a:latin typeface="Times New Roman"/>
                <a:cs typeface="Times New Roman"/>
              </a:rPr>
              <a:t> </a:t>
            </a:r>
            <a:r>
              <a:rPr lang="en-US" sz="2800" b="1" i="1" spc="145" dirty="0" err="1">
                <a:latin typeface="Times New Roman"/>
                <a:cs typeface="Times New Roman"/>
              </a:rPr>
              <a:t>O</a:t>
            </a:r>
            <a:r>
              <a:rPr lang="en-US" sz="4400" spc="-650" dirty="0" err="1">
                <a:latin typeface="Symbol"/>
                <a:cs typeface="Symbol"/>
              </a:rPr>
              <a:t></a:t>
            </a:r>
            <a:r>
              <a:rPr lang="en-US" sz="2800" b="1" i="1" spc="114" dirty="0" err="1">
                <a:latin typeface="Times New Roman"/>
                <a:cs typeface="Times New Roman"/>
              </a:rPr>
              <a:t>n</a:t>
            </a:r>
            <a:r>
              <a:rPr lang="en-US" sz="2800" spc="-30" baseline="45267" dirty="0" err="1">
                <a:latin typeface="Times New Roman"/>
                <a:cs typeface="Times New Roman"/>
              </a:rPr>
              <a:t>l</a:t>
            </a:r>
            <a:r>
              <a:rPr lang="en-US" sz="2800" spc="52" baseline="45267" dirty="0" err="1">
                <a:latin typeface="Times New Roman"/>
                <a:cs typeface="Times New Roman"/>
              </a:rPr>
              <a:t>o</a:t>
            </a:r>
            <a:r>
              <a:rPr lang="en-US" sz="2800" spc="172" baseline="45267" dirty="0" err="1">
                <a:latin typeface="Times New Roman"/>
                <a:cs typeface="Times New Roman"/>
              </a:rPr>
              <a:t>g</a:t>
            </a:r>
            <a:r>
              <a:rPr lang="en-US" sz="2800" b="1" i="1" spc="15" baseline="41666" dirty="0" err="1">
                <a:latin typeface="Times New Roman"/>
                <a:cs typeface="Times New Roman"/>
              </a:rPr>
              <a:t>b</a:t>
            </a:r>
            <a:r>
              <a:rPr lang="en-US" sz="2800" b="1" i="1" spc="60" baseline="41666" dirty="0">
                <a:latin typeface="Times New Roman"/>
                <a:cs typeface="Times New Roman"/>
              </a:rPr>
              <a:t> </a:t>
            </a:r>
            <a:r>
              <a:rPr lang="en-US" sz="2800" b="1" i="1" spc="232" baseline="45267" dirty="0">
                <a:latin typeface="Times New Roman"/>
                <a:cs typeface="Times New Roman"/>
              </a:rPr>
              <a:t>a</a:t>
            </a:r>
            <a:r>
              <a:rPr lang="en-US" sz="2800" spc="60" baseline="45267" dirty="0">
                <a:latin typeface="Symbol"/>
                <a:cs typeface="Symbol"/>
              </a:rPr>
              <a:t></a:t>
            </a:r>
            <a:r>
              <a:rPr lang="en-US" sz="2800" i="1" spc="-22" baseline="42145" dirty="0">
                <a:latin typeface="Symbol"/>
                <a:cs typeface="Symbol"/>
              </a:rPr>
              <a:t></a:t>
            </a:r>
            <a:r>
              <a:rPr lang="en-US" sz="2800" spc="225" baseline="42145" dirty="0">
                <a:latin typeface="Times New Roman"/>
                <a:cs typeface="Times New Roman"/>
              </a:rPr>
              <a:t> </a:t>
            </a:r>
            <a:r>
              <a:rPr lang="en-US" sz="4400" spc="-480" dirty="0" smtClean="0">
                <a:latin typeface="Symbol"/>
                <a:cs typeface="Symbol"/>
              </a:rPr>
              <a:t></a:t>
            </a:r>
            <a:endParaRPr lang="en-US" sz="4400" dirty="0">
              <a:latin typeface="Symbol"/>
              <a:cs typeface="Symbol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lang="en-IN" sz="2500" dirty="0" smtClean="0">
                <a:latin typeface="Arial"/>
                <a:cs typeface="Arial"/>
              </a:rPr>
              <a:t>             n = </a:t>
            </a:r>
            <a:r>
              <a:rPr lang="en-US" sz="2400" b="1" i="1" spc="145" dirty="0" smtClean="0">
                <a:latin typeface="Times New Roman"/>
                <a:cs typeface="Times New Roman"/>
              </a:rPr>
              <a:t>O(</a:t>
            </a:r>
            <a:r>
              <a:rPr lang="en-US" sz="2500" spc="-40" dirty="0" smtClean="0">
                <a:latin typeface="Georgia"/>
                <a:cs typeface="Georgia"/>
              </a:rPr>
              <a:t>n</a:t>
            </a:r>
            <a:r>
              <a:rPr lang="en-US" sz="2475" spc="-60" baseline="25252" dirty="0" smtClean="0">
                <a:latin typeface="Georgia"/>
                <a:cs typeface="Georgia"/>
              </a:rPr>
              <a:t>2-</a:t>
            </a:r>
            <a:r>
              <a:rPr lang="en-US" sz="2400" i="1" spc="-22" baseline="42145" dirty="0" smtClean="0">
                <a:latin typeface="Symbol"/>
                <a:cs typeface="Symbol"/>
              </a:rPr>
              <a:t></a:t>
            </a:r>
            <a:r>
              <a:rPr lang="en-US" sz="2400" i="1" spc="-22" dirty="0" smtClean="0">
                <a:latin typeface="Symbol"/>
                <a:cs typeface="Symbol"/>
              </a:rPr>
              <a:t>  )   </a:t>
            </a:r>
            <a:r>
              <a:rPr lang="en-US" sz="2400" i="1" spc="-22" dirty="0" smtClean="0">
                <a:latin typeface="Times New Roman" pitchFamily="18" charset="0"/>
                <a:cs typeface="Times New Roman" pitchFamily="18" charset="0"/>
              </a:rPr>
              <a:t>take    </a:t>
            </a:r>
            <a:r>
              <a:rPr lang="en-US" sz="2400" i="1" spc="-22" dirty="0" smtClean="0">
                <a:latin typeface="Symbol"/>
                <a:cs typeface="Symbol"/>
              </a:rPr>
              <a:t> = 1  &gt;0  </a:t>
            </a:r>
            <a:r>
              <a:rPr lang="en-US" sz="2400" i="1" spc="-22" dirty="0" smtClean="0">
                <a:latin typeface="Times New Roman" pitchFamily="18" charset="0"/>
                <a:cs typeface="Times New Roman" pitchFamily="18" charset="0"/>
              </a:rPr>
              <a:t>hold </a:t>
            </a:r>
            <a:endParaRPr sz="2500" dirty="0">
              <a:latin typeface="Arial"/>
              <a:cs typeface="Arial"/>
            </a:endParaRPr>
          </a:p>
          <a:p>
            <a:pPr marL="1739264">
              <a:lnSpc>
                <a:spcPct val="100000"/>
              </a:lnSpc>
              <a:spcBef>
                <a:spcPts val="1664"/>
              </a:spcBef>
              <a:tabLst>
                <a:tab pos="4549775" algn="l"/>
              </a:tabLst>
            </a:pPr>
            <a:r>
              <a:rPr sz="2350" b="1" i="1" spc="55" dirty="0">
                <a:latin typeface="Times New Roman"/>
                <a:cs typeface="Times New Roman"/>
              </a:rPr>
              <a:t>T</a:t>
            </a:r>
            <a:r>
              <a:rPr sz="2350" b="1" i="1" spc="-315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b="1" i="1" spc="45" dirty="0">
                <a:latin typeface="Times New Roman"/>
                <a:cs typeface="Times New Roman"/>
              </a:rPr>
              <a:t>n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</a:t>
            </a:r>
            <a:r>
              <a:rPr sz="3850" spc="-655" dirty="0">
                <a:latin typeface="Symbol"/>
                <a:cs typeface="Symbol"/>
              </a:rPr>
              <a:t></a:t>
            </a:r>
            <a:r>
              <a:rPr sz="2350" b="1" i="1" spc="114" dirty="0">
                <a:latin typeface="Times New Roman"/>
                <a:cs typeface="Times New Roman"/>
              </a:rPr>
              <a:t>n</a:t>
            </a:r>
            <a:r>
              <a:rPr sz="2025" spc="-30" baseline="45267" dirty="0">
                <a:latin typeface="Times New Roman"/>
                <a:cs typeface="Times New Roman"/>
              </a:rPr>
              <a:t>l</a:t>
            </a:r>
            <a:r>
              <a:rPr sz="2025" spc="52" baseline="45267" dirty="0">
                <a:latin typeface="Times New Roman"/>
                <a:cs typeface="Times New Roman"/>
              </a:rPr>
              <a:t>o</a:t>
            </a:r>
            <a:r>
              <a:rPr sz="2025" spc="179" baseline="45267" dirty="0">
                <a:latin typeface="Times New Roman"/>
                <a:cs typeface="Times New Roman"/>
              </a:rPr>
              <a:t>g</a:t>
            </a:r>
            <a:r>
              <a:rPr sz="1500" b="1" i="1" spc="15" baseline="41666" dirty="0">
                <a:latin typeface="Times New Roman"/>
                <a:cs typeface="Times New Roman"/>
              </a:rPr>
              <a:t>b</a:t>
            </a:r>
            <a:r>
              <a:rPr sz="1500" b="1" i="1" spc="52" baseline="41666" dirty="0">
                <a:latin typeface="Times New Roman"/>
                <a:cs typeface="Times New Roman"/>
              </a:rPr>
              <a:t> </a:t>
            </a:r>
            <a:r>
              <a:rPr sz="2025" b="1" i="1" spc="52" baseline="45267" dirty="0">
                <a:latin typeface="Times New Roman"/>
                <a:cs typeface="Times New Roman"/>
              </a:rPr>
              <a:t>a</a:t>
            </a:r>
            <a:r>
              <a:rPr sz="2025" b="1" i="1" spc="97" baseline="45267" dirty="0">
                <a:latin typeface="Times New Roman"/>
                <a:cs typeface="Times New Roman"/>
              </a:rPr>
              <a:t> </a:t>
            </a:r>
            <a:r>
              <a:rPr sz="3850" spc="-335" dirty="0" smtClean="0">
                <a:latin typeface="Symbol"/>
                <a:cs typeface="Symbol"/>
              </a:rPr>
              <a:t></a:t>
            </a:r>
            <a:r>
              <a:rPr sz="2350" dirty="0">
                <a:latin typeface="Times New Roman"/>
                <a:cs typeface="Times New Roman"/>
              </a:rPr>
              <a:t>	</a:t>
            </a:r>
            <a:endParaRPr sz="4200" dirty="0">
              <a:latin typeface="Symbol"/>
              <a:cs typeface="Symbol"/>
            </a:endParaRPr>
          </a:p>
          <a:p>
            <a:pPr marL="455930">
              <a:lnSpc>
                <a:spcPct val="100000"/>
              </a:lnSpc>
              <a:buClr>
                <a:srgbClr val="0E6EC5"/>
              </a:buClr>
              <a:buSzPct val="84000"/>
              <a:tabLst>
                <a:tab pos="704215" algn="l"/>
              </a:tabLst>
            </a:pPr>
            <a:r>
              <a:rPr sz="2500" spc="-30" dirty="0">
                <a:latin typeface="Georgia"/>
                <a:cs typeface="Georgia"/>
              </a:rPr>
              <a:t>Thus </a:t>
            </a:r>
            <a:r>
              <a:rPr sz="2500" spc="-5" dirty="0">
                <a:latin typeface="Georgia"/>
                <a:cs typeface="Georgia"/>
              </a:rPr>
              <a:t>the </a:t>
            </a:r>
            <a:r>
              <a:rPr sz="2500" spc="-25" dirty="0">
                <a:latin typeface="Georgia"/>
                <a:cs typeface="Georgia"/>
              </a:rPr>
              <a:t>solution </a:t>
            </a:r>
            <a:r>
              <a:rPr sz="2500" spc="-55" dirty="0">
                <a:latin typeface="Georgia"/>
                <a:cs typeface="Georgia"/>
              </a:rPr>
              <a:t>is </a:t>
            </a:r>
            <a:r>
              <a:rPr sz="2500" spc="-20" dirty="0">
                <a:latin typeface="Georgia"/>
                <a:cs typeface="Georgia"/>
              </a:rPr>
              <a:t>T(n)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40" dirty="0">
                <a:latin typeface="Symbol"/>
                <a:cs typeface="Symbol"/>
              </a:rPr>
              <a:t></a:t>
            </a:r>
            <a:r>
              <a:rPr sz="2500" spc="-40" dirty="0">
                <a:latin typeface="Georgia"/>
                <a:cs typeface="Georgia"/>
              </a:rPr>
              <a:t>(n</a:t>
            </a:r>
            <a:r>
              <a:rPr sz="2475" spc="-60" baseline="25252" dirty="0">
                <a:latin typeface="Georgia"/>
                <a:cs typeface="Georgia"/>
              </a:rPr>
              <a:t>2</a:t>
            </a:r>
            <a:r>
              <a:rPr sz="2500" spc="-40" dirty="0">
                <a:latin typeface="Georgia"/>
                <a:cs typeface="Georgia"/>
              </a:rPr>
              <a:t>)</a:t>
            </a:r>
            <a:endParaRPr sz="2500" dirty="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83835" y="1431036"/>
            <a:ext cx="4360545" cy="2193290"/>
            <a:chOff x="4783835" y="1431036"/>
            <a:chExt cx="4360545" cy="2193290"/>
          </a:xfrm>
        </p:grpSpPr>
        <p:sp>
          <p:nvSpPr>
            <p:cNvPr id="11" name="object 11"/>
            <p:cNvSpPr/>
            <p:nvPr/>
          </p:nvSpPr>
          <p:spPr>
            <a:xfrm>
              <a:off x="4783835" y="1431036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7843" y="1495044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8793" y="1475994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36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1000" y="0"/>
            <a:ext cx="9145905" cy="6858000"/>
            <a:chOff x="-828" y="0"/>
            <a:chExt cx="914590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3"/>
              <a:ext cx="9143999" cy="102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01357" y="0"/>
              <a:ext cx="4742641" cy="5999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088207" cy="10205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828" y="52323"/>
              <a:ext cx="9145590" cy="90182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72853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dirty="0"/>
              <a:t>Using </a:t>
            </a:r>
            <a:r>
              <a:rPr sz="5000" spc="-5" dirty="0"/>
              <a:t>The </a:t>
            </a:r>
            <a:r>
              <a:rPr sz="5000" spc="-20" dirty="0"/>
              <a:t>Master</a:t>
            </a:r>
            <a:r>
              <a:rPr sz="5000" spc="-100" dirty="0"/>
              <a:t> </a:t>
            </a:r>
            <a:r>
              <a:rPr sz="5000" spc="-5" dirty="0"/>
              <a:t>Method</a:t>
            </a:r>
            <a:endParaRPr sz="5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90" dirty="0"/>
              <a:pPr marL="38100">
                <a:lnSpc>
                  <a:spcPts val="1240"/>
                </a:lnSpc>
              </a:pPr>
              <a:t>9</a:t>
            </a:fld>
            <a:endParaRPr spc="-90" dirty="0"/>
          </a:p>
        </p:txBody>
      </p:sp>
      <p:sp>
        <p:nvSpPr>
          <p:cNvPr id="9" name="object 9"/>
          <p:cNvSpPr txBox="1"/>
          <p:nvPr/>
        </p:nvSpPr>
        <p:spPr>
          <a:xfrm>
            <a:off x="485140" y="1536471"/>
            <a:ext cx="6771640" cy="47910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00"/>
              </a:spcBef>
            </a:pPr>
            <a:r>
              <a:rPr sz="2350" spc="-59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350" spc="-54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500" spc="-20" dirty="0">
                <a:latin typeface="Georgia"/>
                <a:cs typeface="Georgia"/>
              </a:rPr>
              <a:t>T(n)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lang="en-IN" sz="2500" spc="-80" dirty="0">
                <a:latin typeface="Georgia"/>
                <a:cs typeface="Georgia"/>
              </a:rPr>
              <a:t>5</a:t>
            </a:r>
            <a:r>
              <a:rPr sz="2500" spc="-80" dirty="0" smtClean="0">
                <a:latin typeface="Georgia"/>
                <a:cs typeface="Georgia"/>
              </a:rPr>
              <a:t>T(n/</a:t>
            </a:r>
            <a:r>
              <a:rPr lang="en-IN" sz="2500" spc="-80" dirty="0" smtClean="0">
                <a:latin typeface="Georgia"/>
                <a:cs typeface="Georgia"/>
              </a:rPr>
              <a:t>2</a:t>
            </a:r>
            <a:r>
              <a:rPr sz="2500" spc="-80" dirty="0" smtClean="0">
                <a:latin typeface="Georgia"/>
                <a:cs typeface="Georgia"/>
              </a:rPr>
              <a:t>) </a:t>
            </a:r>
            <a:r>
              <a:rPr sz="2500" spc="-235" dirty="0">
                <a:latin typeface="Georgia"/>
                <a:cs typeface="Georgia"/>
              </a:rPr>
              <a:t>+</a:t>
            </a:r>
            <a:r>
              <a:rPr sz="2500" spc="15" dirty="0">
                <a:latin typeface="Georgia"/>
                <a:cs typeface="Georgia"/>
              </a:rPr>
              <a:t> </a:t>
            </a:r>
            <a:r>
              <a:rPr sz="2500" spc="-25" dirty="0" smtClean="0">
                <a:latin typeface="Georgia"/>
                <a:cs typeface="Georgia"/>
              </a:rPr>
              <a:t>n</a:t>
            </a:r>
            <a:r>
              <a:rPr lang="en-IN" sz="2500" spc="-25" baseline="30000" dirty="0" smtClean="0">
                <a:latin typeface="Georgia"/>
                <a:cs typeface="Georgia"/>
              </a:rPr>
              <a:t>2</a:t>
            </a:r>
            <a:endParaRPr sz="2500" baseline="30000" dirty="0">
              <a:latin typeface="Georgia"/>
              <a:cs typeface="Georgia"/>
            </a:endParaRPr>
          </a:p>
          <a:p>
            <a:pPr marL="456565">
              <a:lnSpc>
                <a:spcPct val="100000"/>
              </a:lnSpc>
              <a:spcBef>
                <a:spcPts val="605"/>
              </a:spcBef>
            </a:pPr>
            <a:r>
              <a:rPr sz="2100" spc="-53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500" spc="-95" dirty="0" smtClean="0">
                <a:latin typeface="Georgia"/>
                <a:cs typeface="Georgia"/>
              </a:rPr>
              <a:t>a=</a:t>
            </a:r>
            <a:r>
              <a:rPr lang="en-IN" sz="2500" spc="-95" dirty="0" smtClean="0">
                <a:latin typeface="Georgia"/>
                <a:cs typeface="Georgia"/>
              </a:rPr>
              <a:t>5</a:t>
            </a:r>
            <a:r>
              <a:rPr sz="2500" spc="-95" dirty="0" smtClean="0">
                <a:latin typeface="Georgia"/>
                <a:cs typeface="Georgia"/>
              </a:rPr>
              <a:t>, </a:t>
            </a:r>
            <a:r>
              <a:rPr sz="2500" spc="-135" dirty="0" smtClean="0">
                <a:latin typeface="Georgia"/>
                <a:cs typeface="Georgia"/>
              </a:rPr>
              <a:t>b=</a:t>
            </a:r>
            <a:r>
              <a:rPr lang="en-IN" sz="2500" spc="-135" dirty="0" smtClean="0">
                <a:latin typeface="Georgia"/>
                <a:cs typeface="Georgia"/>
              </a:rPr>
              <a:t>2</a:t>
            </a:r>
            <a:r>
              <a:rPr sz="2500" spc="-135" dirty="0" smtClean="0">
                <a:latin typeface="Georgia"/>
                <a:cs typeface="Georgia"/>
              </a:rPr>
              <a:t>, </a:t>
            </a:r>
            <a:r>
              <a:rPr sz="2500" spc="-25" dirty="0">
                <a:latin typeface="Georgia"/>
                <a:cs typeface="Georgia"/>
              </a:rPr>
              <a:t>f(n)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-75" dirty="0">
                <a:latin typeface="Georgia"/>
                <a:cs typeface="Georgia"/>
              </a:rPr>
              <a:t> </a:t>
            </a:r>
            <a:r>
              <a:rPr lang="en-US" sz="2500" spc="-25" dirty="0">
                <a:latin typeface="Georgia"/>
                <a:cs typeface="Georgia"/>
              </a:rPr>
              <a:t>n</a:t>
            </a:r>
            <a:r>
              <a:rPr lang="en-US" sz="2500" spc="-25" baseline="30000" dirty="0">
                <a:latin typeface="Georgia"/>
                <a:cs typeface="Georgia"/>
              </a:rPr>
              <a:t>2</a:t>
            </a:r>
            <a:endParaRPr sz="2500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50"/>
              </a:spcBef>
              <a:buClr>
                <a:srgbClr val="0E6EC5"/>
              </a:buClr>
              <a:buSzPct val="83928"/>
              <a:tabLst>
                <a:tab pos="704215" algn="l"/>
              </a:tabLst>
            </a:pPr>
            <a:r>
              <a:rPr sz="2800" spc="-10" dirty="0">
                <a:latin typeface="Georgia"/>
                <a:cs typeface="Georgia"/>
              </a:rPr>
              <a:t>n</a:t>
            </a:r>
            <a:r>
              <a:rPr sz="2775" spc="-15" baseline="25525" dirty="0">
                <a:latin typeface="Georgia"/>
                <a:cs typeface="Georgia"/>
              </a:rPr>
              <a:t>log</a:t>
            </a:r>
            <a:r>
              <a:rPr sz="2775" spc="-15" baseline="13513" dirty="0">
                <a:latin typeface="Georgia"/>
                <a:cs typeface="Georgia"/>
              </a:rPr>
              <a:t>b</a:t>
            </a:r>
            <a:r>
              <a:rPr sz="2775" spc="-15" baseline="25525" dirty="0">
                <a:latin typeface="Georgia"/>
                <a:cs typeface="Georgia"/>
              </a:rPr>
              <a:t>a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sz="2800" spc="-35" dirty="0" err="1" smtClean="0">
                <a:latin typeface="Georgia"/>
                <a:cs typeface="Georgia"/>
              </a:rPr>
              <a:t>n</a:t>
            </a:r>
            <a:r>
              <a:rPr sz="2775" spc="-52" baseline="25525" dirty="0" err="1" smtClean="0">
                <a:latin typeface="Georgia"/>
                <a:cs typeface="Georgia"/>
              </a:rPr>
              <a:t>log</a:t>
            </a:r>
            <a:r>
              <a:rPr lang="en-IN" sz="2775" spc="-52" baseline="13513" dirty="0" smtClean="0">
                <a:latin typeface="Georgia"/>
                <a:cs typeface="Georgia"/>
              </a:rPr>
              <a:t>2</a:t>
            </a:r>
            <a:r>
              <a:rPr lang="en-IN" sz="2775" spc="-52" baseline="25525" dirty="0">
                <a:latin typeface="Georgia"/>
                <a:cs typeface="Georgia"/>
              </a:rPr>
              <a:t>5</a:t>
            </a:r>
            <a:r>
              <a:rPr sz="2775" spc="-52" baseline="25525" dirty="0" smtClean="0">
                <a:latin typeface="Georgia"/>
                <a:cs typeface="Georgia"/>
              </a:rPr>
              <a:t>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-95" dirty="0">
                <a:latin typeface="Georgia"/>
                <a:cs typeface="Georgia"/>
              </a:rPr>
              <a:t> </a:t>
            </a:r>
            <a:r>
              <a:rPr sz="2500" spc="-40" dirty="0">
                <a:latin typeface="Symbol"/>
                <a:cs typeface="Symbol"/>
              </a:rPr>
              <a:t></a:t>
            </a:r>
            <a:r>
              <a:rPr sz="2500" spc="-40" dirty="0">
                <a:latin typeface="Georgia"/>
                <a:cs typeface="Georgia"/>
              </a:rPr>
              <a:t>(</a:t>
            </a:r>
            <a:r>
              <a:rPr sz="2500" spc="-40" dirty="0" smtClean="0">
                <a:latin typeface="Georgia"/>
                <a:cs typeface="Georgia"/>
              </a:rPr>
              <a:t>n</a:t>
            </a:r>
            <a:r>
              <a:rPr sz="2475" spc="-60" baseline="25252" dirty="0" smtClean="0">
                <a:latin typeface="Georgia"/>
                <a:cs typeface="Georgia"/>
              </a:rPr>
              <a:t>2</a:t>
            </a:r>
            <a:r>
              <a:rPr lang="en-IN" sz="2475" spc="-60" baseline="25252" dirty="0" smtClean="0">
                <a:latin typeface="Georgia"/>
                <a:cs typeface="Georgia"/>
              </a:rPr>
              <a:t>.32</a:t>
            </a:r>
            <a:r>
              <a:rPr sz="2500" spc="-40" dirty="0" smtClean="0">
                <a:latin typeface="Georgia"/>
                <a:cs typeface="Georgia"/>
              </a:rPr>
              <a:t>)</a:t>
            </a:r>
            <a:endParaRPr sz="2500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20"/>
              </a:spcBef>
              <a:buClr>
                <a:srgbClr val="0E6EC5"/>
              </a:buClr>
              <a:buSzPct val="84000"/>
              <a:tabLst>
                <a:tab pos="704215" algn="l"/>
              </a:tabLst>
            </a:pPr>
            <a:r>
              <a:rPr sz="2500" spc="-50" dirty="0">
                <a:latin typeface="Georgia"/>
                <a:cs typeface="Georgia"/>
              </a:rPr>
              <a:t>Since </a:t>
            </a:r>
            <a:r>
              <a:rPr sz="2500" spc="-25" dirty="0">
                <a:latin typeface="Georgia"/>
                <a:cs typeface="Georgia"/>
              </a:rPr>
              <a:t>f(n) </a:t>
            </a:r>
            <a:r>
              <a:rPr sz="2500" spc="-235" dirty="0">
                <a:latin typeface="Georgia"/>
                <a:cs typeface="Georgia"/>
              </a:rPr>
              <a:t>= </a:t>
            </a:r>
            <a:r>
              <a:rPr sz="2500" spc="-70" dirty="0" smtClean="0">
                <a:latin typeface="Georgia"/>
                <a:cs typeface="Georgia"/>
              </a:rPr>
              <a:t>f(n</a:t>
            </a:r>
            <a:r>
              <a:rPr sz="2500" spc="-70" dirty="0">
                <a:latin typeface="Georgia"/>
                <a:cs typeface="Georgia"/>
              </a:rPr>
              <a:t>)&lt; </a:t>
            </a:r>
            <a:r>
              <a:rPr sz="2500" spc="-5" dirty="0">
                <a:latin typeface="Georgia"/>
                <a:cs typeface="Georgia"/>
              </a:rPr>
              <a:t>n</a:t>
            </a:r>
            <a:r>
              <a:rPr sz="2475" spc="-7" baseline="25252" dirty="0">
                <a:latin typeface="Georgia"/>
                <a:cs typeface="Georgia"/>
              </a:rPr>
              <a:t>logb</a:t>
            </a:r>
            <a:r>
              <a:rPr sz="2475" spc="-52" baseline="25252" dirty="0">
                <a:latin typeface="Georgia"/>
                <a:cs typeface="Georgia"/>
              </a:rPr>
              <a:t> a</a:t>
            </a:r>
            <a:endParaRPr sz="2475" baseline="25252" dirty="0">
              <a:latin typeface="Georgia"/>
              <a:cs typeface="Georgia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sz="2500" b="1" spc="-135" dirty="0">
                <a:latin typeface="Arial"/>
                <a:cs typeface="Arial"/>
              </a:rPr>
              <a:t>Case </a:t>
            </a:r>
            <a:r>
              <a:rPr sz="2500" b="1" spc="-480" dirty="0">
                <a:latin typeface="Arial"/>
                <a:cs typeface="Arial"/>
              </a:rPr>
              <a:t>1</a:t>
            </a:r>
            <a:r>
              <a:rPr sz="2500" b="1" spc="-390" dirty="0">
                <a:latin typeface="Arial"/>
                <a:cs typeface="Arial"/>
              </a:rPr>
              <a:t> </a:t>
            </a:r>
            <a:r>
              <a:rPr sz="2500" b="1" spc="-30" dirty="0">
                <a:latin typeface="Arial"/>
                <a:cs typeface="Arial"/>
              </a:rPr>
              <a:t>applies</a:t>
            </a:r>
            <a:r>
              <a:rPr sz="2500" b="1" spc="-30" dirty="0" smtClean="0">
                <a:latin typeface="Arial"/>
                <a:cs typeface="Arial"/>
              </a:rPr>
              <a:t>:</a:t>
            </a:r>
            <a:endParaRPr lang="en-IN" sz="2500" b="1" spc="-30" dirty="0" smtClean="0">
              <a:latin typeface="Arial"/>
              <a:cs typeface="Arial"/>
            </a:endParaRPr>
          </a:p>
          <a:p>
            <a:pPr marL="455930"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lang="en-IN" sz="2500" b="1" spc="-30" dirty="0">
                <a:latin typeface="Arial"/>
                <a:cs typeface="Arial"/>
              </a:rPr>
              <a:t>if </a:t>
            </a:r>
            <a:r>
              <a:rPr lang="en-IN" sz="2800" b="1" i="1" spc="30" dirty="0">
                <a:latin typeface="Times New Roman"/>
                <a:cs typeface="Times New Roman"/>
              </a:rPr>
              <a:t>f</a:t>
            </a:r>
            <a:r>
              <a:rPr lang="en-IN" sz="2800" b="1" i="1" spc="-50" dirty="0">
                <a:latin typeface="Times New Roman"/>
                <a:cs typeface="Times New Roman"/>
              </a:rPr>
              <a:t> </a:t>
            </a:r>
            <a:r>
              <a:rPr lang="en-IN" sz="2800" spc="75" dirty="0">
                <a:latin typeface="Times New Roman"/>
                <a:cs typeface="Times New Roman"/>
              </a:rPr>
              <a:t>(</a:t>
            </a:r>
            <a:r>
              <a:rPr lang="en-IN" sz="2800" b="1" i="1" spc="45" dirty="0">
                <a:latin typeface="Times New Roman"/>
                <a:cs typeface="Times New Roman"/>
              </a:rPr>
              <a:t>n</a:t>
            </a:r>
            <a:r>
              <a:rPr lang="en-IN" sz="2800" spc="30" dirty="0">
                <a:latin typeface="Times New Roman"/>
                <a:cs typeface="Times New Roman"/>
              </a:rPr>
              <a:t>)</a:t>
            </a:r>
            <a:r>
              <a:rPr lang="en-IN" sz="2800" spc="-50" dirty="0">
                <a:latin typeface="Times New Roman"/>
                <a:cs typeface="Times New Roman"/>
              </a:rPr>
              <a:t> </a:t>
            </a:r>
            <a:r>
              <a:rPr lang="en-IN" sz="2800" spc="50" dirty="0">
                <a:latin typeface="Symbol"/>
                <a:cs typeface="Symbol"/>
              </a:rPr>
              <a:t></a:t>
            </a:r>
            <a:r>
              <a:rPr lang="en-IN" sz="2800" spc="-125" dirty="0">
                <a:latin typeface="Times New Roman"/>
                <a:cs typeface="Times New Roman"/>
              </a:rPr>
              <a:t> </a:t>
            </a:r>
            <a:r>
              <a:rPr lang="en-IN" sz="2800" b="1" i="1" spc="145" dirty="0" err="1" smtClean="0">
                <a:latin typeface="Times New Roman"/>
                <a:cs typeface="Times New Roman"/>
              </a:rPr>
              <a:t>O</a:t>
            </a:r>
            <a:r>
              <a:rPr lang="en-IN" sz="4400" spc="-650" dirty="0" err="1" smtClean="0">
                <a:latin typeface="Symbol"/>
                <a:cs typeface="Symbol"/>
              </a:rPr>
              <a:t></a:t>
            </a:r>
            <a:r>
              <a:rPr lang="en-IN" sz="2800" b="1" i="1" spc="114" dirty="0" err="1" smtClean="0">
                <a:latin typeface="Times New Roman"/>
                <a:cs typeface="Times New Roman"/>
              </a:rPr>
              <a:t>n</a:t>
            </a:r>
            <a:r>
              <a:rPr lang="en-IN" sz="2800" spc="-30" baseline="45267" dirty="0" err="1" smtClean="0">
                <a:latin typeface="Times New Roman"/>
                <a:cs typeface="Times New Roman"/>
              </a:rPr>
              <a:t>l</a:t>
            </a:r>
            <a:r>
              <a:rPr lang="en-IN" sz="2800" spc="52" baseline="45267" dirty="0" err="1" smtClean="0">
                <a:latin typeface="Times New Roman"/>
                <a:cs typeface="Times New Roman"/>
              </a:rPr>
              <a:t>o</a:t>
            </a:r>
            <a:r>
              <a:rPr lang="en-IN" sz="2800" spc="172" baseline="45267" dirty="0" err="1" smtClean="0">
                <a:latin typeface="Times New Roman"/>
                <a:cs typeface="Times New Roman"/>
              </a:rPr>
              <a:t>g</a:t>
            </a:r>
            <a:r>
              <a:rPr lang="en-IN" sz="2800" b="1" i="1" spc="15" baseline="41666" dirty="0" err="1" smtClean="0">
                <a:latin typeface="Times New Roman"/>
                <a:cs typeface="Times New Roman"/>
              </a:rPr>
              <a:t>b</a:t>
            </a:r>
            <a:r>
              <a:rPr lang="en-IN" sz="2800" b="1" i="1" spc="60" baseline="41666" dirty="0" smtClean="0">
                <a:latin typeface="Times New Roman"/>
                <a:cs typeface="Times New Roman"/>
              </a:rPr>
              <a:t> </a:t>
            </a:r>
            <a:r>
              <a:rPr lang="en-IN" sz="2800" b="1" i="1" spc="232" baseline="45267" dirty="0" smtClean="0">
                <a:latin typeface="Times New Roman"/>
                <a:cs typeface="Times New Roman"/>
              </a:rPr>
              <a:t>a</a:t>
            </a:r>
            <a:r>
              <a:rPr lang="en-IN" sz="2800" spc="60" baseline="45267" dirty="0" smtClean="0">
                <a:latin typeface="Symbol"/>
                <a:cs typeface="Symbol"/>
              </a:rPr>
              <a:t></a:t>
            </a:r>
            <a:r>
              <a:rPr lang="en-IN" sz="2800" i="1" spc="-22" baseline="42145" dirty="0" smtClean="0">
                <a:latin typeface="Symbol"/>
                <a:cs typeface="Symbol"/>
              </a:rPr>
              <a:t></a:t>
            </a:r>
            <a:r>
              <a:rPr lang="en-IN" sz="2800" spc="225" baseline="42145" dirty="0" smtClean="0">
                <a:latin typeface="Times New Roman"/>
                <a:cs typeface="Times New Roman"/>
              </a:rPr>
              <a:t> </a:t>
            </a:r>
            <a:r>
              <a:rPr lang="en-IN" sz="4400" spc="-480" dirty="0">
                <a:latin typeface="Symbol"/>
                <a:cs typeface="Symbol"/>
              </a:rPr>
              <a:t></a:t>
            </a:r>
            <a:endParaRPr lang="en-IN" sz="4400" dirty="0">
              <a:latin typeface="Symbol"/>
              <a:cs typeface="Symbol"/>
            </a:endParaRPr>
          </a:p>
          <a:p>
            <a:pPr marL="45593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000"/>
              <a:tabLst>
                <a:tab pos="782955" algn="l"/>
                <a:tab pos="783590" algn="l"/>
              </a:tabLst>
            </a:pPr>
            <a:r>
              <a:rPr lang="en-IN" sz="2500" dirty="0">
                <a:latin typeface="Arial"/>
                <a:cs typeface="Arial"/>
              </a:rPr>
              <a:t>     </a:t>
            </a:r>
            <a:r>
              <a:rPr lang="en-US" sz="2500" spc="-75" dirty="0" smtClean="0">
                <a:latin typeface="Georgia"/>
                <a:cs typeface="Georgia"/>
              </a:rPr>
              <a:t> </a:t>
            </a:r>
            <a:r>
              <a:rPr lang="en-US" sz="2500" spc="-25" dirty="0">
                <a:latin typeface="Georgia"/>
                <a:cs typeface="Georgia"/>
              </a:rPr>
              <a:t>n</a:t>
            </a:r>
            <a:r>
              <a:rPr lang="en-US" sz="2500" spc="-25" baseline="30000" dirty="0">
                <a:latin typeface="Georgia"/>
                <a:cs typeface="Georgia"/>
              </a:rPr>
              <a:t>2</a:t>
            </a:r>
            <a:r>
              <a:rPr lang="en-IN" sz="2500" dirty="0" smtClean="0">
                <a:latin typeface="Arial"/>
                <a:cs typeface="Arial"/>
              </a:rPr>
              <a:t>   </a:t>
            </a:r>
            <a:r>
              <a:rPr lang="en-IN" sz="2500" dirty="0">
                <a:latin typeface="Arial"/>
                <a:cs typeface="Arial"/>
              </a:rPr>
              <a:t>= </a:t>
            </a:r>
            <a:r>
              <a:rPr lang="en-IN" sz="2400" b="1" i="1" spc="145" dirty="0" smtClean="0">
                <a:latin typeface="Times New Roman"/>
                <a:cs typeface="Times New Roman"/>
              </a:rPr>
              <a:t>O(</a:t>
            </a:r>
            <a:r>
              <a:rPr lang="en-IN" sz="2500" spc="-40" dirty="0" smtClean="0">
                <a:latin typeface="Georgia"/>
                <a:cs typeface="Georgia"/>
              </a:rPr>
              <a:t>n</a:t>
            </a:r>
            <a:r>
              <a:rPr lang="en-IN" sz="2475" spc="-60" baseline="25252" dirty="0" smtClean="0">
                <a:latin typeface="Georgia"/>
                <a:cs typeface="Georgia"/>
              </a:rPr>
              <a:t>2.32 -</a:t>
            </a:r>
            <a:r>
              <a:rPr lang="en-IN" sz="2400" i="1" spc="-22" baseline="42145" dirty="0">
                <a:latin typeface="Symbol"/>
                <a:cs typeface="Symbol"/>
              </a:rPr>
              <a:t></a:t>
            </a:r>
            <a:r>
              <a:rPr lang="en-IN" sz="2400" i="1" spc="-22" dirty="0">
                <a:latin typeface="Symbol"/>
                <a:cs typeface="Symbol"/>
              </a:rPr>
              <a:t>  )   </a:t>
            </a:r>
            <a:r>
              <a:rPr lang="en-IN" sz="2400" i="1" spc="-22" dirty="0">
                <a:latin typeface="Times New Roman" pitchFamily="18" charset="0"/>
                <a:cs typeface="Times New Roman" pitchFamily="18" charset="0"/>
              </a:rPr>
              <a:t>take    </a:t>
            </a:r>
            <a:r>
              <a:rPr lang="en-IN" sz="2400" i="1" spc="-22" dirty="0">
                <a:latin typeface="Symbol"/>
                <a:cs typeface="Symbol"/>
              </a:rPr>
              <a:t> = </a:t>
            </a:r>
            <a:r>
              <a:rPr lang="en-IN" sz="2400" i="1" spc="-22" dirty="0" smtClean="0">
                <a:latin typeface="Symbol"/>
                <a:cs typeface="Symbol"/>
              </a:rPr>
              <a:t>.32  &gt; 0  </a:t>
            </a:r>
            <a:r>
              <a:rPr lang="en-IN" sz="2400" i="1" spc="-22" dirty="0">
                <a:latin typeface="Times New Roman" pitchFamily="18" charset="0"/>
                <a:cs typeface="Times New Roman" pitchFamily="18" charset="0"/>
              </a:rPr>
              <a:t>hold </a:t>
            </a:r>
            <a:endParaRPr lang="en-IN" sz="2500" dirty="0">
              <a:latin typeface="Arial"/>
              <a:cs typeface="Arial"/>
            </a:endParaRPr>
          </a:p>
          <a:p>
            <a:pPr marL="1739264">
              <a:lnSpc>
                <a:spcPct val="100000"/>
              </a:lnSpc>
              <a:spcBef>
                <a:spcPts val="1664"/>
              </a:spcBef>
              <a:tabLst>
                <a:tab pos="4549775" algn="l"/>
              </a:tabLst>
            </a:pPr>
            <a:r>
              <a:rPr sz="2350" b="1" i="1" spc="55" dirty="0" smtClean="0">
                <a:latin typeface="Times New Roman"/>
                <a:cs typeface="Times New Roman"/>
              </a:rPr>
              <a:t>T</a:t>
            </a:r>
            <a:r>
              <a:rPr sz="2350" b="1" i="1" spc="-315" dirty="0" smtClean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b="1" i="1" spc="45" dirty="0">
                <a:latin typeface="Times New Roman"/>
                <a:cs typeface="Times New Roman"/>
              </a:rPr>
              <a:t>n</a:t>
            </a:r>
            <a:r>
              <a:rPr sz="2350" spc="30" dirty="0">
                <a:latin typeface="Times New Roman"/>
                <a:cs typeface="Times New Roman"/>
              </a:rPr>
              <a:t>)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</a:t>
            </a:r>
            <a:r>
              <a:rPr sz="3850" spc="-655" dirty="0">
                <a:latin typeface="Symbol"/>
                <a:cs typeface="Symbol"/>
              </a:rPr>
              <a:t></a:t>
            </a:r>
            <a:r>
              <a:rPr sz="2350" b="1" i="1" spc="114" dirty="0">
                <a:latin typeface="Times New Roman"/>
                <a:cs typeface="Times New Roman"/>
              </a:rPr>
              <a:t>n</a:t>
            </a:r>
            <a:r>
              <a:rPr sz="2025" spc="-30" baseline="45267" dirty="0">
                <a:latin typeface="Times New Roman"/>
                <a:cs typeface="Times New Roman"/>
              </a:rPr>
              <a:t>l</a:t>
            </a:r>
            <a:r>
              <a:rPr sz="2025" spc="52" baseline="45267" dirty="0">
                <a:latin typeface="Times New Roman"/>
                <a:cs typeface="Times New Roman"/>
              </a:rPr>
              <a:t>o</a:t>
            </a:r>
            <a:r>
              <a:rPr sz="2025" spc="179" baseline="45267" dirty="0">
                <a:latin typeface="Times New Roman"/>
                <a:cs typeface="Times New Roman"/>
              </a:rPr>
              <a:t>g</a:t>
            </a:r>
            <a:r>
              <a:rPr sz="1500" b="1" i="1" spc="15" baseline="41666" dirty="0">
                <a:latin typeface="Times New Roman"/>
                <a:cs typeface="Times New Roman"/>
              </a:rPr>
              <a:t>b</a:t>
            </a:r>
            <a:r>
              <a:rPr sz="1500" b="1" i="1" spc="52" baseline="41666" dirty="0">
                <a:latin typeface="Times New Roman"/>
                <a:cs typeface="Times New Roman"/>
              </a:rPr>
              <a:t> </a:t>
            </a:r>
            <a:r>
              <a:rPr sz="2025" b="1" i="1" spc="52" baseline="45267" dirty="0">
                <a:latin typeface="Times New Roman"/>
                <a:cs typeface="Times New Roman"/>
              </a:rPr>
              <a:t>a</a:t>
            </a:r>
            <a:r>
              <a:rPr sz="2025" b="1" i="1" spc="97" baseline="45267" dirty="0">
                <a:latin typeface="Times New Roman"/>
                <a:cs typeface="Times New Roman"/>
              </a:rPr>
              <a:t> </a:t>
            </a:r>
            <a:r>
              <a:rPr sz="3850" spc="-335" dirty="0" smtClean="0">
                <a:latin typeface="Symbol"/>
                <a:cs typeface="Symbol"/>
              </a:rPr>
              <a:t></a:t>
            </a:r>
            <a:endParaRPr sz="4200" dirty="0">
              <a:latin typeface="Symbol"/>
              <a:cs typeface="Symbol"/>
            </a:endParaRPr>
          </a:p>
          <a:p>
            <a:pPr marL="455930">
              <a:lnSpc>
                <a:spcPct val="100000"/>
              </a:lnSpc>
              <a:buClr>
                <a:srgbClr val="0E6EC5"/>
              </a:buClr>
              <a:buSzPct val="84000"/>
              <a:tabLst>
                <a:tab pos="704215" algn="l"/>
              </a:tabLst>
            </a:pPr>
            <a:r>
              <a:rPr sz="2500" spc="-30" dirty="0">
                <a:latin typeface="Georgia"/>
                <a:cs typeface="Georgia"/>
              </a:rPr>
              <a:t>Thus </a:t>
            </a:r>
            <a:r>
              <a:rPr sz="2500" spc="-5" dirty="0">
                <a:latin typeface="Georgia"/>
                <a:cs typeface="Georgia"/>
              </a:rPr>
              <a:t>the </a:t>
            </a:r>
            <a:r>
              <a:rPr sz="2500" spc="-25" dirty="0">
                <a:latin typeface="Georgia"/>
                <a:cs typeface="Georgia"/>
              </a:rPr>
              <a:t>solution </a:t>
            </a:r>
            <a:r>
              <a:rPr sz="2500" spc="-55" dirty="0">
                <a:latin typeface="Georgia"/>
                <a:cs typeface="Georgia"/>
              </a:rPr>
              <a:t>is </a:t>
            </a:r>
            <a:r>
              <a:rPr sz="2500" spc="-20" dirty="0">
                <a:latin typeface="Georgia"/>
                <a:cs typeface="Georgia"/>
              </a:rPr>
              <a:t>T(n) </a:t>
            </a:r>
            <a:r>
              <a:rPr sz="2500" spc="-235" dirty="0">
                <a:latin typeface="Georgia"/>
                <a:cs typeface="Georgia"/>
              </a:rPr>
              <a:t>=</a:t>
            </a:r>
            <a:r>
              <a:rPr sz="2500" spc="10" dirty="0">
                <a:latin typeface="Georgia"/>
                <a:cs typeface="Georgia"/>
              </a:rPr>
              <a:t> </a:t>
            </a:r>
            <a:r>
              <a:rPr sz="2500" spc="-40" dirty="0">
                <a:latin typeface="Symbol"/>
                <a:cs typeface="Symbol"/>
              </a:rPr>
              <a:t></a:t>
            </a:r>
            <a:r>
              <a:rPr sz="2500" spc="-40" dirty="0">
                <a:latin typeface="Georgia"/>
                <a:cs typeface="Georgia"/>
              </a:rPr>
              <a:t>(</a:t>
            </a:r>
            <a:r>
              <a:rPr sz="2500" spc="-40" dirty="0" smtClean="0">
                <a:latin typeface="Georgia"/>
                <a:cs typeface="Georgia"/>
              </a:rPr>
              <a:t>n</a:t>
            </a:r>
            <a:r>
              <a:rPr sz="2475" spc="-60" baseline="25252" dirty="0" smtClean="0">
                <a:latin typeface="Georgia"/>
                <a:cs typeface="Georgia"/>
              </a:rPr>
              <a:t>2</a:t>
            </a:r>
            <a:r>
              <a:rPr lang="en-IN" sz="2475" spc="-60" baseline="25252" dirty="0" smtClean="0">
                <a:latin typeface="Georgia"/>
                <a:cs typeface="Georgia"/>
              </a:rPr>
              <a:t>.32 </a:t>
            </a:r>
            <a:r>
              <a:rPr sz="2500" spc="-40" dirty="0" smtClean="0">
                <a:latin typeface="Georgia"/>
                <a:cs typeface="Georgia"/>
              </a:rPr>
              <a:t>)</a:t>
            </a:r>
            <a:endParaRPr sz="2500" dirty="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83835" y="1431036"/>
            <a:ext cx="4360545" cy="2193290"/>
            <a:chOff x="4783835" y="1431036"/>
            <a:chExt cx="4360545" cy="2193290"/>
          </a:xfrm>
        </p:grpSpPr>
        <p:sp>
          <p:nvSpPr>
            <p:cNvPr id="11" name="object 11"/>
            <p:cNvSpPr/>
            <p:nvPr/>
          </p:nvSpPr>
          <p:spPr>
            <a:xfrm>
              <a:off x="4783835" y="1431036"/>
              <a:ext cx="4360164" cy="21930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47843" y="1495044"/>
              <a:ext cx="4219956" cy="20101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8793" y="1475994"/>
              <a:ext cx="4258310" cy="2048510"/>
            </a:xfrm>
            <a:custGeom>
              <a:avLst/>
              <a:gdLst/>
              <a:ahLst/>
              <a:cxnLst/>
              <a:rect l="l" t="t" r="r" b="b"/>
              <a:pathLst>
                <a:path w="4258309" h="2048510">
                  <a:moveTo>
                    <a:pt x="0" y="2048255"/>
                  </a:moveTo>
                  <a:lnTo>
                    <a:pt x="4258056" y="2048255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204825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6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8" ma:contentTypeDescription="Create a new document." ma:contentTypeScope="" ma:versionID="47672c4b886260e8e6784f7250205eaf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385fd464c505d6bcf43ee5d3fb3f35bf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A1CF0D-7E21-476C-B74E-6747A5AB0A28}"/>
</file>

<file path=customXml/itemProps2.xml><?xml version="1.0" encoding="utf-8"?>
<ds:datastoreItem xmlns:ds="http://schemas.openxmlformats.org/officeDocument/2006/customXml" ds:itemID="{31DD7DA8-8494-4928-BCF7-CD81AEE99746}"/>
</file>

<file path=customXml/itemProps3.xml><?xml version="1.0" encoding="utf-8"?>
<ds:datastoreItem xmlns:ds="http://schemas.openxmlformats.org/officeDocument/2006/customXml" ds:itemID="{AF9E2F48-5F1D-45E5-B9A2-B6B2D1197E97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298</TotalTime>
  <Words>1616</Words>
  <Application>Microsoft Office PowerPoint</Application>
  <PresentationFormat>On-screen Show (4:3)</PresentationFormat>
  <Paragraphs>416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Recurrence Relation</vt:lpstr>
      <vt:lpstr>Definition</vt:lpstr>
      <vt:lpstr>Definition</vt:lpstr>
      <vt:lpstr>Example: Fibonacci Sequence</vt:lpstr>
      <vt:lpstr>Solving Recurrence Relation</vt:lpstr>
      <vt:lpstr> The Master Theorem</vt:lpstr>
      <vt:lpstr>The Master Theorem               if T(n) =  aT(n/b) + f(n) then (where a&gt;=1, b&gt;1)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Using The Master Method</vt:lpstr>
      <vt:lpstr>  Iteration method</vt:lpstr>
      <vt:lpstr>  Iteration method</vt:lpstr>
      <vt:lpstr>  Iteration method</vt:lpstr>
      <vt:lpstr>Recursion-tree method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Example of recursion tree</vt:lpstr>
      <vt:lpstr>PowerPoint Presentation</vt:lpstr>
      <vt:lpstr>  Substitution Method</vt:lpstr>
      <vt:lpstr>Solving Recurrence Relations-  Substitution Method</vt:lpstr>
      <vt:lpstr>Some Common Recurrence  Relation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Recurrence Relation </dc:title>
  <dc:creator>ashu1</dc:creator>
  <cp:lastModifiedBy>Acer</cp:lastModifiedBy>
  <cp:revision>34</cp:revision>
  <dcterms:created xsi:type="dcterms:W3CDTF">2020-07-03T04:24:34Z</dcterms:created>
  <dcterms:modified xsi:type="dcterms:W3CDTF">2020-08-25T03:46:38Z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