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media/image12.wmf" ContentType="image/x-wmf"/>
  <Override PartName="/ppt/media/image1.png" ContentType="image/png"/>
  <Override PartName="/ppt/media/image9.png" ContentType="image/png"/>
  <Override PartName="/ppt/media/image13.wmf" ContentType="image/x-wmf"/>
  <Override PartName="/ppt/media/image2.png" ContentType="image/png"/>
  <Override PartName="/ppt/media/image14.wmf" ContentType="image/x-wmf"/>
  <Override PartName="/ppt/media/image3.png" ContentType="image/png"/>
  <Override PartName="/ppt/media/image16.wmf" ContentType="image/x-wmf"/>
  <Override PartName="/ppt/media/image5.png" ContentType="image/png"/>
  <Override PartName="/ppt/media/image4.wmf" ContentType="image/x-wmf"/>
  <Override PartName="/ppt/media/image6.png" ContentType="image/png"/>
  <Override PartName="/ppt/media/image17.wmf" ContentType="image/x-wmf"/>
  <Override PartName="/ppt/media/image7.png" ContentType="image/png"/>
  <Override PartName="/ppt/media/image18.wmf" ContentType="image/x-wmf"/>
  <Override PartName="/ppt/media/image8.png" ContentType="image/png"/>
  <Override PartName="/ppt/media/image19.wmf" ContentType="image/x-wmf"/>
  <Override PartName="/ppt/media/image10.wmf" ContentType="image/x-wmf"/>
  <Override PartName="/ppt/media/image11.wmf" ContentType="image/x-wmf"/>
  <Override PartName="/ppt/media/image15.wmf" ContentType="image/x-wmf"/>
  <Override PartName="/ppt/media/image20.wmf" ContentType="image/x-wmf"/>
  <Override PartName="/ppt/media/image21.wmf" ContentType="image/x-wmf"/>
  <Override PartName="/ppt/media/image22.wmf" ContentType="image/x-wmf"/>
  <Override PartName="/ppt/media/image23.wmf" ContentType="image/x-wmf"/>
  <Override PartName="/ppt/media/image24.wmf" ContentType="image/x-wmf"/>
  <Override PartName="/ppt/media/image25.png" ContentType="image/png"/>
  <Override PartName="/ppt/media/image26.wmf" ContentType="image/x-wmf"/>
  <Override PartName="/ppt/media/image27.wmf" ContentType="image/x-wmf"/>
  <Override PartName="/ppt/media/image28.wmf" ContentType="image/x-wmf"/>
  <Override PartName="/ppt/media/image29.wmf" ContentType="image/x-wmf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1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1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31B7AAE-E4DF-4BAF-BF67-E8968256D655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E2A1A2C-105D-4792-AB8F-926DF51A2958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7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7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B521436-59AE-4910-8B15-3A5830F65344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8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8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 baseline="-25000">
                <a:latin typeface="Arial"/>
              </a:rPr>
              <a:t>7</a:t>
            </a:r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E582E4C-B609-43DD-BC94-2E9DC2E6F180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8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8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0391F53-E393-4E73-8A17-514F651C4A98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8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8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6C7F6FB-C733-4B3F-B137-C2C9B63F4E3B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9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9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8B636E6-1559-461F-80E1-95EB996B2910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9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9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EC01138-46A2-420B-80F8-ECEDCA80243E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9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9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629198B-FF45-4C22-82DB-E2D4F0B4D4D5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9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90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EEBDC58-E0B1-4FEE-98D6-581B8ADD5FBB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90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90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C167EA6-018C-4272-8F07-3B02B3681413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90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90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B0730B6-EABD-4D97-B765-FBDB4F3131DE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5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5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F396CE3-6E94-49A2-A2A2-98A164C06D2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908" name="PlaceHolder 2"/>
          <p:cNvSpPr>
            <a:spLocks noGrp="1"/>
          </p:cNvSpPr>
          <p:nvPr>
            <p:ph type="sldImg"/>
          </p:nvPr>
        </p:nvSpPr>
        <p:spPr>
          <a:xfrm>
            <a:off x="1005120" y="695160"/>
            <a:ext cx="4847040" cy="3427920"/>
          </a:xfrm>
          <a:prstGeom prst="rect">
            <a:avLst/>
          </a:prstGeom>
        </p:spPr>
      </p:sp>
      <p:sp>
        <p:nvSpPr>
          <p:cNvPr id="909" name="PlaceHolder 3"/>
          <p:cNvSpPr>
            <a:spLocks noGrp="1"/>
          </p:cNvSpPr>
          <p:nvPr>
            <p:ph type="body"/>
          </p:nvPr>
        </p:nvSpPr>
        <p:spPr>
          <a:xfrm>
            <a:off x="685440" y="4343400"/>
            <a:ext cx="5486760" cy="41148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9FF7A78-B536-4FAB-B616-FAA88EB34651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91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91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ACC8FD8-DCCD-4481-99C4-5A2C87682CE1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91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91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904EB09-BF10-4814-A8D4-F2E5C64FD90D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5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5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FD63400-3373-4EEA-86CD-ACAEBF47E641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6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6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0D2BB85-90FD-47B8-8067-ACA71D094ED0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63" name="PlaceHolder 2"/>
          <p:cNvSpPr>
            <a:spLocks noGrp="1"/>
          </p:cNvSpPr>
          <p:nvPr>
            <p:ph type="sldImg"/>
          </p:nvPr>
        </p:nvSpPr>
        <p:spPr>
          <a:xfrm>
            <a:off x="1152360" y="692280"/>
            <a:ext cx="4554000" cy="3416040"/>
          </a:xfrm>
          <a:prstGeom prst="rect">
            <a:avLst/>
          </a:prstGeom>
        </p:spPr>
      </p:sp>
      <p:sp>
        <p:nvSpPr>
          <p:cNvPr id="864" name="PlaceHolder 3"/>
          <p:cNvSpPr>
            <a:spLocks noGrp="1"/>
          </p:cNvSpPr>
          <p:nvPr>
            <p:ph type="body"/>
          </p:nvPr>
        </p:nvSpPr>
        <p:spPr>
          <a:xfrm>
            <a:off x="914760" y="4343760"/>
            <a:ext cx="5028120" cy="411336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A60BA59-5931-4D02-9A79-0177AA301A9F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66" name="PlaceHolder 2"/>
          <p:cNvSpPr>
            <a:spLocks noGrp="1"/>
          </p:cNvSpPr>
          <p:nvPr>
            <p:ph type="sldImg"/>
          </p:nvPr>
        </p:nvSpPr>
        <p:spPr>
          <a:xfrm>
            <a:off x="1152360" y="692280"/>
            <a:ext cx="4554000" cy="3416040"/>
          </a:xfrm>
          <a:prstGeom prst="rect">
            <a:avLst/>
          </a:prstGeom>
        </p:spPr>
      </p:sp>
      <p:sp>
        <p:nvSpPr>
          <p:cNvPr id="867" name="PlaceHolder 3"/>
          <p:cNvSpPr>
            <a:spLocks noGrp="1"/>
          </p:cNvSpPr>
          <p:nvPr>
            <p:ph type="body"/>
          </p:nvPr>
        </p:nvSpPr>
        <p:spPr>
          <a:xfrm>
            <a:off x="914760" y="4343760"/>
            <a:ext cx="5028120" cy="411336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2ACF0C8-4A3C-4BA2-B9C6-40C24B0A2E97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69" name="PlaceHolder 2"/>
          <p:cNvSpPr>
            <a:spLocks noGrp="1"/>
          </p:cNvSpPr>
          <p:nvPr>
            <p:ph type="sldImg"/>
          </p:nvPr>
        </p:nvSpPr>
        <p:spPr>
          <a:xfrm>
            <a:off x="1152360" y="692280"/>
            <a:ext cx="4554000" cy="3416040"/>
          </a:xfrm>
          <a:prstGeom prst="rect">
            <a:avLst/>
          </a:prstGeom>
        </p:spPr>
      </p:sp>
      <p:sp>
        <p:nvSpPr>
          <p:cNvPr id="870" name="PlaceHolder 3"/>
          <p:cNvSpPr>
            <a:spLocks noGrp="1"/>
          </p:cNvSpPr>
          <p:nvPr>
            <p:ph type="body"/>
          </p:nvPr>
        </p:nvSpPr>
        <p:spPr>
          <a:xfrm>
            <a:off x="914760" y="4343760"/>
            <a:ext cx="5028120" cy="411336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0D814F6-81A8-43C6-9ED1-6859B12DB25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72" name="PlaceHolder 2"/>
          <p:cNvSpPr>
            <a:spLocks noGrp="1"/>
          </p:cNvSpPr>
          <p:nvPr>
            <p:ph type="sldImg"/>
          </p:nvPr>
        </p:nvSpPr>
        <p:spPr>
          <a:xfrm>
            <a:off x="1005120" y="695160"/>
            <a:ext cx="4847040" cy="3427920"/>
          </a:xfrm>
          <a:prstGeom prst="rect">
            <a:avLst/>
          </a:prstGeom>
        </p:spPr>
      </p:sp>
      <p:sp>
        <p:nvSpPr>
          <p:cNvPr id="873" name="PlaceHolder 3"/>
          <p:cNvSpPr>
            <a:spLocks noGrp="1"/>
          </p:cNvSpPr>
          <p:nvPr>
            <p:ph type="body"/>
          </p:nvPr>
        </p:nvSpPr>
        <p:spPr>
          <a:xfrm>
            <a:off x="685440" y="4343400"/>
            <a:ext cx="5486760" cy="41148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540AE0D-D7EA-42D2-982E-79E5F551130E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7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7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542400" y="144792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170040" y="144792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914400" y="383616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542400" y="383616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170040" y="383616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914400" y="274680"/>
            <a:ext cx="77720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542400" y="144792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170040" y="144792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914400" y="383616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542400" y="383616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170040" y="383616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914400" y="274680"/>
            <a:ext cx="77720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542400" y="144792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170040" y="144792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914400" y="383616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3542400" y="383616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6170040" y="383616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914400" y="274680"/>
            <a:ext cx="77720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3542400" y="144792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170040" y="144792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914400" y="383616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body"/>
          </p:nvPr>
        </p:nvSpPr>
        <p:spPr>
          <a:xfrm>
            <a:off x="3542400" y="383616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 type="body"/>
          </p:nvPr>
        </p:nvSpPr>
        <p:spPr>
          <a:xfrm>
            <a:off x="6170040" y="383616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914400" y="274680"/>
            <a:ext cx="77720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914400" y="274680"/>
            <a:ext cx="77720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3542400" y="144792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170040" y="144792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914400" y="383616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3542400" y="383616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6170040" y="383616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914400" y="274680"/>
            <a:ext cx="77720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3542400" y="144792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6170040" y="144792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914400" y="383616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62" name="PlaceHolder 6"/>
          <p:cNvSpPr>
            <a:spLocks noGrp="1"/>
          </p:cNvSpPr>
          <p:nvPr>
            <p:ph type="body"/>
          </p:nvPr>
        </p:nvSpPr>
        <p:spPr>
          <a:xfrm>
            <a:off x="3542400" y="383616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63" name="PlaceHolder 7"/>
          <p:cNvSpPr>
            <a:spLocks noGrp="1"/>
          </p:cNvSpPr>
          <p:nvPr>
            <p:ph type="body"/>
          </p:nvPr>
        </p:nvSpPr>
        <p:spPr>
          <a:xfrm>
            <a:off x="6170040" y="383616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subTitle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ubTitle"/>
          </p:nvPr>
        </p:nvSpPr>
        <p:spPr>
          <a:xfrm>
            <a:off x="914400" y="274680"/>
            <a:ext cx="77720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99" name="PlaceHolder 5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3542400" y="144792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6170040" y="144792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 type="body"/>
          </p:nvPr>
        </p:nvSpPr>
        <p:spPr>
          <a:xfrm>
            <a:off x="914400" y="383616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05" name="PlaceHolder 6"/>
          <p:cNvSpPr>
            <a:spLocks noGrp="1"/>
          </p:cNvSpPr>
          <p:nvPr>
            <p:ph type="body"/>
          </p:nvPr>
        </p:nvSpPr>
        <p:spPr>
          <a:xfrm>
            <a:off x="3542400" y="383616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06" name="PlaceHolder 7"/>
          <p:cNvSpPr>
            <a:spLocks noGrp="1"/>
          </p:cNvSpPr>
          <p:nvPr>
            <p:ph type="body"/>
          </p:nvPr>
        </p:nvSpPr>
        <p:spPr>
          <a:xfrm>
            <a:off x="6170040" y="383616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64080" y="69840"/>
            <a:ext cx="9012960" cy="6693120"/>
          </a:xfrm>
          <a:prstGeom prst="roundRect">
            <a:avLst>
              <a:gd name="adj" fmla="val 4929"/>
            </a:avLst>
          </a:prstGeom>
          <a:solidFill>
            <a:srgbClr val="ffffff"/>
          </a:solidFill>
          <a:ln cap="sq"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56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5160" y="69840"/>
            <a:ext cx="9012960" cy="6691680"/>
          </a:xfrm>
          <a:prstGeom prst="roundRect">
            <a:avLst>
              <a:gd name="adj" fmla="val 4929"/>
            </a:avLst>
          </a:prstGeom>
          <a:blipFill rotWithShape="0">
            <a:blip r:embed="rId3"/>
            <a:tile/>
          </a:blipFill>
          <a:ln cap="sq"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56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B312977-E2F0-4A8B-B6BC-AD1368D42712}" type="datetime">
              <a:rPr b="0" lang="en-US" sz="1400" spc="-1" strike="noStrike">
                <a:solidFill>
                  <a:srgbClr val="696464"/>
                </a:solidFill>
                <a:latin typeface="Perpetua"/>
              </a:rPr>
              <a:t>9/24/20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fld id="{E6768608-7361-4515-94BE-F8096EFD7B1F}" type="slidenum">
              <a:rPr b="0" lang="en-IN" sz="1400" spc="-1" strike="noStrike">
                <a:solidFill>
                  <a:srgbClr val="ffffff"/>
                </a:solidFill>
                <a:latin typeface="Franklin Gothic Book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63000" y="1449360"/>
            <a:ext cx="9021240" cy="15271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80">
            <a:noFill/>
          </a:ln>
          <a:effectLst>
            <a:outerShdw algn="t" blurRad="38100" dir="5400000" dist="2556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63000" y="1396800"/>
            <a:ext cx="9021240" cy="12024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80">
            <a:noFill/>
          </a:ln>
          <a:effectLst>
            <a:outerShdw algn="t" blurRad="38100" dir="5400000" dist="2556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63000" y="2976480"/>
            <a:ext cx="9021240" cy="110160"/>
          </a:xfrm>
          <a:prstGeom prst="rect">
            <a:avLst/>
          </a:prstGeom>
          <a:solidFill>
            <a:schemeClr val="accent5"/>
          </a:solidFill>
          <a:ln w="19080">
            <a:noFill/>
          </a:ln>
          <a:effectLst>
            <a:outerShdw algn="t" blurRad="38100" dir="5400000" dist="2556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90000" rIns="90000" tIns="4500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Franklin Gothic Book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Click to edit the outline text format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64080" y="69840"/>
            <a:ext cx="9012960" cy="6693120"/>
          </a:xfrm>
          <a:prstGeom prst="roundRect">
            <a:avLst>
              <a:gd name="adj" fmla="val 4929"/>
            </a:avLst>
          </a:prstGeom>
          <a:solidFill>
            <a:srgbClr val="ffffff"/>
          </a:solidFill>
          <a:ln cap="sq"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56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50" name="PlaceHolder 3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90000" rIns="90000" tIns="4500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latin typeface="Franklin Gothic Book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E176C7A-9C26-4451-8CC9-892405F9A5C8}" type="datetime">
              <a:rPr b="0" lang="en-US" sz="1400" spc="-1" strike="noStrike">
                <a:solidFill>
                  <a:srgbClr val="696464"/>
                </a:solidFill>
                <a:latin typeface="Perpetua"/>
              </a:rPr>
              <a:t>9/24/20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fld id="{9CAE540A-7F76-48A8-9C8F-CD8490DAFF10}" type="slidenum">
              <a:rPr b="0" lang="en-IN" sz="1400" spc="-1" strike="noStrike">
                <a:solidFill>
                  <a:srgbClr val="ffffff"/>
                </a:solidFill>
                <a:latin typeface="Franklin Gothic Book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Click to edit Master text styles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lvl="1" marL="548640" indent="-228240">
              <a:lnSpc>
                <a:spcPct val="100000"/>
              </a:lnSpc>
              <a:spcBef>
                <a:spcPts val="371"/>
              </a:spcBef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lvl="2" marL="822960" indent="-228240">
              <a:lnSpc>
                <a:spcPct val="100000"/>
              </a:lnSpc>
              <a:spcBef>
                <a:spcPts val="371"/>
              </a:spcBef>
              <a:buClr>
                <a:srgbClr val="e5b1ab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3" marL="1097280" indent="-228240">
              <a:lnSpc>
                <a:spcPct val="100000"/>
              </a:lnSpc>
              <a:spcBef>
                <a:spcPts val="371"/>
              </a:spcBef>
              <a:buClr>
                <a:srgbClr val="a28e6a"/>
              </a:buClr>
              <a:buSzPct val="80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4" marL="1371600" indent="-228240">
              <a:lnSpc>
                <a:spcPct val="100000"/>
              </a:lnSpc>
              <a:spcBef>
                <a:spcPts val="371"/>
              </a:spcBef>
              <a:buClr>
                <a:srgbClr val="a28e6a"/>
              </a:buClr>
              <a:buFont typeface="StarSymbol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64080" y="69840"/>
            <a:ext cx="9012960" cy="6693120"/>
          </a:xfrm>
          <a:prstGeom prst="roundRect">
            <a:avLst>
              <a:gd name="adj" fmla="val 4929"/>
            </a:avLst>
          </a:prstGeom>
          <a:solidFill>
            <a:srgbClr val="ffffff"/>
          </a:solidFill>
          <a:ln cap="sq"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56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93" name="PlaceHolder 3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90000" rIns="90000" tIns="4500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latin typeface="Franklin Gothic Book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21A1B4D-E6D6-4073-BD6A-CD698870F0F0}" type="datetime">
              <a:rPr b="0" lang="en-US" sz="1400" spc="-1" strike="noStrike">
                <a:solidFill>
                  <a:srgbClr val="696464"/>
                </a:solidFill>
                <a:latin typeface="Perpetua"/>
              </a:rPr>
              <a:t>9/24/20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fld id="{50464A5F-8BD5-4407-8FA6-2CF3E92EBA60}" type="slidenum">
              <a:rPr b="0" lang="en-IN" sz="1400" spc="-1" strike="noStrike">
                <a:solidFill>
                  <a:srgbClr val="ffffff"/>
                </a:solidFill>
                <a:latin typeface="Franklin Gothic Book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Click to edit the outline text format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2"/>
          <p:cNvSpPr/>
          <p:nvPr/>
        </p:nvSpPr>
        <p:spPr>
          <a:xfrm>
            <a:off x="64080" y="69840"/>
            <a:ext cx="9012960" cy="6693120"/>
          </a:xfrm>
          <a:prstGeom prst="roundRect">
            <a:avLst>
              <a:gd name="adj" fmla="val 4929"/>
            </a:avLst>
          </a:prstGeom>
          <a:solidFill>
            <a:srgbClr val="ffffff"/>
          </a:solidFill>
          <a:ln cap="sq"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56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136" name="PlaceHolder 3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0600" cy="1468080"/>
          </a:xfrm>
          <a:prstGeom prst="rect">
            <a:avLst/>
          </a:prstGeom>
        </p:spPr>
        <p:txBody>
          <a:bodyPr lIns="90000" rIns="90000" tIns="4500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latin typeface="Franklin Gothic Book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696464"/>
                </a:solidFill>
                <a:latin typeface="Perpetua"/>
              </a:rPr>
              <a:t>8/18/20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fld id="{7EDA9D2D-4C3B-4249-ABC5-8F238B7A5149}" type="slidenum">
              <a:rPr b="0" lang="en-US" sz="1400" spc="-1" strike="noStrike">
                <a:solidFill>
                  <a:srgbClr val="ffffff"/>
                </a:solidFill>
                <a:latin typeface="Franklin Gothic Book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Click to edit the outline text format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2"/>
          <p:cNvSpPr/>
          <p:nvPr/>
        </p:nvSpPr>
        <p:spPr>
          <a:xfrm>
            <a:off x="64080" y="69840"/>
            <a:ext cx="9012960" cy="6693120"/>
          </a:xfrm>
          <a:prstGeom prst="roundRect">
            <a:avLst>
              <a:gd name="adj" fmla="val 4929"/>
            </a:avLst>
          </a:prstGeom>
          <a:solidFill>
            <a:srgbClr val="ffffff"/>
          </a:solidFill>
          <a:ln cap="sq"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56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178" name="PlaceHolder 3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90000" rIns="90000" tIns="4500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latin typeface="Franklin Gothic Book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0A20BFA-4AA5-4B14-B1CB-FF5A6BBE7F66}" type="datetime">
              <a:rPr b="0" lang="en-US" sz="1400" spc="-1" strike="noStrike">
                <a:solidFill>
                  <a:srgbClr val="696464"/>
                </a:solidFill>
                <a:latin typeface="Perpetua"/>
              </a:rPr>
              <a:t>9/24/20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fld id="{98E825B9-35BB-4EDC-9227-4F66472331FC}" type="slidenum">
              <a:rPr b="0" lang="en-IN" sz="1400" spc="-1" strike="noStrike">
                <a:solidFill>
                  <a:srgbClr val="ffffff"/>
                </a:solidFill>
                <a:latin typeface="Franklin Gothic Book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82" name="PlaceHolder 7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48680" cy="45716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Click to edit Master text styles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lvl="1" marL="548640" indent="-228240">
              <a:lnSpc>
                <a:spcPct val="100000"/>
              </a:lnSpc>
              <a:spcBef>
                <a:spcPts val="371"/>
              </a:spcBef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lvl="2" marL="822960" indent="-228240">
              <a:lnSpc>
                <a:spcPct val="100000"/>
              </a:lnSpc>
              <a:spcBef>
                <a:spcPts val="371"/>
              </a:spcBef>
              <a:buClr>
                <a:srgbClr val="e5b1ab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3" marL="1097280" indent="-228240">
              <a:lnSpc>
                <a:spcPct val="100000"/>
              </a:lnSpc>
              <a:spcBef>
                <a:spcPts val="371"/>
              </a:spcBef>
              <a:buClr>
                <a:srgbClr val="a28e6a"/>
              </a:buClr>
              <a:buSzPct val="80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4" marL="1371600" indent="-228240">
              <a:lnSpc>
                <a:spcPct val="100000"/>
              </a:lnSpc>
              <a:spcBef>
                <a:spcPts val="371"/>
              </a:spcBef>
              <a:buClr>
                <a:srgbClr val="a28e6a"/>
              </a:buClr>
              <a:buFont typeface="StarSymbol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83" name="PlaceHolder 8"/>
          <p:cNvSpPr>
            <a:spLocks noGrp="1"/>
          </p:cNvSpPr>
          <p:nvPr>
            <p:ph type="body"/>
          </p:nvPr>
        </p:nvSpPr>
        <p:spPr>
          <a:xfrm>
            <a:off x="4933800" y="1447920"/>
            <a:ext cx="3748680" cy="45716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Click to edit Master text styles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lvl="1" marL="548640" indent="-228240">
              <a:lnSpc>
                <a:spcPct val="100000"/>
              </a:lnSpc>
              <a:spcBef>
                <a:spcPts val="371"/>
              </a:spcBef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lvl="2" marL="822960" indent="-228240">
              <a:lnSpc>
                <a:spcPct val="100000"/>
              </a:lnSpc>
              <a:spcBef>
                <a:spcPts val="371"/>
              </a:spcBef>
              <a:buClr>
                <a:srgbClr val="e5b1ab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3" marL="1097280" indent="-228240">
              <a:lnSpc>
                <a:spcPct val="100000"/>
              </a:lnSpc>
              <a:spcBef>
                <a:spcPts val="371"/>
              </a:spcBef>
              <a:buClr>
                <a:srgbClr val="a28e6a"/>
              </a:buClr>
              <a:buSzPct val="80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4" marL="1371600" indent="-228240">
              <a:lnSpc>
                <a:spcPct val="100000"/>
              </a:lnSpc>
              <a:spcBef>
                <a:spcPts val="371"/>
              </a:spcBef>
              <a:buClr>
                <a:srgbClr val="a28e6a"/>
              </a:buClr>
              <a:buFont typeface="StarSymbol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2"/>
          <p:cNvSpPr/>
          <p:nvPr/>
        </p:nvSpPr>
        <p:spPr>
          <a:xfrm>
            <a:off x="64080" y="69840"/>
            <a:ext cx="9012960" cy="6693120"/>
          </a:xfrm>
          <a:prstGeom prst="roundRect">
            <a:avLst>
              <a:gd name="adj" fmla="val 4929"/>
            </a:avLst>
          </a:prstGeom>
          <a:solidFill>
            <a:srgbClr val="ffffff"/>
          </a:solidFill>
          <a:ln cap="sq"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56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222" name="PlaceHolder 3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90000" rIns="90000" tIns="4500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latin typeface="Franklin Gothic Book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351000" y="1214280"/>
            <a:ext cx="4038120" cy="50763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Click to edit Master text styles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lvl="1" marL="548640" indent="-228240">
              <a:lnSpc>
                <a:spcPct val="100000"/>
              </a:lnSpc>
              <a:spcBef>
                <a:spcPts val="371"/>
              </a:spcBef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lvl="2" marL="822960" indent="-228240">
              <a:lnSpc>
                <a:spcPct val="100000"/>
              </a:lnSpc>
              <a:spcBef>
                <a:spcPts val="371"/>
              </a:spcBef>
              <a:buClr>
                <a:srgbClr val="e5b1ab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3" marL="1097280" indent="-228240">
              <a:lnSpc>
                <a:spcPct val="100000"/>
              </a:lnSpc>
              <a:spcBef>
                <a:spcPts val="371"/>
              </a:spcBef>
              <a:buClr>
                <a:srgbClr val="a28e6a"/>
              </a:buClr>
              <a:buSzPct val="80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4" marL="1371600" indent="-228240">
              <a:lnSpc>
                <a:spcPct val="100000"/>
              </a:lnSpc>
              <a:spcBef>
                <a:spcPts val="371"/>
              </a:spcBef>
              <a:buClr>
                <a:srgbClr val="a28e6a"/>
              </a:buClr>
              <a:buFont typeface="StarSymbol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4541760" y="1214280"/>
            <a:ext cx="4038120" cy="2461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Click to edit Master text styles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lvl="1" marL="548640" indent="-228240">
              <a:lnSpc>
                <a:spcPct val="100000"/>
              </a:lnSpc>
              <a:spcBef>
                <a:spcPts val="371"/>
              </a:spcBef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lvl="2" marL="822960" indent="-228240">
              <a:lnSpc>
                <a:spcPct val="100000"/>
              </a:lnSpc>
              <a:spcBef>
                <a:spcPts val="371"/>
              </a:spcBef>
              <a:buClr>
                <a:srgbClr val="e5b1ab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3" marL="1097280" indent="-228240">
              <a:lnSpc>
                <a:spcPct val="100000"/>
              </a:lnSpc>
              <a:spcBef>
                <a:spcPts val="371"/>
              </a:spcBef>
              <a:buClr>
                <a:srgbClr val="a28e6a"/>
              </a:buClr>
              <a:buSzPct val="80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4" marL="1371600" indent="-228240">
              <a:lnSpc>
                <a:spcPct val="100000"/>
              </a:lnSpc>
              <a:spcBef>
                <a:spcPts val="371"/>
              </a:spcBef>
              <a:buClr>
                <a:srgbClr val="a28e6a"/>
              </a:buClr>
              <a:buFont typeface="StarSymbol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 type="body"/>
          </p:nvPr>
        </p:nvSpPr>
        <p:spPr>
          <a:xfrm>
            <a:off x="4541760" y="3828960"/>
            <a:ext cx="4038120" cy="2461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Click to edit Master text styles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lvl="1" marL="548640" indent="-228240">
              <a:lnSpc>
                <a:spcPct val="100000"/>
              </a:lnSpc>
              <a:spcBef>
                <a:spcPts val="371"/>
              </a:spcBef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lvl="2" marL="822960" indent="-228240">
              <a:lnSpc>
                <a:spcPct val="100000"/>
              </a:lnSpc>
              <a:spcBef>
                <a:spcPts val="371"/>
              </a:spcBef>
              <a:buClr>
                <a:srgbClr val="e5b1ab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3" marL="1097280" indent="-228240">
              <a:lnSpc>
                <a:spcPct val="100000"/>
              </a:lnSpc>
              <a:spcBef>
                <a:spcPts val="371"/>
              </a:spcBef>
              <a:buClr>
                <a:srgbClr val="a28e6a"/>
              </a:buClr>
              <a:buSzPct val="80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4" marL="1371600" indent="-228240">
              <a:lnSpc>
                <a:spcPct val="100000"/>
              </a:lnSpc>
              <a:spcBef>
                <a:spcPts val="371"/>
              </a:spcBef>
              <a:buClr>
                <a:srgbClr val="a28e6a"/>
              </a:buClr>
              <a:buFont typeface="StarSymbol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26" name="PlaceHolder 7"/>
          <p:cNvSpPr>
            <a:spLocks noGrp="1"/>
          </p:cNvSpPr>
          <p:nvPr>
            <p:ph type="dt"/>
          </p:nvPr>
        </p:nvSpPr>
        <p:spPr>
          <a:xfrm>
            <a:off x="457200" y="6397560"/>
            <a:ext cx="2133360" cy="3236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5566DE4-6397-4419-96F8-18EDA87AF3F0}" type="datetime">
              <a:rPr b="0" lang="en-US" sz="1400" spc="-1" strike="noStrike">
                <a:solidFill>
                  <a:srgbClr val="696464"/>
                </a:solidFill>
                <a:latin typeface="Perpetua"/>
              </a:rPr>
              <a:t>9/24/20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227" name="PlaceHolder 8"/>
          <p:cNvSpPr>
            <a:spLocks noGrp="1"/>
          </p:cNvSpPr>
          <p:nvPr>
            <p:ph type="sldNum"/>
          </p:nvPr>
        </p:nvSpPr>
        <p:spPr>
          <a:xfrm>
            <a:off x="6553080" y="6397560"/>
            <a:ext cx="2133360" cy="32364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fld id="{92A5C517-2967-4B32-A4CD-59ABEC9B1B6D}" type="slidenum">
              <a:rPr b="0" lang="en-US" sz="1400" spc="-1" strike="noStrike">
                <a:solidFill>
                  <a:srgbClr val="ffffff"/>
                </a:solidFill>
                <a:latin typeface="Franklin Gothic Book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2"/>
          <p:cNvSpPr/>
          <p:nvPr/>
        </p:nvSpPr>
        <p:spPr>
          <a:xfrm>
            <a:off x="64080" y="69840"/>
            <a:ext cx="9012960" cy="6693120"/>
          </a:xfrm>
          <a:prstGeom prst="roundRect">
            <a:avLst>
              <a:gd name="adj" fmla="val 4929"/>
            </a:avLst>
          </a:prstGeom>
          <a:solidFill>
            <a:srgbClr val="ffffff"/>
          </a:solidFill>
          <a:ln cap="sq"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56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266" name="PlaceHolder 3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90000" rIns="90000" tIns="4500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latin typeface="Franklin Gothic Book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351000" y="1214280"/>
            <a:ext cx="4038120" cy="50763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Click to edit Master text styles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lvl="1" marL="548640" indent="-228240">
              <a:lnSpc>
                <a:spcPct val="100000"/>
              </a:lnSpc>
              <a:spcBef>
                <a:spcPts val="371"/>
              </a:spcBef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lvl="2" marL="822960" indent="-228240">
              <a:lnSpc>
                <a:spcPct val="100000"/>
              </a:lnSpc>
              <a:spcBef>
                <a:spcPts val="371"/>
              </a:spcBef>
              <a:buClr>
                <a:srgbClr val="e5b1ab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3" marL="1097280" indent="-228240">
              <a:lnSpc>
                <a:spcPct val="100000"/>
              </a:lnSpc>
              <a:spcBef>
                <a:spcPts val="371"/>
              </a:spcBef>
              <a:buClr>
                <a:srgbClr val="a28e6a"/>
              </a:buClr>
              <a:buSzPct val="80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4" marL="1371600" indent="-228240">
              <a:lnSpc>
                <a:spcPct val="100000"/>
              </a:lnSpc>
              <a:spcBef>
                <a:spcPts val="371"/>
              </a:spcBef>
              <a:buClr>
                <a:srgbClr val="a28e6a"/>
              </a:buClr>
              <a:buFont typeface="StarSymbol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 type="body"/>
          </p:nvPr>
        </p:nvSpPr>
        <p:spPr>
          <a:xfrm>
            <a:off x="4541760" y="1214280"/>
            <a:ext cx="4038120" cy="50763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Click to edit Master text styles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lvl="1" marL="548640" indent="-228240">
              <a:lnSpc>
                <a:spcPct val="100000"/>
              </a:lnSpc>
              <a:spcBef>
                <a:spcPts val="371"/>
              </a:spcBef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lvl="2" marL="822960" indent="-228240">
              <a:lnSpc>
                <a:spcPct val="100000"/>
              </a:lnSpc>
              <a:spcBef>
                <a:spcPts val="371"/>
              </a:spcBef>
              <a:buClr>
                <a:srgbClr val="e5b1ab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3" marL="1097280" indent="-228240">
              <a:lnSpc>
                <a:spcPct val="100000"/>
              </a:lnSpc>
              <a:spcBef>
                <a:spcPts val="371"/>
              </a:spcBef>
              <a:buClr>
                <a:srgbClr val="a28e6a"/>
              </a:buClr>
              <a:buSzPct val="80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4" marL="1371600" indent="-228240">
              <a:lnSpc>
                <a:spcPct val="100000"/>
              </a:lnSpc>
              <a:spcBef>
                <a:spcPts val="371"/>
              </a:spcBef>
              <a:buClr>
                <a:srgbClr val="a28e6a"/>
              </a:buClr>
              <a:buFont typeface="StarSymbol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69" name="PlaceHolder 6"/>
          <p:cNvSpPr>
            <a:spLocks noGrp="1"/>
          </p:cNvSpPr>
          <p:nvPr>
            <p:ph type="dt"/>
          </p:nvPr>
        </p:nvSpPr>
        <p:spPr>
          <a:xfrm>
            <a:off x="457200" y="6397560"/>
            <a:ext cx="2133360" cy="3236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2E8A032-2853-4A51-B815-1CBACECD4B2F}" type="datetime">
              <a:rPr b="0" lang="en-US" sz="1400" spc="-1" strike="noStrike">
                <a:solidFill>
                  <a:srgbClr val="696464"/>
                </a:solidFill>
                <a:latin typeface="Perpetua"/>
              </a:rPr>
              <a:t>9/24/20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270" name="PlaceHolder 7"/>
          <p:cNvSpPr>
            <a:spLocks noGrp="1"/>
          </p:cNvSpPr>
          <p:nvPr>
            <p:ph type="sldNum"/>
          </p:nvPr>
        </p:nvSpPr>
        <p:spPr>
          <a:xfrm>
            <a:off x="6553080" y="6397560"/>
            <a:ext cx="2133360" cy="32364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fld id="{C2E989C1-4299-465F-908F-91A942772CB5}" type="slidenum">
              <a:rPr b="0" lang="en-US" sz="1400" spc="-1" strike="noStrike">
                <a:solidFill>
                  <a:srgbClr val="ffffff"/>
                </a:solidFill>
                <a:latin typeface="Franklin Gothic Book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Relationship Id="rId4" Type="http://schemas.openxmlformats.org/officeDocument/2006/relationships/image" Target="../media/image13.wmf"/><Relationship Id="rId5" Type="http://schemas.openxmlformats.org/officeDocument/2006/relationships/slideLayout" Target="../slideLayouts/slideLayout52.xml"/><Relationship Id="rId6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Relationship Id="rId3" Type="http://schemas.openxmlformats.org/officeDocument/2006/relationships/image" Target="../media/image18.wmf"/><Relationship Id="rId4" Type="http://schemas.openxmlformats.org/officeDocument/2006/relationships/image" Target="../media/image19.wmf"/><Relationship Id="rId5" Type="http://schemas.openxmlformats.org/officeDocument/2006/relationships/slideLayout" Target="../slideLayouts/slideLayout68.xml"/><Relationship Id="rId6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image" Target="../media/image21.wmf"/><Relationship Id="rId3" Type="http://schemas.openxmlformats.org/officeDocument/2006/relationships/image" Target="../media/image22.wmf"/><Relationship Id="rId4" Type="http://schemas.openxmlformats.org/officeDocument/2006/relationships/image" Target="../media/image23.wmf"/><Relationship Id="rId5" Type="http://schemas.openxmlformats.org/officeDocument/2006/relationships/image" Target="../media/image24.wmf"/><Relationship Id="rId6" Type="http://schemas.openxmlformats.org/officeDocument/2006/relationships/slideLayout" Target="../slideLayouts/slideLayout73.xml"/><Relationship Id="rId7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wmf"/><Relationship Id="rId3" Type="http://schemas.openxmlformats.org/officeDocument/2006/relationships/image" Target="../media/image28.wmf"/><Relationship Id="rId4" Type="http://schemas.openxmlformats.org/officeDocument/2006/relationships/image" Target="../media/image29.wmf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1295280" y="3657600"/>
            <a:ext cx="7619760" cy="15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581"/>
              </a:spcBef>
            </a:pPr>
            <a:r>
              <a:rPr b="0" lang="en-IN" sz="2400" spc="-1" strike="noStrike">
                <a:solidFill>
                  <a:srgbClr val="696464"/>
                </a:solidFill>
                <a:latin typeface="Perpetua"/>
              </a:rPr>
              <a:t>                                           </a:t>
            </a:r>
            <a:r>
              <a:rPr b="1" lang="en-IN" sz="2800" spc="-1" strike="noStrike">
                <a:solidFill>
                  <a:srgbClr val="696464"/>
                </a:solidFill>
                <a:latin typeface="Times New Roman"/>
              </a:rPr>
              <a:t>CS/IT, UCER Prayagraj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457200" y="1505880"/>
            <a:ext cx="8229240" cy="146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IN" sz="5400" spc="-1" strike="noStrike">
                <a:solidFill>
                  <a:srgbClr val="ffffff"/>
                </a:solidFill>
                <a:latin typeface="Times New Roman"/>
              </a:rPr>
              <a:t>Sorting Algorithms </a:t>
            </a:r>
            <a:endParaRPr b="0" lang="en-US" sz="54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Shape 1"/>
          <p:cNvSpPr txBox="1"/>
          <p:nvPr/>
        </p:nvSpPr>
        <p:spPr>
          <a:xfrm>
            <a:off x="351000" y="1214280"/>
            <a:ext cx="8229240" cy="541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dd0111"/>
                </a:solidFill>
                <a:latin typeface="Monotype Corsiva"/>
              </a:rPr>
              <a:t>Alg.: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 INSERTION-SORT</a:t>
            </a:r>
            <a:r>
              <a:rPr b="0" i="1" lang="en-US" sz="2600" spc="-1" strike="noStrike">
                <a:solidFill>
                  <a:srgbClr val="000000"/>
                </a:solidFill>
                <a:latin typeface="Perpetua"/>
              </a:rPr>
              <a:t>(A)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for 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j ← 2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 </a:t>
            </a: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to 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n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do 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key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 ← 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A[ j ]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     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    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i ← j - 1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     </a:t>
            </a: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while 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i &gt; 0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 and 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A[i] &gt; key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do 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A[i + 1] ← A[i]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        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i ← i – 1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     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A[i + 1] ← key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Insertion sort – sorts the elements in place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82" name="TextShape 2"/>
          <p:cNvSpPr txBox="1"/>
          <p:nvPr/>
        </p:nvSpPr>
        <p:spPr>
          <a:xfrm>
            <a:off x="9144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latin typeface="Franklin Gothic Book"/>
              </a:rPr>
              <a:t>INSERTION-SORT</a:t>
            </a:r>
            <a:endParaRPr b="0" lang="en-US" sz="4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83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Autofit/>
          </a:bodyPr>
          <a:p>
            <a:pPr algn="ctr">
              <a:lnSpc>
                <a:spcPct val="100000"/>
              </a:lnSpc>
            </a:pPr>
            <a:fld id="{D59B4CA1-4E16-4AD9-9C2D-332A21815B77}" type="slidenum">
              <a:rPr b="0" lang="en-US" sz="1400" spc="-1" strike="noStrike">
                <a:solidFill>
                  <a:srgbClr val="ffffff"/>
                </a:solidFill>
                <a:latin typeface="Franklin Gothic Book"/>
              </a:rPr>
              <a:t>8</a:t>
            </a:fld>
            <a:endParaRPr b="0" lang="en-IN" sz="1400" spc="-1" strike="noStrike">
              <a:latin typeface="Times New Roman"/>
            </a:endParaRPr>
          </a:p>
        </p:txBody>
      </p:sp>
      <p:grpSp>
        <p:nvGrpSpPr>
          <p:cNvPr id="384" name="Group 4"/>
          <p:cNvGrpSpPr/>
          <p:nvPr/>
        </p:nvGrpSpPr>
        <p:grpSpPr>
          <a:xfrm>
            <a:off x="4686120" y="1328760"/>
            <a:ext cx="4267080" cy="761760"/>
            <a:chOff x="4686120" y="1328760"/>
            <a:chExt cx="4267080" cy="761760"/>
          </a:xfrm>
        </p:grpSpPr>
        <p:grpSp>
          <p:nvGrpSpPr>
            <p:cNvPr id="385" name="Group 5"/>
            <p:cNvGrpSpPr/>
            <p:nvPr/>
          </p:nvGrpSpPr>
          <p:grpSpPr>
            <a:xfrm>
              <a:off x="4686120" y="1633320"/>
              <a:ext cx="4267080" cy="457200"/>
              <a:chOff x="4686120" y="1633320"/>
              <a:chExt cx="4267080" cy="457200"/>
            </a:xfrm>
          </p:grpSpPr>
          <p:sp>
            <p:nvSpPr>
              <p:cNvPr id="386" name="CustomShape 6"/>
              <p:cNvSpPr/>
              <p:nvPr/>
            </p:nvSpPr>
            <p:spPr>
              <a:xfrm>
                <a:off x="8420040" y="1633680"/>
                <a:ext cx="533160" cy="4568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479"/>
                  </a:spcBef>
                </a:pPr>
                <a:r>
                  <a:rPr b="0" lang="en-US" sz="2400" spc="-1" strike="noStrike">
                    <a:solidFill>
                      <a:srgbClr val="9b2d1f"/>
                    </a:solidFill>
                    <a:latin typeface="Perpetua"/>
                  </a:rPr>
                  <a:t>a</a:t>
                </a:r>
                <a:r>
                  <a:rPr b="0" lang="en-US" sz="2400" spc="-1" strike="noStrike" baseline="-25000">
                    <a:solidFill>
                      <a:srgbClr val="9b2d1f"/>
                    </a:solidFill>
                    <a:latin typeface="Perpetua"/>
                  </a:rPr>
                  <a:t>8</a:t>
                </a:r>
                <a:endParaRPr b="0" lang="en-IN" sz="2400" spc="-1" strike="noStrike">
                  <a:latin typeface="Arial"/>
                </a:endParaRPr>
              </a:p>
            </p:txBody>
          </p:sp>
          <p:sp>
            <p:nvSpPr>
              <p:cNvPr id="387" name="CustomShape 7"/>
              <p:cNvSpPr/>
              <p:nvPr/>
            </p:nvSpPr>
            <p:spPr>
              <a:xfrm>
                <a:off x="7886880" y="1633680"/>
                <a:ext cx="533160" cy="4568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479"/>
                  </a:spcBef>
                </a:pPr>
                <a:r>
                  <a:rPr b="0" lang="en-US" sz="2400" spc="-1" strike="noStrike">
                    <a:solidFill>
                      <a:srgbClr val="9b2d1f"/>
                    </a:solidFill>
                    <a:latin typeface="Perpetua"/>
                  </a:rPr>
                  <a:t>a</a:t>
                </a:r>
                <a:r>
                  <a:rPr b="0" lang="en-US" sz="2400" spc="-1" strike="noStrike" baseline="-25000">
                    <a:solidFill>
                      <a:srgbClr val="9b2d1f"/>
                    </a:solidFill>
                    <a:latin typeface="Perpetua"/>
                  </a:rPr>
                  <a:t>7</a:t>
                </a:r>
                <a:endParaRPr b="0" lang="en-IN" sz="2400" spc="-1" strike="noStrike">
                  <a:latin typeface="Arial"/>
                </a:endParaRPr>
              </a:p>
            </p:txBody>
          </p:sp>
          <p:sp>
            <p:nvSpPr>
              <p:cNvPr id="388" name="CustomShape 8"/>
              <p:cNvSpPr/>
              <p:nvPr/>
            </p:nvSpPr>
            <p:spPr>
              <a:xfrm>
                <a:off x="7353360" y="1633680"/>
                <a:ext cx="533160" cy="4568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479"/>
                  </a:spcBef>
                </a:pPr>
                <a:r>
                  <a:rPr b="0" lang="en-US" sz="2400" spc="-1" strike="noStrike">
                    <a:solidFill>
                      <a:srgbClr val="9b2d1f"/>
                    </a:solidFill>
                    <a:latin typeface="Perpetua"/>
                  </a:rPr>
                  <a:t>a</a:t>
                </a:r>
                <a:r>
                  <a:rPr b="0" lang="en-US" sz="2400" spc="-1" strike="noStrike" baseline="-25000">
                    <a:solidFill>
                      <a:srgbClr val="9b2d1f"/>
                    </a:solidFill>
                    <a:latin typeface="Perpetua"/>
                  </a:rPr>
                  <a:t>6</a:t>
                </a:r>
                <a:endParaRPr b="0" lang="en-IN" sz="2400" spc="-1" strike="noStrike">
                  <a:latin typeface="Arial"/>
                </a:endParaRPr>
              </a:p>
            </p:txBody>
          </p:sp>
          <p:sp>
            <p:nvSpPr>
              <p:cNvPr id="389" name="CustomShape 9"/>
              <p:cNvSpPr/>
              <p:nvPr/>
            </p:nvSpPr>
            <p:spPr>
              <a:xfrm>
                <a:off x="6819840" y="1633680"/>
                <a:ext cx="533160" cy="4568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479"/>
                  </a:spcBef>
                </a:pPr>
                <a:r>
                  <a:rPr b="0" lang="en-US" sz="2400" spc="-1" strike="noStrike">
                    <a:solidFill>
                      <a:srgbClr val="9b2d1f"/>
                    </a:solidFill>
                    <a:latin typeface="Perpetua"/>
                  </a:rPr>
                  <a:t>a</a:t>
                </a:r>
                <a:r>
                  <a:rPr b="0" lang="en-US" sz="2400" spc="-1" strike="noStrike" baseline="-25000">
                    <a:solidFill>
                      <a:srgbClr val="9b2d1f"/>
                    </a:solidFill>
                    <a:latin typeface="Perpetua"/>
                  </a:rPr>
                  <a:t>5</a:t>
                </a:r>
                <a:endParaRPr b="0" lang="en-IN" sz="2400" spc="-1" strike="noStrike">
                  <a:latin typeface="Arial"/>
                </a:endParaRPr>
              </a:p>
            </p:txBody>
          </p:sp>
          <p:sp>
            <p:nvSpPr>
              <p:cNvPr id="390" name="CustomShape 10"/>
              <p:cNvSpPr/>
              <p:nvPr/>
            </p:nvSpPr>
            <p:spPr>
              <a:xfrm>
                <a:off x="6286680" y="1633680"/>
                <a:ext cx="533160" cy="4568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479"/>
                  </a:spcBef>
                </a:pPr>
                <a:r>
                  <a:rPr b="0" lang="en-US" sz="2400" spc="-1" strike="noStrike">
                    <a:solidFill>
                      <a:srgbClr val="9b2d1f"/>
                    </a:solidFill>
                    <a:latin typeface="Perpetua"/>
                  </a:rPr>
                  <a:t>a</a:t>
                </a:r>
                <a:r>
                  <a:rPr b="0" lang="en-US" sz="2400" spc="-1" strike="noStrike" baseline="-25000">
                    <a:solidFill>
                      <a:srgbClr val="9b2d1f"/>
                    </a:solidFill>
                    <a:latin typeface="Perpetua"/>
                  </a:rPr>
                  <a:t>4</a:t>
                </a:r>
                <a:endParaRPr b="0" lang="en-IN" sz="2400" spc="-1" strike="noStrike">
                  <a:latin typeface="Arial"/>
                </a:endParaRPr>
              </a:p>
            </p:txBody>
          </p:sp>
          <p:sp>
            <p:nvSpPr>
              <p:cNvPr id="391" name="CustomShape 11"/>
              <p:cNvSpPr/>
              <p:nvPr/>
            </p:nvSpPr>
            <p:spPr>
              <a:xfrm>
                <a:off x="5753160" y="1633680"/>
                <a:ext cx="533160" cy="4568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479"/>
                  </a:spcBef>
                </a:pPr>
                <a:r>
                  <a:rPr b="0" lang="en-US" sz="2400" spc="-1" strike="noStrike">
                    <a:solidFill>
                      <a:srgbClr val="9b2d1f"/>
                    </a:solidFill>
                    <a:latin typeface="Perpetua"/>
                  </a:rPr>
                  <a:t>a</a:t>
                </a:r>
                <a:r>
                  <a:rPr b="0" lang="en-US" sz="2400" spc="-1" strike="noStrike" baseline="-25000">
                    <a:solidFill>
                      <a:srgbClr val="9b2d1f"/>
                    </a:solidFill>
                    <a:latin typeface="Perpetua"/>
                  </a:rPr>
                  <a:t>3</a:t>
                </a:r>
                <a:endParaRPr b="0" lang="en-IN" sz="2400" spc="-1" strike="noStrike">
                  <a:latin typeface="Arial"/>
                </a:endParaRPr>
              </a:p>
            </p:txBody>
          </p:sp>
          <p:sp>
            <p:nvSpPr>
              <p:cNvPr id="392" name="CustomShape 12"/>
              <p:cNvSpPr/>
              <p:nvPr/>
            </p:nvSpPr>
            <p:spPr>
              <a:xfrm>
                <a:off x="5219640" y="1633680"/>
                <a:ext cx="533160" cy="4568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479"/>
                  </a:spcBef>
                </a:pPr>
                <a:r>
                  <a:rPr b="0" lang="en-US" sz="2400" spc="-1" strike="noStrike">
                    <a:solidFill>
                      <a:srgbClr val="9b2d1f"/>
                    </a:solidFill>
                    <a:latin typeface="Perpetua"/>
                  </a:rPr>
                  <a:t>a</a:t>
                </a:r>
                <a:r>
                  <a:rPr b="0" lang="en-US" sz="2400" spc="-1" strike="noStrike" baseline="-25000">
                    <a:solidFill>
                      <a:srgbClr val="9b2d1f"/>
                    </a:solidFill>
                    <a:latin typeface="Perpetua"/>
                  </a:rPr>
                  <a:t>2</a:t>
                </a:r>
                <a:endParaRPr b="0" lang="en-IN" sz="2400" spc="-1" strike="noStrike">
                  <a:latin typeface="Arial"/>
                </a:endParaRPr>
              </a:p>
            </p:txBody>
          </p:sp>
          <p:sp>
            <p:nvSpPr>
              <p:cNvPr id="393" name="CustomShape 13"/>
              <p:cNvSpPr/>
              <p:nvPr/>
            </p:nvSpPr>
            <p:spPr>
              <a:xfrm>
                <a:off x="4686480" y="1633680"/>
                <a:ext cx="533160" cy="4568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479"/>
                  </a:spcBef>
                </a:pPr>
                <a:r>
                  <a:rPr b="0" lang="en-US" sz="2400" spc="-1" strike="noStrike">
                    <a:solidFill>
                      <a:srgbClr val="9b2d1f"/>
                    </a:solidFill>
                    <a:latin typeface="Perpetua"/>
                  </a:rPr>
                  <a:t>a</a:t>
                </a:r>
                <a:r>
                  <a:rPr b="0" lang="en-US" sz="2400" spc="-1" strike="noStrike" baseline="-25000">
                    <a:solidFill>
                      <a:srgbClr val="9b2d1f"/>
                    </a:solidFill>
                    <a:latin typeface="Perpetua"/>
                  </a:rPr>
                  <a:t>1</a:t>
                </a:r>
                <a:endParaRPr b="0" lang="en-IN" sz="2400" spc="-1" strike="noStrike">
                  <a:latin typeface="Arial"/>
                </a:endParaRPr>
              </a:p>
            </p:txBody>
          </p:sp>
          <p:sp>
            <p:nvSpPr>
              <p:cNvPr id="394" name="Line 14"/>
              <p:cNvSpPr/>
              <p:nvPr/>
            </p:nvSpPr>
            <p:spPr>
              <a:xfrm>
                <a:off x="4686120" y="1633320"/>
                <a:ext cx="4267080" cy="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5" name="Line 15"/>
              <p:cNvSpPr/>
              <p:nvPr/>
            </p:nvSpPr>
            <p:spPr>
              <a:xfrm>
                <a:off x="4686120" y="2090520"/>
                <a:ext cx="4267080" cy="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6" name="Line 16"/>
              <p:cNvSpPr/>
              <p:nvPr/>
            </p:nvSpPr>
            <p:spPr>
              <a:xfrm>
                <a:off x="4686120" y="1633320"/>
                <a:ext cx="0" cy="45720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7" name="Line 17"/>
              <p:cNvSpPr/>
              <p:nvPr/>
            </p:nvSpPr>
            <p:spPr>
              <a:xfrm>
                <a:off x="5219640" y="1633320"/>
                <a:ext cx="0" cy="45720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8" name="Line 18"/>
              <p:cNvSpPr/>
              <p:nvPr/>
            </p:nvSpPr>
            <p:spPr>
              <a:xfrm>
                <a:off x="5752800" y="1633320"/>
                <a:ext cx="0" cy="45720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9" name="Line 19"/>
              <p:cNvSpPr/>
              <p:nvPr/>
            </p:nvSpPr>
            <p:spPr>
              <a:xfrm>
                <a:off x="6286320" y="1633320"/>
                <a:ext cx="0" cy="45720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0" name="Line 20"/>
              <p:cNvSpPr/>
              <p:nvPr/>
            </p:nvSpPr>
            <p:spPr>
              <a:xfrm>
                <a:off x="6819840" y="1633320"/>
                <a:ext cx="0" cy="45720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1" name="Line 21"/>
              <p:cNvSpPr/>
              <p:nvPr/>
            </p:nvSpPr>
            <p:spPr>
              <a:xfrm>
                <a:off x="7353000" y="1633320"/>
                <a:ext cx="0" cy="45720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2" name="Line 22"/>
              <p:cNvSpPr/>
              <p:nvPr/>
            </p:nvSpPr>
            <p:spPr>
              <a:xfrm>
                <a:off x="7886520" y="1633320"/>
                <a:ext cx="0" cy="45720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3" name="Line 23"/>
              <p:cNvSpPr/>
              <p:nvPr/>
            </p:nvSpPr>
            <p:spPr>
              <a:xfrm>
                <a:off x="8420040" y="1633320"/>
                <a:ext cx="0" cy="45720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4" name="Line 24"/>
              <p:cNvSpPr/>
              <p:nvPr/>
            </p:nvSpPr>
            <p:spPr>
              <a:xfrm>
                <a:off x="8953200" y="1633320"/>
                <a:ext cx="0" cy="45720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05" name="CustomShape 25"/>
            <p:cNvSpPr/>
            <p:nvPr/>
          </p:nvSpPr>
          <p:spPr>
            <a:xfrm>
              <a:off x="4838760" y="1328760"/>
              <a:ext cx="228240" cy="242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Perpetua"/>
                </a:rPr>
                <a:t>1</a:t>
              </a:r>
              <a:endParaRPr b="0" lang="en-IN" sz="1000" spc="-1" strike="noStrike">
                <a:latin typeface="Arial"/>
              </a:endParaRPr>
            </a:p>
          </p:txBody>
        </p:sp>
        <p:sp>
          <p:nvSpPr>
            <p:cNvPr id="406" name="CustomShape 26"/>
            <p:cNvSpPr/>
            <p:nvPr/>
          </p:nvSpPr>
          <p:spPr>
            <a:xfrm>
              <a:off x="5372280" y="1328760"/>
              <a:ext cx="228240" cy="242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Perpetua"/>
                </a:rPr>
                <a:t>2</a:t>
              </a:r>
              <a:endParaRPr b="0" lang="en-IN" sz="1000" spc="-1" strike="noStrike">
                <a:latin typeface="Arial"/>
              </a:endParaRPr>
            </a:p>
          </p:txBody>
        </p:sp>
        <p:sp>
          <p:nvSpPr>
            <p:cNvPr id="407" name="CustomShape 27"/>
            <p:cNvSpPr/>
            <p:nvPr/>
          </p:nvSpPr>
          <p:spPr>
            <a:xfrm>
              <a:off x="5905440" y="1328760"/>
              <a:ext cx="228240" cy="242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Perpetua"/>
                </a:rPr>
                <a:t>3</a:t>
              </a:r>
              <a:endParaRPr b="0" lang="en-IN" sz="1000" spc="-1" strike="noStrike">
                <a:latin typeface="Arial"/>
              </a:endParaRPr>
            </a:p>
          </p:txBody>
        </p:sp>
        <p:sp>
          <p:nvSpPr>
            <p:cNvPr id="408" name="CustomShape 28"/>
            <p:cNvSpPr/>
            <p:nvPr/>
          </p:nvSpPr>
          <p:spPr>
            <a:xfrm>
              <a:off x="6438960" y="1328760"/>
              <a:ext cx="228240" cy="242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Perpetua"/>
                </a:rPr>
                <a:t>4</a:t>
              </a:r>
              <a:endParaRPr b="0" lang="en-IN" sz="1000" spc="-1" strike="noStrike">
                <a:latin typeface="Arial"/>
              </a:endParaRPr>
            </a:p>
          </p:txBody>
        </p:sp>
        <p:sp>
          <p:nvSpPr>
            <p:cNvPr id="409" name="CustomShape 29"/>
            <p:cNvSpPr/>
            <p:nvPr/>
          </p:nvSpPr>
          <p:spPr>
            <a:xfrm>
              <a:off x="6972480" y="1328760"/>
              <a:ext cx="228240" cy="242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Perpetua"/>
                </a:rPr>
                <a:t>5</a:t>
              </a:r>
              <a:endParaRPr b="0" lang="en-IN" sz="1000" spc="-1" strike="noStrike">
                <a:latin typeface="Arial"/>
              </a:endParaRPr>
            </a:p>
          </p:txBody>
        </p:sp>
        <p:sp>
          <p:nvSpPr>
            <p:cNvPr id="410" name="CustomShape 30"/>
            <p:cNvSpPr/>
            <p:nvPr/>
          </p:nvSpPr>
          <p:spPr>
            <a:xfrm>
              <a:off x="7505640" y="1328760"/>
              <a:ext cx="228240" cy="242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Perpetua"/>
                </a:rPr>
                <a:t>6</a:t>
              </a:r>
              <a:endParaRPr b="0" lang="en-IN" sz="1000" spc="-1" strike="noStrike">
                <a:latin typeface="Arial"/>
              </a:endParaRPr>
            </a:p>
          </p:txBody>
        </p:sp>
        <p:sp>
          <p:nvSpPr>
            <p:cNvPr id="411" name="CustomShape 31"/>
            <p:cNvSpPr/>
            <p:nvPr/>
          </p:nvSpPr>
          <p:spPr>
            <a:xfrm>
              <a:off x="8039160" y="1328760"/>
              <a:ext cx="228240" cy="242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Perpetua"/>
                </a:rPr>
                <a:t>7</a:t>
              </a:r>
              <a:endParaRPr b="0" lang="en-IN" sz="1000" spc="-1" strike="noStrike">
                <a:latin typeface="Arial"/>
              </a:endParaRPr>
            </a:p>
          </p:txBody>
        </p:sp>
        <p:sp>
          <p:nvSpPr>
            <p:cNvPr id="412" name="CustomShape 32"/>
            <p:cNvSpPr/>
            <p:nvPr/>
          </p:nvSpPr>
          <p:spPr>
            <a:xfrm>
              <a:off x="8572680" y="1328760"/>
              <a:ext cx="228240" cy="242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Perpetua"/>
                </a:rPr>
                <a:t>8</a:t>
              </a:r>
              <a:endParaRPr b="0" lang="en-IN" sz="1000" spc="-1" strike="noStrike">
                <a:latin typeface="Arial"/>
              </a:endParaRPr>
            </a:p>
          </p:txBody>
        </p:sp>
      </p:grpSp>
      <p:grpSp>
        <p:nvGrpSpPr>
          <p:cNvPr id="413" name="Group 33"/>
          <p:cNvGrpSpPr/>
          <p:nvPr/>
        </p:nvGrpSpPr>
        <p:grpSpPr>
          <a:xfrm>
            <a:off x="5476680" y="2242800"/>
            <a:ext cx="1001880" cy="593640"/>
            <a:chOff x="5476680" y="2242800"/>
            <a:chExt cx="1001880" cy="593640"/>
          </a:xfrm>
        </p:grpSpPr>
        <p:sp>
          <p:nvSpPr>
            <p:cNvPr id="414" name="CustomShape 34"/>
            <p:cNvSpPr/>
            <p:nvPr/>
          </p:nvSpPr>
          <p:spPr>
            <a:xfrm>
              <a:off x="5954400" y="2471760"/>
              <a:ext cx="52416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Perpetua"/>
                </a:rPr>
                <a:t>key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15" name="Line 35"/>
            <p:cNvSpPr/>
            <p:nvPr/>
          </p:nvSpPr>
          <p:spPr>
            <a:xfrm flipH="1">
              <a:off x="5476680" y="2700000"/>
              <a:ext cx="45720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Line 36"/>
            <p:cNvSpPr/>
            <p:nvPr/>
          </p:nvSpPr>
          <p:spPr>
            <a:xfrm flipV="1">
              <a:off x="5476680" y="2242800"/>
              <a:ext cx="0" cy="457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263520" y="1155600"/>
            <a:ext cx="8229240" cy="507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INSERTION-SORT</a:t>
            </a:r>
            <a:r>
              <a:rPr b="0" i="1" lang="en-US" sz="2600" spc="-1" strike="noStrike">
                <a:solidFill>
                  <a:srgbClr val="000000"/>
                </a:solidFill>
                <a:latin typeface="Perpetua"/>
              </a:rPr>
              <a:t>(A)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Perpetua"/>
              </a:rPr>
              <a:t>for 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j ← 2 </a:t>
            </a:r>
            <a:r>
              <a:rPr b="1" lang="en-US" sz="2400" spc="-1" strike="noStrike">
                <a:solidFill>
                  <a:srgbClr val="000000"/>
                </a:solidFill>
                <a:latin typeface="Perpetua"/>
              </a:rPr>
              <a:t>to 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n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Perpetua"/>
              </a:rPr>
              <a:t>do 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key ← A[ j ]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Insert A[ j ] into the sorted sequence A[1 . . j -1]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i ← j - 1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Perpetua"/>
              </a:rPr>
              <a:t>     </a:t>
            </a:r>
            <a:r>
              <a:rPr b="1" lang="en-US" sz="2400" spc="-1" strike="noStrike">
                <a:solidFill>
                  <a:srgbClr val="000000"/>
                </a:solidFill>
                <a:latin typeface="Perpetua"/>
              </a:rPr>
              <a:t>while 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i &gt; 0 and A[i] &gt; key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Perpetua"/>
              </a:rPr>
              <a:t>do 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A[i + 1] ← A[i]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      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i ← i – 1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A[i + 1] ← key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418" name="TextShape 2"/>
          <p:cNvSpPr txBox="1"/>
          <p:nvPr/>
        </p:nvSpPr>
        <p:spPr>
          <a:xfrm>
            <a:off x="6595920" y="1184400"/>
            <a:ext cx="2133360" cy="507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cost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 times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c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omic Sans MS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          n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c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omic Sans MS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   n-1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   n-1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c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omic Sans MS"/>
              </a:rPr>
              <a:t>4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   n-1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c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omic Sans MS"/>
              </a:rPr>
              <a:t>5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c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omic Sans MS"/>
              </a:rPr>
              <a:t>6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c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omic Sans MS"/>
              </a:rPr>
              <a:t>7 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c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omic Sans MS"/>
              </a:rPr>
              <a:t>8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    n-1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   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419" name="TextShape 3"/>
          <p:cNvSpPr txBox="1"/>
          <p:nvPr/>
        </p:nvSpPr>
        <p:spPr>
          <a:xfrm>
            <a:off x="9144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latin typeface="Franklin Gothic Book"/>
              </a:rPr>
              <a:t>Analysis of Insertion Sort</a:t>
            </a:r>
            <a:endParaRPr b="0" lang="en-US" sz="4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420" name="TextShape 4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Autofit/>
          </a:bodyPr>
          <a:p>
            <a:pPr algn="ctr">
              <a:lnSpc>
                <a:spcPct val="100000"/>
              </a:lnSpc>
            </a:pPr>
            <a:fld id="{3EEBAD49-579F-4EFA-B817-2D1BC3292349}" type="slidenum">
              <a:rPr b="0" lang="en-US" sz="1400" spc="-1" strike="noStrike">
                <a:solidFill>
                  <a:srgbClr val="ffffff"/>
                </a:solidFill>
                <a:latin typeface="Franklin Gothic Book"/>
              </a:rPr>
              <a:t>8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421" name="CustomShape 5"/>
          <p:cNvSpPr/>
          <p:nvPr/>
        </p:nvSpPr>
        <p:spPr>
          <a:xfrm rot="13585800">
            <a:off x="1222920" y="2717280"/>
            <a:ext cx="131400" cy="123480"/>
          </a:xfrm>
          <a:prstGeom prst="rtTriangle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6"/>
          <p:cNvSpPr/>
          <p:nvPr/>
        </p:nvSpPr>
        <p:spPr>
          <a:xfrm>
            <a:off x="1713600" y="5391000"/>
            <a:ext cx="5016600" cy="40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Perpetua"/>
              </a:rPr>
              <a:t>j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: # of times the while statement is executed at iteration j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423" name="" descr=""/>
          <p:cNvPicPr/>
          <p:nvPr/>
        </p:nvPicPr>
        <p:blipFill>
          <a:blip r:embed="rId1"/>
          <a:stretch/>
        </p:blipFill>
        <p:spPr>
          <a:xfrm>
            <a:off x="7560000" y="3570480"/>
            <a:ext cx="825480" cy="533520"/>
          </a:xfrm>
          <a:prstGeom prst="rect">
            <a:avLst/>
          </a:prstGeom>
          <a:ln>
            <a:noFill/>
          </a:ln>
        </p:spPr>
      </p:pic>
      <p:pic>
        <p:nvPicPr>
          <p:cNvPr id="424" name="" descr=""/>
          <p:cNvPicPr/>
          <p:nvPr/>
        </p:nvPicPr>
        <p:blipFill>
          <a:blip r:embed="rId2"/>
          <a:stretch/>
        </p:blipFill>
        <p:spPr>
          <a:xfrm>
            <a:off x="7560000" y="4104000"/>
            <a:ext cx="1346040" cy="520560"/>
          </a:xfrm>
          <a:prstGeom prst="rect">
            <a:avLst/>
          </a:prstGeom>
          <a:ln>
            <a:noFill/>
          </a:ln>
        </p:spPr>
      </p:pic>
      <p:pic>
        <p:nvPicPr>
          <p:cNvPr id="425" name="" descr=""/>
          <p:cNvPicPr/>
          <p:nvPr/>
        </p:nvPicPr>
        <p:blipFill>
          <a:blip r:embed="rId3"/>
          <a:stretch/>
        </p:blipFill>
        <p:spPr>
          <a:xfrm>
            <a:off x="7560000" y="4591440"/>
            <a:ext cx="1346040" cy="520560"/>
          </a:xfrm>
          <a:prstGeom prst="rect">
            <a:avLst/>
          </a:prstGeom>
          <a:ln>
            <a:noFill/>
          </a:ln>
        </p:spPr>
      </p:pic>
      <p:pic>
        <p:nvPicPr>
          <p:cNvPr id="426" name="" descr=""/>
          <p:cNvPicPr/>
          <p:nvPr/>
        </p:nvPicPr>
        <p:blipFill>
          <a:blip r:embed="rId4"/>
          <a:stretch/>
        </p:blipFill>
        <p:spPr>
          <a:xfrm>
            <a:off x="156600" y="5832000"/>
            <a:ext cx="8699400" cy="81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Shape 1"/>
          <p:cNvSpPr txBox="1"/>
          <p:nvPr/>
        </p:nvSpPr>
        <p:spPr>
          <a:xfrm>
            <a:off x="351000" y="1062000"/>
            <a:ext cx="8478360" cy="564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5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The array is already sorted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lvl="1" marL="548640" indent="-228240">
              <a:lnSpc>
                <a:spcPct val="150000"/>
              </a:lnSpc>
              <a:spcBef>
                <a:spcPts val="371"/>
              </a:spcBef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A[i] ≤ key 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upon the first time the </a:t>
            </a:r>
            <a:r>
              <a:rPr b="1" lang="en-US" sz="2400" spc="-1" strike="noStrike">
                <a:solidFill>
                  <a:srgbClr val="000000"/>
                </a:solidFill>
                <a:latin typeface="Perpetua"/>
              </a:rPr>
              <a:t>while 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loop test is run (when </a:t>
            </a:r>
            <a:r>
              <a:rPr b="0" i="1" lang="en-US" sz="2400" spc="-1" strike="noStrike">
                <a:solidFill>
                  <a:srgbClr val="000000"/>
                </a:solidFill>
                <a:latin typeface="Perpetua"/>
              </a:rPr>
              <a:t>i 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= </a:t>
            </a:r>
            <a:r>
              <a:rPr b="0" i="1" lang="en-US" sz="2400" spc="-1" strike="noStrike">
                <a:solidFill>
                  <a:srgbClr val="000000"/>
                </a:solidFill>
                <a:latin typeface="Perpetua"/>
              </a:rPr>
              <a:t>j 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-1)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lvl="1" marL="548640" indent="-228240">
              <a:lnSpc>
                <a:spcPct val="150000"/>
              </a:lnSpc>
              <a:spcBef>
                <a:spcPts val="371"/>
              </a:spcBef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b="0" i="1" lang="en-US" sz="2400" spc="-1" strike="noStrike">
                <a:solidFill>
                  <a:srgbClr val="000000"/>
                </a:solidFill>
                <a:latin typeface="Perpetua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Perpetua"/>
              </a:rPr>
              <a:t>tj=1 and   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>
              <a:lnSpc>
                <a:spcPct val="150000"/>
              </a:lnSpc>
              <a:spcBef>
                <a:spcPts val="581"/>
              </a:spcBef>
            </a:pP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5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T(n) = c</a:t>
            </a:r>
            <a:r>
              <a:rPr b="0" lang="en-US" sz="2600" spc="-1" strike="noStrike" baseline="-25000">
                <a:solidFill>
                  <a:srgbClr val="000000"/>
                </a:solidFill>
                <a:latin typeface="Comic Sans MS"/>
              </a:rPr>
              <a:t>1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n + c</a:t>
            </a:r>
            <a:r>
              <a:rPr b="0" lang="en-US" sz="2600" spc="-1" strike="noStrike" baseline="-25000">
                <a:solidFill>
                  <a:srgbClr val="000000"/>
                </a:solidFill>
                <a:latin typeface="Comic Sans MS"/>
              </a:rPr>
              <a:t>2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(n -1) + c</a:t>
            </a:r>
            <a:r>
              <a:rPr b="0" lang="en-US" sz="2600" spc="-1" strike="noStrike" baseline="-25000">
                <a:solidFill>
                  <a:srgbClr val="000000"/>
                </a:solidFill>
                <a:latin typeface="Comic Sans MS"/>
              </a:rPr>
              <a:t>4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(n -1) + c</a:t>
            </a:r>
            <a:r>
              <a:rPr b="0" lang="en-US" sz="2600" spc="-1" strike="noStrike" baseline="-25000">
                <a:solidFill>
                  <a:srgbClr val="000000"/>
                </a:solidFill>
                <a:latin typeface="Comic Sans MS"/>
              </a:rPr>
              <a:t>5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(n -1) + c</a:t>
            </a:r>
            <a:r>
              <a:rPr b="0" lang="en-US" sz="2600" spc="-1" strike="noStrike" baseline="-25000">
                <a:solidFill>
                  <a:srgbClr val="000000"/>
                </a:solidFill>
                <a:latin typeface="Comic Sans MS"/>
              </a:rPr>
              <a:t>8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(n-1) = (c</a:t>
            </a:r>
            <a:r>
              <a:rPr b="0" lang="en-US" sz="2600" spc="-1" strike="noStrike" baseline="-25000">
                <a:solidFill>
                  <a:srgbClr val="000000"/>
                </a:solidFill>
                <a:latin typeface="Comic Sans MS"/>
              </a:rPr>
              <a:t>1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 + c</a:t>
            </a:r>
            <a:r>
              <a:rPr b="0" lang="en-US" sz="2600" spc="-1" strike="noStrike" baseline="-25000">
                <a:solidFill>
                  <a:srgbClr val="000000"/>
                </a:solidFill>
                <a:latin typeface="Comic Sans MS"/>
              </a:rPr>
              <a:t>2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 + c</a:t>
            </a:r>
            <a:r>
              <a:rPr b="0" lang="en-US" sz="2600" spc="-1" strike="noStrike" baseline="-25000">
                <a:solidFill>
                  <a:srgbClr val="000000"/>
                </a:solidFill>
                <a:latin typeface="Comic Sans MS"/>
              </a:rPr>
              <a:t>4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 + c</a:t>
            </a:r>
            <a:r>
              <a:rPr b="0" lang="en-US" sz="2600" spc="-1" strike="noStrike" baseline="-25000">
                <a:solidFill>
                  <a:srgbClr val="000000"/>
                </a:solidFill>
                <a:latin typeface="Comic Sans MS"/>
              </a:rPr>
              <a:t>5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 + c</a:t>
            </a:r>
            <a:r>
              <a:rPr b="0" lang="en-US" sz="2600" spc="-1" strike="noStrike" baseline="-25000">
                <a:solidFill>
                  <a:srgbClr val="000000"/>
                </a:solidFill>
                <a:latin typeface="Comic Sans MS"/>
              </a:rPr>
              <a:t>8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)n + (c</a:t>
            </a:r>
            <a:r>
              <a:rPr b="0" lang="en-US" sz="2600" spc="-1" strike="noStrike" baseline="-25000">
                <a:solidFill>
                  <a:srgbClr val="000000"/>
                </a:solidFill>
                <a:latin typeface="Comic Sans MS"/>
              </a:rPr>
              <a:t>2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 + c</a:t>
            </a:r>
            <a:r>
              <a:rPr b="0" lang="en-US" sz="2600" spc="-1" strike="noStrike" baseline="-25000">
                <a:solidFill>
                  <a:srgbClr val="000000"/>
                </a:solidFill>
                <a:latin typeface="Comic Sans MS"/>
              </a:rPr>
              <a:t>4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 + c</a:t>
            </a:r>
            <a:r>
              <a:rPr b="0" lang="en-US" sz="2600" spc="-1" strike="noStrike" baseline="-25000">
                <a:solidFill>
                  <a:srgbClr val="000000"/>
                </a:solidFill>
                <a:latin typeface="Comic Sans MS"/>
              </a:rPr>
              <a:t>5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 + c</a:t>
            </a:r>
            <a:r>
              <a:rPr b="0" lang="en-US" sz="2600" spc="-1" strike="noStrike" baseline="-25000">
                <a:solidFill>
                  <a:srgbClr val="000000"/>
                </a:solidFill>
                <a:latin typeface="Comic Sans MS"/>
              </a:rPr>
              <a:t>8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)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5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= an + b = </a:t>
            </a:r>
            <a:r>
              <a:rPr b="0" lang="en-US" sz="2600" spc="-1" strike="noStrike">
                <a:solidFill>
                  <a:srgbClr val="000000"/>
                </a:solidFill>
                <a:latin typeface="Symbol"/>
              </a:rPr>
              <a:t>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(n)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	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428" name="TextShape 2"/>
          <p:cNvSpPr txBox="1"/>
          <p:nvPr/>
        </p:nvSpPr>
        <p:spPr>
          <a:xfrm>
            <a:off x="9144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latin typeface="Franklin Gothic Book"/>
              </a:rPr>
              <a:t>Best Case Analysis</a:t>
            </a:r>
            <a:endParaRPr b="0" lang="en-US" sz="4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429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Autofit/>
          </a:bodyPr>
          <a:p>
            <a:pPr algn="ctr">
              <a:lnSpc>
                <a:spcPct val="100000"/>
              </a:lnSpc>
            </a:pPr>
            <a:fld id="{EC9B4989-6653-44B8-B3A3-485722755821}" type="slidenum">
              <a:rPr b="0" lang="en-US" sz="1400" spc="-1" strike="noStrike">
                <a:solidFill>
                  <a:srgbClr val="ffffff"/>
                </a:solidFill>
                <a:latin typeface="Franklin Gothic Book"/>
              </a:rPr>
              <a:t>8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430" name="CustomShape 4"/>
          <p:cNvSpPr/>
          <p:nvPr/>
        </p:nvSpPr>
        <p:spPr>
          <a:xfrm>
            <a:off x="5181480" y="1266840"/>
            <a:ext cx="38462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dd0111"/>
                </a:solidFill>
                <a:latin typeface="Perpetua"/>
              </a:rPr>
              <a:t>“</a:t>
            </a:r>
            <a:r>
              <a:rPr b="1" lang="en-US" sz="2400" spc="-1" strike="noStrike">
                <a:solidFill>
                  <a:srgbClr val="dd0111"/>
                </a:solidFill>
                <a:latin typeface="Perpetua"/>
              </a:rPr>
              <a:t>while </a:t>
            </a:r>
            <a:r>
              <a:rPr b="0" lang="en-US" sz="2400" spc="-1" strike="noStrike">
                <a:solidFill>
                  <a:srgbClr val="dd0111"/>
                </a:solidFill>
                <a:latin typeface="Perpetua"/>
              </a:rPr>
              <a:t>i &gt; 0 and A[i] &gt; key”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431" name="" descr=""/>
          <p:cNvPicPr/>
          <p:nvPr/>
        </p:nvPicPr>
        <p:blipFill>
          <a:blip r:embed="rId1"/>
          <a:stretch/>
        </p:blipFill>
        <p:spPr>
          <a:xfrm>
            <a:off x="2198520" y="3066480"/>
            <a:ext cx="825480" cy="533520"/>
          </a:xfrm>
          <a:prstGeom prst="rect">
            <a:avLst/>
          </a:prstGeom>
          <a:ln>
            <a:noFill/>
          </a:ln>
        </p:spPr>
      </p:pic>
      <p:pic>
        <p:nvPicPr>
          <p:cNvPr id="432" name="" descr=""/>
          <p:cNvPicPr/>
          <p:nvPr/>
        </p:nvPicPr>
        <p:blipFill>
          <a:blip r:embed="rId2"/>
          <a:stretch/>
        </p:blipFill>
        <p:spPr>
          <a:xfrm>
            <a:off x="228600" y="3723120"/>
            <a:ext cx="8699400" cy="81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extShape 1"/>
          <p:cNvSpPr txBox="1"/>
          <p:nvPr/>
        </p:nvSpPr>
        <p:spPr>
          <a:xfrm>
            <a:off x="341280" y="100080"/>
            <a:ext cx="8229240" cy="90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latin typeface="Franklin Gothic Book"/>
              </a:rPr>
              <a:t>Worst Case Analysis</a:t>
            </a:r>
            <a:endParaRPr b="0" lang="en-US" sz="4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434" name="TextShape 2"/>
          <p:cNvSpPr txBox="1"/>
          <p:nvPr/>
        </p:nvSpPr>
        <p:spPr>
          <a:xfrm>
            <a:off x="351000" y="1214280"/>
            <a:ext cx="8232480" cy="564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2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The array is in reverse sorted order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lvl="1" marL="548640" indent="-228240">
              <a:lnSpc>
                <a:spcPct val="120000"/>
              </a:lnSpc>
              <a:spcBef>
                <a:spcPts val="371"/>
              </a:spcBef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Always </a:t>
            </a: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A[i] &gt; key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 in </a:t>
            </a:r>
            <a:r>
              <a:rPr b="1" lang="en-US" sz="2000" spc="-1" strike="noStrike">
                <a:solidFill>
                  <a:srgbClr val="000000"/>
                </a:solidFill>
                <a:latin typeface="Perpetua"/>
              </a:rPr>
              <a:t>while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 loop test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1" marL="548640" indent="-228240">
              <a:lnSpc>
                <a:spcPct val="120000"/>
              </a:lnSpc>
              <a:spcBef>
                <a:spcPts val="371"/>
              </a:spcBef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Have to compare </a:t>
            </a: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key</a:t>
            </a:r>
            <a:r>
              <a:rPr b="0" i="1" lang="en-US" sz="2000" spc="-1" strike="noStrike">
                <a:solidFill>
                  <a:srgbClr val="000000"/>
                </a:solidFill>
                <a:latin typeface="Perpetu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with all elements to the left of the </a:t>
            </a: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j</a:t>
            </a:r>
            <a:r>
              <a:rPr b="0" i="1" lang="en-US" sz="2000" spc="-1" strike="noStrike">
                <a:solidFill>
                  <a:srgbClr val="000000"/>
                </a:solidFill>
                <a:latin typeface="Perpetua"/>
              </a:rPr>
              <a:t>-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th position hence  t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omic Sans MS"/>
              </a:rPr>
              <a:t>j</a:t>
            </a: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 = j</a:t>
            </a:r>
            <a:r>
              <a:rPr b="0" i="1" lang="en-US" sz="2000" spc="-1" strike="noStrike">
                <a:solidFill>
                  <a:srgbClr val="000000"/>
                </a:solidFill>
                <a:latin typeface="Perpetua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548640" indent="-228240">
              <a:lnSpc>
                <a:spcPct val="100000"/>
              </a:lnSpc>
              <a:spcBef>
                <a:spcPts val="37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548640" indent="-228240">
              <a:lnSpc>
                <a:spcPct val="100000"/>
              </a:lnSpc>
              <a:spcBef>
                <a:spcPts val="37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a quadratic function of n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T(n) =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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(n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omic Sans MS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)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order of growth in 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n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omic Sans MS"/>
              </a:rPr>
              <a:t>2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435" name="TextShape 3"/>
          <p:cNvSpPr txBox="1"/>
          <p:nvPr/>
        </p:nvSpPr>
        <p:spPr>
          <a:xfrm>
            <a:off x="6553080" y="6397560"/>
            <a:ext cx="2133360" cy="32364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Autofit/>
          </a:bodyPr>
          <a:p>
            <a:pPr algn="ctr">
              <a:lnSpc>
                <a:spcPct val="100000"/>
              </a:lnSpc>
            </a:pPr>
            <a:fld id="{DB03462E-C811-4CDC-81CC-E2D65A35BFC1}" type="slidenum">
              <a:rPr b="0" lang="en-US" sz="1400" spc="-1" strike="noStrike">
                <a:solidFill>
                  <a:srgbClr val="ffffff"/>
                </a:solidFill>
                <a:latin typeface="Franklin Gothic Book"/>
              </a:rPr>
              <a:t>8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436" name="CustomShape 4"/>
          <p:cNvSpPr/>
          <p:nvPr/>
        </p:nvSpPr>
        <p:spPr>
          <a:xfrm>
            <a:off x="5464080" y="1258920"/>
            <a:ext cx="38318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dd0111"/>
                </a:solidFill>
                <a:latin typeface="Perpetua"/>
              </a:rPr>
              <a:t>“</a:t>
            </a:r>
            <a:r>
              <a:rPr b="1" lang="en-US" sz="2400" spc="-1" strike="noStrike">
                <a:solidFill>
                  <a:srgbClr val="dd0111"/>
                </a:solidFill>
                <a:latin typeface="Perpetua"/>
              </a:rPr>
              <a:t>while </a:t>
            </a:r>
            <a:r>
              <a:rPr b="0" lang="en-US" sz="2400" spc="-1" strike="noStrike">
                <a:solidFill>
                  <a:srgbClr val="dd0111"/>
                </a:solidFill>
                <a:latin typeface="Perpetua"/>
              </a:rPr>
              <a:t>i &gt; 0 and A[i] &gt; key”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37" name="CustomShape 5"/>
          <p:cNvSpPr/>
          <p:nvPr/>
        </p:nvSpPr>
        <p:spPr>
          <a:xfrm>
            <a:off x="961200" y="3189240"/>
            <a:ext cx="61092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using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38" name="CustomShape 6"/>
          <p:cNvSpPr/>
          <p:nvPr/>
        </p:nvSpPr>
        <p:spPr>
          <a:xfrm>
            <a:off x="6901200" y="3209760"/>
            <a:ext cx="8974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we have: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39" name="Line 7"/>
          <p:cNvSpPr/>
          <p:nvPr/>
        </p:nvSpPr>
        <p:spPr>
          <a:xfrm>
            <a:off x="3735360" y="3570120"/>
            <a:ext cx="506160" cy="287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Line 8"/>
          <p:cNvSpPr/>
          <p:nvPr/>
        </p:nvSpPr>
        <p:spPr>
          <a:xfrm flipH="1">
            <a:off x="5808600" y="3587400"/>
            <a:ext cx="129960" cy="33192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Line 9"/>
          <p:cNvSpPr/>
          <p:nvPr/>
        </p:nvSpPr>
        <p:spPr>
          <a:xfrm>
            <a:off x="6313320" y="3570120"/>
            <a:ext cx="819000" cy="3492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442" name="" descr=""/>
          <p:cNvPicPr/>
          <p:nvPr/>
        </p:nvPicPr>
        <p:blipFill>
          <a:blip r:embed="rId1"/>
          <a:stretch/>
        </p:blipFill>
        <p:spPr>
          <a:xfrm>
            <a:off x="1866960" y="3149640"/>
            <a:ext cx="4546440" cy="507960"/>
          </a:xfrm>
          <a:prstGeom prst="rect">
            <a:avLst/>
          </a:prstGeom>
          <a:ln>
            <a:noFill/>
          </a:ln>
        </p:spPr>
      </p:pic>
      <p:pic>
        <p:nvPicPr>
          <p:cNvPr id="443" name="" descr=""/>
          <p:cNvPicPr/>
          <p:nvPr/>
        </p:nvPicPr>
        <p:blipFill>
          <a:blip r:embed="rId2"/>
          <a:stretch/>
        </p:blipFill>
        <p:spPr>
          <a:xfrm>
            <a:off x="596880" y="3886200"/>
            <a:ext cx="7975440" cy="647640"/>
          </a:xfrm>
          <a:prstGeom prst="rect">
            <a:avLst/>
          </a:prstGeom>
          <a:ln>
            <a:noFill/>
          </a:ln>
        </p:spPr>
      </p:pic>
      <p:pic>
        <p:nvPicPr>
          <p:cNvPr id="444" name="" descr=""/>
          <p:cNvPicPr/>
          <p:nvPr/>
        </p:nvPicPr>
        <p:blipFill>
          <a:blip r:embed="rId3"/>
          <a:stretch/>
        </p:blipFill>
        <p:spPr>
          <a:xfrm>
            <a:off x="1130400" y="4699080"/>
            <a:ext cx="1892160" cy="419040"/>
          </a:xfrm>
          <a:prstGeom prst="rect">
            <a:avLst/>
          </a:prstGeom>
          <a:ln>
            <a:noFill/>
          </a:ln>
        </p:spPr>
      </p:pic>
      <p:pic>
        <p:nvPicPr>
          <p:cNvPr id="445" name="" descr=""/>
          <p:cNvPicPr/>
          <p:nvPr/>
        </p:nvPicPr>
        <p:blipFill>
          <a:blip r:embed="rId4"/>
          <a:stretch/>
        </p:blipFill>
        <p:spPr>
          <a:xfrm>
            <a:off x="203040" y="5816520"/>
            <a:ext cx="8699400" cy="81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extShape 1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Advantages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lvl="1" marL="548640" indent="-228240">
              <a:lnSpc>
                <a:spcPct val="100000"/>
              </a:lnSpc>
              <a:spcBef>
                <a:spcPts val="371"/>
              </a:spcBef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Good running time for “almost sorted” arrays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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(n)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Disadvantages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lvl="1" marL="548640" indent="-228240">
              <a:lnSpc>
                <a:spcPct val="100000"/>
              </a:lnSpc>
              <a:spcBef>
                <a:spcPts val="371"/>
              </a:spcBef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cc0000"/>
                </a:solidFill>
                <a:latin typeface="Symbol"/>
              </a:rPr>
              <a:t></a:t>
            </a:r>
            <a:r>
              <a:rPr b="0" lang="en-US" sz="2400" spc="-1" strike="noStrike">
                <a:solidFill>
                  <a:srgbClr val="cc0000"/>
                </a:solidFill>
                <a:latin typeface="Comic Sans MS"/>
              </a:rPr>
              <a:t>(n</a:t>
            </a:r>
            <a:r>
              <a:rPr b="0" lang="en-US" sz="2400" spc="-1" strike="noStrike" baseline="30000">
                <a:solidFill>
                  <a:srgbClr val="cc0000"/>
                </a:solidFill>
                <a:latin typeface="Comic Sans MS"/>
              </a:rPr>
              <a:t>2</a:t>
            </a:r>
            <a:r>
              <a:rPr b="0" lang="en-US" sz="2400" spc="-1" strike="noStrike">
                <a:solidFill>
                  <a:srgbClr val="cc0000"/>
                </a:solidFill>
                <a:latin typeface="Comic Sans MS"/>
              </a:rPr>
              <a:t>)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 running time in </a:t>
            </a:r>
            <a:r>
              <a:rPr b="0" lang="en-US" sz="2400" spc="-1" strike="noStrike">
                <a:solidFill>
                  <a:srgbClr val="cc0000"/>
                </a:solidFill>
                <a:latin typeface="Perpetua"/>
              </a:rPr>
              <a:t>worst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 and </a:t>
            </a:r>
            <a:r>
              <a:rPr b="0" lang="en-US" sz="2400" spc="-1" strike="noStrike">
                <a:solidFill>
                  <a:srgbClr val="cc0000"/>
                </a:solidFill>
                <a:latin typeface="Perpetua"/>
              </a:rPr>
              <a:t>average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 case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447" name="TextShape 2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latin typeface="Franklin Gothic Book"/>
              </a:rPr>
              <a:t>Insertion Sort - Summary</a:t>
            </a:r>
            <a:endParaRPr b="0" lang="en-US" sz="4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448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Autofit/>
          </a:bodyPr>
          <a:p>
            <a:pPr algn="ctr">
              <a:lnSpc>
                <a:spcPct val="100000"/>
              </a:lnSpc>
            </a:pPr>
            <a:fld id="{D8385FCB-91AD-45AC-9DF4-8DE742AA725B}" type="slidenum">
              <a:rPr b="0" lang="en-US" sz="1400" spc="-1" strike="noStrike">
                <a:solidFill>
                  <a:srgbClr val="ffffff"/>
                </a:solidFill>
                <a:latin typeface="Franklin Gothic Book"/>
              </a:rPr>
              <a:t>8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Idea: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lvl="1" marL="548640" indent="-228240">
              <a:lnSpc>
                <a:spcPct val="100000"/>
              </a:lnSpc>
              <a:spcBef>
                <a:spcPts val="371"/>
              </a:spcBef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Repeatedly pass through the array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lvl="1" marL="548640" indent="-228240">
              <a:lnSpc>
                <a:spcPct val="100000"/>
              </a:lnSpc>
              <a:spcBef>
                <a:spcPts val="371"/>
              </a:spcBef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Swaps adjacent elements that are out of order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Easier to implement, but slower than Insertion sort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450" name="TextShape 2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latin typeface="Franklin Gothic Book"/>
              </a:rPr>
              <a:t>Bubble Sort (Ex. 2-2, page 38)</a:t>
            </a:r>
            <a:endParaRPr b="0" lang="en-US" sz="4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451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Autofit/>
          </a:bodyPr>
          <a:p>
            <a:pPr algn="ctr">
              <a:lnSpc>
                <a:spcPct val="100000"/>
              </a:lnSpc>
            </a:pPr>
            <a:fld id="{8F86986F-8892-41B8-AD37-47DA59FD24DC}" type="slidenum">
              <a:rPr b="0" lang="en-US" sz="1400" spc="-1" strike="noStrike">
                <a:solidFill>
                  <a:srgbClr val="ffffff"/>
                </a:solidFill>
                <a:latin typeface="Franklin Gothic Book"/>
              </a:rPr>
              <a:t>8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452" name="CustomShape 4"/>
          <p:cNvSpPr/>
          <p:nvPr/>
        </p:nvSpPr>
        <p:spPr>
          <a:xfrm>
            <a:off x="2271600" y="3349800"/>
            <a:ext cx="228240" cy="2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Perpetua"/>
              </a:rPr>
              <a:t>1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453" name="CustomShape 5"/>
          <p:cNvSpPr/>
          <p:nvPr/>
        </p:nvSpPr>
        <p:spPr>
          <a:xfrm>
            <a:off x="2757600" y="3349800"/>
            <a:ext cx="228240" cy="2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Perpetua"/>
              </a:rPr>
              <a:t>2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454" name="CustomShape 6"/>
          <p:cNvSpPr/>
          <p:nvPr/>
        </p:nvSpPr>
        <p:spPr>
          <a:xfrm>
            <a:off x="3179880" y="3349800"/>
            <a:ext cx="228240" cy="2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Perpetua"/>
              </a:rPr>
              <a:t>3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455" name="CustomShape 7"/>
          <p:cNvSpPr/>
          <p:nvPr/>
        </p:nvSpPr>
        <p:spPr>
          <a:xfrm>
            <a:off x="4989600" y="3349800"/>
            <a:ext cx="228240" cy="2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Perpetua"/>
              </a:rPr>
              <a:t>n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456" name="CustomShape 8"/>
          <p:cNvSpPr/>
          <p:nvPr/>
        </p:nvSpPr>
        <p:spPr>
          <a:xfrm>
            <a:off x="2274120" y="3032280"/>
            <a:ext cx="23292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7" name="Line 9"/>
          <p:cNvSpPr/>
          <p:nvPr/>
        </p:nvSpPr>
        <p:spPr>
          <a:xfrm>
            <a:off x="2633400" y="3224160"/>
            <a:ext cx="2521080" cy="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8" name="Group 10"/>
          <p:cNvGrpSpPr/>
          <p:nvPr/>
        </p:nvGrpSpPr>
        <p:grpSpPr>
          <a:xfrm>
            <a:off x="2219040" y="3630600"/>
            <a:ext cx="3154320" cy="423720"/>
            <a:chOff x="2219040" y="3630600"/>
            <a:chExt cx="3154320" cy="423720"/>
          </a:xfrm>
        </p:grpSpPr>
        <p:sp>
          <p:nvSpPr>
            <p:cNvPr id="459" name="CustomShape 11"/>
            <p:cNvSpPr/>
            <p:nvPr/>
          </p:nvSpPr>
          <p:spPr>
            <a:xfrm>
              <a:off x="4923000" y="3630600"/>
              <a:ext cx="450360" cy="4233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b" anchorCtr="1">
              <a:noAutofit/>
            </a:bodyPr>
            <a:p>
              <a:pPr>
                <a:lnSpc>
                  <a:spcPct val="100000"/>
                </a:lnSpc>
                <a:spcBef>
                  <a:spcPts val="360"/>
                </a:spcBef>
              </a:pPr>
              <a:r>
                <a:rPr b="0" lang="en-US" sz="1800" spc="-1" strike="noStrike">
                  <a:solidFill>
                    <a:srgbClr val="9b2d1f"/>
                  </a:solidFill>
                  <a:latin typeface="Perpetua"/>
                </a:rPr>
                <a:t>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60" name="CustomShape 12"/>
            <p:cNvSpPr/>
            <p:nvPr/>
          </p:nvSpPr>
          <p:spPr>
            <a:xfrm>
              <a:off x="4473720" y="3630600"/>
              <a:ext cx="448920" cy="4233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b" anchorCtr="1">
              <a:noAutofit/>
            </a:bodyPr>
            <a:p>
              <a:pPr>
                <a:lnSpc>
                  <a:spcPct val="100000"/>
                </a:lnSpc>
                <a:spcBef>
                  <a:spcPts val="360"/>
                </a:spcBef>
              </a:pPr>
              <a:r>
                <a:rPr b="0" lang="en-US" sz="1800" spc="-1" strike="noStrike">
                  <a:solidFill>
                    <a:srgbClr val="9b2d1f"/>
                  </a:solidFill>
                  <a:latin typeface="Perpetua"/>
                </a:rPr>
                <a:t>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61" name="CustomShape 13"/>
            <p:cNvSpPr/>
            <p:nvPr/>
          </p:nvSpPr>
          <p:spPr>
            <a:xfrm>
              <a:off x="4022640" y="3630600"/>
              <a:ext cx="450360" cy="4233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b" anchorCtr="1">
              <a:noAutofit/>
            </a:bodyPr>
            <a:p>
              <a:pPr>
                <a:lnSpc>
                  <a:spcPct val="100000"/>
                </a:lnSpc>
                <a:spcBef>
                  <a:spcPts val="360"/>
                </a:spcBef>
              </a:pPr>
              <a:r>
                <a:rPr b="0" lang="en-US" sz="1800" spc="-1" strike="noStrike">
                  <a:solidFill>
                    <a:srgbClr val="9b2d1f"/>
                  </a:solidFill>
                  <a:latin typeface="Perpetua"/>
                </a:rPr>
                <a:t>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62" name="CustomShape 14"/>
            <p:cNvSpPr/>
            <p:nvPr/>
          </p:nvSpPr>
          <p:spPr>
            <a:xfrm>
              <a:off x="3570120" y="3630600"/>
              <a:ext cx="452160" cy="4233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b" anchorCtr="1">
              <a:noAutofit/>
            </a:bodyPr>
            <a:p>
              <a:pPr>
                <a:lnSpc>
                  <a:spcPct val="100000"/>
                </a:lnSpc>
                <a:spcBef>
                  <a:spcPts val="360"/>
                </a:spcBef>
              </a:pPr>
              <a:r>
                <a:rPr b="0" lang="en-US" sz="1800" spc="-1" strike="noStrike">
                  <a:solidFill>
                    <a:srgbClr val="9b2d1f"/>
                  </a:solidFill>
                  <a:latin typeface="Perpetua"/>
                </a:rPr>
                <a:t>9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63" name="CustomShape 15"/>
            <p:cNvSpPr/>
            <p:nvPr/>
          </p:nvSpPr>
          <p:spPr>
            <a:xfrm>
              <a:off x="3119400" y="3630600"/>
              <a:ext cx="450360" cy="4233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b" anchorCtr="1">
              <a:noAutofit/>
            </a:bodyPr>
            <a:p>
              <a:pPr>
                <a:lnSpc>
                  <a:spcPct val="100000"/>
                </a:lnSpc>
                <a:spcBef>
                  <a:spcPts val="360"/>
                </a:spcBef>
              </a:pPr>
              <a:r>
                <a:rPr b="0" lang="en-US" sz="1800" spc="-1" strike="noStrike">
                  <a:solidFill>
                    <a:srgbClr val="9b2d1f"/>
                  </a:solidFill>
                  <a:latin typeface="Perpetua"/>
                </a:rPr>
                <a:t>6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64" name="CustomShape 16"/>
            <p:cNvSpPr/>
            <p:nvPr/>
          </p:nvSpPr>
          <p:spPr>
            <a:xfrm>
              <a:off x="2670120" y="3630600"/>
              <a:ext cx="448920" cy="4233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b" anchorCtr="1">
              <a:noAutofit/>
            </a:bodyPr>
            <a:p>
              <a:pPr>
                <a:lnSpc>
                  <a:spcPct val="100000"/>
                </a:lnSpc>
                <a:spcBef>
                  <a:spcPts val="360"/>
                </a:spcBef>
              </a:pPr>
              <a:r>
                <a:rPr b="0" lang="en-US" sz="1800" spc="-1" strike="noStrike">
                  <a:solidFill>
                    <a:srgbClr val="9b2d1f"/>
                  </a:solidFill>
                  <a:latin typeface="Perpetua"/>
                </a:rPr>
                <a:t>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65" name="CustomShape 17"/>
            <p:cNvSpPr/>
            <p:nvPr/>
          </p:nvSpPr>
          <p:spPr>
            <a:xfrm>
              <a:off x="2219400" y="3630600"/>
              <a:ext cx="450360" cy="4233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b" anchorCtr="1">
              <a:noAutofit/>
            </a:bodyPr>
            <a:p>
              <a:pPr>
                <a:lnSpc>
                  <a:spcPct val="100000"/>
                </a:lnSpc>
                <a:spcBef>
                  <a:spcPts val="360"/>
                </a:spcBef>
              </a:pPr>
              <a:r>
                <a:rPr b="0" lang="en-US" sz="1800" spc="-1" strike="noStrike">
                  <a:solidFill>
                    <a:srgbClr val="9b2d1f"/>
                  </a:solidFill>
                  <a:latin typeface="Perpetua"/>
                </a:rPr>
                <a:t>8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66" name="Line 18"/>
            <p:cNvSpPr/>
            <p:nvPr/>
          </p:nvSpPr>
          <p:spPr>
            <a:xfrm>
              <a:off x="2219040" y="3630600"/>
              <a:ext cx="3154320" cy="0"/>
            </a:xfrm>
            <a:prstGeom prst="line">
              <a:avLst/>
            </a:prstGeom>
            <a:ln cap="sq"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Line 19"/>
            <p:cNvSpPr/>
            <p:nvPr/>
          </p:nvSpPr>
          <p:spPr>
            <a:xfrm>
              <a:off x="2219040" y="4054320"/>
              <a:ext cx="3154320" cy="0"/>
            </a:xfrm>
            <a:prstGeom prst="line">
              <a:avLst/>
            </a:prstGeom>
            <a:ln cap="sq"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Line 20"/>
            <p:cNvSpPr/>
            <p:nvPr/>
          </p:nvSpPr>
          <p:spPr>
            <a:xfrm>
              <a:off x="2219040" y="3630600"/>
              <a:ext cx="0" cy="423720"/>
            </a:xfrm>
            <a:prstGeom prst="line">
              <a:avLst/>
            </a:prstGeom>
            <a:ln cap="sq"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Line 21"/>
            <p:cNvSpPr/>
            <p:nvPr/>
          </p:nvSpPr>
          <p:spPr>
            <a:xfrm>
              <a:off x="2670120" y="3630600"/>
              <a:ext cx="0" cy="42372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Line 22"/>
            <p:cNvSpPr/>
            <p:nvPr/>
          </p:nvSpPr>
          <p:spPr>
            <a:xfrm>
              <a:off x="3119400" y="3630600"/>
              <a:ext cx="0" cy="42372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Line 23"/>
            <p:cNvSpPr/>
            <p:nvPr/>
          </p:nvSpPr>
          <p:spPr>
            <a:xfrm>
              <a:off x="3570120" y="3630600"/>
              <a:ext cx="0" cy="42372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Line 24"/>
            <p:cNvSpPr/>
            <p:nvPr/>
          </p:nvSpPr>
          <p:spPr>
            <a:xfrm>
              <a:off x="4022640" y="3630600"/>
              <a:ext cx="0" cy="42372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Line 25"/>
            <p:cNvSpPr/>
            <p:nvPr/>
          </p:nvSpPr>
          <p:spPr>
            <a:xfrm>
              <a:off x="4473360" y="3630600"/>
              <a:ext cx="0" cy="42372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Line 26"/>
            <p:cNvSpPr/>
            <p:nvPr/>
          </p:nvSpPr>
          <p:spPr>
            <a:xfrm>
              <a:off x="4922640" y="3630600"/>
              <a:ext cx="0" cy="42372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Line 27"/>
            <p:cNvSpPr/>
            <p:nvPr/>
          </p:nvSpPr>
          <p:spPr>
            <a:xfrm>
              <a:off x="5373360" y="3630600"/>
              <a:ext cx="0" cy="423720"/>
            </a:xfrm>
            <a:prstGeom prst="line">
              <a:avLst/>
            </a:prstGeom>
            <a:ln cap="sq"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6" name="CustomShape 28"/>
          <p:cNvSpPr/>
          <p:nvPr/>
        </p:nvSpPr>
        <p:spPr>
          <a:xfrm>
            <a:off x="5069520" y="4138560"/>
            <a:ext cx="22680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Perpetua"/>
              </a:rPr>
              <a:t>j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77" name="Line 29"/>
          <p:cNvSpPr/>
          <p:nvPr/>
        </p:nvSpPr>
        <p:spPr>
          <a:xfrm flipH="1">
            <a:off x="2858760" y="4290840"/>
            <a:ext cx="2210040" cy="0"/>
          </a:xfrm>
          <a:prstGeom prst="line">
            <a:avLst/>
          </a:prstGeom>
          <a:ln w="12600">
            <a:solidFill>
              <a:schemeClr val="tx1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latin typeface="Franklin Gothic Book"/>
              </a:rPr>
              <a:t>Example</a:t>
            </a:r>
            <a:endParaRPr b="0" lang="en-US" sz="4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479" name="TextShape 2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Autofit/>
          </a:bodyPr>
          <a:p>
            <a:pPr algn="ctr">
              <a:lnSpc>
                <a:spcPct val="100000"/>
              </a:lnSpc>
            </a:pPr>
            <a:fld id="{493E1531-44A4-4D79-ACE0-A03D0EFD7B2F}" type="slidenum">
              <a:rPr b="0" lang="en-US" sz="1400" spc="-1" strike="noStrike">
                <a:solidFill>
                  <a:srgbClr val="ffffff"/>
                </a:solidFill>
                <a:latin typeface="Franklin Gothic Book"/>
              </a:rPr>
              <a:t>8</a:t>
            </a:fld>
            <a:endParaRPr b="0" lang="en-IN" sz="1400" spc="-1" strike="noStrike">
              <a:latin typeface="Times New Roman"/>
            </a:endParaRPr>
          </a:p>
        </p:txBody>
      </p:sp>
      <p:grpSp>
        <p:nvGrpSpPr>
          <p:cNvPr id="480" name="Group 3"/>
          <p:cNvGrpSpPr/>
          <p:nvPr/>
        </p:nvGrpSpPr>
        <p:grpSpPr>
          <a:xfrm>
            <a:off x="318600" y="1218960"/>
            <a:ext cx="3186360" cy="714960"/>
            <a:chOff x="318600" y="1218960"/>
            <a:chExt cx="3186360" cy="714960"/>
          </a:xfrm>
        </p:grpSpPr>
        <p:grpSp>
          <p:nvGrpSpPr>
            <p:cNvPr id="481" name="Group 4"/>
            <p:cNvGrpSpPr/>
            <p:nvPr/>
          </p:nvGrpSpPr>
          <p:grpSpPr>
            <a:xfrm>
              <a:off x="350640" y="1218960"/>
              <a:ext cx="3154320" cy="424080"/>
              <a:chOff x="350640" y="1218960"/>
              <a:chExt cx="3154320" cy="424080"/>
            </a:xfrm>
          </p:grpSpPr>
          <p:sp>
            <p:nvSpPr>
              <p:cNvPr id="482" name="CustomShape 5"/>
              <p:cNvSpPr/>
              <p:nvPr/>
            </p:nvSpPr>
            <p:spPr>
              <a:xfrm>
                <a:off x="3054240" y="121932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1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483" name="CustomShape 6"/>
              <p:cNvSpPr/>
              <p:nvPr/>
            </p:nvSpPr>
            <p:spPr>
              <a:xfrm>
                <a:off x="2604960" y="1219320"/>
                <a:ext cx="44892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3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484" name="CustomShape 7"/>
              <p:cNvSpPr/>
              <p:nvPr/>
            </p:nvSpPr>
            <p:spPr>
              <a:xfrm>
                <a:off x="2154240" y="121932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2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485" name="CustomShape 8"/>
              <p:cNvSpPr/>
              <p:nvPr/>
            </p:nvSpPr>
            <p:spPr>
              <a:xfrm>
                <a:off x="1701720" y="1219320"/>
                <a:ext cx="4521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9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486" name="CustomShape 9"/>
              <p:cNvSpPr/>
              <p:nvPr/>
            </p:nvSpPr>
            <p:spPr>
              <a:xfrm>
                <a:off x="1251000" y="121932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6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487" name="CustomShape 10"/>
              <p:cNvSpPr/>
              <p:nvPr/>
            </p:nvSpPr>
            <p:spPr>
              <a:xfrm>
                <a:off x="801720" y="1219320"/>
                <a:ext cx="44892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4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488" name="CustomShape 11"/>
              <p:cNvSpPr/>
              <p:nvPr/>
            </p:nvSpPr>
            <p:spPr>
              <a:xfrm>
                <a:off x="351000" y="121932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8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489" name="Line 12"/>
              <p:cNvSpPr/>
              <p:nvPr/>
            </p:nvSpPr>
            <p:spPr>
              <a:xfrm>
                <a:off x="350640" y="1218960"/>
                <a:ext cx="3154320" cy="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0" name="Line 13"/>
              <p:cNvSpPr/>
              <p:nvPr/>
            </p:nvSpPr>
            <p:spPr>
              <a:xfrm>
                <a:off x="350640" y="1643040"/>
                <a:ext cx="3154320" cy="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1" name="Line 14"/>
              <p:cNvSpPr/>
              <p:nvPr/>
            </p:nvSpPr>
            <p:spPr>
              <a:xfrm>
                <a:off x="350640" y="1218960"/>
                <a:ext cx="0" cy="42408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2" name="Line 15"/>
              <p:cNvSpPr/>
              <p:nvPr/>
            </p:nvSpPr>
            <p:spPr>
              <a:xfrm>
                <a:off x="801360" y="1218960"/>
                <a:ext cx="0" cy="424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3" name="Line 16"/>
              <p:cNvSpPr/>
              <p:nvPr/>
            </p:nvSpPr>
            <p:spPr>
              <a:xfrm>
                <a:off x="1250640" y="1218960"/>
                <a:ext cx="0" cy="424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4" name="Line 17"/>
              <p:cNvSpPr/>
              <p:nvPr/>
            </p:nvSpPr>
            <p:spPr>
              <a:xfrm>
                <a:off x="1701720" y="1218960"/>
                <a:ext cx="0" cy="424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5" name="Line 18"/>
              <p:cNvSpPr/>
              <p:nvPr/>
            </p:nvSpPr>
            <p:spPr>
              <a:xfrm>
                <a:off x="2153880" y="1218960"/>
                <a:ext cx="0" cy="424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6" name="Line 19"/>
              <p:cNvSpPr/>
              <p:nvPr/>
            </p:nvSpPr>
            <p:spPr>
              <a:xfrm>
                <a:off x="2604960" y="1218960"/>
                <a:ext cx="0" cy="424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7" name="Line 20"/>
              <p:cNvSpPr/>
              <p:nvPr/>
            </p:nvSpPr>
            <p:spPr>
              <a:xfrm>
                <a:off x="3054240" y="1218960"/>
                <a:ext cx="0" cy="424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8" name="Line 21"/>
              <p:cNvSpPr/>
              <p:nvPr/>
            </p:nvSpPr>
            <p:spPr>
              <a:xfrm>
                <a:off x="3504960" y="1218960"/>
                <a:ext cx="0" cy="42408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99" name="CustomShape 22"/>
            <p:cNvSpPr/>
            <p:nvPr/>
          </p:nvSpPr>
          <p:spPr>
            <a:xfrm>
              <a:off x="318600" y="1600200"/>
              <a:ext cx="54684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Perpetua"/>
                </a:rPr>
                <a:t>i = 1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500" name="CustomShape 23"/>
            <p:cNvSpPr/>
            <p:nvPr/>
          </p:nvSpPr>
          <p:spPr>
            <a:xfrm>
              <a:off x="3201120" y="1600200"/>
              <a:ext cx="22680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Perpetua"/>
                </a:rPr>
                <a:t>j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501" name="Line 24"/>
            <p:cNvSpPr/>
            <p:nvPr/>
          </p:nvSpPr>
          <p:spPr>
            <a:xfrm flipH="1">
              <a:off x="990360" y="1752480"/>
              <a:ext cx="2210040" cy="0"/>
            </a:xfrm>
            <a:prstGeom prst="line">
              <a:avLst/>
            </a:prstGeom>
            <a:ln w="12600">
              <a:solidFill>
                <a:schemeClr val="tx1"/>
              </a:solidFill>
              <a:prstDash val="dash"/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02" name="Group 25"/>
          <p:cNvGrpSpPr/>
          <p:nvPr/>
        </p:nvGrpSpPr>
        <p:grpSpPr>
          <a:xfrm>
            <a:off x="318600" y="2025360"/>
            <a:ext cx="3216600" cy="714960"/>
            <a:chOff x="318600" y="2025360"/>
            <a:chExt cx="3216600" cy="714960"/>
          </a:xfrm>
        </p:grpSpPr>
        <p:grpSp>
          <p:nvGrpSpPr>
            <p:cNvPr id="503" name="Group 26"/>
            <p:cNvGrpSpPr/>
            <p:nvPr/>
          </p:nvGrpSpPr>
          <p:grpSpPr>
            <a:xfrm>
              <a:off x="380880" y="2025360"/>
              <a:ext cx="3154320" cy="424080"/>
              <a:chOff x="380880" y="2025360"/>
              <a:chExt cx="3154320" cy="424080"/>
            </a:xfrm>
          </p:grpSpPr>
          <p:sp>
            <p:nvSpPr>
              <p:cNvPr id="504" name="CustomShape 27"/>
              <p:cNvSpPr/>
              <p:nvPr/>
            </p:nvSpPr>
            <p:spPr>
              <a:xfrm>
                <a:off x="3084480" y="202572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3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505" name="CustomShape 28"/>
              <p:cNvSpPr/>
              <p:nvPr/>
            </p:nvSpPr>
            <p:spPr>
              <a:xfrm>
                <a:off x="2635200" y="2025720"/>
                <a:ext cx="44892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1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506" name="CustomShape 29"/>
              <p:cNvSpPr/>
              <p:nvPr/>
            </p:nvSpPr>
            <p:spPr>
              <a:xfrm>
                <a:off x="2184480" y="202572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2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507" name="CustomShape 30"/>
              <p:cNvSpPr/>
              <p:nvPr/>
            </p:nvSpPr>
            <p:spPr>
              <a:xfrm>
                <a:off x="1731960" y="2025720"/>
                <a:ext cx="4521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9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508" name="CustomShape 31"/>
              <p:cNvSpPr/>
              <p:nvPr/>
            </p:nvSpPr>
            <p:spPr>
              <a:xfrm>
                <a:off x="1281240" y="202572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6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509" name="CustomShape 32"/>
              <p:cNvSpPr/>
              <p:nvPr/>
            </p:nvSpPr>
            <p:spPr>
              <a:xfrm>
                <a:off x="831960" y="2025720"/>
                <a:ext cx="44892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4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510" name="CustomShape 33"/>
              <p:cNvSpPr/>
              <p:nvPr/>
            </p:nvSpPr>
            <p:spPr>
              <a:xfrm>
                <a:off x="380880" y="202572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8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511" name="Line 34"/>
              <p:cNvSpPr/>
              <p:nvPr/>
            </p:nvSpPr>
            <p:spPr>
              <a:xfrm>
                <a:off x="380880" y="2025360"/>
                <a:ext cx="3154320" cy="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2" name="Line 35"/>
              <p:cNvSpPr/>
              <p:nvPr/>
            </p:nvSpPr>
            <p:spPr>
              <a:xfrm>
                <a:off x="380880" y="2449440"/>
                <a:ext cx="3154320" cy="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3" name="Line 36"/>
              <p:cNvSpPr/>
              <p:nvPr/>
            </p:nvSpPr>
            <p:spPr>
              <a:xfrm>
                <a:off x="380880" y="2025360"/>
                <a:ext cx="0" cy="42408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4" name="Line 37"/>
              <p:cNvSpPr/>
              <p:nvPr/>
            </p:nvSpPr>
            <p:spPr>
              <a:xfrm>
                <a:off x="831600" y="2025360"/>
                <a:ext cx="0" cy="424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5" name="Line 38"/>
              <p:cNvSpPr/>
              <p:nvPr/>
            </p:nvSpPr>
            <p:spPr>
              <a:xfrm>
                <a:off x="1280880" y="2025360"/>
                <a:ext cx="0" cy="424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6" name="Line 39"/>
              <p:cNvSpPr/>
              <p:nvPr/>
            </p:nvSpPr>
            <p:spPr>
              <a:xfrm>
                <a:off x="1731960" y="2025360"/>
                <a:ext cx="0" cy="424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7" name="Line 40"/>
              <p:cNvSpPr/>
              <p:nvPr/>
            </p:nvSpPr>
            <p:spPr>
              <a:xfrm>
                <a:off x="2184120" y="2025360"/>
                <a:ext cx="0" cy="424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8" name="Line 41"/>
              <p:cNvSpPr/>
              <p:nvPr/>
            </p:nvSpPr>
            <p:spPr>
              <a:xfrm>
                <a:off x="2635200" y="2025360"/>
                <a:ext cx="0" cy="424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9" name="Line 42"/>
              <p:cNvSpPr/>
              <p:nvPr/>
            </p:nvSpPr>
            <p:spPr>
              <a:xfrm>
                <a:off x="3084480" y="2025360"/>
                <a:ext cx="0" cy="424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0" name="Line 43"/>
              <p:cNvSpPr/>
              <p:nvPr/>
            </p:nvSpPr>
            <p:spPr>
              <a:xfrm>
                <a:off x="3535200" y="2025360"/>
                <a:ext cx="0" cy="42408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21" name="CustomShape 44"/>
            <p:cNvSpPr/>
            <p:nvPr/>
          </p:nvSpPr>
          <p:spPr>
            <a:xfrm>
              <a:off x="318600" y="2406600"/>
              <a:ext cx="54684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Perpetua"/>
                </a:rPr>
                <a:t>i = 1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522" name="CustomShape 45"/>
            <p:cNvSpPr/>
            <p:nvPr/>
          </p:nvSpPr>
          <p:spPr>
            <a:xfrm>
              <a:off x="2743920" y="2406600"/>
              <a:ext cx="22680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Perpetua"/>
                </a:rPr>
                <a:t>j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523" name="Line 46"/>
            <p:cNvSpPr/>
            <p:nvPr/>
          </p:nvSpPr>
          <p:spPr>
            <a:xfrm flipH="1">
              <a:off x="990360" y="2558880"/>
              <a:ext cx="1676520" cy="0"/>
            </a:xfrm>
            <a:prstGeom prst="line">
              <a:avLst/>
            </a:prstGeom>
            <a:ln w="12600">
              <a:solidFill>
                <a:schemeClr val="tx1"/>
              </a:solidFill>
              <a:prstDash val="dash"/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4" name="Group 47"/>
          <p:cNvGrpSpPr/>
          <p:nvPr/>
        </p:nvGrpSpPr>
        <p:grpSpPr>
          <a:xfrm>
            <a:off x="318600" y="2831760"/>
            <a:ext cx="3216600" cy="746640"/>
            <a:chOff x="318600" y="2831760"/>
            <a:chExt cx="3216600" cy="746640"/>
          </a:xfrm>
        </p:grpSpPr>
        <p:grpSp>
          <p:nvGrpSpPr>
            <p:cNvPr id="525" name="Group 48"/>
            <p:cNvGrpSpPr/>
            <p:nvPr/>
          </p:nvGrpSpPr>
          <p:grpSpPr>
            <a:xfrm>
              <a:off x="380880" y="2831760"/>
              <a:ext cx="3154320" cy="424080"/>
              <a:chOff x="380880" y="2831760"/>
              <a:chExt cx="3154320" cy="424080"/>
            </a:xfrm>
          </p:grpSpPr>
          <p:sp>
            <p:nvSpPr>
              <p:cNvPr id="526" name="CustomShape 49"/>
              <p:cNvSpPr/>
              <p:nvPr/>
            </p:nvSpPr>
            <p:spPr>
              <a:xfrm>
                <a:off x="3084480" y="283212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3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527" name="CustomShape 50"/>
              <p:cNvSpPr/>
              <p:nvPr/>
            </p:nvSpPr>
            <p:spPr>
              <a:xfrm>
                <a:off x="2635200" y="2832120"/>
                <a:ext cx="44892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2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528" name="CustomShape 51"/>
              <p:cNvSpPr/>
              <p:nvPr/>
            </p:nvSpPr>
            <p:spPr>
              <a:xfrm>
                <a:off x="2184480" y="283212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1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529" name="CustomShape 52"/>
              <p:cNvSpPr/>
              <p:nvPr/>
            </p:nvSpPr>
            <p:spPr>
              <a:xfrm>
                <a:off x="1731960" y="2832120"/>
                <a:ext cx="4521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9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530" name="CustomShape 53"/>
              <p:cNvSpPr/>
              <p:nvPr/>
            </p:nvSpPr>
            <p:spPr>
              <a:xfrm>
                <a:off x="1281240" y="283212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6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531" name="CustomShape 54"/>
              <p:cNvSpPr/>
              <p:nvPr/>
            </p:nvSpPr>
            <p:spPr>
              <a:xfrm>
                <a:off x="831960" y="2832120"/>
                <a:ext cx="44892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4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532" name="CustomShape 55"/>
              <p:cNvSpPr/>
              <p:nvPr/>
            </p:nvSpPr>
            <p:spPr>
              <a:xfrm>
                <a:off x="380880" y="283212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8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533" name="Line 56"/>
              <p:cNvSpPr/>
              <p:nvPr/>
            </p:nvSpPr>
            <p:spPr>
              <a:xfrm>
                <a:off x="380880" y="2831760"/>
                <a:ext cx="3154320" cy="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4" name="Line 57"/>
              <p:cNvSpPr/>
              <p:nvPr/>
            </p:nvSpPr>
            <p:spPr>
              <a:xfrm>
                <a:off x="380880" y="3255840"/>
                <a:ext cx="3154320" cy="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5" name="Line 58"/>
              <p:cNvSpPr/>
              <p:nvPr/>
            </p:nvSpPr>
            <p:spPr>
              <a:xfrm>
                <a:off x="380880" y="2831760"/>
                <a:ext cx="0" cy="42408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6" name="Line 59"/>
              <p:cNvSpPr/>
              <p:nvPr/>
            </p:nvSpPr>
            <p:spPr>
              <a:xfrm>
                <a:off x="831600" y="2831760"/>
                <a:ext cx="0" cy="424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7" name="Line 60"/>
              <p:cNvSpPr/>
              <p:nvPr/>
            </p:nvSpPr>
            <p:spPr>
              <a:xfrm>
                <a:off x="1280880" y="2831760"/>
                <a:ext cx="0" cy="424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8" name="Line 61"/>
              <p:cNvSpPr/>
              <p:nvPr/>
            </p:nvSpPr>
            <p:spPr>
              <a:xfrm>
                <a:off x="1731960" y="2831760"/>
                <a:ext cx="0" cy="424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9" name="Line 62"/>
              <p:cNvSpPr/>
              <p:nvPr/>
            </p:nvSpPr>
            <p:spPr>
              <a:xfrm>
                <a:off x="2184120" y="2831760"/>
                <a:ext cx="0" cy="424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0" name="Line 63"/>
              <p:cNvSpPr/>
              <p:nvPr/>
            </p:nvSpPr>
            <p:spPr>
              <a:xfrm>
                <a:off x="2635200" y="2831760"/>
                <a:ext cx="0" cy="424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1" name="Line 64"/>
              <p:cNvSpPr/>
              <p:nvPr/>
            </p:nvSpPr>
            <p:spPr>
              <a:xfrm>
                <a:off x="3084480" y="2831760"/>
                <a:ext cx="0" cy="424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2" name="Line 65"/>
              <p:cNvSpPr/>
              <p:nvPr/>
            </p:nvSpPr>
            <p:spPr>
              <a:xfrm>
                <a:off x="3535200" y="2831760"/>
                <a:ext cx="0" cy="42408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43" name="CustomShape 66"/>
            <p:cNvSpPr/>
            <p:nvPr/>
          </p:nvSpPr>
          <p:spPr>
            <a:xfrm>
              <a:off x="318600" y="3244680"/>
              <a:ext cx="54684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Perpetua"/>
                </a:rPr>
                <a:t>i = 1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544" name="CustomShape 67"/>
            <p:cNvSpPr/>
            <p:nvPr/>
          </p:nvSpPr>
          <p:spPr>
            <a:xfrm>
              <a:off x="2286720" y="3244680"/>
              <a:ext cx="22680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Perpetua"/>
                </a:rPr>
                <a:t>j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545" name="Line 68"/>
            <p:cNvSpPr/>
            <p:nvPr/>
          </p:nvSpPr>
          <p:spPr>
            <a:xfrm flipH="1">
              <a:off x="990360" y="3396960"/>
              <a:ext cx="1279440" cy="0"/>
            </a:xfrm>
            <a:prstGeom prst="line">
              <a:avLst/>
            </a:prstGeom>
            <a:ln w="12600">
              <a:solidFill>
                <a:schemeClr val="tx1"/>
              </a:solidFill>
              <a:prstDash val="dash"/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46" name="Group 69"/>
          <p:cNvGrpSpPr/>
          <p:nvPr/>
        </p:nvGrpSpPr>
        <p:grpSpPr>
          <a:xfrm>
            <a:off x="318600" y="3657600"/>
            <a:ext cx="3216600" cy="714600"/>
            <a:chOff x="318600" y="3657600"/>
            <a:chExt cx="3216600" cy="714600"/>
          </a:xfrm>
        </p:grpSpPr>
        <p:grpSp>
          <p:nvGrpSpPr>
            <p:cNvPr id="547" name="Group 70"/>
            <p:cNvGrpSpPr/>
            <p:nvPr/>
          </p:nvGrpSpPr>
          <p:grpSpPr>
            <a:xfrm>
              <a:off x="380880" y="3657600"/>
              <a:ext cx="3154320" cy="423720"/>
              <a:chOff x="380880" y="3657600"/>
              <a:chExt cx="3154320" cy="423720"/>
            </a:xfrm>
          </p:grpSpPr>
          <p:sp>
            <p:nvSpPr>
              <p:cNvPr id="548" name="CustomShape 71"/>
              <p:cNvSpPr/>
              <p:nvPr/>
            </p:nvSpPr>
            <p:spPr>
              <a:xfrm>
                <a:off x="3084480" y="365760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3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549" name="CustomShape 72"/>
              <p:cNvSpPr/>
              <p:nvPr/>
            </p:nvSpPr>
            <p:spPr>
              <a:xfrm>
                <a:off x="2635200" y="3657600"/>
                <a:ext cx="44892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2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550" name="CustomShape 73"/>
              <p:cNvSpPr/>
              <p:nvPr/>
            </p:nvSpPr>
            <p:spPr>
              <a:xfrm>
                <a:off x="2184480" y="365760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9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551" name="CustomShape 74"/>
              <p:cNvSpPr/>
              <p:nvPr/>
            </p:nvSpPr>
            <p:spPr>
              <a:xfrm>
                <a:off x="1731960" y="3657600"/>
                <a:ext cx="4521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1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552" name="CustomShape 75"/>
              <p:cNvSpPr/>
              <p:nvPr/>
            </p:nvSpPr>
            <p:spPr>
              <a:xfrm>
                <a:off x="1281240" y="365760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6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553" name="CustomShape 76"/>
              <p:cNvSpPr/>
              <p:nvPr/>
            </p:nvSpPr>
            <p:spPr>
              <a:xfrm>
                <a:off x="831960" y="3657600"/>
                <a:ext cx="44892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4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554" name="CustomShape 77"/>
              <p:cNvSpPr/>
              <p:nvPr/>
            </p:nvSpPr>
            <p:spPr>
              <a:xfrm>
                <a:off x="380880" y="365760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8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555" name="Line 78"/>
              <p:cNvSpPr/>
              <p:nvPr/>
            </p:nvSpPr>
            <p:spPr>
              <a:xfrm>
                <a:off x="380880" y="3657600"/>
                <a:ext cx="3154320" cy="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6" name="Line 79"/>
              <p:cNvSpPr/>
              <p:nvPr/>
            </p:nvSpPr>
            <p:spPr>
              <a:xfrm>
                <a:off x="380880" y="4081320"/>
                <a:ext cx="3154320" cy="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7" name="Line 80"/>
              <p:cNvSpPr/>
              <p:nvPr/>
            </p:nvSpPr>
            <p:spPr>
              <a:xfrm>
                <a:off x="380880" y="3657600"/>
                <a:ext cx="0" cy="42372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8" name="Line 81"/>
              <p:cNvSpPr/>
              <p:nvPr/>
            </p:nvSpPr>
            <p:spPr>
              <a:xfrm>
                <a:off x="831600" y="3657600"/>
                <a:ext cx="0" cy="423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9" name="Line 82"/>
              <p:cNvSpPr/>
              <p:nvPr/>
            </p:nvSpPr>
            <p:spPr>
              <a:xfrm>
                <a:off x="1280880" y="3657600"/>
                <a:ext cx="0" cy="423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0" name="Line 83"/>
              <p:cNvSpPr/>
              <p:nvPr/>
            </p:nvSpPr>
            <p:spPr>
              <a:xfrm>
                <a:off x="1731960" y="3657600"/>
                <a:ext cx="0" cy="423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1" name="Line 84"/>
              <p:cNvSpPr/>
              <p:nvPr/>
            </p:nvSpPr>
            <p:spPr>
              <a:xfrm>
                <a:off x="2184120" y="3657600"/>
                <a:ext cx="0" cy="423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2" name="Line 85"/>
              <p:cNvSpPr/>
              <p:nvPr/>
            </p:nvSpPr>
            <p:spPr>
              <a:xfrm>
                <a:off x="2635200" y="3657600"/>
                <a:ext cx="0" cy="423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3" name="Line 86"/>
              <p:cNvSpPr/>
              <p:nvPr/>
            </p:nvSpPr>
            <p:spPr>
              <a:xfrm>
                <a:off x="3084480" y="3657600"/>
                <a:ext cx="0" cy="423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4" name="Line 87"/>
              <p:cNvSpPr/>
              <p:nvPr/>
            </p:nvSpPr>
            <p:spPr>
              <a:xfrm>
                <a:off x="3535200" y="3657600"/>
                <a:ext cx="0" cy="42372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65" name="CustomShape 88"/>
            <p:cNvSpPr/>
            <p:nvPr/>
          </p:nvSpPr>
          <p:spPr>
            <a:xfrm>
              <a:off x="318600" y="4038480"/>
              <a:ext cx="54684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Perpetua"/>
                </a:rPr>
                <a:t>i = 1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566" name="CustomShape 89"/>
            <p:cNvSpPr/>
            <p:nvPr/>
          </p:nvSpPr>
          <p:spPr>
            <a:xfrm>
              <a:off x="1829520" y="4038480"/>
              <a:ext cx="22680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Perpetua"/>
                </a:rPr>
                <a:t>j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567" name="Line 90"/>
            <p:cNvSpPr/>
            <p:nvPr/>
          </p:nvSpPr>
          <p:spPr>
            <a:xfrm flipH="1">
              <a:off x="990360" y="4190760"/>
              <a:ext cx="822240" cy="0"/>
            </a:xfrm>
            <a:prstGeom prst="line">
              <a:avLst/>
            </a:prstGeom>
            <a:ln w="12600">
              <a:solidFill>
                <a:schemeClr val="tx1"/>
              </a:solidFill>
              <a:prstDash val="dash"/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8" name="Group 91"/>
          <p:cNvGrpSpPr/>
          <p:nvPr/>
        </p:nvGrpSpPr>
        <p:grpSpPr>
          <a:xfrm>
            <a:off x="318600" y="4495680"/>
            <a:ext cx="3216600" cy="714960"/>
            <a:chOff x="318600" y="4495680"/>
            <a:chExt cx="3216600" cy="714960"/>
          </a:xfrm>
        </p:grpSpPr>
        <p:grpSp>
          <p:nvGrpSpPr>
            <p:cNvPr id="569" name="Group 92"/>
            <p:cNvGrpSpPr/>
            <p:nvPr/>
          </p:nvGrpSpPr>
          <p:grpSpPr>
            <a:xfrm>
              <a:off x="380880" y="4495680"/>
              <a:ext cx="3154320" cy="423720"/>
              <a:chOff x="380880" y="4495680"/>
              <a:chExt cx="3154320" cy="423720"/>
            </a:xfrm>
          </p:grpSpPr>
          <p:sp>
            <p:nvSpPr>
              <p:cNvPr id="570" name="CustomShape 93"/>
              <p:cNvSpPr/>
              <p:nvPr/>
            </p:nvSpPr>
            <p:spPr>
              <a:xfrm>
                <a:off x="3084480" y="449568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3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571" name="CustomShape 94"/>
              <p:cNvSpPr/>
              <p:nvPr/>
            </p:nvSpPr>
            <p:spPr>
              <a:xfrm>
                <a:off x="2635200" y="4495680"/>
                <a:ext cx="44892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2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572" name="CustomShape 95"/>
              <p:cNvSpPr/>
              <p:nvPr/>
            </p:nvSpPr>
            <p:spPr>
              <a:xfrm>
                <a:off x="2184480" y="449568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9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573" name="CustomShape 96"/>
              <p:cNvSpPr/>
              <p:nvPr/>
            </p:nvSpPr>
            <p:spPr>
              <a:xfrm>
                <a:off x="1731960" y="4495680"/>
                <a:ext cx="4521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6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574" name="CustomShape 97"/>
              <p:cNvSpPr/>
              <p:nvPr/>
            </p:nvSpPr>
            <p:spPr>
              <a:xfrm>
                <a:off x="1281240" y="449568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1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575" name="CustomShape 98"/>
              <p:cNvSpPr/>
              <p:nvPr/>
            </p:nvSpPr>
            <p:spPr>
              <a:xfrm>
                <a:off x="831960" y="4495680"/>
                <a:ext cx="44892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4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576" name="CustomShape 99"/>
              <p:cNvSpPr/>
              <p:nvPr/>
            </p:nvSpPr>
            <p:spPr>
              <a:xfrm>
                <a:off x="380880" y="449568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8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577" name="Line 100"/>
              <p:cNvSpPr/>
              <p:nvPr/>
            </p:nvSpPr>
            <p:spPr>
              <a:xfrm>
                <a:off x="380880" y="4495680"/>
                <a:ext cx="3154320" cy="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8" name="Line 101"/>
              <p:cNvSpPr/>
              <p:nvPr/>
            </p:nvSpPr>
            <p:spPr>
              <a:xfrm>
                <a:off x="380880" y="4919400"/>
                <a:ext cx="3154320" cy="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9" name="Line 102"/>
              <p:cNvSpPr/>
              <p:nvPr/>
            </p:nvSpPr>
            <p:spPr>
              <a:xfrm>
                <a:off x="380880" y="4495680"/>
                <a:ext cx="0" cy="42372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0" name="Line 103"/>
              <p:cNvSpPr/>
              <p:nvPr/>
            </p:nvSpPr>
            <p:spPr>
              <a:xfrm>
                <a:off x="831600" y="4495680"/>
                <a:ext cx="0" cy="423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1" name="Line 104"/>
              <p:cNvSpPr/>
              <p:nvPr/>
            </p:nvSpPr>
            <p:spPr>
              <a:xfrm>
                <a:off x="1280880" y="4495680"/>
                <a:ext cx="0" cy="423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2" name="Line 105"/>
              <p:cNvSpPr/>
              <p:nvPr/>
            </p:nvSpPr>
            <p:spPr>
              <a:xfrm>
                <a:off x="1731960" y="4495680"/>
                <a:ext cx="0" cy="423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3" name="Line 106"/>
              <p:cNvSpPr/>
              <p:nvPr/>
            </p:nvSpPr>
            <p:spPr>
              <a:xfrm>
                <a:off x="2184120" y="4495680"/>
                <a:ext cx="0" cy="423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4" name="Line 107"/>
              <p:cNvSpPr/>
              <p:nvPr/>
            </p:nvSpPr>
            <p:spPr>
              <a:xfrm>
                <a:off x="2635200" y="4495680"/>
                <a:ext cx="0" cy="423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5" name="Line 108"/>
              <p:cNvSpPr/>
              <p:nvPr/>
            </p:nvSpPr>
            <p:spPr>
              <a:xfrm>
                <a:off x="3084480" y="4495680"/>
                <a:ext cx="0" cy="423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6" name="Line 109"/>
              <p:cNvSpPr/>
              <p:nvPr/>
            </p:nvSpPr>
            <p:spPr>
              <a:xfrm>
                <a:off x="3535200" y="4495680"/>
                <a:ext cx="0" cy="42372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87" name="CustomShape 110"/>
            <p:cNvSpPr/>
            <p:nvPr/>
          </p:nvSpPr>
          <p:spPr>
            <a:xfrm>
              <a:off x="318600" y="4876920"/>
              <a:ext cx="54684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Perpetua"/>
                </a:rPr>
                <a:t>i = 1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588" name="CustomShape 111"/>
            <p:cNvSpPr/>
            <p:nvPr/>
          </p:nvSpPr>
          <p:spPr>
            <a:xfrm>
              <a:off x="1448640" y="4876920"/>
              <a:ext cx="22680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Perpetua"/>
                </a:rPr>
                <a:t>j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589" name="Line 112"/>
            <p:cNvSpPr/>
            <p:nvPr/>
          </p:nvSpPr>
          <p:spPr>
            <a:xfrm flipH="1">
              <a:off x="990360" y="5029200"/>
              <a:ext cx="457200" cy="0"/>
            </a:xfrm>
            <a:prstGeom prst="line">
              <a:avLst/>
            </a:prstGeom>
            <a:ln w="12600">
              <a:solidFill>
                <a:schemeClr val="tx1"/>
              </a:solidFill>
              <a:prstDash val="dash"/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90" name="Group 113"/>
          <p:cNvGrpSpPr/>
          <p:nvPr/>
        </p:nvGrpSpPr>
        <p:grpSpPr>
          <a:xfrm>
            <a:off x="318600" y="5302080"/>
            <a:ext cx="3216600" cy="746640"/>
            <a:chOff x="318600" y="5302080"/>
            <a:chExt cx="3216600" cy="746640"/>
          </a:xfrm>
        </p:grpSpPr>
        <p:grpSp>
          <p:nvGrpSpPr>
            <p:cNvPr id="591" name="Group 114"/>
            <p:cNvGrpSpPr/>
            <p:nvPr/>
          </p:nvGrpSpPr>
          <p:grpSpPr>
            <a:xfrm>
              <a:off x="380880" y="5302080"/>
              <a:ext cx="3154320" cy="423720"/>
              <a:chOff x="380880" y="5302080"/>
              <a:chExt cx="3154320" cy="423720"/>
            </a:xfrm>
          </p:grpSpPr>
          <p:sp>
            <p:nvSpPr>
              <p:cNvPr id="592" name="CustomShape 115"/>
              <p:cNvSpPr/>
              <p:nvPr/>
            </p:nvSpPr>
            <p:spPr>
              <a:xfrm>
                <a:off x="3084480" y="530208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3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593" name="CustomShape 116"/>
              <p:cNvSpPr/>
              <p:nvPr/>
            </p:nvSpPr>
            <p:spPr>
              <a:xfrm>
                <a:off x="2635200" y="5302080"/>
                <a:ext cx="44892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2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594" name="CustomShape 117"/>
              <p:cNvSpPr/>
              <p:nvPr/>
            </p:nvSpPr>
            <p:spPr>
              <a:xfrm>
                <a:off x="2184480" y="530208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9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595" name="CustomShape 118"/>
              <p:cNvSpPr/>
              <p:nvPr/>
            </p:nvSpPr>
            <p:spPr>
              <a:xfrm>
                <a:off x="1731960" y="5302080"/>
                <a:ext cx="4521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6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596" name="CustomShape 119"/>
              <p:cNvSpPr/>
              <p:nvPr/>
            </p:nvSpPr>
            <p:spPr>
              <a:xfrm>
                <a:off x="1281240" y="530208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4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597" name="CustomShape 120"/>
              <p:cNvSpPr/>
              <p:nvPr/>
            </p:nvSpPr>
            <p:spPr>
              <a:xfrm>
                <a:off x="831960" y="5302080"/>
                <a:ext cx="44892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1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598" name="CustomShape 121"/>
              <p:cNvSpPr/>
              <p:nvPr/>
            </p:nvSpPr>
            <p:spPr>
              <a:xfrm>
                <a:off x="380880" y="530208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8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599" name="Line 122"/>
              <p:cNvSpPr/>
              <p:nvPr/>
            </p:nvSpPr>
            <p:spPr>
              <a:xfrm>
                <a:off x="380880" y="5302080"/>
                <a:ext cx="3154320" cy="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0" name="Line 123"/>
              <p:cNvSpPr/>
              <p:nvPr/>
            </p:nvSpPr>
            <p:spPr>
              <a:xfrm>
                <a:off x="380880" y="5725800"/>
                <a:ext cx="3154320" cy="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1" name="Line 124"/>
              <p:cNvSpPr/>
              <p:nvPr/>
            </p:nvSpPr>
            <p:spPr>
              <a:xfrm>
                <a:off x="380880" y="5302080"/>
                <a:ext cx="0" cy="42372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2" name="Line 125"/>
              <p:cNvSpPr/>
              <p:nvPr/>
            </p:nvSpPr>
            <p:spPr>
              <a:xfrm>
                <a:off x="831600" y="5302080"/>
                <a:ext cx="0" cy="423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3" name="Line 126"/>
              <p:cNvSpPr/>
              <p:nvPr/>
            </p:nvSpPr>
            <p:spPr>
              <a:xfrm>
                <a:off x="1280880" y="5302080"/>
                <a:ext cx="0" cy="423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4" name="Line 127"/>
              <p:cNvSpPr/>
              <p:nvPr/>
            </p:nvSpPr>
            <p:spPr>
              <a:xfrm>
                <a:off x="1731960" y="5302080"/>
                <a:ext cx="0" cy="423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5" name="Line 128"/>
              <p:cNvSpPr/>
              <p:nvPr/>
            </p:nvSpPr>
            <p:spPr>
              <a:xfrm>
                <a:off x="2184120" y="5302080"/>
                <a:ext cx="0" cy="423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6" name="Line 129"/>
              <p:cNvSpPr/>
              <p:nvPr/>
            </p:nvSpPr>
            <p:spPr>
              <a:xfrm>
                <a:off x="2635200" y="5302080"/>
                <a:ext cx="0" cy="423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7" name="Line 130"/>
              <p:cNvSpPr/>
              <p:nvPr/>
            </p:nvSpPr>
            <p:spPr>
              <a:xfrm>
                <a:off x="3084480" y="5302080"/>
                <a:ext cx="0" cy="423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8" name="Line 131"/>
              <p:cNvSpPr/>
              <p:nvPr/>
            </p:nvSpPr>
            <p:spPr>
              <a:xfrm>
                <a:off x="3535200" y="5302080"/>
                <a:ext cx="0" cy="42372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09" name="CustomShape 132"/>
            <p:cNvSpPr/>
            <p:nvPr/>
          </p:nvSpPr>
          <p:spPr>
            <a:xfrm>
              <a:off x="318600" y="5715000"/>
              <a:ext cx="54684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Perpetua"/>
                </a:rPr>
                <a:t>i = 1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610" name="CustomShape 133"/>
            <p:cNvSpPr/>
            <p:nvPr/>
          </p:nvSpPr>
          <p:spPr>
            <a:xfrm>
              <a:off x="915120" y="5715000"/>
              <a:ext cx="22680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Perpetua"/>
                </a:rPr>
                <a:t>j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611" name="Group 134"/>
          <p:cNvGrpSpPr/>
          <p:nvPr/>
        </p:nvGrpSpPr>
        <p:grpSpPr>
          <a:xfrm>
            <a:off x="318600" y="6108480"/>
            <a:ext cx="3216600" cy="746640"/>
            <a:chOff x="318600" y="6108480"/>
            <a:chExt cx="3216600" cy="746640"/>
          </a:xfrm>
        </p:grpSpPr>
        <p:grpSp>
          <p:nvGrpSpPr>
            <p:cNvPr id="612" name="Group 135"/>
            <p:cNvGrpSpPr/>
            <p:nvPr/>
          </p:nvGrpSpPr>
          <p:grpSpPr>
            <a:xfrm>
              <a:off x="380880" y="6108480"/>
              <a:ext cx="3154320" cy="424080"/>
              <a:chOff x="380880" y="6108480"/>
              <a:chExt cx="3154320" cy="424080"/>
            </a:xfrm>
          </p:grpSpPr>
          <p:sp>
            <p:nvSpPr>
              <p:cNvPr id="613" name="CustomShape 136"/>
              <p:cNvSpPr/>
              <p:nvPr/>
            </p:nvSpPr>
            <p:spPr>
              <a:xfrm>
                <a:off x="3084480" y="610884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3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614" name="CustomShape 137"/>
              <p:cNvSpPr/>
              <p:nvPr/>
            </p:nvSpPr>
            <p:spPr>
              <a:xfrm>
                <a:off x="2635200" y="6108840"/>
                <a:ext cx="44892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2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615" name="CustomShape 138"/>
              <p:cNvSpPr/>
              <p:nvPr/>
            </p:nvSpPr>
            <p:spPr>
              <a:xfrm>
                <a:off x="2184480" y="610884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9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616" name="CustomShape 139"/>
              <p:cNvSpPr/>
              <p:nvPr/>
            </p:nvSpPr>
            <p:spPr>
              <a:xfrm>
                <a:off x="1731960" y="6108840"/>
                <a:ext cx="4521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6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617" name="CustomShape 140"/>
              <p:cNvSpPr/>
              <p:nvPr/>
            </p:nvSpPr>
            <p:spPr>
              <a:xfrm>
                <a:off x="1281240" y="610884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4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618" name="CustomShape 141"/>
              <p:cNvSpPr/>
              <p:nvPr/>
            </p:nvSpPr>
            <p:spPr>
              <a:xfrm>
                <a:off x="831960" y="6108840"/>
                <a:ext cx="44892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8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619" name="CustomShape 142"/>
              <p:cNvSpPr/>
              <p:nvPr/>
            </p:nvSpPr>
            <p:spPr>
              <a:xfrm>
                <a:off x="380880" y="610884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1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620" name="Line 143"/>
              <p:cNvSpPr/>
              <p:nvPr/>
            </p:nvSpPr>
            <p:spPr>
              <a:xfrm>
                <a:off x="380880" y="6108480"/>
                <a:ext cx="3154320" cy="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1" name="Line 144"/>
              <p:cNvSpPr/>
              <p:nvPr/>
            </p:nvSpPr>
            <p:spPr>
              <a:xfrm>
                <a:off x="380880" y="6532560"/>
                <a:ext cx="3154320" cy="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2" name="Line 145"/>
              <p:cNvSpPr/>
              <p:nvPr/>
            </p:nvSpPr>
            <p:spPr>
              <a:xfrm>
                <a:off x="380880" y="6108480"/>
                <a:ext cx="0" cy="42408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3" name="Line 146"/>
              <p:cNvSpPr/>
              <p:nvPr/>
            </p:nvSpPr>
            <p:spPr>
              <a:xfrm>
                <a:off x="831600" y="6108480"/>
                <a:ext cx="0" cy="424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4" name="Line 147"/>
              <p:cNvSpPr/>
              <p:nvPr/>
            </p:nvSpPr>
            <p:spPr>
              <a:xfrm>
                <a:off x="1280880" y="6108480"/>
                <a:ext cx="0" cy="424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5" name="Line 148"/>
              <p:cNvSpPr/>
              <p:nvPr/>
            </p:nvSpPr>
            <p:spPr>
              <a:xfrm>
                <a:off x="1731960" y="6108480"/>
                <a:ext cx="0" cy="424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6" name="Line 149"/>
              <p:cNvSpPr/>
              <p:nvPr/>
            </p:nvSpPr>
            <p:spPr>
              <a:xfrm>
                <a:off x="2184120" y="6108480"/>
                <a:ext cx="0" cy="424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7" name="Line 150"/>
              <p:cNvSpPr/>
              <p:nvPr/>
            </p:nvSpPr>
            <p:spPr>
              <a:xfrm>
                <a:off x="2635200" y="6108480"/>
                <a:ext cx="0" cy="424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8" name="Line 151"/>
              <p:cNvSpPr/>
              <p:nvPr/>
            </p:nvSpPr>
            <p:spPr>
              <a:xfrm>
                <a:off x="3084480" y="6108480"/>
                <a:ext cx="0" cy="424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9" name="Line 152"/>
              <p:cNvSpPr/>
              <p:nvPr/>
            </p:nvSpPr>
            <p:spPr>
              <a:xfrm>
                <a:off x="3535200" y="6108480"/>
                <a:ext cx="0" cy="42408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30" name="CustomShape 153"/>
            <p:cNvSpPr/>
            <p:nvPr/>
          </p:nvSpPr>
          <p:spPr>
            <a:xfrm>
              <a:off x="318600" y="6521400"/>
              <a:ext cx="54684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Perpetua"/>
                </a:rPr>
                <a:t>i = 1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631" name="CustomShape 154"/>
            <p:cNvSpPr/>
            <p:nvPr/>
          </p:nvSpPr>
          <p:spPr>
            <a:xfrm>
              <a:off x="915120" y="6521400"/>
              <a:ext cx="22680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Perpetua"/>
                </a:rPr>
                <a:t>j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632" name="Group 155"/>
          <p:cNvGrpSpPr/>
          <p:nvPr/>
        </p:nvGrpSpPr>
        <p:grpSpPr>
          <a:xfrm>
            <a:off x="4922640" y="1218960"/>
            <a:ext cx="3154320" cy="746640"/>
            <a:chOff x="4922640" y="1218960"/>
            <a:chExt cx="3154320" cy="746640"/>
          </a:xfrm>
        </p:grpSpPr>
        <p:grpSp>
          <p:nvGrpSpPr>
            <p:cNvPr id="633" name="Group 156"/>
            <p:cNvGrpSpPr/>
            <p:nvPr/>
          </p:nvGrpSpPr>
          <p:grpSpPr>
            <a:xfrm>
              <a:off x="4922640" y="1218960"/>
              <a:ext cx="3154320" cy="424080"/>
              <a:chOff x="4922640" y="1218960"/>
              <a:chExt cx="3154320" cy="424080"/>
            </a:xfrm>
          </p:grpSpPr>
          <p:sp>
            <p:nvSpPr>
              <p:cNvPr id="634" name="CustomShape 157"/>
              <p:cNvSpPr/>
              <p:nvPr/>
            </p:nvSpPr>
            <p:spPr>
              <a:xfrm>
                <a:off x="7626240" y="121932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3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635" name="CustomShape 158"/>
              <p:cNvSpPr/>
              <p:nvPr/>
            </p:nvSpPr>
            <p:spPr>
              <a:xfrm>
                <a:off x="7176960" y="1219320"/>
                <a:ext cx="44892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2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636" name="CustomShape 159"/>
              <p:cNvSpPr/>
              <p:nvPr/>
            </p:nvSpPr>
            <p:spPr>
              <a:xfrm>
                <a:off x="6726240" y="121932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9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637" name="CustomShape 160"/>
              <p:cNvSpPr/>
              <p:nvPr/>
            </p:nvSpPr>
            <p:spPr>
              <a:xfrm>
                <a:off x="6273720" y="1219320"/>
                <a:ext cx="4521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6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638" name="CustomShape 161"/>
              <p:cNvSpPr/>
              <p:nvPr/>
            </p:nvSpPr>
            <p:spPr>
              <a:xfrm>
                <a:off x="5823000" y="121932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4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639" name="CustomShape 162"/>
              <p:cNvSpPr/>
              <p:nvPr/>
            </p:nvSpPr>
            <p:spPr>
              <a:xfrm>
                <a:off x="5373720" y="1219320"/>
                <a:ext cx="44892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8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640" name="CustomShape 163"/>
              <p:cNvSpPr/>
              <p:nvPr/>
            </p:nvSpPr>
            <p:spPr>
              <a:xfrm>
                <a:off x="4923000" y="121932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1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641" name="Line 164"/>
              <p:cNvSpPr/>
              <p:nvPr/>
            </p:nvSpPr>
            <p:spPr>
              <a:xfrm>
                <a:off x="4922640" y="1218960"/>
                <a:ext cx="3154320" cy="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2" name="Line 165"/>
              <p:cNvSpPr/>
              <p:nvPr/>
            </p:nvSpPr>
            <p:spPr>
              <a:xfrm>
                <a:off x="4922640" y="1643040"/>
                <a:ext cx="3154320" cy="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3" name="Line 166"/>
              <p:cNvSpPr/>
              <p:nvPr/>
            </p:nvSpPr>
            <p:spPr>
              <a:xfrm>
                <a:off x="4922640" y="1218960"/>
                <a:ext cx="0" cy="42408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4" name="Line 167"/>
              <p:cNvSpPr/>
              <p:nvPr/>
            </p:nvSpPr>
            <p:spPr>
              <a:xfrm>
                <a:off x="5373360" y="1218960"/>
                <a:ext cx="0" cy="424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5" name="Line 168"/>
              <p:cNvSpPr/>
              <p:nvPr/>
            </p:nvSpPr>
            <p:spPr>
              <a:xfrm>
                <a:off x="5822640" y="1218960"/>
                <a:ext cx="0" cy="424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6" name="Line 169"/>
              <p:cNvSpPr/>
              <p:nvPr/>
            </p:nvSpPr>
            <p:spPr>
              <a:xfrm>
                <a:off x="6273720" y="1218960"/>
                <a:ext cx="0" cy="424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7" name="Line 170"/>
              <p:cNvSpPr/>
              <p:nvPr/>
            </p:nvSpPr>
            <p:spPr>
              <a:xfrm>
                <a:off x="6725880" y="1218960"/>
                <a:ext cx="0" cy="424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8" name="Line 171"/>
              <p:cNvSpPr/>
              <p:nvPr/>
            </p:nvSpPr>
            <p:spPr>
              <a:xfrm>
                <a:off x="7176960" y="1218960"/>
                <a:ext cx="0" cy="424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9" name="Line 172"/>
              <p:cNvSpPr/>
              <p:nvPr/>
            </p:nvSpPr>
            <p:spPr>
              <a:xfrm>
                <a:off x="7626240" y="1218960"/>
                <a:ext cx="0" cy="424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0" name="Line 173"/>
              <p:cNvSpPr/>
              <p:nvPr/>
            </p:nvSpPr>
            <p:spPr>
              <a:xfrm>
                <a:off x="8076960" y="1218960"/>
                <a:ext cx="0" cy="42408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51" name="CustomShape 174"/>
            <p:cNvSpPr/>
            <p:nvPr/>
          </p:nvSpPr>
          <p:spPr>
            <a:xfrm>
              <a:off x="5306400" y="1631880"/>
              <a:ext cx="54684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Perpetua"/>
                </a:rPr>
                <a:t>i = 2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652" name="CustomShape 175"/>
            <p:cNvSpPr/>
            <p:nvPr/>
          </p:nvSpPr>
          <p:spPr>
            <a:xfrm>
              <a:off x="7773120" y="1631880"/>
              <a:ext cx="22680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Perpetua"/>
                </a:rPr>
                <a:t>j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653" name="Group 176"/>
          <p:cNvGrpSpPr/>
          <p:nvPr/>
        </p:nvGrpSpPr>
        <p:grpSpPr>
          <a:xfrm>
            <a:off x="4922640" y="2025360"/>
            <a:ext cx="3154320" cy="746640"/>
            <a:chOff x="4922640" y="2025360"/>
            <a:chExt cx="3154320" cy="746640"/>
          </a:xfrm>
        </p:grpSpPr>
        <p:grpSp>
          <p:nvGrpSpPr>
            <p:cNvPr id="654" name="Group 177"/>
            <p:cNvGrpSpPr/>
            <p:nvPr/>
          </p:nvGrpSpPr>
          <p:grpSpPr>
            <a:xfrm>
              <a:off x="4922640" y="2025360"/>
              <a:ext cx="3154320" cy="424080"/>
              <a:chOff x="4922640" y="2025360"/>
              <a:chExt cx="3154320" cy="424080"/>
            </a:xfrm>
          </p:grpSpPr>
          <p:sp>
            <p:nvSpPr>
              <p:cNvPr id="655" name="CustomShape 178"/>
              <p:cNvSpPr/>
              <p:nvPr/>
            </p:nvSpPr>
            <p:spPr>
              <a:xfrm>
                <a:off x="7626240" y="202572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3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656" name="CustomShape 179"/>
              <p:cNvSpPr/>
              <p:nvPr/>
            </p:nvSpPr>
            <p:spPr>
              <a:xfrm>
                <a:off x="7176960" y="2025720"/>
                <a:ext cx="44892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9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657" name="CustomShape 180"/>
              <p:cNvSpPr/>
              <p:nvPr/>
            </p:nvSpPr>
            <p:spPr>
              <a:xfrm>
                <a:off x="6726240" y="202572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6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658" name="CustomShape 181"/>
              <p:cNvSpPr/>
              <p:nvPr/>
            </p:nvSpPr>
            <p:spPr>
              <a:xfrm>
                <a:off x="6273720" y="2025720"/>
                <a:ext cx="4521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4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659" name="CustomShape 182"/>
              <p:cNvSpPr/>
              <p:nvPr/>
            </p:nvSpPr>
            <p:spPr>
              <a:xfrm>
                <a:off x="5823000" y="202572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8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660" name="CustomShape 183"/>
              <p:cNvSpPr/>
              <p:nvPr/>
            </p:nvSpPr>
            <p:spPr>
              <a:xfrm>
                <a:off x="5373720" y="2025720"/>
                <a:ext cx="44892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2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661" name="CustomShape 184"/>
              <p:cNvSpPr/>
              <p:nvPr/>
            </p:nvSpPr>
            <p:spPr>
              <a:xfrm>
                <a:off x="4923000" y="202572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1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662" name="Line 185"/>
              <p:cNvSpPr/>
              <p:nvPr/>
            </p:nvSpPr>
            <p:spPr>
              <a:xfrm>
                <a:off x="4922640" y="2025360"/>
                <a:ext cx="3154320" cy="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3" name="Line 186"/>
              <p:cNvSpPr/>
              <p:nvPr/>
            </p:nvSpPr>
            <p:spPr>
              <a:xfrm>
                <a:off x="4922640" y="2449440"/>
                <a:ext cx="3154320" cy="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4" name="Line 187"/>
              <p:cNvSpPr/>
              <p:nvPr/>
            </p:nvSpPr>
            <p:spPr>
              <a:xfrm>
                <a:off x="4922640" y="2025360"/>
                <a:ext cx="0" cy="42408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5" name="Line 188"/>
              <p:cNvSpPr/>
              <p:nvPr/>
            </p:nvSpPr>
            <p:spPr>
              <a:xfrm>
                <a:off x="5373360" y="2025360"/>
                <a:ext cx="0" cy="424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6" name="Line 189"/>
              <p:cNvSpPr/>
              <p:nvPr/>
            </p:nvSpPr>
            <p:spPr>
              <a:xfrm>
                <a:off x="5822640" y="2025360"/>
                <a:ext cx="0" cy="424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7" name="Line 190"/>
              <p:cNvSpPr/>
              <p:nvPr/>
            </p:nvSpPr>
            <p:spPr>
              <a:xfrm>
                <a:off x="6273720" y="2025360"/>
                <a:ext cx="0" cy="424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8" name="Line 191"/>
              <p:cNvSpPr/>
              <p:nvPr/>
            </p:nvSpPr>
            <p:spPr>
              <a:xfrm>
                <a:off x="6725880" y="2025360"/>
                <a:ext cx="0" cy="424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9" name="Line 192"/>
              <p:cNvSpPr/>
              <p:nvPr/>
            </p:nvSpPr>
            <p:spPr>
              <a:xfrm>
                <a:off x="7176960" y="2025360"/>
                <a:ext cx="0" cy="424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0" name="Line 193"/>
              <p:cNvSpPr/>
              <p:nvPr/>
            </p:nvSpPr>
            <p:spPr>
              <a:xfrm>
                <a:off x="7626240" y="2025360"/>
                <a:ext cx="0" cy="424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1" name="Line 194"/>
              <p:cNvSpPr/>
              <p:nvPr/>
            </p:nvSpPr>
            <p:spPr>
              <a:xfrm>
                <a:off x="8076960" y="2025360"/>
                <a:ext cx="0" cy="42408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72" name="CustomShape 195"/>
            <p:cNvSpPr/>
            <p:nvPr/>
          </p:nvSpPr>
          <p:spPr>
            <a:xfrm>
              <a:off x="5763600" y="2438280"/>
              <a:ext cx="54684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Perpetua"/>
                </a:rPr>
                <a:t>i = 3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673" name="CustomShape 196"/>
            <p:cNvSpPr/>
            <p:nvPr/>
          </p:nvSpPr>
          <p:spPr>
            <a:xfrm>
              <a:off x="7773120" y="2438280"/>
              <a:ext cx="22680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Perpetua"/>
                </a:rPr>
                <a:t>j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674" name="Group 197"/>
          <p:cNvGrpSpPr/>
          <p:nvPr/>
        </p:nvGrpSpPr>
        <p:grpSpPr>
          <a:xfrm>
            <a:off x="4922640" y="2831760"/>
            <a:ext cx="3154320" cy="746640"/>
            <a:chOff x="4922640" y="2831760"/>
            <a:chExt cx="3154320" cy="746640"/>
          </a:xfrm>
        </p:grpSpPr>
        <p:grpSp>
          <p:nvGrpSpPr>
            <p:cNvPr id="675" name="Group 198"/>
            <p:cNvGrpSpPr/>
            <p:nvPr/>
          </p:nvGrpSpPr>
          <p:grpSpPr>
            <a:xfrm>
              <a:off x="4922640" y="2831760"/>
              <a:ext cx="3154320" cy="424080"/>
              <a:chOff x="4922640" y="2831760"/>
              <a:chExt cx="3154320" cy="424080"/>
            </a:xfrm>
          </p:grpSpPr>
          <p:sp>
            <p:nvSpPr>
              <p:cNvPr id="676" name="CustomShape 199"/>
              <p:cNvSpPr/>
              <p:nvPr/>
            </p:nvSpPr>
            <p:spPr>
              <a:xfrm>
                <a:off x="7626240" y="283212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9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677" name="CustomShape 200"/>
              <p:cNvSpPr/>
              <p:nvPr/>
            </p:nvSpPr>
            <p:spPr>
              <a:xfrm>
                <a:off x="7176960" y="2832120"/>
                <a:ext cx="44892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6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678" name="CustomShape 201"/>
              <p:cNvSpPr/>
              <p:nvPr/>
            </p:nvSpPr>
            <p:spPr>
              <a:xfrm>
                <a:off x="6726240" y="283212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4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679" name="CustomShape 202"/>
              <p:cNvSpPr/>
              <p:nvPr/>
            </p:nvSpPr>
            <p:spPr>
              <a:xfrm>
                <a:off x="6273720" y="2832120"/>
                <a:ext cx="4521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8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680" name="CustomShape 203"/>
              <p:cNvSpPr/>
              <p:nvPr/>
            </p:nvSpPr>
            <p:spPr>
              <a:xfrm>
                <a:off x="5823000" y="283212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3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681" name="CustomShape 204"/>
              <p:cNvSpPr/>
              <p:nvPr/>
            </p:nvSpPr>
            <p:spPr>
              <a:xfrm>
                <a:off x="5373720" y="2832120"/>
                <a:ext cx="44892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2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682" name="CustomShape 205"/>
              <p:cNvSpPr/>
              <p:nvPr/>
            </p:nvSpPr>
            <p:spPr>
              <a:xfrm>
                <a:off x="4923000" y="283212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1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683" name="Line 206"/>
              <p:cNvSpPr/>
              <p:nvPr/>
            </p:nvSpPr>
            <p:spPr>
              <a:xfrm>
                <a:off x="4922640" y="2831760"/>
                <a:ext cx="3154320" cy="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4" name="Line 207"/>
              <p:cNvSpPr/>
              <p:nvPr/>
            </p:nvSpPr>
            <p:spPr>
              <a:xfrm>
                <a:off x="4922640" y="3255840"/>
                <a:ext cx="3154320" cy="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5" name="Line 208"/>
              <p:cNvSpPr/>
              <p:nvPr/>
            </p:nvSpPr>
            <p:spPr>
              <a:xfrm>
                <a:off x="4922640" y="2831760"/>
                <a:ext cx="0" cy="42408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6" name="Line 209"/>
              <p:cNvSpPr/>
              <p:nvPr/>
            </p:nvSpPr>
            <p:spPr>
              <a:xfrm>
                <a:off x="5373360" y="2831760"/>
                <a:ext cx="0" cy="424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7" name="Line 210"/>
              <p:cNvSpPr/>
              <p:nvPr/>
            </p:nvSpPr>
            <p:spPr>
              <a:xfrm>
                <a:off x="5822640" y="2831760"/>
                <a:ext cx="0" cy="424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8" name="Line 211"/>
              <p:cNvSpPr/>
              <p:nvPr/>
            </p:nvSpPr>
            <p:spPr>
              <a:xfrm>
                <a:off x="6273720" y="2831760"/>
                <a:ext cx="0" cy="424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9" name="Line 212"/>
              <p:cNvSpPr/>
              <p:nvPr/>
            </p:nvSpPr>
            <p:spPr>
              <a:xfrm>
                <a:off x="6725880" y="2831760"/>
                <a:ext cx="0" cy="424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0" name="Line 213"/>
              <p:cNvSpPr/>
              <p:nvPr/>
            </p:nvSpPr>
            <p:spPr>
              <a:xfrm>
                <a:off x="7176960" y="2831760"/>
                <a:ext cx="0" cy="424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1" name="Line 214"/>
              <p:cNvSpPr/>
              <p:nvPr/>
            </p:nvSpPr>
            <p:spPr>
              <a:xfrm>
                <a:off x="7626240" y="2831760"/>
                <a:ext cx="0" cy="424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2" name="Line 215"/>
              <p:cNvSpPr/>
              <p:nvPr/>
            </p:nvSpPr>
            <p:spPr>
              <a:xfrm>
                <a:off x="8076960" y="2831760"/>
                <a:ext cx="0" cy="42408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93" name="CustomShape 216"/>
            <p:cNvSpPr/>
            <p:nvPr/>
          </p:nvSpPr>
          <p:spPr>
            <a:xfrm>
              <a:off x="6220800" y="3244680"/>
              <a:ext cx="54684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Perpetua"/>
                </a:rPr>
                <a:t>i = 4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694" name="CustomShape 217"/>
            <p:cNvSpPr/>
            <p:nvPr/>
          </p:nvSpPr>
          <p:spPr>
            <a:xfrm>
              <a:off x="7773120" y="3244680"/>
              <a:ext cx="22680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Perpetua"/>
                </a:rPr>
                <a:t>j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695" name="Group 218"/>
          <p:cNvGrpSpPr/>
          <p:nvPr/>
        </p:nvGrpSpPr>
        <p:grpSpPr>
          <a:xfrm>
            <a:off x="4922640" y="3657600"/>
            <a:ext cx="3154320" cy="746640"/>
            <a:chOff x="4922640" y="3657600"/>
            <a:chExt cx="3154320" cy="746640"/>
          </a:xfrm>
        </p:grpSpPr>
        <p:grpSp>
          <p:nvGrpSpPr>
            <p:cNvPr id="696" name="Group 219"/>
            <p:cNvGrpSpPr/>
            <p:nvPr/>
          </p:nvGrpSpPr>
          <p:grpSpPr>
            <a:xfrm>
              <a:off x="4922640" y="3657600"/>
              <a:ext cx="3154320" cy="423720"/>
              <a:chOff x="4922640" y="3657600"/>
              <a:chExt cx="3154320" cy="423720"/>
            </a:xfrm>
          </p:grpSpPr>
          <p:sp>
            <p:nvSpPr>
              <p:cNvPr id="697" name="CustomShape 220"/>
              <p:cNvSpPr/>
              <p:nvPr/>
            </p:nvSpPr>
            <p:spPr>
              <a:xfrm>
                <a:off x="7626240" y="365760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9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698" name="CustomShape 221"/>
              <p:cNvSpPr/>
              <p:nvPr/>
            </p:nvSpPr>
            <p:spPr>
              <a:xfrm>
                <a:off x="7176960" y="3657600"/>
                <a:ext cx="44892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6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699" name="CustomShape 222"/>
              <p:cNvSpPr/>
              <p:nvPr/>
            </p:nvSpPr>
            <p:spPr>
              <a:xfrm>
                <a:off x="6726240" y="365760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8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700" name="CustomShape 223"/>
              <p:cNvSpPr/>
              <p:nvPr/>
            </p:nvSpPr>
            <p:spPr>
              <a:xfrm>
                <a:off x="6273720" y="3657600"/>
                <a:ext cx="4521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4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701" name="CustomShape 224"/>
              <p:cNvSpPr/>
              <p:nvPr/>
            </p:nvSpPr>
            <p:spPr>
              <a:xfrm>
                <a:off x="5823000" y="365760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3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702" name="CustomShape 225"/>
              <p:cNvSpPr/>
              <p:nvPr/>
            </p:nvSpPr>
            <p:spPr>
              <a:xfrm>
                <a:off x="5373720" y="3657600"/>
                <a:ext cx="44892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2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703" name="CustomShape 226"/>
              <p:cNvSpPr/>
              <p:nvPr/>
            </p:nvSpPr>
            <p:spPr>
              <a:xfrm>
                <a:off x="4923000" y="365760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1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704" name="Line 227"/>
              <p:cNvSpPr/>
              <p:nvPr/>
            </p:nvSpPr>
            <p:spPr>
              <a:xfrm>
                <a:off x="4922640" y="3657600"/>
                <a:ext cx="3154320" cy="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5" name="Line 228"/>
              <p:cNvSpPr/>
              <p:nvPr/>
            </p:nvSpPr>
            <p:spPr>
              <a:xfrm>
                <a:off x="4922640" y="4081320"/>
                <a:ext cx="3154320" cy="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6" name="Line 229"/>
              <p:cNvSpPr/>
              <p:nvPr/>
            </p:nvSpPr>
            <p:spPr>
              <a:xfrm>
                <a:off x="4922640" y="3657600"/>
                <a:ext cx="0" cy="42372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7" name="Line 230"/>
              <p:cNvSpPr/>
              <p:nvPr/>
            </p:nvSpPr>
            <p:spPr>
              <a:xfrm>
                <a:off x="5373360" y="3657600"/>
                <a:ext cx="0" cy="423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8" name="Line 231"/>
              <p:cNvSpPr/>
              <p:nvPr/>
            </p:nvSpPr>
            <p:spPr>
              <a:xfrm>
                <a:off x="5822640" y="3657600"/>
                <a:ext cx="0" cy="423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9" name="Line 232"/>
              <p:cNvSpPr/>
              <p:nvPr/>
            </p:nvSpPr>
            <p:spPr>
              <a:xfrm>
                <a:off x="6273720" y="3657600"/>
                <a:ext cx="0" cy="423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0" name="Line 233"/>
              <p:cNvSpPr/>
              <p:nvPr/>
            </p:nvSpPr>
            <p:spPr>
              <a:xfrm>
                <a:off x="6725880" y="3657600"/>
                <a:ext cx="0" cy="423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1" name="Line 234"/>
              <p:cNvSpPr/>
              <p:nvPr/>
            </p:nvSpPr>
            <p:spPr>
              <a:xfrm>
                <a:off x="7176960" y="3657600"/>
                <a:ext cx="0" cy="423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2" name="Line 235"/>
              <p:cNvSpPr/>
              <p:nvPr/>
            </p:nvSpPr>
            <p:spPr>
              <a:xfrm>
                <a:off x="7626240" y="3657600"/>
                <a:ext cx="0" cy="423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3" name="Line 236"/>
              <p:cNvSpPr/>
              <p:nvPr/>
            </p:nvSpPr>
            <p:spPr>
              <a:xfrm>
                <a:off x="8076960" y="3657600"/>
                <a:ext cx="0" cy="42372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14" name="CustomShape 237"/>
            <p:cNvSpPr/>
            <p:nvPr/>
          </p:nvSpPr>
          <p:spPr>
            <a:xfrm>
              <a:off x="6678000" y="4070520"/>
              <a:ext cx="54684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Perpetua"/>
                </a:rPr>
                <a:t>i = 5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715" name="CustomShape 238"/>
            <p:cNvSpPr/>
            <p:nvPr/>
          </p:nvSpPr>
          <p:spPr>
            <a:xfrm>
              <a:off x="7773120" y="4070520"/>
              <a:ext cx="22680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Perpetua"/>
                </a:rPr>
                <a:t>j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716" name="Group 239"/>
          <p:cNvGrpSpPr/>
          <p:nvPr/>
        </p:nvGrpSpPr>
        <p:grpSpPr>
          <a:xfrm>
            <a:off x="4922640" y="4495680"/>
            <a:ext cx="3154320" cy="746640"/>
            <a:chOff x="4922640" y="4495680"/>
            <a:chExt cx="3154320" cy="746640"/>
          </a:xfrm>
        </p:grpSpPr>
        <p:grpSp>
          <p:nvGrpSpPr>
            <p:cNvPr id="717" name="Group 240"/>
            <p:cNvGrpSpPr/>
            <p:nvPr/>
          </p:nvGrpSpPr>
          <p:grpSpPr>
            <a:xfrm>
              <a:off x="4922640" y="4495680"/>
              <a:ext cx="3154320" cy="423720"/>
              <a:chOff x="4922640" y="4495680"/>
              <a:chExt cx="3154320" cy="423720"/>
            </a:xfrm>
          </p:grpSpPr>
          <p:sp>
            <p:nvSpPr>
              <p:cNvPr id="718" name="CustomShape 241"/>
              <p:cNvSpPr/>
              <p:nvPr/>
            </p:nvSpPr>
            <p:spPr>
              <a:xfrm>
                <a:off x="7626240" y="449568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9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719" name="CustomShape 242"/>
              <p:cNvSpPr/>
              <p:nvPr/>
            </p:nvSpPr>
            <p:spPr>
              <a:xfrm>
                <a:off x="7176960" y="4495680"/>
                <a:ext cx="44892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8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720" name="CustomShape 243"/>
              <p:cNvSpPr/>
              <p:nvPr/>
            </p:nvSpPr>
            <p:spPr>
              <a:xfrm>
                <a:off x="6726240" y="449568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6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721" name="CustomShape 244"/>
              <p:cNvSpPr/>
              <p:nvPr/>
            </p:nvSpPr>
            <p:spPr>
              <a:xfrm>
                <a:off x="6273720" y="4495680"/>
                <a:ext cx="4521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4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722" name="CustomShape 245"/>
              <p:cNvSpPr/>
              <p:nvPr/>
            </p:nvSpPr>
            <p:spPr>
              <a:xfrm>
                <a:off x="5823000" y="449568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3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723" name="CustomShape 246"/>
              <p:cNvSpPr/>
              <p:nvPr/>
            </p:nvSpPr>
            <p:spPr>
              <a:xfrm>
                <a:off x="5373720" y="4495680"/>
                <a:ext cx="44892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2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724" name="CustomShape 247"/>
              <p:cNvSpPr/>
              <p:nvPr/>
            </p:nvSpPr>
            <p:spPr>
              <a:xfrm>
                <a:off x="4923000" y="449568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1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725" name="Line 248"/>
              <p:cNvSpPr/>
              <p:nvPr/>
            </p:nvSpPr>
            <p:spPr>
              <a:xfrm>
                <a:off x="4922640" y="4495680"/>
                <a:ext cx="3154320" cy="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6" name="Line 249"/>
              <p:cNvSpPr/>
              <p:nvPr/>
            </p:nvSpPr>
            <p:spPr>
              <a:xfrm>
                <a:off x="4922640" y="4919400"/>
                <a:ext cx="3154320" cy="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7" name="Line 250"/>
              <p:cNvSpPr/>
              <p:nvPr/>
            </p:nvSpPr>
            <p:spPr>
              <a:xfrm>
                <a:off x="4922640" y="4495680"/>
                <a:ext cx="0" cy="42372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8" name="Line 251"/>
              <p:cNvSpPr/>
              <p:nvPr/>
            </p:nvSpPr>
            <p:spPr>
              <a:xfrm>
                <a:off x="5373360" y="4495680"/>
                <a:ext cx="0" cy="423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9" name="Line 252"/>
              <p:cNvSpPr/>
              <p:nvPr/>
            </p:nvSpPr>
            <p:spPr>
              <a:xfrm>
                <a:off x="5822640" y="4495680"/>
                <a:ext cx="0" cy="423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0" name="Line 253"/>
              <p:cNvSpPr/>
              <p:nvPr/>
            </p:nvSpPr>
            <p:spPr>
              <a:xfrm>
                <a:off x="6273720" y="4495680"/>
                <a:ext cx="0" cy="423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1" name="Line 254"/>
              <p:cNvSpPr/>
              <p:nvPr/>
            </p:nvSpPr>
            <p:spPr>
              <a:xfrm>
                <a:off x="6725880" y="4495680"/>
                <a:ext cx="0" cy="423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2" name="Line 255"/>
              <p:cNvSpPr/>
              <p:nvPr/>
            </p:nvSpPr>
            <p:spPr>
              <a:xfrm>
                <a:off x="7176960" y="4495680"/>
                <a:ext cx="0" cy="423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3" name="Line 256"/>
              <p:cNvSpPr/>
              <p:nvPr/>
            </p:nvSpPr>
            <p:spPr>
              <a:xfrm>
                <a:off x="7626240" y="4495680"/>
                <a:ext cx="0" cy="423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4" name="Line 257"/>
              <p:cNvSpPr/>
              <p:nvPr/>
            </p:nvSpPr>
            <p:spPr>
              <a:xfrm>
                <a:off x="8076960" y="4495680"/>
                <a:ext cx="0" cy="42372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35" name="CustomShape 258"/>
            <p:cNvSpPr/>
            <p:nvPr/>
          </p:nvSpPr>
          <p:spPr>
            <a:xfrm>
              <a:off x="7135200" y="4908600"/>
              <a:ext cx="54684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Perpetua"/>
                </a:rPr>
                <a:t>i = 6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736" name="CustomShape 259"/>
            <p:cNvSpPr/>
            <p:nvPr/>
          </p:nvSpPr>
          <p:spPr>
            <a:xfrm>
              <a:off x="7773120" y="4908600"/>
              <a:ext cx="22680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Perpetua"/>
                </a:rPr>
                <a:t>j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737" name="Group 260"/>
          <p:cNvGrpSpPr/>
          <p:nvPr/>
        </p:nvGrpSpPr>
        <p:grpSpPr>
          <a:xfrm>
            <a:off x="4922640" y="5302080"/>
            <a:ext cx="3216600" cy="1019520"/>
            <a:chOff x="4922640" y="5302080"/>
            <a:chExt cx="3216600" cy="1019520"/>
          </a:xfrm>
        </p:grpSpPr>
        <p:grpSp>
          <p:nvGrpSpPr>
            <p:cNvPr id="738" name="Group 261"/>
            <p:cNvGrpSpPr/>
            <p:nvPr/>
          </p:nvGrpSpPr>
          <p:grpSpPr>
            <a:xfrm>
              <a:off x="4922640" y="5302080"/>
              <a:ext cx="3154320" cy="423720"/>
              <a:chOff x="4922640" y="5302080"/>
              <a:chExt cx="3154320" cy="423720"/>
            </a:xfrm>
          </p:grpSpPr>
          <p:sp>
            <p:nvSpPr>
              <p:cNvPr id="739" name="CustomShape 262"/>
              <p:cNvSpPr/>
              <p:nvPr/>
            </p:nvSpPr>
            <p:spPr>
              <a:xfrm>
                <a:off x="7626240" y="530208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9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740" name="CustomShape 263"/>
              <p:cNvSpPr/>
              <p:nvPr/>
            </p:nvSpPr>
            <p:spPr>
              <a:xfrm>
                <a:off x="7176960" y="5302080"/>
                <a:ext cx="44892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8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741" name="CustomShape 264"/>
              <p:cNvSpPr/>
              <p:nvPr/>
            </p:nvSpPr>
            <p:spPr>
              <a:xfrm>
                <a:off x="6726240" y="530208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6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742" name="CustomShape 265"/>
              <p:cNvSpPr/>
              <p:nvPr/>
            </p:nvSpPr>
            <p:spPr>
              <a:xfrm>
                <a:off x="6273720" y="5302080"/>
                <a:ext cx="4521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4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743" name="CustomShape 266"/>
              <p:cNvSpPr/>
              <p:nvPr/>
            </p:nvSpPr>
            <p:spPr>
              <a:xfrm>
                <a:off x="5823000" y="530208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3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744" name="CustomShape 267"/>
              <p:cNvSpPr/>
              <p:nvPr/>
            </p:nvSpPr>
            <p:spPr>
              <a:xfrm>
                <a:off x="5373720" y="5302080"/>
                <a:ext cx="44892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2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745" name="CustomShape 268"/>
              <p:cNvSpPr/>
              <p:nvPr/>
            </p:nvSpPr>
            <p:spPr>
              <a:xfrm>
                <a:off x="4923000" y="530208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1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746" name="Line 269"/>
              <p:cNvSpPr/>
              <p:nvPr/>
            </p:nvSpPr>
            <p:spPr>
              <a:xfrm>
                <a:off x="4922640" y="5302080"/>
                <a:ext cx="3154320" cy="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7" name="Line 270"/>
              <p:cNvSpPr/>
              <p:nvPr/>
            </p:nvSpPr>
            <p:spPr>
              <a:xfrm>
                <a:off x="4922640" y="5725800"/>
                <a:ext cx="3154320" cy="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8" name="Line 271"/>
              <p:cNvSpPr/>
              <p:nvPr/>
            </p:nvSpPr>
            <p:spPr>
              <a:xfrm>
                <a:off x="4922640" y="5302080"/>
                <a:ext cx="0" cy="42372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9" name="Line 272"/>
              <p:cNvSpPr/>
              <p:nvPr/>
            </p:nvSpPr>
            <p:spPr>
              <a:xfrm>
                <a:off x="5373360" y="5302080"/>
                <a:ext cx="0" cy="423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0" name="Line 273"/>
              <p:cNvSpPr/>
              <p:nvPr/>
            </p:nvSpPr>
            <p:spPr>
              <a:xfrm>
                <a:off x="5822640" y="5302080"/>
                <a:ext cx="0" cy="423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1" name="Line 274"/>
              <p:cNvSpPr/>
              <p:nvPr/>
            </p:nvSpPr>
            <p:spPr>
              <a:xfrm>
                <a:off x="6273720" y="5302080"/>
                <a:ext cx="0" cy="423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2" name="Line 275"/>
              <p:cNvSpPr/>
              <p:nvPr/>
            </p:nvSpPr>
            <p:spPr>
              <a:xfrm>
                <a:off x="6725880" y="5302080"/>
                <a:ext cx="0" cy="423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3" name="Line 276"/>
              <p:cNvSpPr/>
              <p:nvPr/>
            </p:nvSpPr>
            <p:spPr>
              <a:xfrm>
                <a:off x="7176960" y="5302080"/>
                <a:ext cx="0" cy="423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4" name="Line 277"/>
              <p:cNvSpPr/>
              <p:nvPr/>
            </p:nvSpPr>
            <p:spPr>
              <a:xfrm>
                <a:off x="7626240" y="5302080"/>
                <a:ext cx="0" cy="423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5" name="Line 278"/>
              <p:cNvSpPr/>
              <p:nvPr/>
            </p:nvSpPr>
            <p:spPr>
              <a:xfrm>
                <a:off x="8076960" y="5302080"/>
                <a:ext cx="0" cy="42372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56" name="CustomShape 279"/>
            <p:cNvSpPr/>
            <p:nvPr/>
          </p:nvSpPr>
          <p:spPr>
            <a:xfrm>
              <a:off x="7592400" y="5715000"/>
              <a:ext cx="54684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Perpetua"/>
                </a:rPr>
                <a:t>i = 7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757" name="CustomShape 280"/>
            <p:cNvSpPr/>
            <p:nvPr/>
          </p:nvSpPr>
          <p:spPr>
            <a:xfrm>
              <a:off x="7696800" y="5987880"/>
              <a:ext cx="22680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Perpetua"/>
                </a:rPr>
                <a:t>j</a:t>
              </a:r>
              <a:endParaRPr b="0" lang="en-IN" sz="1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nodeType="clickEffect" fill="hold">
                      <p:stCondLst>
                        <p:cond delay="indefinite"/>
                      </p:stCondLst>
                      <p:childTnLst>
                        <p:par>
                          <p:cTn id="6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nodeType="clickEffect" fill="hold">
                      <p:stCondLst>
                        <p:cond delay="indefinite"/>
                      </p:stCondLst>
                      <p:childTnLst>
                        <p:par>
                          <p:cTn id="6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nodeType="clickEffect" fill="hold">
                      <p:stCondLst>
                        <p:cond delay="indefinite"/>
                      </p:stCondLst>
                      <p:childTnLst>
                        <p:par>
                          <p:cTn id="6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nodeType="clickEffect" fill="hold">
                      <p:stCondLst>
                        <p:cond delay="indefinite"/>
                      </p:stCondLst>
                      <p:childTnLst>
                        <p:par>
                          <p:cTn id="7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nodeType="clickEffect" fill="hold">
                      <p:stCondLst>
                        <p:cond delay="indefinite"/>
                      </p:stCondLst>
                      <p:childTnLst>
                        <p:par>
                          <p:cTn id="7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nodeType="clickEffect" fill="hold">
                      <p:stCondLst>
                        <p:cond delay="indefinite"/>
                      </p:stCondLst>
                      <p:childTnLst>
                        <p:par>
                          <p:cTn id="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nodeType="clickEffect" fill="hold">
                      <p:stCondLst>
                        <p:cond delay="indefinite"/>
                      </p:stCondLst>
                      <p:childTnLst>
                        <p:par>
                          <p:cTn id="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nodeType="clickEffect" fill="hold">
                      <p:stCondLst>
                        <p:cond delay="indefinite"/>
                      </p:stCondLst>
                      <p:childTnLst>
                        <p:par>
                          <p:cTn id="8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nodeType="clickEffect" fill="hold">
                      <p:stCondLst>
                        <p:cond delay="indefinite"/>
                      </p:stCondLst>
                      <p:childTnLst>
                        <p:par>
                          <p:cTn id="9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nodeType="clickEffect" fill="hold">
                      <p:stCondLst>
                        <p:cond delay="indefinite"/>
                      </p:stCondLst>
                      <p:childTnLst>
                        <p:par>
                          <p:cTn id="9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nodeType="clickEffect" fill="hold">
                      <p:stCondLst>
                        <p:cond delay="indefinite"/>
                      </p:stCondLst>
                      <p:childTnLst>
                        <p:par>
                          <p:cTn id="10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nodeType="clickEffect" fill="hold">
                      <p:stCondLst>
                        <p:cond delay="indefinite"/>
                      </p:stCondLst>
                      <p:childTnLst>
                        <p:par>
                          <p:cTn id="10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TextShape 1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400" spc="-1" strike="noStrike">
                <a:solidFill>
                  <a:srgbClr val="dd0111"/>
                </a:solidFill>
                <a:latin typeface="Monotype Corsiva"/>
              </a:rPr>
              <a:t>Alg.: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 BUBBLESORT(A)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Perpetua"/>
              </a:rPr>
              <a:t>for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i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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 1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Perpetua"/>
              </a:rPr>
              <a:t>to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length[A]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Perpetua"/>
              </a:rPr>
              <a:t>do for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j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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 length[A]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Perpetua"/>
              </a:rPr>
              <a:t>downto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i + 1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          </a:t>
            </a:r>
            <a:r>
              <a:rPr b="1" lang="en-US" sz="2400" spc="-1" strike="noStrike">
                <a:solidFill>
                  <a:srgbClr val="000000"/>
                </a:solidFill>
                <a:latin typeface="Perpetua"/>
              </a:rPr>
              <a:t>do if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A[j] &lt; A[j -1]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        </a:t>
            </a:r>
            <a:r>
              <a:rPr b="1" lang="en-US" sz="2400" spc="-1" strike="noStrike">
                <a:solidFill>
                  <a:srgbClr val="000000"/>
                </a:solidFill>
                <a:latin typeface="Perpetua"/>
              </a:rPr>
              <a:t>then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 exchange 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A[j]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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 A[j-1]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759" name="TextShape 2"/>
          <p:cNvSpPr txBox="1"/>
          <p:nvPr/>
        </p:nvSpPr>
        <p:spPr>
          <a:xfrm>
            <a:off x="99072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latin typeface="Franklin Gothic Book"/>
              </a:rPr>
              <a:t>Bubble Sort</a:t>
            </a:r>
            <a:endParaRPr b="0" lang="en-US" sz="4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760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Autofit/>
          </a:bodyPr>
          <a:p>
            <a:pPr algn="ctr">
              <a:lnSpc>
                <a:spcPct val="100000"/>
              </a:lnSpc>
            </a:pPr>
            <a:fld id="{A737BB96-B309-4490-ACC7-AAD3348A5E26}" type="slidenum">
              <a:rPr b="0" lang="en-US" sz="1400" spc="-1" strike="noStrike">
                <a:solidFill>
                  <a:srgbClr val="ffffff"/>
                </a:solidFill>
                <a:latin typeface="Franklin Gothic Book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grpSp>
        <p:nvGrpSpPr>
          <p:cNvPr id="761" name="Group 4"/>
          <p:cNvGrpSpPr/>
          <p:nvPr/>
        </p:nvGrpSpPr>
        <p:grpSpPr>
          <a:xfrm>
            <a:off x="2618640" y="3833640"/>
            <a:ext cx="3186720" cy="714960"/>
            <a:chOff x="2618640" y="3833640"/>
            <a:chExt cx="3186720" cy="714960"/>
          </a:xfrm>
        </p:grpSpPr>
        <p:grpSp>
          <p:nvGrpSpPr>
            <p:cNvPr id="762" name="Group 5"/>
            <p:cNvGrpSpPr/>
            <p:nvPr/>
          </p:nvGrpSpPr>
          <p:grpSpPr>
            <a:xfrm>
              <a:off x="2651040" y="3833640"/>
              <a:ext cx="3154320" cy="423720"/>
              <a:chOff x="2651040" y="3833640"/>
              <a:chExt cx="3154320" cy="423720"/>
            </a:xfrm>
          </p:grpSpPr>
          <p:sp>
            <p:nvSpPr>
              <p:cNvPr id="763" name="CustomShape 6"/>
              <p:cNvSpPr/>
              <p:nvPr/>
            </p:nvSpPr>
            <p:spPr>
              <a:xfrm>
                <a:off x="5354640" y="383364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1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764" name="CustomShape 7"/>
              <p:cNvSpPr/>
              <p:nvPr/>
            </p:nvSpPr>
            <p:spPr>
              <a:xfrm>
                <a:off x="4905360" y="3833640"/>
                <a:ext cx="44892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3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765" name="CustomShape 8"/>
              <p:cNvSpPr/>
              <p:nvPr/>
            </p:nvSpPr>
            <p:spPr>
              <a:xfrm>
                <a:off x="4454640" y="383364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2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766" name="CustomShape 9"/>
              <p:cNvSpPr/>
              <p:nvPr/>
            </p:nvSpPr>
            <p:spPr>
              <a:xfrm>
                <a:off x="4002120" y="3833640"/>
                <a:ext cx="4521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9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767" name="CustomShape 10"/>
              <p:cNvSpPr/>
              <p:nvPr/>
            </p:nvSpPr>
            <p:spPr>
              <a:xfrm>
                <a:off x="3551400" y="383364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6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768" name="CustomShape 11"/>
              <p:cNvSpPr/>
              <p:nvPr/>
            </p:nvSpPr>
            <p:spPr>
              <a:xfrm>
                <a:off x="3102120" y="3833640"/>
                <a:ext cx="44892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4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769" name="CustomShape 12"/>
              <p:cNvSpPr/>
              <p:nvPr/>
            </p:nvSpPr>
            <p:spPr>
              <a:xfrm>
                <a:off x="2651040" y="3833640"/>
                <a:ext cx="450360" cy="423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b" anchorCtr="1">
                <a:noAutofit/>
              </a:bodyPr>
              <a:p>
                <a:pPr>
                  <a:lnSpc>
                    <a:spcPct val="100000"/>
                  </a:lnSpc>
                  <a:spcBef>
                    <a:spcPts val="360"/>
                  </a:spcBef>
                </a:pPr>
                <a:r>
                  <a:rPr b="0" lang="en-US" sz="1800" spc="-1" strike="noStrike">
                    <a:solidFill>
                      <a:srgbClr val="9b2d1f"/>
                    </a:solidFill>
                    <a:latin typeface="Perpetua"/>
                  </a:rPr>
                  <a:t>8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770" name="Line 13"/>
              <p:cNvSpPr/>
              <p:nvPr/>
            </p:nvSpPr>
            <p:spPr>
              <a:xfrm>
                <a:off x="2651040" y="3833640"/>
                <a:ext cx="3154320" cy="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1" name="Line 14"/>
              <p:cNvSpPr/>
              <p:nvPr/>
            </p:nvSpPr>
            <p:spPr>
              <a:xfrm>
                <a:off x="2651040" y="4257360"/>
                <a:ext cx="3154320" cy="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2" name="Line 15"/>
              <p:cNvSpPr/>
              <p:nvPr/>
            </p:nvSpPr>
            <p:spPr>
              <a:xfrm>
                <a:off x="2651040" y="3833640"/>
                <a:ext cx="0" cy="42372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3" name="Line 16"/>
              <p:cNvSpPr/>
              <p:nvPr/>
            </p:nvSpPr>
            <p:spPr>
              <a:xfrm>
                <a:off x="3101760" y="3833640"/>
                <a:ext cx="0" cy="423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4" name="Line 17"/>
              <p:cNvSpPr/>
              <p:nvPr/>
            </p:nvSpPr>
            <p:spPr>
              <a:xfrm>
                <a:off x="3551040" y="3833640"/>
                <a:ext cx="0" cy="423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5" name="Line 18"/>
              <p:cNvSpPr/>
              <p:nvPr/>
            </p:nvSpPr>
            <p:spPr>
              <a:xfrm>
                <a:off x="4001760" y="3833640"/>
                <a:ext cx="0" cy="423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6" name="Line 19"/>
              <p:cNvSpPr/>
              <p:nvPr/>
            </p:nvSpPr>
            <p:spPr>
              <a:xfrm>
                <a:off x="4454280" y="3833640"/>
                <a:ext cx="0" cy="423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7" name="Line 20"/>
              <p:cNvSpPr/>
              <p:nvPr/>
            </p:nvSpPr>
            <p:spPr>
              <a:xfrm>
                <a:off x="4905360" y="3833640"/>
                <a:ext cx="0" cy="423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8" name="Line 21"/>
              <p:cNvSpPr/>
              <p:nvPr/>
            </p:nvSpPr>
            <p:spPr>
              <a:xfrm>
                <a:off x="5354280" y="3833640"/>
                <a:ext cx="0" cy="423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9" name="Line 22"/>
              <p:cNvSpPr/>
              <p:nvPr/>
            </p:nvSpPr>
            <p:spPr>
              <a:xfrm>
                <a:off x="5805360" y="3833640"/>
                <a:ext cx="0" cy="423720"/>
              </a:xfrm>
              <a:prstGeom prst="line">
                <a:avLst/>
              </a:prstGeom>
              <a:ln cap="sq"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80" name="CustomShape 23"/>
            <p:cNvSpPr/>
            <p:nvPr/>
          </p:nvSpPr>
          <p:spPr>
            <a:xfrm>
              <a:off x="2618640" y="4214880"/>
              <a:ext cx="54684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Perpetua"/>
                </a:rPr>
                <a:t>i = 1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781" name="CustomShape 24"/>
            <p:cNvSpPr/>
            <p:nvPr/>
          </p:nvSpPr>
          <p:spPr>
            <a:xfrm>
              <a:off x="5501520" y="4214880"/>
              <a:ext cx="22680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Perpetua"/>
                </a:rPr>
                <a:t>j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782" name="Line 25"/>
            <p:cNvSpPr/>
            <p:nvPr/>
          </p:nvSpPr>
          <p:spPr>
            <a:xfrm flipH="1">
              <a:off x="3290760" y="4367160"/>
              <a:ext cx="2209680" cy="0"/>
            </a:xfrm>
            <a:prstGeom prst="line">
              <a:avLst/>
            </a:prstGeom>
            <a:ln w="12600">
              <a:solidFill>
                <a:schemeClr val="tx1"/>
              </a:solidFill>
              <a:prstDash val="dash"/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83" name="CustomShape 26"/>
          <p:cNvSpPr/>
          <p:nvPr/>
        </p:nvSpPr>
        <p:spPr>
          <a:xfrm>
            <a:off x="2737440" y="3459240"/>
            <a:ext cx="23292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84" name="Line 27"/>
          <p:cNvSpPr/>
          <p:nvPr/>
        </p:nvSpPr>
        <p:spPr>
          <a:xfrm>
            <a:off x="3097080" y="3651120"/>
            <a:ext cx="2527200" cy="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TextShape 1"/>
          <p:cNvSpPr txBox="1"/>
          <p:nvPr/>
        </p:nvSpPr>
        <p:spPr>
          <a:xfrm>
            <a:off x="341280" y="100080"/>
            <a:ext cx="8229240" cy="90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latin typeface="Franklin Gothic Book"/>
              </a:rPr>
              <a:t>Bubble-Sort Running Time</a:t>
            </a:r>
            <a:endParaRPr b="0" lang="en-US" sz="4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786" name="TextShape 2"/>
          <p:cNvSpPr txBox="1"/>
          <p:nvPr/>
        </p:nvSpPr>
        <p:spPr>
          <a:xfrm>
            <a:off x="957240" y="6084720"/>
            <a:ext cx="2754000" cy="62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43000"/>
          </a:bodyPr>
          <a:p>
            <a:pPr marL="365760" indent="-255600">
              <a:lnSpc>
                <a:spcPct val="120000"/>
              </a:lnSpc>
              <a:spcBef>
                <a:spcPts val="58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Thus,T(n) =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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(n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omic Sans MS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)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787" name="TextShape 3"/>
          <p:cNvSpPr txBox="1"/>
          <p:nvPr/>
        </p:nvSpPr>
        <p:spPr>
          <a:xfrm>
            <a:off x="6553080" y="6397560"/>
            <a:ext cx="2133360" cy="32364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Autofit/>
          </a:bodyPr>
          <a:p>
            <a:pPr algn="ctr">
              <a:lnSpc>
                <a:spcPct val="100000"/>
              </a:lnSpc>
            </a:pPr>
            <a:fld id="{7D2E04A0-3466-4319-BB64-5370C05F199B}" type="slidenum">
              <a:rPr b="0" lang="en-US" sz="1400" spc="-1" strike="noStrike">
                <a:solidFill>
                  <a:srgbClr val="ffffff"/>
                </a:solidFill>
                <a:latin typeface="Franklin Gothic Book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788" name="CustomShape 4"/>
          <p:cNvSpPr/>
          <p:nvPr/>
        </p:nvSpPr>
        <p:spPr>
          <a:xfrm>
            <a:off x="3970440" y="2825640"/>
            <a:ext cx="4289040" cy="474480"/>
          </a:xfrm>
          <a:prstGeom prst="roundRect">
            <a:avLst>
              <a:gd name="adj" fmla="val 16667"/>
            </a:avLst>
          </a:prstGeom>
          <a:solidFill>
            <a:srgbClr val="cc0000">
              <a:alpha val="28000"/>
            </a:srgb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CustomShape 5"/>
          <p:cNvSpPr/>
          <p:nvPr/>
        </p:nvSpPr>
        <p:spPr>
          <a:xfrm>
            <a:off x="3218040" y="2373480"/>
            <a:ext cx="2822040" cy="4964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CustomShape 6"/>
          <p:cNvSpPr/>
          <p:nvPr/>
        </p:nvSpPr>
        <p:spPr>
          <a:xfrm>
            <a:off x="534960" y="1000080"/>
            <a:ext cx="7695720" cy="2283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20000"/>
              </a:lnSpc>
            </a:pPr>
            <a:r>
              <a:rPr b="0" lang="en-US" sz="2400" spc="-1" strike="noStrike">
                <a:solidFill>
                  <a:srgbClr val="dd0111"/>
                </a:solidFill>
                <a:latin typeface="Monotype Corsiva"/>
              </a:rPr>
              <a:t>Alg.: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 BUBBLESORT(A)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Perpetua"/>
              </a:rPr>
              <a:t>for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i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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 1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Perpetua"/>
              </a:rPr>
              <a:t>to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length[A]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Perpetua"/>
              </a:rPr>
              <a:t>do for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j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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 length[A]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Perpetua"/>
              </a:rPr>
              <a:t>downto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i + 1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          </a:t>
            </a:r>
            <a:r>
              <a:rPr b="1" lang="en-US" sz="2400" spc="-1" strike="noStrike">
                <a:solidFill>
                  <a:srgbClr val="000000"/>
                </a:solidFill>
                <a:latin typeface="Perpetua"/>
              </a:rPr>
              <a:t>do if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A[j] &lt; A[j -1]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        </a:t>
            </a:r>
            <a:r>
              <a:rPr b="1" lang="en-US" sz="2400" spc="-1" strike="noStrike">
                <a:solidFill>
                  <a:srgbClr val="000000"/>
                </a:solidFill>
                <a:latin typeface="Perpetua"/>
              </a:rPr>
              <a:t>then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 exchange 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A[j]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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 A[j-1]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91" name="CustomShape 7"/>
          <p:cNvSpPr/>
          <p:nvPr/>
        </p:nvSpPr>
        <p:spPr>
          <a:xfrm>
            <a:off x="324000" y="3537000"/>
            <a:ext cx="1261440" cy="51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T(n) =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792" name="CustomShape 8"/>
          <p:cNvSpPr/>
          <p:nvPr/>
        </p:nvSpPr>
        <p:spPr>
          <a:xfrm>
            <a:off x="1521360" y="3537000"/>
            <a:ext cx="1509840" cy="57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c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omic Sans MS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(n+1) +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793" name="CustomShape 9"/>
          <p:cNvSpPr/>
          <p:nvPr/>
        </p:nvSpPr>
        <p:spPr>
          <a:xfrm>
            <a:off x="3039840" y="3537000"/>
            <a:ext cx="488880" cy="57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c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omic Sans MS"/>
              </a:rPr>
              <a:t>2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794" name="CustomShape 10"/>
          <p:cNvSpPr/>
          <p:nvPr/>
        </p:nvSpPr>
        <p:spPr>
          <a:xfrm>
            <a:off x="5319720" y="3537000"/>
            <a:ext cx="488880" cy="57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c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omic Sans MS"/>
              </a:rPr>
              <a:t>3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795" name="CustomShape 11"/>
          <p:cNvSpPr/>
          <p:nvPr/>
        </p:nvSpPr>
        <p:spPr>
          <a:xfrm>
            <a:off x="7173720" y="3537000"/>
            <a:ext cx="488880" cy="57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c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omic Sans MS"/>
              </a:rPr>
              <a:t>4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796" name="CustomShape 12"/>
          <p:cNvSpPr/>
          <p:nvPr/>
        </p:nvSpPr>
        <p:spPr>
          <a:xfrm>
            <a:off x="1109520" y="4394160"/>
            <a:ext cx="2544480" cy="51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= 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</a:rPr>
              <a:t></a:t>
            </a: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(n) +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797" name="CustomShape 13"/>
          <p:cNvSpPr/>
          <p:nvPr/>
        </p:nvSpPr>
        <p:spPr>
          <a:xfrm>
            <a:off x="2522520" y="4392720"/>
            <a:ext cx="2284200" cy="57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(c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omic Sans MS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 + c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omic Sans MS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 + c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omic Sans MS"/>
              </a:rPr>
              <a:t>4</a:t>
            </a: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)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798" name="CustomShape 14"/>
          <p:cNvSpPr/>
          <p:nvPr/>
        </p:nvSpPr>
        <p:spPr>
          <a:xfrm>
            <a:off x="4843440" y="1347840"/>
            <a:ext cx="531360" cy="556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13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c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omic Sans MS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          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  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99" name="CustomShape 15"/>
          <p:cNvSpPr/>
          <p:nvPr/>
        </p:nvSpPr>
        <p:spPr>
          <a:xfrm>
            <a:off x="7311960" y="1760400"/>
            <a:ext cx="531360" cy="556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13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c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omic Sans MS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          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  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00" name="CustomShape 16"/>
          <p:cNvSpPr/>
          <p:nvPr/>
        </p:nvSpPr>
        <p:spPr>
          <a:xfrm>
            <a:off x="6280200" y="2270160"/>
            <a:ext cx="531360" cy="556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13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c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omic Sans MS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          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  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01" name="CustomShape 17"/>
          <p:cNvSpPr/>
          <p:nvPr/>
        </p:nvSpPr>
        <p:spPr>
          <a:xfrm>
            <a:off x="8421840" y="2732040"/>
            <a:ext cx="531360" cy="556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13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c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omic Sans MS"/>
              </a:rPr>
              <a:t>4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          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   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802" name="" descr=""/>
          <p:cNvPicPr/>
          <p:nvPr/>
        </p:nvPicPr>
        <p:blipFill>
          <a:blip r:embed="rId1"/>
          <a:stretch/>
        </p:blipFill>
        <p:spPr>
          <a:xfrm>
            <a:off x="647640" y="5016600"/>
            <a:ext cx="6781680" cy="927000"/>
          </a:xfrm>
          <a:prstGeom prst="rect">
            <a:avLst/>
          </a:prstGeom>
          <a:ln>
            <a:noFill/>
          </a:ln>
        </p:spPr>
      </p:pic>
      <p:pic>
        <p:nvPicPr>
          <p:cNvPr id="803" name="" descr=""/>
          <p:cNvPicPr/>
          <p:nvPr/>
        </p:nvPicPr>
        <p:blipFill>
          <a:blip r:embed="rId2"/>
          <a:stretch/>
        </p:blipFill>
        <p:spPr>
          <a:xfrm>
            <a:off x="3454560" y="3327480"/>
            <a:ext cx="1917720" cy="927000"/>
          </a:xfrm>
          <a:prstGeom prst="rect">
            <a:avLst/>
          </a:prstGeom>
          <a:ln>
            <a:noFill/>
          </a:ln>
        </p:spPr>
      </p:pic>
      <p:pic>
        <p:nvPicPr>
          <p:cNvPr id="804" name="" descr=""/>
          <p:cNvPicPr/>
          <p:nvPr/>
        </p:nvPicPr>
        <p:blipFill>
          <a:blip r:embed="rId3"/>
          <a:stretch/>
        </p:blipFill>
        <p:spPr>
          <a:xfrm>
            <a:off x="5740560" y="3327480"/>
            <a:ext cx="1486080" cy="914400"/>
          </a:xfrm>
          <a:prstGeom prst="rect">
            <a:avLst/>
          </a:prstGeom>
          <a:ln>
            <a:noFill/>
          </a:ln>
        </p:spPr>
      </p:pic>
      <p:pic>
        <p:nvPicPr>
          <p:cNvPr id="805" name="" descr=""/>
          <p:cNvPicPr/>
          <p:nvPr/>
        </p:nvPicPr>
        <p:blipFill>
          <a:blip r:embed="rId4"/>
          <a:stretch/>
        </p:blipFill>
        <p:spPr>
          <a:xfrm>
            <a:off x="7759800" y="3251160"/>
            <a:ext cx="1308240" cy="965160"/>
          </a:xfrm>
          <a:prstGeom prst="rect">
            <a:avLst/>
          </a:prstGeom>
          <a:ln>
            <a:noFill/>
          </a:ln>
        </p:spPr>
      </p:pic>
      <p:pic>
        <p:nvPicPr>
          <p:cNvPr id="806" name="" descr=""/>
          <p:cNvPicPr/>
          <p:nvPr/>
        </p:nvPicPr>
        <p:blipFill>
          <a:blip r:embed="rId5"/>
          <a:stretch/>
        </p:blipFill>
        <p:spPr>
          <a:xfrm>
            <a:off x="4686480" y="4191120"/>
            <a:ext cx="1244520" cy="91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nodeType="clickEffect" fill="hold">
                      <p:stCondLst>
                        <p:cond delay="indefinite"/>
                      </p:stCondLst>
                      <p:childTnLst>
                        <p:par>
                          <p:cTn id="1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nodeType="clickEffect" fill="hold">
                      <p:stCondLst>
                        <p:cond delay="indefinite"/>
                      </p:stCondLst>
                      <p:childTnLst>
                        <p:par>
                          <p:cTn id="1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TextShape 1"/>
          <p:cNvSpPr txBox="1"/>
          <p:nvPr/>
        </p:nvSpPr>
        <p:spPr>
          <a:xfrm>
            <a:off x="358920" y="1157400"/>
            <a:ext cx="8340480" cy="546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Idea: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lvl="1" marL="548640" indent="-228240">
              <a:lnSpc>
                <a:spcPct val="100000"/>
              </a:lnSpc>
              <a:spcBef>
                <a:spcPts val="371"/>
              </a:spcBef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Find the smallest element in the array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lvl="1" marL="548640" indent="-228240">
              <a:lnSpc>
                <a:spcPct val="100000"/>
              </a:lnSpc>
              <a:spcBef>
                <a:spcPts val="371"/>
              </a:spcBef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Exchange it with the element in the first position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lvl="1" marL="548640" indent="-228240">
              <a:lnSpc>
                <a:spcPct val="100000"/>
              </a:lnSpc>
              <a:spcBef>
                <a:spcPts val="371"/>
              </a:spcBef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Find the second smallest element and exchange it with the element in the second position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lvl="1" marL="548640" indent="-228240">
              <a:lnSpc>
                <a:spcPct val="100000"/>
              </a:lnSpc>
              <a:spcBef>
                <a:spcPts val="371"/>
              </a:spcBef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Continue until the array is sorted.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808" name="TextShape 2"/>
          <p:cNvSpPr txBox="1"/>
          <p:nvPr/>
        </p:nvSpPr>
        <p:spPr>
          <a:xfrm>
            <a:off x="9144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>
            <a:norm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latin typeface="Franklin Gothic Book"/>
              </a:rPr>
              <a:t>Selection Sort (Ex. 2.2-2, page 27)</a:t>
            </a:r>
            <a:endParaRPr b="0" lang="en-US" sz="4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809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Autofit/>
          </a:bodyPr>
          <a:p>
            <a:pPr algn="ctr">
              <a:lnSpc>
                <a:spcPct val="100000"/>
              </a:lnSpc>
            </a:pPr>
            <a:fld id="{D436FBD1-512B-4E42-97E3-92561B964C41}" type="slidenum">
              <a:rPr b="0" lang="en-US" sz="1400" spc="-1" strike="noStrike">
                <a:solidFill>
                  <a:srgbClr val="ffffff"/>
                </a:solidFill>
                <a:latin typeface="Franklin Gothic Book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2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Input: 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lvl="1" marL="548640" indent="-228240">
              <a:lnSpc>
                <a:spcPct val="200000"/>
              </a:lnSpc>
              <a:spcBef>
                <a:spcPts val="371"/>
              </a:spcBef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A sequence of 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n</a:t>
            </a:r>
            <a:r>
              <a:rPr b="0" i="1" lang="en-US" sz="2400" spc="-1" strike="noStrike">
                <a:solidFill>
                  <a:srgbClr val="000000"/>
                </a:solidFill>
                <a:latin typeface="Perpetua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numbers 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a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omic Sans MS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, a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omic Sans MS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, . . . , a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omic Sans MS"/>
              </a:rPr>
              <a:t>n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2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Output: 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lvl="1" marL="548640" indent="-228240">
              <a:lnSpc>
                <a:spcPct val="200000"/>
              </a:lnSpc>
              <a:spcBef>
                <a:spcPts val="371"/>
              </a:spcBef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A permutation (reordering) 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a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omic Sans MS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’, a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omic Sans MS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’, . . . , a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omic Sans M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’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 of the input sequence such that 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a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omic Sans MS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’ ≤ a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omic Sans MS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’ ≤ · · · ≤ a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omic Sans M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’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latin typeface="Franklin Gothic Book"/>
              </a:rPr>
              <a:t>The Sorting Problem</a:t>
            </a:r>
            <a:endParaRPr b="0" lang="en-US" sz="4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Autofit/>
          </a:bodyPr>
          <a:p>
            <a:pPr algn="ctr">
              <a:lnSpc>
                <a:spcPct val="100000"/>
              </a:lnSpc>
            </a:pPr>
            <a:fld id="{9EAA18B4-E9F7-40DF-AE5D-3E32F041F220}" type="slidenum">
              <a:rPr b="0" lang="en-US" sz="1400" spc="-1" strike="noStrike">
                <a:solidFill>
                  <a:srgbClr val="ffffff"/>
                </a:solidFill>
                <a:latin typeface="Franklin Gothic Book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TextShape 1"/>
          <p:cNvSpPr txBox="1"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txBody>
          <a:bodyPr lIns="90000" rIns="90000" tIns="45000" bIns="91440" anchor="b">
            <a:normAutofit fontScale="13000"/>
          </a:bodyPr>
          <a:p>
            <a:pPr algn="ctr">
              <a:lnSpc>
                <a:spcPct val="100000"/>
              </a:lnSpc>
            </a:pPr>
            <a:br/>
            <a:br/>
            <a:r>
              <a:rPr b="1" lang="en-US" sz="3600" spc="-1" strike="noStrike">
                <a:solidFill>
                  <a:srgbClr val="ffffff"/>
                </a:solidFill>
                <a:latin typeface="Cambria Math"/>
                <a:ea typeface="Cambria Math"/>
              </a:rPr>
              <a:t>Selection Sort</a:t>
            </a:r>
            <a:br/>
            <a:br/>
            <a:endParaRPr b="0" lang="en-US" sz="3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811" name="CustomShape 2"/>
          <p:cNvSpPr/>
          <p:nvPr/>
        </p:nvSpPr>
        <p:spPr>
          <a:xfrm>
            <a:off x="0" y="838080"/>
            <a:ext cx="9143640" cy="60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1" lang="en-US" sz="3200" spc="-1" strike="noStrike">
                <a:solidFill>
                  <a:srgbClr val="ff0000"/>
                </a:solidFill>
                <a:latin typeface="Cambria Math"/>
                <a:ea typeface="Cambria Math"/>
              </a:rPr>
              <a:t>	</a:t>
            </a:r>
            <a:r>
              <a:rPr b="1" lang="en-US" sz="3200" spc="-1" strike="noStrike">
                <a:solidFill>
                  <a:srgbClr val="ff0000"/>
                </a:solidFill>
                <a:latin typeface="Cambria Math"/>
                <a:ea typeface="Cambria Math"/>
              </a:rPr>
              <a:t>	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IN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812" name="Picture 3" descr=""/>
          <p:cNvPicPr/>
          <p:nvPr/>
        </p:nvPicPr>
        <p:blipFill>
          <a:blip r:embed="rId1"/>
          <a:stretch/>
        </p:blipFill>
        <p:spPr>
          <a:xfrm>
            <a:off x="1828800" y="838080"/>
            <a:ext cx="5943240" cy="604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TextShape 1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dd0111"/>
                </a:solidFill>
                <a:latin typeface="Monotype Corsiva"/>
              </a:rPr>
              <a:t>Alg.: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 SELECTION-SORT</a:t>
            </a:r>
            <a:r>
              <a:rPr b="0" i="1" lang="en-US" sz="2600" spc="-1" strike="noStrike">
                <a:solidFill>
                  <a:srgbClr val="000000"/>
                </a:solidFill>
                <a:latin typeface="Perpetua"/>
              </a:rPr>
              <a:t>(A)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i="1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n ← length[A]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for 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j ← 1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 </a:t>
            </a: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to 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n - 1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do 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smallest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 ← 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j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      </a:t>
            </a: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for 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i ← j + 1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 </a:t>
            </a: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to 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n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   </a:t>
            </a: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do if 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A[i] &lt; A[smallest]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   </a:t>
            </a: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then 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smallest ← i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      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exchange 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A[j] ↔ A[smallest]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814" name="TextShape 2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latin typeface="Franklin Gothic Book"/>
              </a:rPr>
              <a:t>Selection Sort</a:t>
            </a:r>
            <a:endParaRPr b="0" lang="en-US" sz="4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815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Autofit/>
          </a:bodyPr>
          <a:p>
            <a:pPr algn="ctr">
              <a:lnSpc>
                <a:spcPct val="100000"/>
              </a:lnSpc>
            </a:pPr>
            <a:fld id="{339CC5D5-6420-48AF-A3A9-DF78D0234E3E}" type="slidenum">
              <a:rPr b="0" lang="en-US" sz="1400" spc="-1" strike="noStrike">
                <a:solidFill>
                  <a:srgbClr val="ffffff"/>
                </a:solidFill>
                <a:latin typeface="Franklin Gothic Book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grpSp>
        <p:nvGrpSpPr>
          <p:cNvPr id="816" name="Group 4"/>
          <p:cNvGrpSpPr/>
          <p:nvPr/>
        </p:nvGrpSpPr>
        <p:grpSpPr>
          <a:xfrm>
            <a:off x="5413320" y="1807920"/>
            <a:ext cx="3154320" cy="424080"/>
            <a:chOff x="5413320" y="1807920"/>
            <a:chExt cx="3154320" cy="424080"/>
          </a:xfrm>
        </p:grpSpPr>
        <p:sp>
          <p:nvSpPr>
            <p:cNvPr id="817" name="CustomShape 5"/>
            <p:cNvSpPr/>
            <p:nvPr/>
          </p:nvSpPr>
          <p:spPr>
            <a:xfrm>
              <a:off x="8116920" y="1808280"/>
              <a:ext cx="450360" cy="4233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b" anchorCtr="1">
              <a:noAutofit/>
            </a:bodyPr>
            <a:p>
              <a:pPr>
                <a:lnSpc>
                  <a:spcPct val="100000"/>
                </a:lnSpc>
                <a:spcBef>
                  <a:spcPts val="360"/>
                </a:spcBef>
              </a:pPr>
              <a:r>
                <a:rPr b="0" lang="en-US" sz="1800" spc="-1" strike="noStrike">
                  <a:solidFill>
                    <a:srgbClr val="9b2d1f"/>
                  </a:solidFill>
                  <a:latin typeface="Perpetua"/>
                </a:rPr>
                <a:t>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818" name="CustomShape 6"/>
            <p:cNvSpPr/>
            <p:nvPr/>
          </p:nvSpPr>
          <p:spPr>
            <a:xfrm>
              <a:off x="7667640" y="1808280"/>
              <a:ext cx="448920" cy="4233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b" anchorCtr="1">
              <a:noAutofit/>
            </a:bodyPr>
            <a:p>
              <a:pPr>
                <a:lnSpc>
                  <a:spcPct val="100000"/>
                </a:lnSpc>
                <a:spcBef>
                  <a:spcPts val="360"/>
                </a:spcBef>
              </a:pPr>
              <a:r>
                <a:rPr b="0" lang="en-US" sz="1800" spc="-1" strike="noStrike">
                  <a:solidFill>
                    <a:srgbClr val="9b2d1f"/>
                  </a:solidFill>
                  <a:latin typeface="Perpetua"/>
                </a:rPr>
                <a:t>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819" name="CustomShape 7"/>
            <p:cNvSpPr/>
            <p:nvPr/>
          </p:nvSpPr>
          <p:spPr>
            <a:xfrm>
              <a:off x="7216920" y="1808280"/>
              <a:ext cx="450360" cy="4233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b" anchorCtr="1">
              <a:noAutofit/>
            </a:bodyPr>
            <a:p>
              <a:pPr>
                <a:lnSpc>
                  <a:spcPct val="100000"/>
                </a:lnSpc>
                <a:spcBef>
                  <a:spcPts val="360"/>
                </a:spcBef>
              </a:pPr>
              <a:r>
                <a:rPr b="0" lang="en-US" sz="1800" spc="-1" strike="noStrike">
                  <a:solidFill>
                    <a:srgbClr val="9b2d1f"/>
                  </a:solidFill>
                  <a:latin typeface="Perpetua"/>
                </a:rPr>
                <a:t>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820" name="CustomShape 8"/>
            <p:cNvSpPr/>
            <p:nvPr/>
          </p:nvSpPr>
          <p:spPr>
            <a:xfrm>
              <a:off x="6764400" y="1808280"/>
              <a:ext cx="452160" cy="4233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b" anchorCtr="1">
              <a:noAutofit/>
            </a:bodyPr>
            <a:p>
              <a:pPr>
                <a:lnSpc>
                  <a:spcPct val="100000"/>
                </a:lnSpc>
                <a:spcBef>
                  <a:spcPts val="360"/>
                </a:spcBef>
              </a:pPr>
              <a:r>
                <a:rPr b="0" lang="en-US" sz="1800" spc="-1" strike="noStrike">
                  <a:solidFill>
                    <a:srgbClr val="9b2d1f"/>
                  </a:solidFill>
                  <a:latin typeface="Perpetua"/>
                </a:rPr>
                <a:t>9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821" name="CustomShape 9"/>
            <p:cNvSpPr/>
            <p:nvPr/>
          </p:nvSpPr>
          <p:spPr>
            <a:xfrm>
              <a:off x="6313320" y="1808280"/>
              <a:ext cx="450360" cy="4233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b" anchorCtr="1">
              <a:noAutofit/>
            </a:bodyPr>
            <a:p>
              <a:pPr>
                <a:lnSpc>
                  <a:spcPct val="100000"/>
                </a:lnSpc>
                <a:spcBef>
                  <a:spcPts val="360"/>
                </a:spcBef>
              </a:pPr>
              <a:r>
                <a:rPr b="0" lang="en-US" sz="1800" spc="-1" strike="noStrike">
                  <a:solidFill>
                    <a:srgbClr val="9b2d1f"/>
                  </a:solidFill>
                  <a:latin typeface="Perpetua"/>
                </a:rPr>
                <a:t>6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822" name="CustomShape 10"/>
            <p:cNvSpPr/>
            <p:nvPr/>
          </p:nvSpPr>
          <p:spPr>
            <a:xfrm>
              <a:off x="5864400" y="1808280"/>
              <a:ext cx="448920" cy="4233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b" anchorCtr="1">
              <a:noAutofit/>
            </a:bodyPr>
            <a:p>
              <a:pPr>
                <a:lnSpc>
                  <a:spcPct val="100000"/>
                </a:lnSpc>
                <a:spcBef>
                  <a:spcPts val="360"/>
                </a:spcBef>
              </a:pPr>
              <a:r>
                <a:rPr b="0" lang="en-US" sz="1800" spc="-1" strike="noStrike">
                  <a:solidFill>
                    <a:srgbClr val="9b2d1f"/>
                  </a:solidFill>
                  <a:latin typeface="Perpetua"/>
                </a:rPr>
                <a:t>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823" name="CustomShape 11"/>
            <p:cNvSpPr/>
            <p:nvPr/>
          </p:nvSpPr>
          <p:spPr>
            <a:xfrm>
              <a:off x="5413320" y="1808280"/>
              <a:ext cx="450360" cy="4233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b" anchorCtr="1">
              <a:noAutofit/>
            </a:bodyPr>
            <a:p>
              <a:pPr>
                <a:lnSpc>
                  <a:spcPct val="100000"/>
                </a:lnSpc>
                <a:spcBef>
                  <a:spcPts val="360"/>
                </a:spcBef>
              </a:pPr>
              <a:r>
                <a:rPr b="0" lang="en-US" sz="1800" spc="-1" strike="noStrike">
                  <a:solidFill>
                    <a:srgbClr val="9b2d1f"/>
                  </a:solidFill>
                  <a:latin typeface="Perpetua"/>
                </a:rPr>
                <a:t>8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824" name="Line 12"/>
            <p:cNvSpPr/>
            <p:nvPr/>
          </p:nvSpPr>
          <p:spPr>
            <a:xfrm>
              <a:off x="5413320" y="1807920"/>
              <a:ext cx="3154320" cy="0"/>
            </a:xfrm>
            <a:prstGeom prst="line">
              <a:avLst/>
            </a:prstGeom>
            <a:ln cap="sq"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Line 13"/>
            <p:cNvSpPr/>
            <p:nvPr/>
          </p:nvSpPr>
          <p:spPr>
            <a:xfrm>
              <a:off x="5413320" y="2232000"/>
              <a:ext cx="3154320" cy="0"/>
            </a:xfrm>
            <a:prstGeom prst="line">
              <a:avLst/>
            </a:prstGeom>
            <a:ln cap="sq"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Line 14"/>
            <p:cNvSpPr/>
            <p:nvPr/>
          </p:nvSpPr>
          <p:spPr>
            <a:xfrm>
              <a:off x="5413320" y="1807920"/>
              <a:ext cx="0" cy="424080"/>
            </a:xfrm>
            <a:prstGeom prst="line">
              <a:avLst/>
            </a:prstGeom>
            <a:ln cap="sq"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Line 15"/>
            <p:cNvSpPr/>
            <p:nvPr/>
          </p:nvSpPr>
          <p:spPr>
            <a:xfrm>
              <a:off x="5864040" y="1807920"/>
              <a:ext cx="0" cy="4240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Line 16"/>
            <p:cNvSpPr/>
            <p:nvPr/>
          </p:nvSpPr>
          <p:spPr>
            <a:xfrm>
              <a:off x="6313320" y="1807920"/>
              <a:ext cx="0" cy="4240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Line 17"/>
            <p:cNvSpPr/>
            <p:nvPr/>
          </p:nvSpPr>
          <p:spPr>
            <a:xfrm>
              <a:off x="6764040" y="1807920"/>
              <a:ext cx="0" cy="4240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0" name="Line 18"/>
            <p:cNvSpPr/>
            <p:nvPr/>
          </p:nvSpPr>
          <p:spPr>
            <a:xfrm>
              <a:off x="7216560" y="1807920"/>
              <a:ext cx="0" cy="4240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1" name="Line 19"/>
            <p:cNvSpPr/>
            <p:nvPr/>
          </p:nvSpPr>
          <p:spPr>
            <a:xfrm>
              <a:off x="7667280" y="1807920"/>
              <a:ext cx="0" cy="4240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2" name="Line 20"/>
            <p:cNvSpPr/>
            <p:nvPr/>
          </p:nvSpPr>
          <p:spPr>
            <a:xfrm>
              <a:off x="8116560" y="1807920"/>
              <a:ext cx="0" cy="4240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3" name="Line 21"/>
            <p:cNvSpPr/>
            <p:nvPr/>
          </p:nvSpPr>
          <p:spPr>
            <a:xfrm>
              <a:off x="8567640" y="1807920"/>
              <a:ext cx="0" cy="424080"/>
            </a:xfrm>
            <a:prstGeom prst="line">
              <a:avLst/>
            </a:prstGeom>
            <a:ln cap="sq"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34" name="CustomShape 22"/>
          <p:cNvSpPr/>
          <p:nvPr/>
        </p:nvSpPr>
        <p:spPr>
          <a:xfrm>
            <a:off x="8129520" y="1811160"/>
            <a:ext cx="425160" cy="393480"/>
          </a:xfrm>
          <a:prstGeom prst="ellipse">
            <a:avLst/>
          </a:prstGeom>
          <a:noFill/>
          <a:ln w="3816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TextShape 1"/>
          <p:cNvSpPr txBox="1"/>
          <p:nvPr/>
        </p:nvSpPr>
        <p:spPr>
          <a:xfrm>
            <a:off x="304920" y="1166760"/>
            <a:ext cx="8229240" cy="536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3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dd0111"/>
                </a:solidFill>
                <a:latin typeface="Monotype Corsiva"/>
              </a:rPr>
              <a:t>Alg.: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 SELECTION-SORT</a:t>
            </a:r>
            <a:r>
              <a:rPr b="0" i="1" lang="en-US" sz="2600" spc="-1" strike="noStrike">
                <a:solidFill>
                  <a:srgbClr val="000000"/>
                </a:solidFill>
                <a:latin typeface="Perpetua"/>
              </a:rPr>
              <a:t>(A)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30000"/>
              </a:lnSpc>
              <a:spcBef>
                <a:spcPts val="581"/>
              </a:spcBef>
            </a:pPr>
            <a:r>
              <a:rPr b="0" i="1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n ← length[A]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3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   </a:t>
            </a: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for 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j ← 1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 </a:t>
            </a: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to 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n - 1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30000"/>
              </a:lnSpc>
              <a:spcBef>
                <a:spcPts val="581"/>
              </a:spcBef>
            </a:pP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do 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smallest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 ← 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j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30000"/>
              </a:lnSpc>
              <a:spcBef>
                <a:spcPts val="581"/>
              </a:spcBef>
            </a:pP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      </a:t>
            </a: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for 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i ← j + 1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 </a:t>
            </a: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to 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n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30000"/>
              </a:lnSpc>
              <a:spcBef>
                <a:spcPts val="581"/>
              </a:spcBef>
            </a:pP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   </a:t>
            </a: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do if 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A[i] &lt; A[smallest]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30000"/>
              </a:lnSpc>
              <a:spcBef>
                <a:spcPts val="581"/>
              </a:spcBef>
            </a:pP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   </a:t>
            </a: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then 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smallest ← i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3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      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exchange </a:t>
            </a:r>
            <a:r>
              <a:rPr b="0" lang="en-US" sz="2600" spc="-1" strike="noStrike">
                <a:solidFill>
                  <a:srgbClr val="000000"/>
                </a:solidFill>
                <a:latin typeface="Comic Sans MS"/>
              </a:rPr>
              <a:t>A[j] ↔ A[smallest]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836" name="TextShape 2"/>
          <p:cNvSpPr txBox="1"/>
          <p:nvPr/>
        </p:nvSpPr>
        <p:spPr>
          <a:xfrm>
            <a:off x="9144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latin typeface="Franklin Gothic Book"/>
              </a:rPr>
              <a:t>Analysis of Selection Sort</a:t>
            </a:r>
            <a:endParaRPr b="0" lang="en-US" sz="4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837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Autofit/>
          </a:bodyPr>
          <a:p>
            <a:pPr algn="ctr">
              <a:lnSpc>
                <a:spcPct val="100000"/>
              </a:lnSpc>
            </a:pPr>
            <a:fld id="{1AF383FC-91EA-4556-88C8-4E1123EFDF94}" type="slidenum">
              <a:rPr b="0" lang="en-US" sz="1400" spc="-1" strike="noStrike">
                <a:solidFill>
                  <a:srgbClr val="ffffff"/>
                </a:solidFill>
                <a:latin typeface="Franklin Gothic Book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838" name="CustomShape 4"/>
          <p:cNvSpPr/>
          <p:nvPr/>
        </p:nvSpPr>
        <p:spPr>
          <a:xfrm>
            <a:off x="1406520" y="5791320"/>
            <a:ext cx="7597440" cy="488520"/>
          </a:xfrm>
          <a:prstGeom prst="roundRect">
            <a:avLst>
              <a:gd name="adj" fmla="val 16667"/>
            </a:avLst>
          </a:prstGeom>
          <a:solidFill>
            <a:srgbClr val="cc0000">
              <a:alpha val="31000"/>
            </a:srgb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CustomShape 5"/>
          <p:cNvSpPr/>
          <p:nvPr/>
        </p:nvSpPr>
        <p:spPr>
          <a:xfrm>
            <a:off x="1501920" y="4502160"/>
            <a:ext cx="7597440" cy="504360"/>
          </a:xfrm>
          <a:prstGeom prst="roundRect">
            <a:avLst>
              <a:gd name="adj" fmla="val 16667"/>
            </a:avLst>
          </a:prstGeom>
          <a:solidFill>
            <a:schemeClr val="accent1">
              <a:alpha val="53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40" name="Group 6"/>
          <p:cNvGrpSpPr/>
          <p:nvPr/>
        </p:nvGrpSpPr>
        <p:grpSpPr>
          <a:xfrm>
            <a:off x="159480" y="3629160"/>
            <a:ext cx="1900080" cy="1213560"/>
            <a:chOff x="159480" y="3629160"/>
            <a:chExt cx="1900080" cy="1213560"/>
          </a:xfrm>
        </p:grpSpPr>
        <p:sp>
          <p:nvSpPr>
            <p:cNvPr id="841" name="CustomShape 7"/>
            <p:cNvSpPr/>
            <p:nvPr/>
          </p:nvSpPr>
          <p:spPr>
            <a:xfrm>
              <a:off x="159480" y="3629160"/>
              <a:ext cx="1900080" cy="882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indent="-216000">
                <a:lnSpc>
                  <a:spcPct val="100000"/>
                </a:lnSpc>
                <a:buClr>
                  <a:srgbClr val="cc0000"/>
                </a:buClr>
                <a:buFont typeface="Symbol"/>
                <a:buChar char="»"/>
              </a:pPr>
              <a:r>
                <a:rPr b="0" lang="en-US" sz="2800" spc="-1" strike="noStrike">
                  <a:solidFill>
                    <a:srgbClr val="cc0000"/>
                  </a:solidFill>
                  <a:latin typeface="Comic Sans MS"/>
                </a:rPr>
                <a:t>n</a:t>
              </a:r>
              <a:r>
                <a:rPr b="0" lang="en-US" sz="2800" spc="-1" strike="noStrike" baseline="30000">
                  <a:solidFill>
                    <a:srgbClr val="cc0000"/>
                  </a:solidFill>
                  <a:latin typeface="Comic Sans MS"/>
                </a:rPr>
                <a:t>2</a:t>
              </a:r>
              <a:r>
                <a:rPr b="0" lang="en-US" sz="2800" spc="-1" strike="noStrike">
                  <a:solidFill>
                    <a:srgbClr val="cc0000"/>
                  </a:solidFill>
                  <a:latin typeface="Comic Sans MS"/>
                </a:rPr>
                <a:t>/2 </a:t>
              </a:r>
              <a:endParaRPr b="0" lang="en-IN" sz="2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cc0000"/>
                  </a:solidFill>
                  <a:latin typeface="Comic Sans MS"/>
                </a:rPr>
                <a:t>comparisons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842" name="CustomShape 8"/>
            <p:cNvSpPr/>
            <p:nvPr/>
          </p:nvSpPr>
          <p:spPr>
            <a:xfrm flipV="1" rot="5400000">
              <a:off x="1108080" y="4466160"/>
              <a:ext cx="329760" cy="423360"/>
            </a:xfrm>
            <a:custGeom>
              <a:avLst/>
              <a:gdLst/>
              <a:ahLst/>
              <a:rect l="l" t="t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43" name="CustomShape 9"/>
          <p:cNvSpPr/>
          <p:nvPr/>
        </p:nvSpPr>
        <p:spPr>
          <a:xfrm>
            <a:off x="6462720" y="1176480"/>
            <a:ext cx="2133360" cy="528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13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Perpetua"/>
              </a:rPr>
              <a:t>cost</a:t>
            </a:r>
            <a:r>
              <a:rPr b="0" lang="en-US" sz="2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Perpetua"/>
              </a:rPr>
              <a:t> times</a:t>
            </a:r>
            <a:endParaRPr b="0" lang="en-IN" sz="2800" spc="-1" strike="noStrike">
              <a:latin typeface="Arial"/>
            </a:endParaRPr>
          </a:p>
          <a:p>
            <a:pPr marL="343080" indent="-342720">
              <a:lnSpc>
                <a:spcPct val="130000"/>
              </a:lnSpc>
              <a:spcBef>
                <a:spcPts val="56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c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omic Sans MS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       1</a:t>
            </a:r>
            <a:endParaRPr b="0" lang="en-IN" sz="2800" spc="-1" strike="noStrike">
              <a:latin typeface="Arial"/>
            </a:endParaRPr>
          </a:p>
          <a:p>
            <a:pPr marL="343080" indent="-342720">
              <a:lnSpc>
                <a:spcPct val="13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c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omic Sans MS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   n</a:t>
            </a:r>
            <a:endParaRPr b="0" lang="en-IN" sz="2800" spc="-1" strike="noStrike">
              <a:latin typeface="Arial"/>
            </a:endParaRPr>
          </a:p>
          <a:p>
            <a:pPr marL="343080" indent="-342720">
              <a:lnSpc>
                <a:spcPct val="13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c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omic Sans MS"/>
              </a:rPr>
              <a:t>3</a:t>
            </a: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   n-1</a:t>
            </a:r>
            <a:endParaRPr b="0" lang="en-IN" sz="2800" spc="-1" strike="noStrike">
              <a:latin typeface="Arial"/>
            </a:endParaRPr>
          </a:p>
          <a:p>
            <a:pPr marL="343080" indent="-342720">
              <a:lnSpc>
                <a:spcPct val="13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c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omic Sans MS"/>
              </a:rPr>
              <a:t>4</a:t>
            </a: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	</a:t>
            </a:r>
            <a:endParaRPr b="0" lang="en-IN" sz="2800" spc="-1" strike="noStrike">
              <a:latin typeface="Arial"/>
            </a:endParaRPr>
          </a:p>
          <a:p>
            <a:pPr marL="343080" indent="-342720">
              <a:lnSpc>
                <a:spcPct val="13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c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omic Sans MS"/>
              </a:rPr>
              <a:t>5</a:t>
            </a: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	</a:t>
            </a:r>
            <a:endParaRPr b="0" lang="en-IN" sz="2800" spc="-1" strike="noStrike">
              <a:latin typeface="Arial"/>
            </a:endParaRPr>
          </a:p>
          <a:p>
            <a:pPr marL="343080" indent="-342720">
              <a:lnSpc>
                <a:spcPct val="13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c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omic Sans MS"/>
              </a:rPr>
              <a:t>6</a:t>
            </a: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 </a:t>
            </a:r>
            <a:endParaRPr b="0" lang="en-IN" sz="2800" spc="-1" strike="noStrike">
              <a:latin typeface="Arial"/>
            </a:endParaRPr>
          </a:p>
          <a:p>
            <a:pPr marL="343080" indent="-342720">
              <a:lnSpc>
                <a:spcPct val="13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c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omic Sans MS"/>
              </a:rPr>
              <a:t>7</a:t>
            </a: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mic Sans MS"/>
              </a:rPr>
              <a:t>   n-1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844" name="Group 10"/>
          <p:cNvGrpSpPr/>
          <p:nvPr/>
        </p:nvGrpSpPr>
        <p:grpSpPr>
          <a:xfrm>
            <a:off x="71280" y="4857840"/>
            <a:ext cx="1654920" cy="1213560"/>
            <a:chOff x="71280" y="4857840"/>
            <a:chExt cx="1654920" cy="1213560"/>
          </a:xfrm>
        </p:grpSpPr>
        <p:sp>
          <p:nvSpPr>
            <p:cNvPr id="845" name="CustomShape 11"/>
            <p:cNvSpPr/>
            <p:nvPr/>
          </p:nvSpPr>
          <p:spPr>
            <a:xfrm>
              <a:off x="71280" y="4857840"/>
              <a:ext cx="1654920" cy="882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indent="-216000">
                <a:lnSpc>
                  <a:spcPct val="100000"/>
                </a:lnSpc>
                <a:buClr>
                  <a:srgbClr val="cc0000"/>
                </a:buClr>
                <a:buFont typeface="Symbol"/>
                <a:buChar char="»"/>
              </a:pPr>
              <a:r>
                <a:rPr b="0" lang="en-US" sz="2800" spc="-1" strike="noStrike">
                  <a:solidFill>
                    <a:srgbClr val="cc0000"/>
                  </a:solidFill>
                  <a:latin typeface="Comic Sans MS"/>
                </a:rPr>
                <a:t>n</a:t>
              </a:r>
              <a:endParaRPr b="0" lang="en-IN" sz="2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cc0000"/>
                  </a:solidFill>
                  <a:latin typeface="Comic Sans MS"/>
                </a:rPr>
                <a:t>exchanges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846" name="CustomShape 12"/>
            <p:cNvSpPr/>
            <p:nvPr/>
          </p:nvSpPr>
          <p:spPr>
            <a:xfrm flipV="1" rot="5400000">
              <a:off x="1022400" y="5694840"/>
              <a:ext cx="329760" cy="423360"/>
            </a:xfrm>
            <a:custGeom>
              <a:avLst/>
              <a:gdLst/>
              <a:ahLst/>
              <a:rect l="l" t="t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847" name="" descr=""/>
          <p:cNvPicPr/>
          <p:nvPr/>
        </p:nvPicPr>
        <p:blipFill>
          <a:blip r:embed="rId1"/>
          <a:stretch/>
        </p:blipFill>
        <p:spPr>
          <a:xfrm>
            <a:off x="7378560" y="3873600"/>
            <a:ext cx="1663560" cy="533520"/>
          </a:xfrm>
          <a:prstGeom prst="rect">
            <a:avLst/>
          </a:prstGeom>
          <a:ln>
            <a:noFill/>
          </a:ln>
        </p:spPr>
      </p:pic>
      <p:pic>
        <p:nvPicPr>
          <p:cNvPr id="848" name="" descr=""/>
          <p:cNvPicPr/>
          <p:nvPr/>
        </p:nvPicPr>
        <p:blipFill>
          <a:blip r:embed="rId2"/>
          <a:stretch/>
        </p:blipFill>
        <p:spPr>
          <a:xfrm>
            <a:off x="7480440" y="4508640"/>
            <a:ext cx="1320840" cy="520560"/>
          </a:xfrm>
          <a:prstGeom prst="rect">
            <a:avLst/>
          </a:prstGeom>
          <a:ln>
            <a:noFill/>
          </a:ln>
        </p:spPr>
      </p:pic>
      <p:pic>
        <p:nvPicPr>
          <p:cNvPr id="849" name="" descr=""/>
          <p:cNvPicPr/>
          <p:nvPr/>
        </p:nvPicPr>
        <p:blipFill>
          <a:blip r:embed="rId3"/>
          <a:stretch/>
        </p:blipFill>
        <p:spPr>
          <a:xfrm>
            <a:off x="7480440" y="5181480"/>
            <a:ext cx="1333440" cy="520560"/>
          </a:xfrm>
          <a:prstGeom prst="rect">
            <a:avLst/>
          </a:prstGeom>
          <a:ln>
            <a:noFill/>
          </a:ln>
        </p:spPr>
      </p:pic>
      <p:pic>
        <p:nvPicPr>
          <p:cNvPr id="850" name="" descr=""/>
          <p:cNvPicPr/>
          <p:nvPr/>
        </p:nvPicPr>
        <p:blipFill>
          <a:blip r:embed="rId4"/>
          <a:stretch/>
        </p:blipFill>
        <p:spPr>
          <a:xfrm>
            <a:off x="228600" y="6311880"/>
            <a:ext cx="7950240" cy="53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7" dur="indefinite" restart="never" nodeType="tmRoot">
          <p:childTnLst>
            <p:seq>
              <p:cTn id="118" dur="indefinite" nodeType="mainSeq">
                <p:childTnLst>
                  <p:par>
                    <p:cTn id="119" nodeType="clickEffect" fill="hold">
                      <p:stCondLst>
                        <p:cond delay="indefinite"/>
                      </p:stCondLst>
                      <p:childTnLst>
                        <p:par>
                          <p:cTn id="1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nodeType="clickEffect" fill="hold">
                      <p:stCondLst>
                        <p:cond delay="indefinite"/>
                      </p:stCondLst>
                      <p:childTnLst>
                        <p:par>
                          <p:cTn id="1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nodeType="clickEffect" fill="hold">
                      <p:stCondLst>
                        <p:cond delay="indefinite"/>
                      </p:stCondLst>
                      <p:childTnLst>
                        <p:par>
                          <p:cTn id="1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nodeType="clickEffect" fill="hold">
                      <p:stCondLst>
                        <p:cond delay="indefinite"/>
                      </p:stCondLst>
                      <p:childTnLst>
                        <p:par>
                          <p:cTn id="13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nodeType="clickEffect" fill="hold">
                      <p:stCondLst>
                        <p:cond delay="indefinite"/>
                      </p:stCondLst>
                      <p:childTnLst>
                        <p:par>
                          <p:cTn id="1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nodeType="clickEffect" fill="hold">
                      <p:stCondLst>
                        <p:cond delay="indefinite"/>
                      </p:stCondLst>
                      <p:childTnLst>
                        <p:par>
                          <p:cTn id="14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nodeType="clickEffect" fill="hold">
                      <p:stCondLst>
                        <p:cond delay="indefinite"/>
                      </p:stCondLst>
                      <p:childTnLst>
                        <p:par>
                          <p:cTn id="15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nodeType="clickEffect" fill="hold">
                      <p:stCondLst>
                        <p:cond delay="indefinite"/>
                      </p:stCondLst>
                      <p:childTnLst>
                        <p:par>
                          <p:cTn id="15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nodeType="clickEffect" fill="hold">
                      <p:stCondLst>
                        <p:cond delay="indefinite"/>
                      </p:stCondLst>
                      <p:childTnLst>
                        <p:par>
                          <p:cTn id="15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nodeType="clickEffect" fill="hold">
                      <p:stCondLst>
                        <p:cond delay="indefinite"/>
                      </p:stCondLst>
                      <p:childTnLst>
                        <p:par>
                          <p:cTn id="16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nodeType="clickEffect" fill="hold">
                      <p:stCondLst>
                        <p:cond delay="indefinite"/>
                      </p:stCondLst>
                      <p:childTnLst>
                        <p:par>
                          <p:cTn id="16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TextShape 1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 algn="ctr">
              <a:lnSpc>
                <a:spcPct val="100000"/>
              </a:lnSpc>
              <a:spcBef>
                <a:spcPts val="581"/>
              </a:spcBef>
            </a:pP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 algn="ctr">
              <a:lnSpc>
                <a:spcPct val="100000"/>
              </a:lnSpc>
              <a:spcBef>
                <a:spcPts val="581"/>
              </a:spcBef>
            </a:pP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 algn="ctr">
              <a:lnSpc>
                <a:spcPct val="100000"/>
              </a:lnSpc>
              <a:spcBef>
                <a:spcPts val="581"/>
              </a:spcBef>
            </a:pPr>
            <a:r>
              <a:rPr b="0" lang="en-IN" sz="4800" spc="-1" strike="noStrike">
                <a:solidFill>
                  <a:srgbClr val="000000"/>
                </a:solidFill>
                <a:latin typeface="Times New Roman"/>
              </a:rPr>
              <a:t>Thanks </a:t>
            </a:r>
            <a:endParaRPr b="0" lang="en-US" sz="4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852" name="TextShape 2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fld id="{AB8EB308-7D63-47A8-97DB-539CE4339D30}" type="slidenum">
              <a:rPr b="0" lang="en-IN" sz="1400" spc="-1" strike="noStrike">
                <a:solidFill>
                  <a:srgbClr val="ffffff"/>
                </a:solidFill>
                <a:latin typeface="Franklin Gothic Book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Internal Sort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lvl="1" marL="548640" indent="-228240">
              <a:lnSpc>
                <a:spcPct val="100000"/>
              </a:lnSpc>
              <a:spcBef>
                <a:spcPts val="371"/>
              </a:spcBef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The data to be sorted is all stored in the computer’s main memory.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External Sort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lvl="1" marL="548640" indent="-228240">
              <a:lnSpc>
                <a:spcPct val="100000"/>
              </a:lnSpc>
              <a:spcBef>
                <a:spcPts val="371"/>
              </a:spcBef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Some of the data to be sorted might be stored in some external, slower, device.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In Place Sort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lvl="1" marL="548640" indent="-228240">
              <a:lnSpc>
                <a:spcPct val="100000"/>
              </a:lnSpc>
              <a:spcBef>
                <a:spcPts val="371"/>
              </a:spcBef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The amount of extra space required to sort the data is constant with the input size.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19" name="TextShape 2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latin typeface="Franklin Gothic Book"/>
              </a:rPr>
              <a:t>Some Definitions</a:t>
            </a:r>
            <a:endParaRPr b="0" lang="en-US" sz="4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20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Autofit/>
          </a:bodyPr>
          <a:p>
            <a:pPr algn="ctr">
              <a:lnSpc>
                <a:spcPct val="100000"/>
              </a:lnSpc>
            </a:pPr>
            <a:fld id="{666A2913-A443-4B6C-8B36-D85E374D733E}" type="slidenum">
              <a:rPr b="0" lang="en-US" sz="1400" spc="-1" strike="noStrike">
                <a:solidFill>
                  <a:srgbClr val="ffffff"/>
                </a:solidFill>
                <a:latin typeface="Franklin Gothic Book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1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Idea: like sorting a hand of playing cards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1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Perpetua"/>
              </a:rPr>
              <a:t>It uses incremental approach.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1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Perpetua"/>
              </a:rPr>
              <a:t>It is Stable Sorting.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1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Perpetua"/>
              </a:rPr>
              <a:t>e.g  Before sorting 3#, 3*,5,1    after sorting 1, 3#, 3* ,5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lvl="1" marL="548640" indent="-228240">
              <a:lnSpc>
                <a:spcPct val="110000"/>
              </a:lnSpc>
              <a:spcBef>
                <a:spcPts val="371"/>
              </a:spcBef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Start with an empty left hand and the cards facing down on the table.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lvl="1" marL="548640" indent="-228240">
              <a:lnSpc>
                <a:spcPct val="110000"/>
              </a:lnSpc>
              <a:spcBef>
                <a:spcPts val="371"/>
              </a:spcBef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Remove one card at a time from the table, and insert it into the correct position in the left hand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lvl="2" marL="822960" indent="-228240">
              <a:lnSpc>
                <a:spcPct val="110000"/>
              </a:lnSpc>
              <a:spcBef>
                <a:spcPts val="371"/>
              </a:spcBef>
              <a:buClr>
                <a:srgbClr val="e5b1ab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compare it with each of the cards already in the hand, from right to left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594360">
              <a:lnSpc>
                <a:spcPct val="110000"/>
              </a:lnSpc>
              <a:spcBef>
                <a:spcPts val="371"/>
              </a:spcBef>
            </a:pP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latin typeface="Franklin Gothic Book"/>
              </a:rPr>
              <a:t>Insertion Sort</a:t>
            </a:r>
            <a:endParaRPr b="0" lang="en-US" sz="4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Autofit/>
          </a:bodyPr>
          <a:p>
            <a:pPr algn="ctr">
              <a:lnSpc>
                <a:spcPct val="100000"/>
              </a:lnSpc>
            </a:pPr>
            <a:fld id="{0985B036-7625-4FFA-A081-4DDBCBC7C744}" type="slidenum">
              <a:rPr b="0" lang="en-US" sz="1400" spc="-1" strike="noStrike">
                <a:solidFill>
                  <a:srgbClr val="ffffff"/>
                </a:solidFill>
                <a:latin typeface="Franklin Gothic Book"/>
              </a:rPr>
              <a:t>4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507960" y="617400"/>
            <a:ext cx="6327360" cy="2584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b">
            <a:normAutofit fontScale="15000"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latin typeface="Franklin Gothic Book"/>
              </a:rPr>
              <a:t>Insertion Sort</a:t>
            </a:r>
            <a:endParaRPr b="0" lang="en-US" sz="4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25" name="TextShape 2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Autofit/>
          </a:bodyPr>
          <a:p>
            <a:pPr algn="ctr">
              <a:lnSpc>
                <a:spcPct val="100000"/>
              </a:lnSpc>
            </a:pPr>
            <a:fld id="{DC5D260A-7A39-47EA-9E10-3CA9CCA85C44}" type="slidenum">
              <a:rPr b="0" lang="en-US" sz="1400" spc="-1" strike="noStrike">
                <a:solidFill>
                  <a:srgbClr val="ffffff"/>
                </a:solidFill>
                <a:latin typeface="Franklin Gothic Book"/>
              </a:rPr>
              <a:t>5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4398840" y="1989000"/>
            <a:ext cx="4258800" cy="118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990033"/>
                </a:solidFill>
                <a:latin typeface="Perpetua"/>
              </a:rPr>
              <a:t>To insert 12, we need to make room for it by moving first 36 and then 24.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327" name="Group 4"/>
          <p:cNvGrpSpPr/>
          <p:nvPr/>
        </p:nvGrpSpPr>
        <p:grpSpPr>
          <a:xfrm>
            <a:off x="615600" y="2871360"/>
            <a:ext cx="2346480" cy="1388880"/>
            <a:chOff x="615600" y="2871360"/>
            <a:chExt cx="2346480" cy="1388880"/>
          </a:xfrm>
        </p:grpSpPr>
        <p:sp>
          <p:nvSpPr>
            <p:cNvPr id="328" name="CustomShape 5"/>
            <p:cNvSpPr/>
            <p:nvPr/>
          </p:nvSpPr>
          <p:spPr>
            <a:xfrm rot="20400000">
              <a:off x="779400" y="3080880"/>
              <a:ext cx="728280" cy="1087200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6"/>
            <p:cNvSpPr/>
            <p:nvPr/>
          </p:nvSpPr>
          <p:spPr>
            <a:xfrm rot="21180000">
              <a:off x="1477800" y="2933280"/>
              <a:ext cx="726840" cy="1085400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7"/>
            <p:cNvSpPr/>
            <p:nvPr/>
          </p:nvSpPr>
          <p:spPr>
            <a:xfrm rot="720000">
              <a:off x="2128680" y="2935080"/>
              <a:ext cx="728280" cy="1085400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CustomShape 8"/>
            <p:cNvSpPr/>
            <p:nvPr/>
          </p:nvSpPr>
          <p:spPr>
            <a:xfrm rot="20460000">
              <a:off x="901440" y="3144960"/>
              <a:ext cx="371160" cy="5796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2160" rIns="92160" tIns="46080" bIns="4608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000000"/>
                  </a:solidFill>
                  <a:latin typeface="Perpetua"/>
                </a:rPr>
                <a:t>6</a:t>
              </a:r>
              <a:endParaRPr b="0" lang="en-IN" sz="3200" spc="-1" strike="noStrike">
                <a:latin typeface="Arial"/>
              </a:endParaRPr>
            </a:p>
          </p:txBody>
        </p:sp>
        <p:sp>
          <p:nvSpPr>
            <p:cNvPr id="332" name="CustomShape 9"/>
            <p:cNvSpPr/>
            <p:nvPr/>
          </p:nvSpPr>
          <p:spPr>
            <a:xfrm rot="21180000">
              <a:off x="1528200" y="3070440"/>
              <a:ext cx="557280" cy="5796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2160" rIns="92160" tIns="46080" bIns="4608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000000"/>
                  </a:solidFill>
                  <a:latin typeface="Perpetua"/>
                </a:rPr>
                <a:t>10</a:t>
              </a:r>
              <a:endParaRPr b="0" lang="en-IN" sz="3200" spc="-1" strike="noStrike">
                <a:latin typeface="Arial"/>
              </a:endParaRPr>
            </a:p>
          </p:txBody>
        </p:sp>
        <p:sp>
          <p:nvSpPr>
            <p:cNvPr id="333" name="CustomShape 10"/>
            <p:cNvSpPr/>
            <p:nvPr/>
          </p:nvSpPr>
          <p:spPr>
            <a:xfrm rot="480000">
              <a:off x="2269440" y="3048840"/>
              <a:ext cx="557280" cy="5796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2160" rIns="92160" tIns="46080" bIns="4608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000000"/>
                  </a:solidFill>
                  <a:latin typeface="Perpetua"/>
                </a:rPr>
                <a:t>24</a:t>
              </a:r>
              <a:endParaRPr b="0" lang="en-IN" sz="3200" spc="-1" strike="noStrike">
                <a:latin typeface="Arial"/>
              </a:endParaRPr>
            </a:p>
          </p:txBody>
        </p:sp>
      </p:grpSp>
      <p:sp>
        <p:nvSpPr>
          <p:cNvPr id="334" name="CustomShape 11"/>
          <p:cNvSpPr/>
          <p:nvPr/>
        </p:nvSpPr>
        <p:spPr>
          <a:xfrm flipH="1" rot="1740000">
            <a:off x="3018240" y="4705200"/>
            <a:ext cx="729720" cy="108540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12"/>
          <p:cNvSpPr/>
          <p:nvPr/>
        </p:nvSpPr>
        <p:spPr>
          <a:xfrm rot="1800000">
            <a:off x="3123360" y="4831920"/>
            <a:ext cx="557280" cy="579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Perpetua"/>
              </a:rPr>
              <a:t>12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36" name="CustomShape 13"/>
          <p:cNvSpPr/>
          <p:nvPr/>
        </p:nvSpPr>
        <p:spPr>
          <a:xfrm flipH="1" rot="1740000">
            <a:off x="2783520" y="3149640"/>
            <a:ext cx="729720" cy="108540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14"/>
          <p:cNvSpPr/>
          <p:nvPr/>
        </p:nvSpPr>
        <p:spPr>
          <a:xfrm rot="1500000">
            <a:off x="2952360" y="3317040"/>
            <a:ext cx="557280" cy="579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Perpetua"/>
              </a:rPr>
              <a:t>36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423720" y="358920"/>
            <a:ext cx="6424200" cy="3884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b">
            <a:normAutofit fontScale="36000"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latin typeface="Franklin Gothic Book"/>
              </a:rPr>
              <a:t>Insertion Sort</a:t>
            </a:r>
            <a:endParaRPr b="0" lang="en-US" sz="4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39" name="TextShape 2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Autofit/>
          </a:bodyPr>
          <a:p>
            <a:pPr algn="ctr">
              <a:lnSpc>
                <a:spcPct val="100000"/>
              </a:lnSpc>
            </a:pPr>
            <a:fld id="{9C4C5558-C522-4DB3-AA40-4F9C0EF21149}" type="slidenum">
              <a:rPr b="0" lang="en-US" sz="1400" spc="-1" strike="noStrike">
                <a:solidFill>
                  <a:srgbClr val="ffffff"/>
                </a:solidFill>
                <a:latin typeface="Franklin Gothic Book"/>
              </a:rPr>
              <a:t>6</a:t>
            </a:fld>
            <a:endParaRPr b="0" lang="en-IN" sz="1400" spc="-1" strike="noStrike">
              <a:latin typeface="Times New Roman"/>
            </a:endParaRPr>
          </a:p>
        </p:txBody>
      </p:sp>
      <p:grpSp>
        <p:nvGrpSpPr>
          <p:cNvPr id="340" name="Group 3"/>
          <p:cNvGrpSpPr/>
          <p:nvPr/>
        </p:nvGrpSpPr>
        <p:grpSpPr>
          <a:xfrm>
            <a:off x="615600" y="2871360"/>
            <a:ext cx="2346480" cy="1388880"/>
            <a:chOff x="615600" y="2871360"/>
            <a:chExt cx="2346480" cy="1388880"/>
          </a:xfrm>
        </p:grpSpPr>
        <p:sp>
          <p:nvSpPr>
            <p:cNvPr id="341" name="CustomShape 4"/>
            <p:cNvSpPr/>
            <p:nvPr/>
          </p:nvSpPr>
          <p:spPr>
            <a:xfrm rot="20400000">
              <a:off x="779400" y="3080880"/>
              <a:ext cx="728280" cy="1087200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5"/>
            <p:cNvSpPr/>
            <p:nvPr/>
          </p:nvSpPr>
          <p:spPr>
            <a:xfrm rot="21180000">
              <a:off x="1477800" y="2933280"/>
              <a:ext cx="726840" cy="1085400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6"/>
            <p:cNvSpPr/>
            <p:nvPr/>
          </p:nvSpPr>
          <p:spPr>
            <a:xfrm rot="720000">
              <a:off x="2128680" y="2935080"/>
              <a:ext cx="728280" cy="1085400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7"/>
            <p:cNvSpPr/>
            <p:nvPr/>
          </p:nvSpPr>
          <p:spPr>
            <a:xfrm rot="20460000">
              <a:off x="901440" y="3144960"/>
              <a:ext cx="371160" cy="5796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2160" rIns="92160" tIns="46080" bIns="4608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000000"/>
                  </a:solidFill>
                  <a:latin typeface="Perpetua"/>
                </a:rPr>
                <a:t>6</a:t>
              </a:r>
              <a:endParaRPr b="0" lang="en-IN" sz="3200" spc="-1" strike="noStrike">
                <a:latin typeface="Arial"/>
              </a:endParaRPr>
            </a:p>
          </p:txBody>
        </p:sp>
        <p:sp>
          <p:nvSpPr>
            <p:cNvPr id="345" name="CustomShape 8"/>
            <p:cNvSpPr/>
            <p:nvPr/>
          </p:nvSpPr>
          <p:spPr>
            <a:xfrm rot="21180000">
              <a:off x="1528200" y="3070440"/>
              <a:ext cx="557280" cy="5796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2160" rIns="92160" tIns="46080" bIns="4608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000000"/>
                  </a:solidFill>
                  <a:latin typeface="Perpetua"/>
                </a:rPr>
                <a:t>10</a:t>
              </a:r>
              <a:endParaRPr b="0" lang="en-IN" sz="3200" spc="-1" strike="noStrike">
                <a:latin typeface="Arial"/>
              </a:endParaRPr>
            </a:p>
          </p:txBody>
        </p:sp>
        <p:sp>
          <p:nvSpPr>
            <p:cNvPr id="346" name="CustomShape 9"/>
            <p:cNvSpPr/>
            <p:nvPr/>
          </p:nvSpPr>
          <p:spPr>
            <a:xfrm rot="480000">
              <a:off x="2269440" y="3048840"/>
              <a:ext cx="557280" cy="5796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2160" rIns="92160" tIns="46080" bIns="4608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000000"/>
                  </a:solidFill>
                  <a:latin typeface="Perpetua"/>
                </a:rPr>
                <a:t>24</a:t>
              </a:r>
              <a:endParaRPr b="0" lang="en-IN" sz="3200" spc="-1" strike="noStrike">
                <a:latin typeface="Arial"/>
              </a:endParaRPr>
            </a:p>
          </p:txBody>
        </p:sp>
      </p:grpSp>
      <p:sp>
        <p:nvSpPr>
          <p:cNvPr id="347" name="CustomShape 10"/>
          <p:cNvSpPr/>
          <p:nvPr/>
        </p:nvSpPr>
        <p:spPr>
          <a:xfrm flipH="1" rot="1740000">
            <a:off x="3505680" y="3149640"/>
            <a:ext cx="729720" cy="108540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11"/>
          <p:cNvSpPr/>
          <p:nvPr/>
        </p:nvSpPr>
        <p:spPr>
          <a:xfrm rot="1500000">
            <a:off x="3674520" y="3317040"/>
            <a:ext cx="557280" cy="579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Perpetua"/>
              </a:rPr>
              <a:t>36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49" name="CustomShape 12"/>
          <p:cNvSpPr/>
          <p:nvPr/>
        </p:nvSpPr>
        <p:spPr>
          <a:xfrm flipH="1" rot="1740000">
            <a:off x="3018240" y="4705200"/>
            <a:ext cx="729720" cy="108540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13"/>
          <p:cNvSpPr/>
          <p:nvPr/>
        </p:nvSpPr>
        <p:spPr>
          <a:xfrm rot="1800000">
            <a:off x="3123360" y="4831920"/>
            <a:ext cx="557280" cy="579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Perpetua"/>
              </a:rPr>
              <a:t>12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341280" y="230040"/>
            <a:ext cx="6494040" cy="51732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b">
            <a:normAutofit fontScale="63000"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latin typeface="Franklin Gothic Book"/>
              </a:rPr>
              <a:t>Insertion Sort</a:t>
            </a:r>
            <a:endParaRPr b="0" lang="en-US" sz="4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52" name="TextShape 2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Autofit/>
          </a:bodyPr>
          <a:p>
            <a:pPr algn="ctr">
              <a:lnSpc>
                <a:spcPct val="100000"/>
              </a:lnSpc>
            </a:pPr>
            <a:fld id="{D62FDC2C-B61B-4D32-8615-60F3C0D62306}" type="slidenum">
              <a:rPr b="0" lang="en-US" sz="1400" spc="-1" strike="noStrike">
                <a:solidFill>
                  <a:srgbClr val="ffffff"/>
                </a:solidFill>
                <a:latin typeface="Franklin Gothic Book"/>
              </a:rPr>
              <a:t>7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353" name="CustomShape 3"/>
          <p:cNvSpPr/>
          <p:nvPr/>
        </p:nvSpPr>
        <p:spPr>
          <a:xfrm rot="20400000">
            <a:off x="779400" y="3080880"/>
            <a:ext cx="728280" cy="108720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4"/>
          <p:cNvSpPr/>
          <p:nvPr/>
        </p:nvSpPr>
        <p:spPr>
          <a:xfrm rot="21180000">
            <a:off x="1477800" y="2933280"/>
            <a:ext cx="726840" cy="108540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5"/>
          <p:cNvSpPr/>
          <p:nvPr/>
        </p:nvSpPr>
        <p:spPr>
          <a:xfrm rot="20460000">
            <a:off x="901440" y="3144960"/>
            <a:ext cx="371160" cy="579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Perpetua"/>
              </a:rPr>
              <a:t>6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56" name="CustomShape 6"/>
          <p:cNvSpPr/>
          <p:nvPr/>
        </p:nvSpPr>
        <p:spPr>
          <a:xfrm rot="21180000">
            <a:off x="1528200" y="3070440"/>
            <a:ext cx="557280" cy="579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Perpetua"/>
              </a:rPr>
              <a:t>10</a:t>
            </a:r>
            <a:endParaRPr b="0" lang="en-IN" sz="3200" spc="-1" strike="noStrike">
              <a:latin typeface="Arial"/>
            </a:endParaRPr>
          </a:p>
        </p:txBody>
      </p:sp>
      <p:grpSp>
        <p:nvGrpSpPr>
          <p:cNvPr id="357" name="Group 7"/>
          <p:cNvGrpSpPr/>
          <p:nvPr/>
        </p:nvGrpSpPr>
        <p:grpSpPr>
          <a:xfrm>
            <a:off x="2746440" y="2871360"/>
            <a:ext cx="1707120" cy="1472760"/>
            <a:chOff x="2746440" y="2871360"/>
            <a:chExt cx="1707120" cy="1472760"/>
          </a:xfrm>
        </p:grpSpPr>
        <p:sp>
          <p:nvSpPr>
            <p:cNvPr id="358" name="CustomShape 8"/>
            <p:cNvSpPr/>
            <p:nvPr/>
          </p:nvSpPr>
          <p:spPr>
            <a:xfrm rot="720000">
              <a:off x="2851200" y="2935080"/>
              <a:ext cx="728280" cy="1085400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CustomShape 9"/>
            <p:cNvSpPr/>
            <p:nvPr/>
          </p:nvSpPr>
          <p:spPr>
            <a:xfrm flipH="1" rot="1740000">
              <a:off x="3505680" y="3149640"/>
              <a:ext cx="729720" cy="1085400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CustomShape 10"/>
            <p:cNvSpPr/>
            <p:nvPr/>
          </p:nvSpPr>
          <p:spPr>
            <a:xfrm rot="480000">
              <a:off x="2991960" y="3048840"/>
              <a:ext cx="557280" cy="5796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2160" rIns="92160" tIns="46080" bIns="4608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000000"/>
                  </a:solidFill>
                  <a:latin typeface="Perpetua"/>
                </a:rPr>
                <a:t>24</a:t>
              </a:r>
              <a:endParaRPr b="0" lang="en-IN" sz="3200" spc="-1" strike="noStrike">
                <a:latin typeface="Arial"/>
              </a:endParaRPr>
            </a:p>
          </p:txBody>
        </p:sp>
        <p:sp>
          <p:nvSpPr>
            <p:cNvPr id="361" name="CustomShape 11"/>
            <p:cNvSpPr/>
            <p:nvPr/>
          </p:nvSpPr>
          <p:spPr>
            <a:xfrm rot="1500000">
              <a:off x="3674520" y="3317040"/>
              <a:ext cx="557280" cy="5796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2160" rIns="92160" tIns="46080" bIns="4608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000000"/>
                  </a:solidFill>
                  <a:latin typeface="Perpetua"/>
                </a:rPr>
                <a:t>36</a:t>
              </a:r>
              <a:endParaRPr b="0" lang="en-IN" sz="3200" spc="-1" strike="noStrike">
                <a:latin typeface="Arial"/>
              </a:endParaRPr>
            </a:p>
          </p:txBody>
        </p:sp>
      </p:grpSp>
      <p:sp>
        <p:nvSpPr>
          <p:cNvPr id="362" name="CustomShape 12"/>
          <p:cNvSpPr/>
          <p:nvPr/>
        </p:nvSpPr>
        <p:spPr>
          <a:xfrm flipH="1" rot="1740000">
            <a:off x="3018240" y="4705200"/>
            <a:ext cx="729720" cy="108540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13"/>
          <p:cNvSpPr/>
          <p:nvPr/>
        </p:nvSpPr>
        <p:spPr>
          <a:xfrm rot="1800000">
            <a:off x="3123360" y="4831920"/>
            <a:ext cx="557280" cy="579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Perpetua"/>
              </a:rPr>
              <a:t>12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0" y="0"/>
            <a:ext cx="9143640" cy="914040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txBody>
          <a:bodyPr lIns="90000" rIns="90000" tIns="45000" bIns="91440" anchor="b">
            <a:normAutofit fontScale="15000"/>
          </a:bodyPr>
          <a:p>
            <a:pPr algn="ctr">
              <a:lnSpc>
                <a:spcPct val="100000"/>
              </a:lnSpc>
            </a:pPr>
            <a:br/>
            <a:br/>
            <a:r>
              <a:rPr b="0" lang="en-US" sz="3600" spc="-1" strike="noStrike">
                <a:solidFill>
                  <a:srgbClr val="ffffff"/>
                </a:solidFill>
                <a:latin typeface="Franklin Gothic Book"/>
              </a:rPr>
              <a:t>Insertion Sort</a:t>
            </a:r>
            <a:br/>
            <a:br/>
            <a:endParaRPr b="0" lang="en-US" sz="3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762120" y="914400"/>
            <a:ext cx="784836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3"/>
          <p:cNvSpPr/>
          <p:nvPr/>
        </p:nvSpPr>
        <p:spPr>
          <a:xfrm>
            <a:off x="114480" y="1160640"/>
            <a:ext cx="8686440" cy="48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1" lang="en-US" sz="2800" spc="-1" strike="noStrike">
                <a:solidFill>
                  <a:srgbClr val="632523"/>
                </a:solidFill>
                <a:latin typeface="Calibri"/>
              </a:rPr>
              <a:t>Ex. </a:t>
            </a:r>
            <a:r>
              <a:rPr b="0" lang="en-US" sz="2800" spc="-1" strike="noStrike">
                <a:solidFill>
                  <a:srgbClr val="632523"/>
                </a:solidFill>
                <a:latin typeface="Bell MT"/>
              </a:rPr>
              <a:t>Sort the following elements by insertion sort:-  4, 3, 2, 10, 12, 1, 5, 6.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  <p:pic>
        <p:nvPicPr>
          <p:cNvPr id="367" name="Picture 4" descr=""/>
          <p:cNvPicPr/>
          <p:nvPr/>
        </p:nvPicPr>
        <p:blipFill>
          <a:blip r:embed="rId1"/>
          <a:stretch/>
        </p:blipFill>
        <p:spPr>
          <a:xfrm>
            <a:off x="1143000" y="2514600"/>
            <a:ext cx="6629040" cy="3733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Picture 4" descr=""/>
          <p:cNvPicPr/>
          <p:nvPr/>
        </p:nvPicPr>
        <p:blipFill>
          <a:blip r:embed="rId1"/>
          <a:srcRect l="1019" t="4440" r="5263" b="9503"/>
          <a:stretch/>
        </p:blipFill>
        <p:spPr>
          <a:xfrm>
            <a:off x="501480" y="1552680"/>
            <a:ext cx="5068440" cy="4641480"/>
          </a:xfrm>
          <a:prstGeom prst="rect">
            <a:avLst/>
          </a:prstGeom>
          <a:ln>
            <a:noFill/>
          </a:ln>
        </p:spPr>
      </p:pic>
      <p:sp>
        <p:nvSpPr>
          <p:cNvPr id="369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latin typeface="Franklin Gothic Book"/>
              </a:rPr>
              <a:t>Insertion Sort</a:t>
            </a:r>
            <a:endParaRPr b="0" lang="en-US" sz="4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70" name="TextShape 2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Autofit/>
          </a:bodyPr>
          <a:p>
            <a:pPr algn="ctr">
              <a:lnSpc>
                <a:spcPct val="100000"/>
              </a:lnSpc>
            </a:pPr>
            <a:fld id="{54FF1DE0-F75B-49A8-9A0E-6FFD85014D87}" type="slidenum">
              <a:rPr b="0" lang="en-US" sz="1400" spc="-1" strike="noStrike">
                <a:solidFill>
                  <a:srgbClr val="ffffff"/>
                </a:solidFill>
                <a:latin typeface="Franklin Gothic Book"/>
              </a:rPr>
              <a:t>8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371" name="Line 3"/>
          <p:cNvSpPr/>
          <p:nvPr/>
        </p:nvSpPr>
        <p:spPr>
          <a:xfrm>
            <a:off x="1298520" y="1325520"/>
            <a:ext cx="0" cy="831600"/>
          </a:xfrm>
          <a:prstGeom prst="line">
            <a:avLst/>
          </a:prstGeom>
          <a:ln w="57240">
            <a:solidFill>
              <a:srgbClr val="dd0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Line 4"/>
          <p:cNvSpPr/>
          <p:nvPr/>
        </p:nvSpPr>
        <p:spPr>
          <a:xfrm>
            <a:off x="2172960" y="2209680"/>
            <a:ext cx="0" cy="831960"/>
          </a:xfrm>
          <a:prstGeom prst="line">
            <a:avLst/>
          </a:prstGeom>
          <a:ln w="57240">
            <a:solidFill>
              <a:srgbClr val="dd0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Line 5"/>
          <p:cNvSpPr/>
          <p:nvPr/>
        </p:nvSpPr>
        <p:spPr>
          <a:xfrm>
            <a:off x="3095280" y="2987640"/>
            <a:ext cx="0" cy="831600"/>
          </a:xfrm>
          <a:prstGeom prst="line">
            <a:avLst/>
          </a:prstGeom>
          <a:ln w="57240">
            <a:solidFill>
              <a:srgbClr val="dd0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Line 6"/>
          <p:cNvSpPr/>
          <p:nvPr/>
        </p:nvSpPr>
        <p:spPr>
          <a:xfrm>
            <a:off x="3919320" y="3863880"/>
            <a:ext cx="0" cy="831600"/>
          </a:xfrm>
          <a:prstGeom prst="line">
            <a:avLst/>
          </a:prstGeom>
          <a:ln w="57240">
            <a:solidFill>
              <a:srgbClr val="dd0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Line 7"/>
          <p:cNvSpPr/>
          <p:nvPr/>
        </p:nvSpPr>
        <p:spPr>
          <a:xfrm>
            <a:off x="4714560" y="4714560"/>
            <a:ext cx="0" cy="831960"/>
          </a:xfrm>
          <a:prstGeom prst="line">
            <a:avLst/>
          </a:prstGeom>
          <a:ln w="57240">
            <a:solidFill>
              <a:srgbClr val="dd0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76" name="" descr=""/>
          <p:cNvPicPr/>
          <p:nvPr/>
        </p:nvPicPr>
        <p:blipFill>
          <a:blip r:embed="rId2"/>
          <a:stretch/>
        </p:blipFill>
        <p:spPr>
          <a:xfrm>
            <a:off x="5676840" y="1282680"/>
            <a:ext cx="1981080" cy="863640"/>
          </a:xfrm>
          <a:prstGeom prst="rect">
            <a:avLst/>
          </a:prstGeom>
          <a:ln>
            <a:noFill/>
          </a:ln>
        </p:spPr>
      </p:pic>
      <p:pic>
        <p:nvPicPr>
          <p:cNvPr id="377" name="" descr=""/>
          <p:cNvPicPr/>
          <p:nvPr/>
        </p:nvPicPr>
        <p:blipFill>
          <a:blip r:embed="rId3"/>
          <a:stretch/>
        </p:blipFill>
        <p:spPr>
          <a:xfrm>
            <a:off x="5626080" y="2120760"/>
            <a:ext cx="2108160" cy="901800"/>
          </a:xfrm>
          <a:prstGeom prst="rect">
            <a:avLst/>
          </a:prstGeom>
          <a:ln>
            <a:noFill/>
          </a:ln>
        </p:spPr>
      </p:pic>
      <p:pic>
        <p:nvPicPr>
          <p:cNvPr id="378" name="" descr=""/>
          <p:cNvPicPr/>
          <p:nvPr/>
        </p:nvPicPr>
        <p:blipFill>
          <a:blip r:embed="rId4"/>
          <a:stretch/>
        </p:blipFill>
        <p:spPr>
          <a:xfrm>
            <a:off x="5549760" y="3022560"/>
            <a:ext cx="2133720" cy="965160"/>
          </a:xfrm>
          <a:prstGeom prst="rect">
            <a:avLst/>
          </a:prstGeom>
          <a:ln>
            <a:noFill/>
          </a:ln>
        </p:spPr>
      </p:pic>
      <p:pic>
        <p:nvPicPr>
          <p:cNvPr id="379" name="" descr=""/>
          <p:cNvPicPr/>
          <p:nvPr/>
        </p:nvPicPr>
        <p:blipFill>
          <a:blip r:embed="rId5"/>
          <a:stretch/>
        </p:blipFill>
        <p:spPr>
          <a:xfrm>
            <a:off x="5524560" y="3975120"/>
            <a:ext cx="2260440" cy="914400"/>
          </a:xfrm>
          <a:prstGeom prst="rect">
            <a:avLst/>
          </a:prstGeom>
          <a:ln>
            <a:noFill/>
          </a:ln>
        </p:spPr>
      </p:pic>
      <p:pic>
        <p:nvPicPr>
          <p:cNvPr id="380" name="" descr=""/>
          <p:cNvPicPr/>
          <p:nvPr/>
        </p:nvPicPr>
        <p:blipFill>
          <a:blip r:embed="rId6"/>
          <a:stretch/>
        </p:blipFill>
        <p:spPr>
          <a:xfrm>
            <a:off x="5600880" y="4876920"/>
            <a:ext cx="2108160" cy="93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nodeType="clickEffect" fill="hold">
                      <p:stCondLst>
                        <p:cond delay="indefinite"/>
                      </p:stCondLst>
                      <p:childTnLst>
                        <p:par>
                          <p:cTn id="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nodeType="clickEffect" fill="hold">
                      <p:stCondLst>
                        <p:cond delay="indefinite"/>
                      </p:stCondLst>
                      <p:childTnLst>
                        <p:par>
                          <p:cTn id="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nodeType="clickEffect" fill="hold">
                      <p:stCondLst>
                        <p:cond delay="indefinite"/>
                      </p:stCondLst>
                      <p:childTnLst>
                        <p:par>
                          <p:cTn id="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nodeType="clickEffect" fill="hold">
                      <p:stCondLst>
                        <p:cond delay="indefinite"/>
                      </p:stCondLst>
                      <p:childTnLst>
                        <p:par>
                          <p:cTn id="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AD314ACBBD024AB368ED7E36B4D55E" ma:contentTypeVersion="8" ma:contentTypeDescription="Create a new document." ma:contentTypeScope="" ma:versionID="47672c4b886260e8e6784f7250205eaf">
  <xsd:schema xmlns:xsd="http://www.w3.org/2001/XMLSchema" xmlns:xs="http://www.w3.org/2001/XMLSchema" xmlns:p="http://schemas.microsoft.com/office/2006/metadata/properties" xmlns:ns2="a069deda-dd54-4a17-8471-364442f6fb77" targetNamespace="http://schemas.microsoft.com/office/2006/metadata/properties" ma:root="true" ma:fieldsID="385fd464c505d6bcf43ee5d3fb3f35bf" ns2:_="">
    <xsd:import namespace="a069deda-dd54-4a17-8471-364442f6fb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9deda-dd54-4a17-8471-364442f6f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CAD017-CFC6-4E29-99BB-80572926A575}"/>
</file>

<file path=customXml/itemProps2.xml><?xml version="1.0" encoding="utf-8"?>
<ds:datastoreItem xmlns:ds="http://schemas.openxmlformats.org/officeDocument/2006/customXml" ds:itemID="{23E7BC9E-0E23-4D27-961C-9E728056223A}"/>
</file>

<file path=customXml/itemProps3.xml><?xml version="1.0" encoding="utf-8"?>
<ds:datastoreItem xmlns:ds="http://schemas.openxmlformats.org/officeDocument/2006/customXml" ds:itemID="{FDD9FEF8-02CE-43DE-BBAA-117D02F93F25}"/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906</TotalTime>
  <Application>LibreOffice/6.4.3.2$Windows_X86_64 LibreOffice_project/747b5d0ebf89f41c860ec2a39efd7cb15b54f2d8</Application>
  <Words>858</Words>
  <Paragraphs>383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2020-07-03T04:17:26Z</dcterms:created>
  <dc:creator>ashu1</dc:creator>
  <dc:description/>
  <dc:language>en-IN</dc:language>
  <cp:lastModifiedBy/>
  <dcterms:modified xsi:type="dcterms:W3CDTF">2020-09-24T11:24:21Z</dcterms:modified>
  <cp:revision>14</cp:revision>
  <dc:subject/>
  <dc:title>Sorting Algorithms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ntentTypeId">
    <vt:lpwstr>0x010100E4AD314ACBBD024AB368ED7E36B4D55E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23</vt:i4>
  </property>
</Properties>
</file>