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74" r:id="rId13"/>
    <p:sldId id="275" r:id="rId14"/>
    <p:sldId id="28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1" r:id="rId24"/>
    <p:sldId id="292" r:id="rId25"/>
    <p:sldId id="287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B61DD4-CABE-4124-81DE-3D59B682AEB2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2C612AE-DEA8-4CD3-9C0E-1B6E13C874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391400" cy="1600200"/>
          </a:xfrm>
        </p:spPr>
        <p:txBody>
          <a:bodyPr>
            <a:normAutofit/>
          </a:bodyPr>
          <a:lstStyle/>
          <a:p>
            <a:r>
              <a:rPr lang="en-IN" sz="3400" b="1" dirty="0" smtClean="0"/>
              <a:t>                              CS/IT, UCER </a:t>
            </a:r>
            <a:r>
              <a:rPr lang="en-IN" sz="3400" b="1" dirty="0" err="1" smtClean="0"/>
              <a:t>Prayagraj</a:t>
            </a:r>
            <a:endParaRPr lang="en-IN" sz="3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spc="5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IN" sz="5400" b="1" spc="-29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b="1" spc="8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I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Conquer</a:t>
            </a:r>
            <a:endParaRPr lang="en-IN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109220"/>
            <a:ext cx="526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7435" algn="l"/>
              </a:tabLst>
            </a:pPr>
            <a:r>
              <a:rPr sz="4400" spc="-10" dirty="0"/>
              <a:t>Example	</a:t>
            </a:r>
            <a:r>
              <a:rPr sz="4400" spc="-5" dirty="0"/>
              <a:t>(Continued)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1150" y="995397"/>
          <a:ext cx="4906641" cy="552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210"/>
                <a:gridCol w="441325"/>
                <a:gridCol w="255905"/>
                <a:gridCol w="256539"/>
                <a:gridCol w="256540"/>
                <a:gridCol w="255904"/>
                <a:gridCol w="256539"/>
                <a:gridCol w="255270"/>
                <a:gridCol w="256539"/>
                <a:gridCol w="385445"/>
                <a:gridCol w="225425"/>
              </a:tblGrid>
              <a:tr h="704522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218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7045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after final</a:t>
                      </a:r>
                      <a:r>
                        <a:rPr sz="2000" b="1" u="heavy" spc="-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swap: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325007" y="2804567"/>
            <a:ext cx="2812415" cy="3154045"/>
            <a:chOff x="6325007" y="2804567"/>
            <a:chExt cx="2812415" cy="3154045"/>
          </a:xfrm>
        </p:grpSpPr>
        <p:sp>
          <p:nvSpPr>
            <p:cNvPr id="5" name="object 5"/>
            <p:cNvSpPr/>
            <p:nvPr/>
          </p:nvSpPr>
          <p:spPr>
            <a:xfrm>
              <a:off x="6329680" y="2809239"/>
              <a:ext cx="2802890" cy="3144520"/>
            </a:xfrm>
            <a:custGeom>
              <a:avLst/>
              <a:gdLst/>
              <a:ahLst/>
              <a:cxnLst/>
              <a:rect l="l" t="t" r="r" b="b"/>
              <a:pathLst>
                <a:path w="2802890" h="3144520">
                  <a:moveTo>
                    <a:pt x="2802890" y="0"/>
                  </a:moveTo>
                  <a:lnTo>
                    <a:pt x="0" y="0"/>
                  </a:lnTo>
                  <a:lnTo>
                    <a:pt x="0" y="3068320"/>
                  </a:lnTo>
                  <a:lnTo>
                    <a:pt x="0" y="3144520"/>
                  </a:lnTo>
                  <a:lnTo>
                    <a:pt x="2802890" y="3144520"/>
                  </a:lnTo>
                  <a:lnTo>
                    <a:pt x="2802890" y="3068320"/>
                  </a:lnTo>
                  <a:lnTo>
                    <a:pt x="28028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9680" y="2809240"/>
              <a:ext cx="2802890" cy="3144520"/>
            </a:xfrm>
            <a:custGeom>
              <a:avLst/>
              <a:gdLst/>
              <a:ahLst/>
              <a:cxnLst/>
              <a:rect l="l" t="t" r="r" b="b"/>
              <a:pathLst>
                <a:path w="2802890" h="3144520">
                  <a:moveTo>
                    <a:pt x="0" y="0"/>
                  </a:moveTo>
                  <a:lnTo>
                    <a:pt x="2802890" y="0"/>
                  </a:lnTo>
                  <a:lnTo>
                    <a:pt x="2802890" y="3144520"/>
                  </a:lnTo>
                  <a:lnTo>
                    <a:pt x="0" y="3144520"/>
                  </a:lnTo>
                  <a:lnTo>
                    <a:pt x="0" y="0"/>
                  </a:lnTo>
                  <a:close/>
                </a:path>
                <a:path w="2802890" h="3144520">
                  <a:moveTo>
                    <a:pt x="2802890" y="3144520"/>
                  </a:moveTo>
                  <a:lnTo>
                    <a:pt x="2802890" y="314452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52209" y="2733039"/>
            <a:ext cx="2804160" cy="3432991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50" marR="1008380" indent="-462280">
              <a:lnSpc>
                <a:spcPct val="100000"/>
              </a:lnSpc>
              <a:spcBef>
                <a:spcPts val="370"/>
              </a:spcBef>
            </a:pPr>
            <a:r>
              <a:rPr lang="pt-BR"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lang="pt-BR"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 r) </a:t>
            </a:r>
            <a:r>
              <a:rPr lang="pt-BR" sz="2000" dirty="0">
                <a:latin typeface="Times New Roman"/>
                <a:cs typeface="Times New Roman"/>
              </a:rPr>
              <a:t> </a:t>
            </a:r>
            <a:r>
              <a:rPr lang="pt-BR" sz="2000" spc="-5" dirty="0">
                <a:latin typeface="Times New Roman"/>
                <a:cs typeface="Times New Roman"/>
              </a:rPr>
              <a:t>x &lt;- </a:t>
            </a:r>
            <a:r>
              <a:rPr lang="pt-BR" sz="2000" spc="-15" dirty="0">
                <a:latin typeface="Times New Roman"/>
                <a:cs typeface="Times New Roman"/>
              </a:rPr>
              <a:t> </a:t>
            </a:r>
            <a:r>
              <a:rPr lang="pt-BR" sz="2000" spc="-5" dirty="0">
                <a:latin typeface="Times New Roman"/>
                <a:cs typeface="Times New Roman"/>
              </a:rPr>
              <a:t>A[r],</a:t>
            </a:r>
            <a:endParaRPr lang="pt-BR" sz="2000" dirty="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lang="pt-BR" spc="120" dirty="0">
                <a:latin typeface="Arial"/>
                <a:cs typeface="Arial"/>
              </a:rPr>
              <a:t>i </a:t>
            </a:r>
            <a:r>
              <a:rPr lang="pt-BR" sz="2000" spc="155" dirty="0">
                <a:latin typeface="Arial"/>
                <a:cs typeface="Arial"/>
              </a:rPr>
              <a:t>&lt;- </a:t>
            </a:r>
            <a:r>
              <a:rPr lang="pt-BR" sz="2000" spc="155" dirty="0">
                <a:latin typeface="Times New Roman"/>
                <a:cs typeface="Times New Roman"/>
              </a:rPr>
              <a:t>p </a:t>
            </a:r>
            <a:r>
              <a:rPr lang="pt-BR" sz="2000" dirty="0">
                <a:latin typeface="Times New Roman"/>
                <a:cs typeface="Times New Roman"/>
              </a:rPr>
              <a:t>–</a:t>
            </a:r>
            <a:r>
              <a:rPr lang="pt-BR" sz="2000" spc="-31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1;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spc="-5" dirty="0">
                <a:latin typeface="Times New Roman"/>
                <a:cs typeface="Times New Roman"/>
              </a:rPr>
              <a:t>for </a:t>
            </a:r>
            <a:r>
              <a:rPr lang="pt-BR" sz="2000" dirty="0">
                <a:latin typeface="Times New Roman"/>
                <a:cs typeface="Times New Roman"/>
              </a:rPr>
              <a:t>j </a:t>
            </a:r>
            <a:r>
              <a:rPr lang="pt-BR" sz="2000" spc="-5" dirty="0">
                <a:latin typeface="Times New Roman"/>
                <a:cs typeface="Times New Roman"/>
              </a:rPr>
              <a:t>&lt;-  </a:t>
            </a:r>
            <a:r>
              <a:rPr lang="pt-BR" sz="2000" dirty="0">
                <a:latin typeface="Times New Roman"/>
                <a:cs typeface="Times New Roman"/>
              </a:rPr>
              <a:t>p </a:t>
            </a:r>
            <a:r>
              <a:rPr lang="pt-BR" sz="2000" b="1" dirty="0">
                <a:latin typeface="Times New Roman"/>
                <a:cs typeface="Times New Roman"/>
              </a:rPr>
              <a:t>to </a:t>
            </a:r>
            <a:r>
              <a:rPr lang="pt-BR" sz="2000" dirty="0">
                <a:latin typeface="Times New Roman"/>
                <a:cs typeface="Times New Roman"/>
              </a:rPr>
              <a:t>r – 1 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dirty="0">
                <a:latin typeface="Times New Roman"/>
                <a:cs typeface="Times New Roman"/>
              </a:rPr>
              <a:t>do  </a:t>
            </a:r>
            <a:r>
              <a:rPr lang="pt-BR" sz="2000" b="1" spc="-5" dirty="0" smtClean="0">
                <a:latin typeface="Times New Roman"/>
                <a:cs typeface="Times New Roman"/>
              </a:rPr>
              <a:t>if  </a:t>
            </a:r>
            <a:r>
              <a:rPr lang="pt-BR" sz="2000" b="1" dirty="0" smtClean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A[j]	</a:t>
            </a:r>
            <a:r>
              <a:rPr lang="pt-BR" sz="2000" dirty="0">
                <a:latin typeface="Symbol"/>
                <a:cs typeface="Symbol"/>
              </a:rPr>
              <a:t></a:t>
            </a:r>
            <a:r>
              <a:rPr lang="pt-BR" sz="2000" dirty="0">
                <a:latin typeface="Times New Roman"/>
                <a:cs typeface="Times New Roman"/>
              </a:rPr>
              <a:t>	x</a:t>
            </a:r>
            <a:r>
              <a:rPr lang="pt-BR" sz="2000" spc="-70" dirty="0">
                <a:latin typeface="Times New Roman"/>
                <a:cs typeface="Times New Roman"/>
              </a:rPr>
              <a:t> 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spc="-70" dirty="0">
                <a:latin typeface="Times New Roman"/>
                <a:cs typeface="Times New Roman"/>
              </a:rPr>
              <a:t>       </a:t>
            </a:r>
            <a:r>
              <a:rPr lang="pt-BR" sz="2000" b="1" spc="-5" dirty="0">
                <a:latin typeface="Times New Roman"/>
                <a:cs typeface="Times New Roman"/>
              </a:rPr>
              <a:t>then </a:t>
            </a:r>
            <a:r>
              <a:rPr lang="pt-BR" sz="2000" dirty="0">
                <a:latin typeface="Times New Roman"/>
                <a:cs typeface="Times New Roman"/>
              </a:rPr>
              <a:t>i </a:t>
            </a:r>
            <a:r>
              <a:rPr lang="pt-BR" sz="2000" spc="-5" dirty="0">
                <a:latin typeface="Times New Roman"/>
                <a:cs typeface="Times New Roman"/>
              </a:rPr>
              <a:t>&lt;-  </a:t>
            </a:r>
            <a:r>
              <a:rPr lang="pt-BR" sz="2000" dirty="0">
                <a:latin typeface="Times New Roman"/>
                <a:cs typeface="Times New Roman"/>
              </a:rPr>
              <a:t>i +</a:t>
            </a:r>
            <a:r>
              <a:rPr lang="pt-BR" sz="2000" spc="-3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lang="pt-BR" sz="2000" dirty="0">
                <a:latin typeface="Times New Roman"/>
                <a:cs typeface="Times New Roman"/>
              </a:rPr>
              <a:t>A[i] </a:t>
            </a:r>
            <a:r>
              <a:rPr lang="pt-BR" sz="2000" dirty="0">
                <a:latin typeface="Symbol"/>
                <a:cs typeface="Symbol"/>
              </a:rPr>
              <a:t></a:t>
            </a:r>
            <a:r>
              <a:rPr lang="pt-BR" sz="2000" spc="-4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lang="pt-BR" sz="2000" dirty="0">
                <a:latin typeface="Times New Roman"/>
                <a:cs typeface="Times New Roman"/>
              </a:rPr>
              <a:t>       A[i + 1] </a:t>
            </a:r>
            <a:r>
              <a:rPr lang="pt-BR" sz="2000" dirty="0">
                <a:latin typeface="Symbol"/>
                <a:cs typeface="Symbol"/>
              </a:rPr>
              <a:t></a:t>
            </a:r>
            <a:r>
              <a:rPr lang="pt-BR" sz="2000" spc="-3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A[r];</a:t>
            </a:r>
          </a:p>
          <a:p>
            <a:pPr marL="552450">
              <a:lnSpc>
                <a:spcPct val="100000"/>
              </a:lnSpc>
            </a:pPr>
            <a:endParaRPr lang="pt-BR" sz="2000" b="1" spc="-5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lang="pt-BR" sz="2000" b="1" spc="-5" dirty="0">
                <a:latin typeface="Times New Roman"/>
                <a:cs typeface="Times New Roman"/>
              </a:rPr>
              <a:t>return </a:t>
            </a:r>
            <a:r>
              <a:rPr lang="pt-BR" sz="2000" dirty="0">
                <a:latin typeface="Times New Roman"/>
                <a:cs typeface="Times New Roman"/>
              </a:rPr>
              <a:t>i +</a:t>
            </a:r>
            <a:r>
              <a:rPr lang="pt-BR" sz="2000" spc="-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889" y="109220"/>
            <a:ext cx="5740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Algorithm</a:t>
            </a:r>
            <a:r>
              <a:rPr sz="4400" spc="-35" dirty="0"/>
              <a:t> </a:t>
            </a:r>
            <a:r>
              <a:rPr sz="4400" spc="-5" dirty="0"/>
              <a:t>Performance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1620" y="10807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DD2B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19" y="1101090"/>
            <a:ext cx="82511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71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Running </a:t>
            </a:r>
            <a:r>
              <a:rPr sz="2800" spc="5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quicksort </a:t>
            </a:r>
            <a:r>
              <a:rPr sz="2800" spc="-5" dirty="0">
                <a:latin typeface="Arial"/>
                <a:cs typeface="Arial"/>
              </a:rPr>
              <a:t>depends on whether the  partitioning is balanced 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2222711"/>
            <a:ext cx="8769350" cy="33387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  <a:tab pos="355600" algn="l"/>
              </a:tabLst>
            </a:pPr>
            <a:r>
              <a:rPr lang="en-IN" sz="280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u="sng" spc="-5" dirty="0" smtClean="0">
                <a:solidFill>
                  <a:srgbClr val="CC3300"/>
                </a:solidFill>
                <a:latin typeface="Arial"/>
                <a:cs typeface="Arial"/>
              </a:rPr>
              <a:t>Unbalanced</a:t>
            </a:r>
            <a:r>
              <a:rPr sz="2800" u="sng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u="sng" spc="-5" dirty="0" smtClean="0">
                <a:solidFill>
                  <a:srgbClr val="CC3300"/>
                </a:solidFill>
                <a:latin typeface="Arial"/>
                <a:cs typeface="Arial"/>
              </a:rPr>
              <a:t>Partition</a:t>
            </a:r>
            <a:endParaRPr lang="en-IN" sz="2800" u="sng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Arial"/>
                <a:cs typeface="Arial"/>
              </a:rPr>
              <a:t> </a:t>
            </a:r>
            <a:r>
              <a:rPr lang="en-IN" sz="2800" spc="-5" dirty="0" smtClean="0">
                <a:latin typeface="Arial"/>
                <a:cs typeface="Arial"/>
              </a:rPr>
              <a:t>    </a:t>
            </a:r>
            <a:r>
              <a:rPr sz="2400" spc="-5" dirty="0" smtClean="0">
                <a:latin typeface="Arial"/>
                <a:cs typeface="Arial"/>
              </a:rPr>
              <a:t>Partition </a:t>
            </a:r>
            <a:r>
              <a:rPr sz="2400" spc="-10" dirty="0" smtClean="0">
                <a:latin typeface="Arial"/>
                <a:cs typeface="Arial"/>
              </a:rPr>
              <a:t>is</a:t>
            </a:r>
            <a:r>
              <a:rPr lang="en-IN" sz="2400" spc="-10" dirty="0" smtClean="0">
                <a:latin typeface="Arial"/>
                <a:cs typeface="Arial"/>
              </a:rPr>
              <a:t> called 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unbalanced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when</a:t>
            </a:r>
            <a:r>
              <a:rPr lang="en-IN" sz="24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Sub problem </a:t>
            </a:r>
            <a:r>
              <a:rPr sz="2200" dirty="0">
                <a:latin typeface="Arial"/>
                <a:cs typeface="Arial"/>
              </a:rPr>
              <a:t>1 is of size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1, and subproblem </a:t>
            </a:r>
            <a:r>
              <a:rPr sz="2200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is of size </a:t>
            </a:r>
            <a:r>
              <a:rPr sz="2200" dirty="0">
                <a:latin typeface="Arial"/>
                <a:cs typeface="Arial"/>
              </a:rPr>
              <a:t>0  </a:t>
            </a:r>
            <a:r>
              <a:rPr sz="2200" spc="-5" dirty="0">
                <a:latin typeface="Arial"/>
                <a:cs typeface="Arial"/>
              </a:rPr>
              <a:t>or vice versa</a:t>
            </a:r>
            <a:r>
              <a:rPr sz="2200" spc="-5" dirty="0" smtClean="0">
                <a:latin typeface="Arial"/>
                <a:cs typeface="Arial"/>
              </a:rPr>
              <a:t>.</a:t>
            </a:r>
            <a:endParaRPr lang="en-IN" sz="2200" spc="-5" dirty="0" smtClean="0">
              <a:latin typeface="Arial"/>
              <a:cs typeface="Arial"/>
            </a:endParaRPr>
          </a:p>
          <a:p>
            <a:pPr marL="1155700" marR="207010" lvl="2" indent="-228600">
              <a:lnSpc>
                <a:spcPts val="2370"/>
              </a:lnSpc>
              <a:spcBef>
                <a:spcPts val="1185"/>
              </a:spcBef>
              <a:buChar char="•"/>
              <a:tabLst>
                <a:tab pos="1155065" algn="l"/>
                <a:tab pos="1155700" algn="l"/>
              </a:tabLst>
            </a:pPr>
            <a:r>
              <a:rPr lang="en-IN" sz="2200" spc="-5" dirty="0" smtClean="0">
                <a:latin typeface="Arial"/>
                <a:cs typeface="Arial"/>
              </a:rPr>
              <a:t>Otherwise partition is called balance partition.</a:t>
            </a:r>
          </a:p>
          <a:p>
            <a:pPr marL="1155700" marR="207010" lvl="2" indent="-228600">
              <a:lnSpc>
                <a:spcPts val="2370"/>
              </a:lnSpc>
              <a:spcBef>
                <a:spcPts val="1185"/>
              </a:spcBef>
              <a:buChar char="•"/>
              <a:tabLst>
                <a:tab pos="1155065" algn="l"/>
                <a:tab pos="1155700" algn="l"/>
              </a:tabLst>
            </a:pPr>
            <a:endParaRPr lang="en-IN" sz="2200" spc="-5" dirty="0">
              <a:latin typeface="Arial"/>
              <a:cs typeface="Arial"/>
            </a:endParaRPr>
          </a:p>
          <a:p>
            <a:pPr marL="927100" marR="207010" lvl="2">
              <a:lnSpc>
                <a:spcPts val="2370"/>
              </a:lnSpc>
              <a:spcBef>
                <a:spcPts val="1185"/>
              </a:spcBef>
              <a:tabLst>
                <a:tab pos="1155065" algn="l"/>
                <a:tab pos="1155700" algn="l"/>
              </a:tabLst>
            </a:pPr>
            <a:endParaRPr sz="4000" dirty="0">
              <a:latin typeface="Arial"/>
              <a:cs typeface="Arial"/>
            </a:endParaRPr>
          </a:p>
          <a:p>
            <a:pPr marL="927100" lvl="2">
              <a:lnSpc>
                <a:spcPts val="2505"/>
              </a:lnSpc>
              <a:spcBef>
                <a:spcPts val="795"/>
              </a:spcBef>
              <a:tabLst>
                <a:tab pos="1155065" algn="l"/>
                <a:tab pos="1155700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9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19" y="109220"/>
            <a:ext cx="7291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Worst-case Partition</a:t>
            </a:r>
            <a:r>
              <a:rPr sz="4400" spc="-5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52420" y="2976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020" y="2259329"/>
            <a:ext cx="5783580" cy="43685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43180">
              <a:lnSpc>
                <a:spcPts val="2590"/>
              </a:lnSpc>
              <a:spcBef>
                <a:spcPts val="425"/>
              </a:spcBef>
              <a:buClr>
                <a:srgbClr val="CC3300"/>
              </a:buClr>
              <a:tabLst>
                <a:tab pos="720725" algn="l"/>
                <a:tab pos="72136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Running </a:t>
            </a:r>
            <a:r>
              <a:rPr sz="2400" spc="5" dirty="0">
                <a:solidFill>
                  <a:srgbClr val="CC3300"/>
                </a:solidFill>
                <a:latin typeface="Arial"/>
                <a:cs typeface="Arial"/>
              </a:rPr>
              <a:t>time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for worst-case 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partitions at each recursive</a:t>
            </a:r>
            <a:r>
              <a:rPr sz="2400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Arial"/>
                <a:cs typeface="Arial"/>
              </a:rPr>
              <a:t>level:</a:t>
            </a:r>
            <a:endParaRPr sz="2400" dirty="0">
              <a:latin typeface="Arial"/>
              <a:cs typeface="Arial"/>
            </a:endParaRPr>
          </a:p>
          <a:p>
            <a:pPr marL="381000">
              <a:lnSpc>
                <a:spcPts val="2735"/>
              </a:lnSpc>
              <a:spcBef>
                <a:spcPts val="275"/>
              </a:spcBef>
            </a:pP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– 1) + 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(0)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+</a:t>
            </a:r>
            <a:r>
              <a:rPr sz="2400" spc="-5" dirty="0" err="1" smtClean="0">
                <a:latin typeface="Arial"/>
                <a:cs typeface="Arial"/>
              </a:rPr>
              <a:t>PartitionTime</a:t>
            </a:r>
            <a:r>
              <a:rPr sz="2400" spc="-5" dirty="0" smtClean="0">
                <a:latin typeface="Arial"/>
                <a:cs typeface="Arial"/>
              </a:rPr>
              <a:t>(</a:t>
            </a:r>
            <a:r>
              <a:rPr sz="2400" i="1" spc="-5" dirty="0" smtClean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1)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)</a:t>
            </a:r>
            <a:endParaRPr lang="en-IN" sz="2400" dirty="0" smtClean="0">
              <a:latin typeface="Arial"/>
              <a:cs typeface="Arial"/>
            </a:endParaRPr>
          </a:p>
          <a:p>
            <a:pPr marL="1149350">
              <a:spcBef>
                <a:spcPts val="310"/>
              </a:spcBef>
            </a:pPr>
            <a:r>
              <a:rPr lang="en-IN" sz="2400" dirty="0" smtClean="0">
                <a:latin typeface="Arial"/>
                <a:cs typeface="Arial"/>
              </a:rPr>
              <a:t>=</a:t>
            </a:r>
            <a:r>
              <a:rPr lang="en-US" sz="2400" i="1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Arial"/>
                <a:cs typeface="Arial"/>
              </a:rPr>
              <a:t>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1) </a:t>
            </a:r>
            <a:r>
              <a:rPr lang="en-US" sz="2400" dirty="0">
                <a:latin typeface="Arial"/>
                <a:cs typeface="Arial"/>
              </a:rPr>
              <a:t>+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n</a:t>
            </a:r>
            <a:endParaRPr lang="en-US" sz="2400" dirty="0">
              <a:latin typeface="Arial"/>
              <a:cs typeface="Arial"/>
            </a:endParaRPr>
          </a:p>
          <a:p>
            <a:pPr marL="1149350">
              <a:spcBef>
                <a:spcPts val="310"/>
              </a:spcBef>
            </a:pPr>
            <a:r>
              <a:rPr lang="en-IN" sz="2400" dirty="0" smtClean="0">
                <a:latin typeface="Arial"/>
                <a:cs typeface="Arial"/>
              </a:rPr>
              <a:t>=</a:t>
            </a:r>
            <a:r>
              <a:rPr lang="en-US" sz="2400" i="1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Arial"/>
                <a:cs typeface="Arial"/>
              </a:rPr>
              <a:t>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 smtClean="0">
                <a:latin typeface="Arial"/>
                <a:cs typeface="Arial"/>
              </a:rPr>
              <a:t>2) </a:t>
            </a:r>
            <a:r>
              <a:rPr lang="en-US" sz="2400" dirty="0">
                <a:latin typeface="Arial"/>
                <a:cs typeface="Arial"/>
              </a:rPr>
              <a:t>+</a:t>
            </a:r>
            <a:r>
              <a:rPr lang="en-US" sz="2400" spc="-10" dirty="0">
                <a:latin typeface="Arial"/>
                <a:cs typeface="Arial"/>
              </a:rPr>
              <a:t> (</a:t>
            </a:r>
            <a:r>
              <a:rPr lang="en-US" sz="2400" i="1" dirty="0" smtClean="0">
                <a:latin typeface="Arial"/>
                <a:cs typeface="Arial"/>
              </a:rPr>
              <a:t>n -1) +n</a:t>
            </a:r>
            <a:endParaRPr lang="en-US" sz="2400" dirty="0">
              <a:latin typeface="Arial"/>
              <a:cs typeface="Arial"/>
            </a:endParaRPr>
          </a:p>
          <a:p>
            <a:pPr marL="1149350">
              <a:spcBef>
                <a:spcPts val="310"/>
              </a:spcBef>
            </a:pPr>
            <a:r>
              <a:rPr lang="en-IN" sz="2400" dirty="0" smtClean="0">
                <a:latin typeface="Arial"/>
                <a:cs typeface="Arial"/>
              </a:rPr>
              <a:t>=</a:t>
            </a:r>
            <a:r>
              <a:rPr lang="en-US" sz="2400" i="1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i="1" dirty="0">
                <a:latin typeface="Arial"/>
                <a:cs typeface="Arial"/>
              </a:rPr>
              <a:t>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3</a:t>
            </a:r>
            <a:r>
              <a:rPr lang="en-US" sz="2400" spc="-5" dirty="0" smtClean="0">
                <a:latin typeface="Arial"/>
                <a:cs typeface="Arial"/>
              </a:rPr>
              <a:t>) </a:t>
            </a:r>
            <a:r>
              <a:rPr lang="en-US" sz="2400" dirty="0">
                <a:latin typeface="Arial"/>
                <a:cs typeface="Arial"/>
              </a:rPr>
              <a:t>+</a:t>
            </a:r>
            <a:r>
              <a:rPr lang="en-US" sz="2400" spc="-10" dirty="0">
                <a:latin typeface="Arial"/>
                <a:cs typeface="Arial"/>
              </a:rPr>
              <a:t> (</a:t>
            </a:r>
            <a:r>
              <a:rPr lang="en-US" sz="2400" i="1" dirty="0">
                <a:latin typeface="Arial"/>
                <a:cs typeface="Arial"/>
              </a:rPr>
              <a:t>n </a:t>
            </a:r>
            <a:r>
              <a:rPr lang="en-US" sz="2400" i="1" dirty="0" smtClean="0">
                <a:latin typeface="Arial"/>
                <a:cs typeface="Arial"/>
              </a:rPr>
              <a:t>-2) +(n-1)+n……..</a:t>
            </a:r>
            <a:endParaRPr lang="en-US" sz="2400" dirty="0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endParaRPr lang="en-IN" sz="2400" dirty="0" smtClean="0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r>
              <a:rPr lang="en-IN" sz="2400" dirty="0" smtClean="0">
                <a:latin typeface="Arial"/>
                <a:cs typeface="Arial"/>
              </a:rPr>
              <a:t>=T(0)+1+2+3….</a:t>
            </a:r>
            <a:r>
              <a:rPr lang="en-US" sz="2400" spc="-10" dirty="0">
                <a:latin typeface="Arial"/>
                <a:cs typeface="Arial"/>
              </a:rPr>
              <a:t> (</a:t>
            </a:r>
            <a:r>
              <a:rPr lang="en-US" sz="2400" i="1" dirty="0">
                <a:latin typeface="Arial"/>
                <a:cs typeface="Arial"/>
              </a:rPr>
              <a:t>n -2) +(n-1)+</a:t>
            </a:r>
            <a:r>
              <a:rPr lang="en-US" sz="2400" i="1" dirty="0" smtClean="0">
                <a:latin typeface="Arial"/>
                <a:cs typeface="Arial"/>
              </a:rPr>
              <a:t>n</a:t>
            </a: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r>
              <a:rPr lang="en-IN" sz="2400" i="1" dirty="0" smtClean="0">
                <a:latin typeface="Arial"/>
                <a:cs typeface="Arial"/>
              </a:rPr>
              <a:t>=n(n+1)/2</a:t>
            </a:r>
            <a:endParaRPr lang="en-IN" sz="2400" dirty="0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r>
              <a:rPr lang="en-US" sz="2400" i="1" spc="-5" dirty="0" smtClean="0">
                <a:latin typeface="Arial"/>
                <a:cs typeface="Arial"/>
              </a:rPr>
              <a:t>T</a:t>
            </a:r>
            <a:r>
              <a:rPr lang="en-US" sz="2400" spc="-5" dirty="0" smtClean="0">
                <a:latin typeface="Arial"/>
                <a:cs typeface="Arial"/>
              </a:rPr>
              <a:t>(</a:t>
            </a:r>
            <a:r>
              <a:rPr lang="en-US" sz="2400" i="1" spc="-5" dirty="0" smtClean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) </a:t>
            </a:r>
            <a:r>
              <a:rPr sz="2400" dirty="0" smtClean="0">
                <a:latin typeface="Arial"/>
                <a:cs typeface="Arial"/>
              </a:rPr>
              <a:t>=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400" spc="-7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400" i="1" spc="-7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100" i="1" spc="-104" baseline="27777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r>
              <a:rPr sz="2400" spc="-70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420" y="3658869"/>
            <a:ext cx="132715" cy="21196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1919" y="1841500"/>
            <a:ext cx="50800" cy="518159"/>
            <a:chOff x="1391919" y="1841500"/>
            <a:chExt cx="50800" cy="518159"/>
          </a:xfrm>
        </p:grpSpPr>
        <p:sp>
          <p:nvSpPr>
            <p:cNvPr id="7" name="object 7"/>
            <p:cNvSpPr/>
            <p:nvPr/>
          </p:nvSpPr>
          <p:spPr>
            <a:xfrm>
              <a:off x="1417319" y="18415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1919" y="23088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3000" y="2372359"/>
            <a:ext cx="537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3510" y="2735579"/>
            <a:ext cx="49530" cy="516890"/>
            <a:chOff x="1413510" y="2735579"/>
            <a:chExt cx="49530" cy="516890"/>
          </a:xfrm>
        </p:grpSpPr>
        <p:sp>
          <p:nvSpPr>
            <p:cNvPr id="11" name="object 11"/>
            <p:cNvSpPr/>
            <p:nvPr/>
          </p:nvSpPr>
          <p:spPr>
            <a:xfrm>
              <a:off x="1437640" y="2735579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3510" y="3202939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29">
                  <a:moveTo>
                    <a:pt x="49530" y="0"/>
                  </a:moveTo>
                  <a:lnTo>
                    <a:pt x="0" y="0"/>
                  </a:lnTo>
                  <a:lnTo>
                    <a:pt x="24130" y="4953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64589" y="3266440"/>
            <a:ext cx="53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0810" y="3572509"/>
            <a:ext cx="49530" cy="516890"/>
            <a:chOff x="1400810" y="3572509"/>
            <a:chExt cx="49530" cy="516890"/>
          </a:xfrm>
        </p:grpSpPr>
        <p:sp>
          <p:nvSpPr>
            <p:cNvPr id="15" name="object 15"/>
            <p:cNvSpPr/>
            <p:nvPr/>
          </p:nvSpPr>
          <p:spPr>
            <a:xfrm>
              <a:off x="1426210" y="3572509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0810" y="4038599"/>
              <a:ext cx="49530" cy="50800"/>
            </a:xfrm>
            <a:custGeom>
              <a:avLst/>
              <a:gdLst/>
              <a:ahLst/>
              <a:cxnLst/>
              <a:rect l="l" t="t" r="r" b="b"/>
              <a:pathLst>
                <a:path w="49530" h="50800">
                  <a:moveTo>
                    <a:pt x="4953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1889" y="4103370"/>
            <a:ext cx="53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5260" y="4452620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7950" y="506349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6210" y="5427979"/>
            <a:ext cx="49530" cy="516890"/>
            <a:chOff x="1426210" y="5427979"/>
            <a:chExt cx="49530" cy="516890"/>
          </a:xfrm>
        </p:grpSpPr>
        <p:sp>
          <p:nvSpPr>
            <p:cNvPr id="21" name="object 21"/>
            <p:cNvSpPr/>
            <p:nvPr/>
          </p:nvSpPr>
          <p:spPr>
            <a:xfrm>
              <a:off x="1450340" y="5427979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6210" y="5894069"/>
              <a:ext cx="49530" cy="50800"/>
            </a:xfrm>
            <a:custGeom>
              <a:avLst/>
              <a:gdLst/>
              <a:ahLst/>
              <a:cxnLst/>
              <a:rect l="l" t="t" r="r" b="b"/>
              <a:pathLst>
                <a:path w="49530" h="50800">
                  <a:moveTo>
                    <a:pt x="49530" y="0"/>
                  </a:moveTo>
                  <a:lnTo>
                    <a:pt x="0" y="0"/>
                  </a:lnTo>
                  <a:lnTo>
                    <a:pt x="24130" y="50799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90650" y="59334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859" y="1670050"/>
            <a:ext cx="317500" cy="4399280"/>
          </a:xfrm>
          <a:custGeom>
            <a:avLst/>
            <a:gdLst/>
            <a:ahLst/>
            <a:cxnLst/>
            <a:rect l="l" t="t" r="r" b="b"/>
            <a:pathLst>
              <a:path w="317500" h="4399280">
                <a:moveTo>
                  <a:pt x="317500" y="0"/>
                </a:moveTo>
                <a:lnTo>
                  <a:pt x="265198" y="25086"/>
                </a:lnTo>
                <a:lnTo>
                  <a:pt x="218373" y="92318"/>
                </a:lnTo>
                <a:lnTo>
                  <a:pt x="198609" y="137975"/>
                </a:lnTo>
                <a:lnTo>
                  <a:pt x="182127" y="189653"/>
                </a:lnTo>
                <a:lnTo>
                  <a:pt x="169565" y="245846"/>
                </a:lnTo>
                <a:lnTo>
                  <a:pt x="161560" y="305050"/>
                </a:lnTo>
                <a:lnTo>
                  <a:pt x="158750" y="365760"/>
                </a:lnTo>
                <a:lnTo>
                  <a:pt x="158750" y="1832610"/>
                </a:lnTo>
                <a:lnTo>
                  <a:pt x="155898" y="1893362"/>
                </a:lnTo>
                <a:lnTo>
                  <a:pt x="147788" y="1952683"/>
                </a:lnTo>
                <a:lnTo>
                  <a:pt x="135090" y="2009045"/>
                </a:lnTo>
                <a:lnTo>
                  <a:pt x="118472" y="2060924"/>
                </a:lnTo>
                <a:lnTo>
                  <a:pt x="98603" y="2106792"/>
                </a:lnTo>
                <a:lnTo>
                  <a:pt x="76152" y="2145124"/>
                </a:lnTo>
                <a:lnTo>
                  <a:pt x="26182" y="2193073"/>
                </a:lnTo>
                <a:lnTo>
                  <a:pt x="0" y="2199640"/>
                </a:lnTo>
                <a:lnTo>
                  <a:pt x="26182" y="2206162"/>
                </a:lnTo>
                <a:lnTo>
                  <a:pt x="76152" y="2253826"/>
                </a:lnTo>
                <a:lnTo>
                  <a:pt x="98603" y="2291958"/>
                </a:lnTo>
                <a:lnTo>
                  <a:pt x="118472" y="2337615"/>
                </a:lnTo>
                <a:lnTo>
                  <a:pt x="135090" y="2389293"/>
                </a:lnTo>
                <a:lnTo>
                  <a:pt x="147788" y="2445486"/>
                </a:lnTo>
                <a:lnTo>
                  <a:pt x="155898" y="2504690"/>
                </a:lnTo>
                <a:lnTo>
                  <a:pt x="158750" y="2565400"/>
                </a:lnTo>
                <a:lnTo>
                  <a:pt x="158750" y="4032250"/>
                </a:lnTo>
                <a:lnTo>
                  <a:pt x="161560" y="4093002"/>
                </a:lnTo>
                <a:lnTo>
                  <a:pt x="169565" y="4152323"/>
                </a:lnTo>
                <a:lnTo>
                  <a:pt x="182127" y="4208685"/>
                </a:lnTo>
                <a:lnTo>
                  <a:pt x="198609" y="4260564"/>
                </a:lnTo>
                <a:lnTo>
                  <a:pt x="218373" y="4306432"/>
                </a:lnTo>
                <a:lnTo>
                  <a:pt x="240782" y="4344764"/>
                </a:lnTo>
                <a:lnTo>
                  <a:pt x="265198" y="4374033"/>
                </a:lnTo>
                <a:lnTo>
                  <a:pt x="290983" y="4392713"/>
                </a:lnTo>
                <a:lnTo>
                  <a:pt x="317500" y="4399280"/>
                </a:lnTo>
              </a:path>
              <a:path w="317500" h="4399280">
                <a:moveTo>
                  <a:pt x="0" y="0"/>
                </a:moveTo>
                <a:lnTo>
                  <a:pt x="0" y="0"/>
                </a:lnTo>
              </a:path>
              <a:path w="317500" h="4399280">
                <a:moveTo>
                  <a:pt x="317500" y="4399280"/>
                </a:moveTo>
                <a:lnTo>
                  <a:pt x="317500" y="43992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7659" y="869950"/>
            <a:ext cx="2037080" cy="913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Recursion tree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for 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worst-case</a:t>
            </a:r>
            <a:r>
              <a:rPr sz="20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partition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ts val="2180"/>
              </a:lnSpc>
            </a:pP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2720" y="35902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19" y="109220"/>
            <a:ext cx="5459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Best-case</a:t>
            </a:r>
            <a:r>
              <a:rPr sz="4400" spc="-60" dirty="0"/>
              <a:t> </a:t>
            </a:r>
            <a:r>
              <a:rPr sz="4400" spc="-5" dirty="0"/>
              <a:t>Partitioning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534341"/>
            <a:ext cx="6924675" cy="491737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Size of </a:t>
            </a:r>
            <a:r>
              <a:rPr sz="3200" dirty="0">
                <a:latin typeface="Arial"/>
                <a:cs typeface="Arial"/>
              </a:rPr>
              <a:t>each subproblem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/2.</a:t>
            </a: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One of the subproblems is of </a:t>
            </a:r>
            <a:r>
              <a:rPr sz="2800" dirty="0">
                <a:latin typeface="Arial"/>
                <a:cs typeface="Arial"/>
              </a:rPr>
              <a:t>size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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</a:t>
            </a:r>
            <a:r>
              <a:rPr sz="2800" spc="-5" dirty="0">
                <a:latin typeface="Symbol"/>
                <a:cs typeface="Symbol"/>
              </a:rPr>
              <a:t></a:t>
            </a:r>
            <a:endParaRPr sz="2800" dirty="0">
              <a:latin typeface="Symbol"/>
              <a:cs typeface="Symbo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other is of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Symbol"/>
                <a:cs typeface="Symbol"/>
              </a:rPr>
              <a:t>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</a:t>
            </a:r>
            <a:r>
              <a:rPr sz="2800" spc="-5" dirty="0">
                <a:latin typeface="Symbol"/>
                <a:cs typeface="Symbol"/>
              </a:rPr>
              <a:t>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</a:t>
            </a:r>
            <a:r>
              <a:rPr sz="2800" spc="-5" dirty="0">
                <a:latin typeface="Arial"/>
                <a:cs typeface="Arial"/>
              </a:rPr>
              <a:t>1.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Recurrence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running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time</a:t>
            </a: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PartitionTime(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US" sz="2400" i="1" spc="-5" dirty="0">
                <a:latin typeface="Arial"/>
                <a:cs typeface="Arial"/>
              </a:rPr>
              <a:t>T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i="1" spc="-5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) </a:t>
            </a:r>
            <a:r>
              <a:rPr sz="2400" dirty="0" smtClean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lang="en-IN" sz="2400" spc="-5" dirty="0" smtClean="0">
              <a:latin typeface="Arial"/>
              <a:cs typeface="Arial"/>
            </a:endParaRP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 smtClean="0">
                <a:latin typeface="Arial"/>
                <a:cs typeface="Arial"/>
              </a:rPr>
              <a:t>By master method we get a=2 , b=2 , f(n)= n</a:t>
            </a: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454025" algn="l"/>
                <a:tab pos="454659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b="1" dirty="0">
                <a:solidFill>
                  <a:srgbClr val="CC3300"/>
                </a:solidFill>
                <a:latin typeface="Arial"/>
                <a:cs typeface="Arial"/>
              </a:rPr>
              <a:t>= </a:t>
            </a:r>
            <a:r>
              <a:rPr sz="2800" spc="75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b="1" spc="7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b="1" i="1" spc="75" dirty="0">
                <a:solidFill>
                  <a:srgbClr val="CC3300"/>
                </a:solidFill>
                <a:latin typeface="Arial"/>
                <a:cs typeface="Arial"/>
              </a:rPr>
              <a:t>n </a:t>
            </a:r>
            <a:r>
              <a:rPr sz="2800" b="1" dirty="0">
                <a:solidFill>
                  <a:srgbClr val="CC3300"/>
                </a:solidFill>
                <a:latin typeface="Arial"/>
                <a:cs typeface="Arial"/>
              </a:rPr>
              <a:t>lg</a:t>
            </a:r>
            <a:r>
              <a:rPr sz="2800" b="1" spc="-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19" y="109220"/>
            <a:ext cx="5459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Best-case</a:t>
            </a:r>
            <a:r>
              <a:rPr sz="4400" spc="-60" dirty="0"/>
              <a:t> </a:t>
            </a:r>
            <a:r>
              <a:rPr sz="4400" spc="-5" dirty="0"/>
              <a:t>Partitioning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534341"/>
            <a:ext cx="7771131" cy="447109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US" sz="2400" i="1" spc="-5" dirty="0" smtClean="0">
                <a:latin typeface="Arial"/>
                <a:cs typeface="Arial"/>
              </a:rPr>
              <a:t>T</a:t>
            </a:r>
            <a:r>
              <a:rPr lang="en-US" sz="2400" spc="-5" dirty="0" smtClean="0">
                <a:latin typeface="Arial"/>
                <a:cs typeface="Arial"/>
              </a:rPr>
              <a:t>(</a:t>
            </a:r>
            <a:r>
              <a:rPr lang="en-US" sz="2400" i="1" spc="-5" dirty="0" smtClean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) </a:t>
            </a:r>
            <a:r>
              <a:rPr sz="2400" dirty="0" smtClean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lang="en-IN" sz="2400" spc="-5" dirty="0" smtClean="0">
              <a:latin typeface="Arial"/>
              <a:cs typeface="Arial"/>
            </a:endParaRP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 smtClean="0">
                <a:latin typeface="Arial"/>
                <a:cs typeface="Arial"/>
              </a:rPr>
              <a:t>By master method we get a=2 , b=2 , f(n)= n</a:t>
            </a:r>
          </a:p>
          <a:p>
            <a:pPr marL="1132205" indent="-690880">
              <a:lnSpc>
                <a:spcPts val="315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4000" i="1" spc="-82" baseline="-16666" dirty="0" err="1">
                <a:latin typeface="Georgia"/>
                <a:cs typeface="Georgia"/>
              </a:rPr>
              <a:t>n</a:t>
            </a:r>
            <a:r>
              <a:rPr lang="en-US" sz="1600" spc="-55" dirty="0" err="1">
                <a:latin typeface="Georgia"/>
                <a:cs typeface="Georgia"/>
              </a:rPr>
              <a:t>log</a:t>
            </a:r>
            <a:r>
              <a:rPr lang="en-US" sz="2400" i="1" spc="-82" baseline="-11111" dirty="0" err="1">
                <a:latin typeface="Georgia"/>
                <a:cs typeface="Georgia"/>
              </a:rPr>
              <a:t>b</a:t>
            </a:r>
            <a:r>
              <a:rPr lang="en-US" sz="1600" i="1" spc="-55" dirty="0" err="1">
                <a:latin typeface="Georgia"/>
                <a:cs typeface="Georgia"/>
              </a:rPr>
              <a:t>a</a:t>
            </a:r>
            <a:r>
              <a:rPr lang="en-US" sz="1600" i="1" spc="-55" dirty="0">
                <a:latin typeface="Georgia"/>
                <a:cs typeface="Georgia"/>
              </a:rPr>
              <a:t> </a:t>
            </a:r>
            <a:r>
              <a:rPr lang="en-US" sz="4000" spc="-412" baseline="-16666" dirty="0">
                <a:latin typeface="Georgia"/>
                <a:cs typeface="Georgia"/>
              </a:rPr>
              <a:t>=</a:t>
            </a:r>
            <a:r>
              <a:rPr lang="en-US" sz="4000" spc="67" baseline="-16666" dirty="0">
                <a:latin typeface="Georgia"/>
                <a:cs typeface="Georgia"/>
              </a:rPr>
              <a:t> </a:t>
            </a:r>
            <a:r>
              <a:rPr lang="en-US" sz="4000" i="1" spc="-82" baseline="-16666" dirty="0" smtClean="0">
                <a:latin typeface="Georgia"/>
                <a:cs typeface="Georgia"/>
              </a:rPr>
              <a:t>n</a:t>
            </a:r>
            <a:r>
              <a:rPr lang="en-US" sz="1600" spc="-55" dirty="0" smtClean="0">
                <a:latin typeface="Georgia"/>
                <a:cs typeface="Georgia"/>
              </a:rPr>
              <a:t>log</a:t>
            </a:r>
            <a:r>
              <a:rPr lang="en-US" sz="2400" i="1" spc="-82" baseline="-11111" dirty="0" smtClean="0">
                <a:latin typeface="Georgia"/>
                <a:cs typeface="Georgia"/>
              </a:rPr>
              <a:t>2</a:t>
            </a:r>
            <a:r>
              <a:rPr lang="en-US" sz="2400" i="1" spc="-82" dirty="0" smtClean="0">
                <a:latin typeface="Georgia"/>
                <a:cs typeface="Georgia"/>
              </a:rPr>
              <a:t> 2</a:t>
            </a:r>
            <a:endParaRPr lang="en-US" sz="16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spcBef>
                <a:spcPts val="900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i="1" spc="-80" dirty="0">
                <a:latin typeface="Georgia"/>
                <a:cs typeface="Georgia"/>
              </a:rPr>
              <a:t>Since,</a:t>
            </a:r>
            <a:r>
              <a:rPr lang="en-US" sz="2400" i="1" spc="-25" dirty="0">
                <a:latin typeface="Georgia"/>
                <a:cs typeface="Georgia"/>
              </a:rPr>
              <a:t> </a:t>
            </a:r>
            <a:r>
              <a:rPr lang="en-US" sz="2400" i="1" spc="-114" dirty="0">
                <a:latin typeface="Georgia"/>
                <a:cs typeface="Georgia"/>
              </a:rPr>
              <a:t>f(n)=</a:t>
            </a:r>
            <a:r>
              <a:rPr lang="en-US" sz="2400" i="1" spc="-114" dirty="0" smtClean="0">
                <a:latin typeface="Georgia"/>
                <a:cs typeface="Georgia"/>
              </a:rPr>
              <a:t>n</a:t>
            </a:r>
            <a:r>
              <a:rPr lang="en-US" sz="2400" i="1" spc="-172" dirty="0" smtClean="0">
                <a:latin typeface="Georgia"/>
                <a:cs typeface="Georgia"/>
              </a:rPr>
              <a:t>  </a:t>
            </a:r>
            <a:endParaRPr lang="en-US" sz="2400" baseline="25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i="1" spc="-45" dirty="0">
                <a:latin typeface="Georgia"/>
                <a:cs typeface="Georgia"/>
              </a:rPr>
              <a:t>Thus, </a:t>
            </a:r>
            <a:r>
              <a:rPr lang="en-US" sz="2400" i="1" spc="-105" dirty="0">
                <a:latin typeface="Georgia"/>
                <a:cs typeface="Georgia"/>
              </a:rPr>
              <a:t>f(n)=</a:t>
            </a:r>
            <a:r>
              <a:rPr lang="en-US" sz="2400" i="1" spc="-25" dirty="0">
                <a:latin typeface="Georgia"/>
                <a:cs typeface="Georgia"/>
              </a:rPr>
              <a:t> </a:t>
            </a:r>
            <a:r>
              <a:rPr lang="en-US" sz="2400" i="1" spc="-55" dirty="0" err="1">
                <a:latin typeface="Georgia"/>
                <a:cs typeface="Georgia"/>
              </a:rPr>
              <a:t>n</a:t>
            </a:r>
            <a:r>
              <a:rPr lang="en-US" sz="2400" spc="-82" baseline="25000" dirty="0" err="1">
                <a:latin typeface="Georgia"/>
                <a:cs typeface="Georgia"/>
              </a:rPr>
              <a:t>log</a:t>
            </a:r>
            <a:r>
              <a:rPr lang="en-US" sz="2400" i="1" spc="-82" baseline="13888" dirty="0" err="1">
                <a:latin typeface="Georgia"/>
                <a:cs typeface="Georgia"/>
              </a:rPr>
              <a:t>b</a:t>
            </a:r>
            <a:r>
              <a:rPr lang="en-US" sz="2400" i="1" spc="-82" baseline="25000" dirty="0" err="1">
                <a:latin typeface="Georgia"/>
                <a:cs typeface="Georgia"/>
              </a:rPr>
              <a:t>a</a:t>
            </a:r>
            <a:endParaRPr lang="en-US" sz="2400" baseline="25000" dirty="0">
              <a:latin typeface="Georgia"/>
              <a:cs typeface="Georgia"/>
            </a:endParaRPr>
          </a:p>
          <a:p>
            <a:pPr marL="1222375" indent="-781050">
              <a:lnSpc>
                <a:spcPct val="100000"/>
              </a:lnSpc>
              <a:spcBef>
                <a:spcPts val="2405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222375" algn="l"/>
                <a:tab pos="1223010" algn="l"/>
              </a:tabLst>
            </a:pPr>
            <a:r>
              <a:rPr lang="en-US" sz="2400" b="1" spc="-155" dirty="0">
                <a:latin typeface="Arial"/>
                <a:cs typeface="Arial"/>
              </a:rPr>
              <a:t>Case </a:t>
            </a:r>
            <a:r>
              <a:rPr lang="en-US" sz="2400" b="1" spc="-215" dirty="0">
                <a:latin typeface="Arial"/>
                <a:cs typeface="Arial"/>
              </a:rPr>
              <a:t>2</a:t>
            </a:r>
            <a:r>
              <a:rPr lang="en-US" sz="2400" b="1" spc="-235" dirty="0">
                <a:latin typeface="Arial"/>
                <a:cs typeface="Arial"/>
              </a:rPr>
              <a:t> </a:t>
            </a:r>
            <a:r>
              <a:rPr lang="en-US" sz="2400" b="1" spc="-35" dirty="0">
                <a:latin typeface="Arial"/>
                <a:cs typeface="Arial"/>
              </a:rPr>
              <a:t>applies</a:t>
            </a:r>
            <a:r>
              <a:rPr lang="en-US" sz="2400" spc="-35" dirty="0">
                <a:latin typeface="Georgia"/>
                <a:cs typeface="Georgia"/>
              </a:rPr>
              <a:t>:</a:t>
            </a:r>
            <a:endParaRPr lang="en-US" sz="2400" dirty="0">
              <a:latin typeface="Georgia"/>
              <a:cs typeface="Georgia"/>
            </a:endParaRPr>
          </a:p>
          <a:p>
            <a:pPr marL="3066415">
              <a:lnSpc>
                <a:spcPct val="100000"/>
              </a:lnSpc>
            </a:pPr>
            <a:r>
              <a:rPr lang="en-US" sz="2400" i="1" spc="-85" dirty="0">
                <a:latin typeface="Georgia"/>
                <a:cs typeface="Georgia"/>
              </a:rPr>
              <a:t>f </a:t>
            </a:r>
            <a:r>
              <a:rPr lang="en-US" sz="2400" spc="-50" dirty="0">
                <a:latin typeface="Georgia"/>
                <a:cs typeface="Georgia"/>
              </a:rPr>
              <a:t>(</a:t>
            </a:r>
            <a:r>
              <a:rPr lang="en-US" sz="2400" i="1" spc="-50" dirty="0">
                <a:latin typeface="Georgia"/>
                <a:cs typeface="Georgia"/>
              </a:rPr>
              <a:t>n</a:t>
            </a:r>
            <a:r>
              <a:rPr lang="en-US" sz="2400" spc="-50" dirty="0">
                <a:latin typeface="Georgia"/>
                <a:cs typeface="Georgia"/>
              </a:rPr>
              <a:t>) </a:t>
            </a:r>
            <a:r>
              <a:rPr lang="en-US" sz="2400" spc="-275" dirty="0">
                <a:latin typeface="Georgia"/>
                <a:cs typeface="Georgia"/>
              </a:rPr>
              <a:t>=</a:t>
            </a:r>
            <a:r>
              <a:rPr lang="en-US" sz="2400" spc="-260" dirty="0">
                <a:latin typeface="Georgia"/>
                <a:cs typeface="Georgia"/>
              </a:rPr>
              <a:t> </a:t>
            </a:r>
            <a:r>
              <a:rPr lang="en-US" sz="2400" spc="-50" dirty="0">
                <a:latin typeface="Symbol"/>
                <a:cs typeface="Symbol"/>
              </a:rPr>
              <a:t></a:t>
            </a:r>
            <a:r>
              <a:rPr lang="en-US" sz="4000" spc="-650" dirty="0">
                <a:latin typeface="Symbol"/>
                <a:cs typeface="Symbol"/>
              </a:rPr>
              <a:t></a:t>
            </a:r>
            <a:r>
              <a:rPr lang="en-US" sz="2400" b="1" i="1" spc="114" dirty="0" err="1">
                <a:latin typeface="Times New Roman"/>
                <a:cs typeface="Times New Roman"/>
              </a:rPr>
              <a:t>n</a:t>
            </a:r>
            <a:r>
              <a:rPr lang="en-US" sz="2400" spc="-30" baseline="45267" dirty="0" err="1">
                <a:latin typeface="Times New Roman"/>
                <a:cs typeface="Times New Roman"/>
              </a:rPr>
              <a:t>l</a:t>
            </a:r>
            <a:r>
              <a:rPr lang="en-US" sz="2400" spc="52" baseline="45267" dirty="0" err="1">
                <a:latin typeface="Times New Roman"/>
                <a:cs typeface="Times New Roman"/>
              </a:rPr>
              <a:t>o</a:t>
            </a:r>
            <a:r>
              <a:rPr lang="en-US" sz="2400" spc="172" baseline="45267" dirty="0" err="1">
                <a:latin typeface="Times New Roman"/>
                <a:cs typeface="Times New Roman"/>
              </a:rPr>
              <a:t>g</a:t>
            </a:r>
            <a:r>
              <a:rPr lang="en-US" sz="24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US" sz="2400" b="1" i="1" spc="60" baseline="41666" dirty="0">
                <a:latin typeface="Times New Roman"/>
                <a:cs typeface="Times New Roman"/>
              </a:rPr>
              <a:t> </a:t>
            </a:r>
            <a:r>
              <a:rPr lang="en-US" sz="2400" b="1" i="1" spc="232" baseline="45267" dirty="0">
                <a:latin typeface="Times New Roman"/>
                <a:cs typeface="Times New Roman"/>
              </a:rPr>
              <a:t>a</a:t>
            </a:r>
            <a:r>
              <a:rPr lang="en-US" sz="4000" spc="-480" dirty="0">
                <a:latin typeface="Symbol"/>
                <a:cs typeface="Symbol"/>
              </a:rPr>
              <a:t></a:t>
            </a:r>
          </a:p>
          <a:p>
            <a:pPr marL="3066415"/>
            <a:r>
              <a:rPr lang="en-US" sz="2400" spc="-85" dirty="0">
                <a:latin typeface="Georgia"/>
                <a:cs typeface="Georgia"/>
              </a:rPr>
              <a:t> n</a:t>
            </a:r>
            <a:r>
              <a:rPr lang="en-US" sz="2400" spc="-127" baseline="25000" dirty="0" smtClean="0">
                <a:latin typeface="Georgia"/>
                <a:cs typeface="Georgia"/>
              </a:rPr>
              <a:t> </a:t>
            </a:r>
            <a:r>
              <a:rPr lang="en-US" sz="2400" spc="-275" dirty="0">
                <a:latin typeface="Georgia"/>
                <a:cs typeface="Georgia"/>
              </a:rPr>
              <a:t>=</a:t>
            </a:r>
            <a:r>
              <a:rPr lang="en-US" sz="2400" spc="-260" dirty="0">
                <a:latin typeface="Georgia"/>
                <a:cs typeface="Georgia"/>
              </a:rPr>
              <a:t> </a:t>
            </a:r>
            <a:r>
              <a:rPr lang="en-US" sz="2400" spc="-50" dirty="0" smtClean="0">
                <a:latin typeface="Symbol"/>
                <a:cs typeface="Symbol"/>
              </a:rPr>
              <a:t></a:t>
            </a:r>
            <a:r>
              <a:rPr lang="en-US" sz="4000" spc="-650" dirty="0" smtClean="0">
                <a:latin typeface="Symbol"/>
                <a:cs typeface="Symbol"/>
              </a:rPr>
              <a:t></a:t>
            </a:r>
            <a:r>
              <a:rPr lang="en-US" sz="2400" b="1" i="1" spc="114" dirty="0">
                <a:latin typeface="Times New Roman"/>
                <a:cs typeface="Times New Roman"/>
              </a:rPr>
              <a:t>n</a:t>
            </a:r>
            <a:r>
              <a:rPr lang="en-US" sz="4000" spc="-480" dirty="0" smtClean="0">
                <a:latin typeface="Symbol"/>
                <a:cs typeface="Symbol"/>
              </a:rPr>
              <a:t> </a:t>
            </a:r>
            <a:r>
              <a:rPr lang="en-US" sz="4000" spc="-480" dirty="0">
                <a:latin typeface="Times New Roman" pitchFamily="18" charset="0"/>
                <a:cs typeface="Times New Roman" pitchFamily="18" charset="0"/>
              </a:rPr>
              <a:t>satisfied </a:t>
            </a:r>
            <a:endParaRPr lang="en-US" sz="24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spc="-35" dirty="0">
                <a:latin typeface="Georgia"/>
                <a:cs typeface="Georgia"/>
              </a:rPr>
              <a:t>Thus </a:t>
            </a:r>
            <a:r>
              <a:rPr lang="en-US" sz="2400" spc="-5" dirty="0">
                <a:latin typeface="Georgia"/>
                <a:cs typeface="Georgia"/>
              </a:rPr>
              <a:t>the </a:t>
            </a:r>
            <a:r>
              <a:rPr lang="en-US" sz="2400" spc="-25" dirty="0">
                <a:latin typeface="Georgia"/>
                <a:cs typeface="Georgia"/>
              </a:rPr>
              <a:t>solution </a:t>
            </a:r>
            <a:r>
              <a:rPr lang="en-US" sz="2400" spc="-60" dirty="0">
                <a:latin typeface="Georgia"/>
                <a:cs typeface="Georgia"/>
              </a:rPr>
              <a:t>is </a:t>
            </a:r>
            <a:r>
              <a:rPr lang="en-US" sz="2400" i="1" spc="-55" dirty="0">
                <a:latin typeface="Georgia"/>
                <a:cs typeface="Georgia"/>
              </a:rPr>
              <a:t>T</a:t>
            </a:r>
            <a:r>
              <a:rPr lang="en-US" sz="2400" spc="-55" dirty="0">
                <a:latin typeface="Georgia"/>
                <a:cs typeface="Georgia"/>
              </a:rPr>
              <a:t>(</a:t>
            </a:r>
            <a:r>
              <a:rPr lang="en-US" sz="2400" i="1" spc="-55" dirty="0">
                <a:latin typeface="Georgia"/>
                <a:cs typeface="Georgia"/>
              </a:rPr>
              <a:t>n</a:t>
            </a:r>
            <a:r>
              <a:rPr lang="en-US" sz="2400" spc="-55" dirty="0">
                <a:latin typeface="Georgia"/>
                <a:cs typeface="Georgia"/>
              </a:rPr>
              <a:t>) </a:t>
            </a:r>
            <a:r>
              <a:rPr lang="en-US" sz="2400" spc="-275" dirty="0">
                <a:latin typeface="Georgia"/>
                <a:cs typeface="Georgia"/>
              </a:rPr>
              <a:t>= </a:t>
            </a:r>
            <a:r>
              <a:rPr lang="en-US" sz="2400" spc="-45" dirty="0">
                <a:latin typeface="Symbol"/>
                <a:cs typeface="Symbol"/>
              </a:rPr>
              <a:t></a:t>
            </a:r>
            <a:r>
              <a:rPr lang="en-US" sz="2400" spc="-45" dirty="0" smtClean="0">
                <a:latin typeface="Georgia"/>
                <a:cs typeface="Georgia"/>
              </a:rPr>
              <a:t>(n log</a:t>
            </a:r>
            <a:r>
              <a:rPr lang="en-US" sz="2400" spc="-120" dirty="0" smtClean="0">
                <a:latin typeface="Georgia"/>
                <a:cs typeface="Georgia"/>
              </a:rPr>
              <a:t> </a:t>
            </a:r>
            <a:r>
              <a:rPr lang="en-US" sz="2400" i="1" spc="-60" dirty="0">
                <a:latin typeface="Georgia"/>
                <a:cs typeface="Georgia"/>
              </a:rPr>
              <a:t>n</a:t>
            </a:r>
            <a:r>
              <a:rPr lang="en-US" sz="2400" spc="-60" dirty="0" smtClean="0">
                <a:latin typeface="Georgia"/>
                <a:cs typeface="Georgia"/>
              </a:rPr>
              <a:t>).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87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720" marR="5080" indent="-2192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Recursion Tree for</a:t>
            </a:r>
            <a:r>
              <a:rPr spc="-85" dirty="0"/>
              <a:t> </a:t>
            </a:r>
            <a:r>
              <a:rPr spc="-5" dirty="0"/>
              <a:t>Best-case  </a:t>
            </a:r>
            <a:r>
              <a:rPr spc="-10" dirty="0"/>
              <a:t>Partition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7939" y="130175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2979" y="1711960"/>
            <a:ext cx="417830" cy="914400"/>
          </a:xfrm>
          <a:custGeom>
            <a:avLst/>
            <a:gdLst/>
            <a:ahLst/>
            <a:cxnLst/>
            <a:rect l="l" t="t" r="r" b="b"/>
            <a:pathLst>
              <a:path w="417830" h="914400">
                <a:moveTo>
                  <a:pt x="417830" y="0"/>
                </a:moveTo>
                <a:lnTo>
                  <a:pt x="0" y="9144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0189" y="1696720"/>
            <a:ext cx="464820" cy="901700"/>
          </a:xfrm>
          <a:custGeom>
            <a:avLst/>
            <a:gdLst/>
            <a:ahLst/>
            <a:cxnLst/>
            <a:rect l="l" t="t" r="r" b="b"/>
            <a:pathLst>
              <a:path w="464820" h="901700">
                <a:moveTo>
                  <a:pt x="0" y="0"/>
                </a:moveTo>
                <a:lnTo>
                  <a:pt x="464820" y="9017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0079" y="2786379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275590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3700" y="3194050"/>
            <a:ext cx="434340" cy="764540"/>
          </a:xfrm>
          <a:custGeom>
            <a:avLst/>
            <a:gdLst/>
            <a:ahLst/>
            <a:cxnLst/>
            <a:rect l="l" t="t" r="r" b="b"/>
            <a:pathLst>
              <a:path w="434339" h="764539">
                <a:moveTo>
                  <a:pt x="434339" y="0"/>
                </a:moveTo>
                <a:lnTo>
                  <a:pt x="0" y="7645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2970" y="3194050"/>
            <a:ext cx="420370" cy="764540"/>
          </a:xfrm>
          <a:custGeom>
            <a:avLst/>
            <a:gdLst/>
            <a:ahLst/>
            <a:cxnLst/>
            <a:rect l="l" t="t" r="r" b="b"/>
            <a:pathLst>
              <a:path w="420369" h="764539">
                <a:moveTo>
                  <a:pt x="0" y="0"/>
                </a:moveTo>
                <a:lnTo>
                  <a:pt x="420369" y="7645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9739" y="3211829"/>
            <a:ext cx="434340" cy="764540"/>
          </a:xfrm>
          <a:custGeom>
            <a:avLst/>
            <a:gdLst/>
            <a:ahLst/>
            <a:cxnLst/>
            <a:rect l="l" t="t" r="r" b="b"/>
            <a:pathLst>
              <a:path w="434339" h="764539">
                <a:moveTo>
                  <a:pt x="434339" y="0"/>
                </a:moveTo>
                <a:lnTo>
                  <a:pt x="0" y="76454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9009" y="3211829"/>
            <a:ext cx="421640" cy="764540"/>
          </a:xfrm>
          <a:custGeom>
            <a:avLst/>
            <a:gdLst/>
            <a:ahLst/>
            <a:cxnLst/>
            <a:rect l="l" t="t" r="r" b="b"/>
            <a:pathLst>
              <a:path w="421639" h="764539">
                <a:moveTo>
                  <a:pt x="0" y="0"/>
                </a:moveTo>
                <a:lnTo>
                  <a:pt x="421639" y="76454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7930" y="4036059"/>
            <a:ext cx="476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4250" y="4053840"/>
            <a:ext cx="1090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	</a:t>
            </a: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3640" y="4053840"/>
            <a:ext cx="477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9189" y="436245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40" h="674370">
                <a:moveTo>
                  <a:pt x="269240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9869" y="436372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19" h="688339">
                <a:moveTo>
                  <a:pt x="0" y="0"/>
                </a:moveTo>
                <a:lnTo>
                  <a:pt x="223519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0750" y="438150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39" h="674370">
                <a:moveTo>
                  <a:pt x="269239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1429" y="438277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19" h="688339">
                <a:moveTo>
                  <a:pt x="0" y="0"/>
                </a:moveTo>
                <a:lnTo>
                  <a:pt x="223519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6870" y="439547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39" h="674370">
                <a:moveTo>
                  <a:pt x="269240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7550" y="4396740"/>
            <a:ext cx="223520" cy="689610"/>
          </a:xfrm>
          <a:custGeom>
            <a:avLst/>
            <a:gdLst/>
            <a:ahLst/>
            <a:cxnLst/>
            <a:rect l="l" t="t" r="r" b="b"/>
            <a:pathLst>
              <a:path w="223520" h="689610">
                <a:moveTo>
                  <a:pt x="0" y="0"/>
                </a:moveTo>
                <a:lnTo>
                  <a:pt x="223520" y="6896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8559" y="4380229"/>
            <a:ext cx="270510" cy="674370"/>
          </a:xfrm>
          <a:custGeom>
            <a:avLst/>
            <a:gdLst/>
            <a:ahLst/>
            <a:cxnLst/>
            <a:rect l="l" t="t" r="r" b="b"/>
            <a:pathLst>
              <a:path w="270510" h="674370">
                <a:moveTo>
                  <a:pt x="270510" y="0"/>
                </a:moveTo>
                <a:lnTo>
                  <a:pt x="0" y="6743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9240" y="438150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20" h="688339">
                <a:moveTo>
                  <a:pt x="0" y="0"/>
                </a:moveTo>
                <a:lnTo>
                  <a:pt x="223520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155700" y="5308600"/>
            <a:ext cx="27940" cy="369570"/>
            <a:chOff x="1155700" y="5308600"/>
            <a:chExt cx="27940" cy="369570"/>
          </a:xfrm>
        </p:grpSpPr>
        <p:sp>
          <p:nvSpPr>
            <p:cNvPr id="24" name="object 24"/>
            <p:cNvSpPr/>
            <p:nvPr/>
          </p:nvSpPr>
          <p:spPr>
            <a:xfrm>
              <a:off x="1169670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69" y="13969"/>
                  </a:moveTo>
                  <a:lnTo>
                    <a:pt x="13969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5700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40" h="57150">
                  <a:moveTo>
                    <a:pt x="0" y="0"/>
                  </a:moveTo>
                  <a:lnTo>
                    <a:pt x="27939" y="0"/>
                  </a:lnTo>
                </a:path>
                <a:path w="27940" h="57150">
                  <a:moveTo>
                    <a:pt x="0" y="57150"/>
                  </a:moveTo>
                  <a:lnTo>
                    <a:pt x="27939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5700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40" h="114300">
                  <a:moveTo>
                    <a:pt x="0" y="0"/>
                  </a:moveTo>
                  <a:lnTo>
                    <a:pt x="27939" y="0"/>
                  </a:lnTo>
                </a:path>
                <a:path w="27940" h="114300">
                  <a:moveTo>
                    <a:pt x="0" y="57150"/>
                  </a:moveTo>
                  <a:lnTo>
                    <a:pt x="27939" y="57150"/>
                  </a:lnTo>
                </a:path>
                <a:path w="27940" h="114300">
                  <a:moveTo>
                    <a:pt x="0" y="114300"/>
                  </a:moveTo>
                  <a:lnTo>
                    <a:pt x="27939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9670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69" y="14604"/>
                  </a:moveTo>
                  <a:lnTo>
                    <a:pt x="13969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696720" y="5308600"/>
            <a:ext cx="27940" cy="369570"/>
            <a:chOff x="1696720" y="5308600"/>
            <a:chExt cx="27940" cy="369570"/>
          </a:xfrm>
        </p:grpSpPr>
        <p:sp>
          <p:nvSpPr>
            <p:cNvPr id="29" name="object 29"/>
            <p:cNvSpPr/>
            <p:nvPr/>
          </p:nvSpPr>
          <p:spPr>
            <a:xfrm>
              <a:off x="1710690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69" y="13969"/>
                  </a:moveTo>
                  <a:lnTo>
                    <a:pt x="13969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6720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39" y="0"/>
                  </a:lnTo>
                </a:path>
                <a:path w="27939" h="57150">
                  <a:moveTo>
                    <a:pt x="0" y="57150"/>
                  </a:moveTo>
                  <a:lnTo>
                    <a:pt x="27939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6720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39" y="0"/>
                  </a:lnTo>
                </a:path>
                <a:path w="27939" h="114300">
                  <a:moveTo>
                    <a:pt x="0" y="57150"/>
                  </a:moveTo>
                  <a:lnTo>
                    <a:pt x="27939" y="57150"/>
                  </a:lnTo>
                </a:path>
                <a:path w="27939" h="114300">
                  <a:moveTo>
                    <a:pt x="0" y="114300"/>
                  </a:moveTo>
                  <a:lnTo>
                    <a:pt x="27939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10690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69" y="14604"/>
                  </a:moveTo>
                  <a:lnTo>
                    <a:pt x="13969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79320" y="5308600"/>
            <a:ext cx="27940" cy="369570"/>
            <a:chOff x="2179320" y="5308600"/>
            <a:chExt cx="27940" cy="369570"/>
          </a:xfrm>
        </p:grpSpPr>
        <p:sp>
          <p:nvSpPr>
            <p:cNvPr id="34" name="object 34"/>
            <p:cNvSpPr/>
            <p:nvPr/>
          </p:nvSpPr>
          <p:spPr>
            <a:xfrm>
              <a:off x="2193290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69" y="13969"/>
                  </a:moveTo>
                  <a:lnTo>
                    <a:pt x="13969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9320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39" y="0"/>
                  </a:lnTo>
                </a:path>
                <a:path w="27939" h="57150">
                  <a:moveTo>
                    <a:pt x="0" y="57150"/>
                  </a:moveTo>
                  <a:lnTo>
                    <a:pt x="27939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9320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39" y="0"/>
                  </a:lnTo>
                </a:path>
                <a:path w="27939" h="114300">
                  <a:moveTo>
                    <a:pt x="0" y="57150"/>
                  </a:moveTo>
                  <a:lnTo>
                    <a:pt x="27939" y="57150"/>
                  </a:lnTo>
                </a:path>
                <a:path w="27939" h="114300">
                  <a:moveTo>
                    <a:pt x="0" y="114300"/>
                  </a:moveTo>
                  <a:lnTo>
                    <a:pt x="27939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3290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69" y="14604"/>
                  </a:moveTo>
                  <a:lnTo>
                    <a:pt x="13969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491229" y="5308600"/>
            <a:ext cx="27940" cy="369570"/>
            <a:chOff x="3491229" y="5308600"/>
            <a:chExt cx="27940" cy="369570"/>
          </a:xfrm>
        </p:grpSpPr>
        <p:sp>
          <p:nvSpPr>
            <p:cNvPr id="39" name="object 39"/>
            <p:cNvSpPr/>
            <p:nvPr/>
          </p:nvSpPr>
          <p:spPr>
            <a:xfrm>
              <a:off x="3505199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70" y="13969"/>
                  </a:moveTo>
                  <a:lnTo>
                    <a:pt x="13970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91229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40" y="0"/>
                  </a:lnTo>
                </a:path>
                <a:path w="27939" h="57150">
                  <a:moveTo>
                    <a:pt x="0" y="57150"/>
                  </a:moveTo>
                  <a:lnTo>
                    <a:pt x="27940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91229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40" y="0"/>
                  </a:lnTo>
                </a:path>
                <a:path w="27939" h="114300">
                  <a:moveTo>
                    <a:pt x="0" y="57150"/>
                  </a:moveTo>
                  <a:lnTo>
                    <a:pt x="27940" y="57150"/>
                  </a:lnTo>
                </a:path>
                <a:path w="27939" h="114300">
                  <a:moveTo>
                    <a:pt x="0" y="114300"/>
                  </a:moveTo>
                  <a:lnTo>
                    <a:pt x="27940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5199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70" y="14604"/>
                  </a:moveTo>
                  <a:lnTo>
                    <a:pt x="13970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823970" y="5308600"/>
            <a:ext cx="27940" cy="369570"/>
            <a:chOff x="3823970" y="5308600"/>
            <a:chExt cx="27940" cy="369570"/>
          </a:xfrm>
        </p:grpSpPr>
        <p:sp>
          <p:nvSpPr>
            <p:cNvPr id="44" name="object 44"/>
            <p:cNvSpPr/>
            <p:nvPr/>
          </p:nvSpPr>
          <p:spPr>
            <a:xfrm>
              <a:off x="3837940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70" y="13969"/>
                  </a:moveTo>
                  <a:lnTo>
                    <a:pt x="13970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23970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40" y="0"/>
                  </a:lnTo>
                </a:path>
                <a:path w="27939" h="57150">
                  <a:moveTo>
                    <a:pt x="0" y="57150"/>
                  </a:moveTo>
                  <a:lnTo>
                    <a:pt x="27940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3970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40" y="0"/>
                  </a:lnTo>
                </a:path>
                <a:path w="27939" h="114300">
                  <a:moveTo>
                    <a:pt x="0" y="57150"/>
                  </a:moveTo>
                  <a:lnTo>
                    <a:pt x="27940" y="57150"/>
                  </a:lnTo>
                </a:path>
                <a:path w="27939" h="114300">
                  <a:moveTo>
                    <a:pt x="0" y="114300"/>
                  </a:moveTo>
                  <a:lnTo>
                    <a:pt x="27940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37940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70" y="14604"/>
                  </a:moveTo>
                  <a:lnTo>
                    <a:pt x="13970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287520" y="5308600"/>
            <a:ext cx="27940" cy="369570"/>
            <a:chOff x="4287520" y="5308600"/>
            <a:chExt cx="27940" cy="369570"/>
          </a:xfrm>
        </p:grpSpPr>
        <p:sp>
          <p:nvSpPr>
            <p:cNvPr id="49" name="object 49"/>
            <p:cNvSpPr/>
            <p:nvPr/>
          </p:nvSpPr>
          <p:spPr>
            <a:xfrm>
              <a:off x="4301490" y="5308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13970" y="13969"/>
                  </a:moveTo>
                  <a:lnTo>
                    <a:pt x="13970" y="139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7520" y="5379085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40" y="0"/>
                  </a:lnTo>
                </a:path>
                <a:path w="27939" h="57150">
                  <a:moveTo>
                    <a:pt x="0" y="57150"/>
                  </a:moveTo>
                  <a:lnTo>
                    <a:pt x="27940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7520" y="5492750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40" y="0"/>
                  </a:lnTo>
                </a:path>
                <a:path w="27939" h="114300">
                  <a:moveTo>
                    <a:pt x="0" y="57150"/>
                  </a:moveTo>
                  <a:lnTo>
                    <a:pt x="27940" y="57150"/>
                  </a:lnTo>
                </a:path>
                <a:path w="27939" h="114300">
                  <a:moveTo>
                    <a:pt x="0" y="114300"/>
                  </a:moveTo>
                  <a:lnTo>
                    <a:pt x="27940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01490" y="56489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3970" y="14604"/>
                  </a:moveTo>
                  <a:lnTo>
                    <a:pt x="13970" y="14604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2654300" y="5516879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79500" y="5675629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1038225" algn="l"/>
              </a:tabLst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	c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27729" y="5675629"/>
            <a:ext cx="925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776605" algn="l"/>
              </a:tabLst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	c	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23260" y="1539239"/>
            <a:ext cx="4076700" cy="74930"/>
            <a:chOff x="3223260" y="1539239"/>
            <a:chExt cx="4076700" cy="74930"/>
          </a:xfrm>
        </p:grpSpPr>
        <p:sp>
          <p:nvSpPr>
            <p:cNvPr id="57" name="object 57"/>
            <p:cNvSpPr/>
            <p:nvPr/>
          </p:nvSpPr>
          <p:spPr>
            <a:xfrm>
              <a:off x="3223260" y="1576069"/>
              <a:ext cx="3986529" cy="0"/>
            </a:xfrm>
            <a:custGeom>
              <a:avLst/>
              <a:gdLst/>
              <a:ahLst/>
              <a:cxnLst/>
              <a:rect l="l" t="t" r="r" b="b"/>
              <a:pathLst>
                <a:path w="3986529">
                  <a:moveTo>
                    <a:pt x="0" y="0"/>
                  </a:moveTo>
                  <a:lnTo>
                    <a:pt x="17779" y="0"/>
                  </a:lnTo>
                </a:path>
                <a:path w="3986529">
                  <a:moveTo>
                    <a:pt x="36829" y="0"/>
                  </a:moveTo>
                  <a:lnTo>
                    <a:pt x="55879" y="0"/>
                  </a:lnTo>
                </a:path>
                <a:path w="3986529">
                  <a:moveTo>
                    <a:pt x="74929" y="0"/>
                  </a:moveTo>
                  <a:lnTo>
                    <a:pt x="92710" y="0"/>
                  </a:lnTo>
                </a:path>
                <a:path w="3986529">
                  <a:moveTo>
                    <a:pt x="111760" y="0"/>
                  </a:moveTo>
                  <a:lnTo>
                    <a:pt x="130810" y="0"/>
                  </a:lnTo>
                </a:path>
                <a:path w="3986529">
                  <a:moveTo>
                    <a:pt x="148589" y="0"/>
                  </a:moveTo>
                  <a:lnTo>
                    <a:pt x="167639" y="0"/>
                  </a:lnTo>
                </a:path>
                <a:path w="3986529">
                  <a:moveTo>
                    <a:pt x="186689" y="0"/>
                  </a:moveTo>
                  <a:lnTo>
                    <a:pt x="205739" y="0"/>
                  </a:lnTo>
                </a:path>
                <a:path w="3986529">
                  <a:moveTo>
                    <a:pt x="223519" y="0"/>
                  </a:moveTo>
                  <a:lnTo>
                    <a:pt x="242569" y="0"/>
                  </a:lnTo>
                </a:path>
                <a:path w="3986529">
                  <a:moveTo>
                    <a:pt x="261619" y="0"/>
                  </a:moveTo>
                  <a:lnTo>
                    <a:pt x="280669" y="0"/>
                  </a:lnTo>
                </a:path>
                <a:path w="3986529">
                  <a:moveTo>
                    <a:pt x="298450" y="0"/>
                  </a:moveTo>
                  <a:lnTo>
                    <a:pt x="317500" y="0"/>
                  </a:lnTo>
                </a:path>
                <a:path w="3986529">
                  <a:moveTo>
                    <a:pt x="336550" y="0"/>
                  </a:moveTo>
                  <a:lnTo>
                    <a:pt x="355600" y="0"/>
                  </a:lnTo>
                </a:path>
                <a:path w="3986529">
                  <a:moveTo>
                    <a:pt x="373379" y="0"/>
                  </a:moveTo>
                  <a:lnTo>
                    <a:pt x="392429" y="0"/>
                  </a:lnTo>
                </a:path>
                <a:path w="3986529">
                  <a:moveTo>
                    <a:pt x="411479" y="0"/>
                  </a:moveTo>
                  <a:lnTo>
                    <a:pt x="430529" y="0"/>
                  </a:lnTo>
                </a:path>
                <a:path w="3986529">
                  <a:moveTo>
                    <a:pt x="448310" y="0"/>
                  </a:moveTo>
                  <a:lnTo>
                    <a:pt x="467360" y="0"/>
                  </a:lnTo>
                </a:path>
                <a:path w="3986529">
                  <a:moveTo>
                    <a:pt x="486410" y="0"/>
                  </a:moveTo>
                  <a:lnTo>
                    <a:pt x="505460" y="0"/>
                  </a:lnTo>
                </a:path>
                <a:path w="3986529">
                  <a:moveTo>
                    <a:pt x="523239" y="0"/>
                  </a:moveTo>
                  <a:lnTo>
                    <a:pt x="542289" y="0"/>
                  </a:lnTo>
                </a:path>
                <a:path w="3986529">
                  <a:moveTo>
                    <a:pt x="561339" y="0"/>
                  </a:moveTo>
                  <a:lnTo>
                    <a:pt x="580389" y="0"/>
                  </a:lnTo>
                </a:path>
                <a:path w="3986529">
                  <a:moveTo>
                    <a:pt x="598169" y="0"/>
                  </a:moveTo>
                  <a:lnTo>
                    <a:pt x="617219" y="0"/>
                  </a:lnTo>
                </a:path>
                <a:path w="3986529">
                  <a:moveTo>
                    <a:pt x="636269" y="0"/>
                  </a:moveTo>
                  <a:lnTo>
                    <a:pt x="654050" y="0"/>
                  </a:lnTo>
                </a:path>
                <a:path w="3986529">
                  <a:moveTo>
                    <a:pt x="673100" y="0"/>
                  </a:moveTo>
                  <a:lnTo>
                    <a:pt x="692150" y="0"/>
                  </a:lnTo>
                </a:path>
                <a:path w="3986529">
                  <a:moveTo>
                    <a:pt x="711200" y="0"/>
                  </a:moveTo>
                  <a:lnTo>
                    <a:pt x="728979" y="0"/>
                  </a:lnTo>
                </a:path>
                <a:path w="3986529">
                  <a:moveTo>
                    <a:pt x="748029" y="0"/>
                  </a:moveTo>
                  <a:lnTo>
                    <a:pt x="767079" y="0"/>
                  </a:lnTo>
                </a:path>
                <a:path w="3986529">
                  <a:moveTo>
                    <a:pt x="786129" y="0"/>
                  </a:moveTo>
                  <a:lnTo>
                    <a:pt x="803910" y="0"/>
                  </a:lnTo>
                </a:path>
                <a:path w="3986529">
                  <a:moveTo>
                    <a:pt x="822960" y="0"/>
                  </a:moveTo>
                  <a:lnTo>
                    <a:pt x="842010" y="0"/>
                  </a:lnTo>
                </a:path>
                <a:path w="3986529">
                  <a:moveTo>
                    <a:pt x="861060" y="0"/>
                  </a:moveTo>
                  <a:lnTo>
                    <a:pt x="878839" y="0"/>
                  </a:lnTo>
                </a:path>
                <a:path w="3986529">
                  <a:moveTo>
                    <a:pt x="897889" y="0"/>
                  </a:moveTo>
                  <a:lnTo>
                    <a:pt x="916939" y="0"/>
                  </a:lnTo>
                </a:path>
                <a:path w="3986529">
                  <a:moveTo>
                    <a:pt x="935989" y="0"/>
                  </a:moveTo>
                  <a:lnTo>
                    <a:pt x="953769" y="0"/>
                  </a:lnTo>
                </a:path>
                <a:path w="3986529">
                  <a:moveTo>
                    <a:pt x="972819" y="0"/>
                  </a:moveTo>
                  <a:lnTo>
                    <a:pt x="991869" y="0"/>
                  </a:lnTo>
                </a:path>
                <a:path w="3986529">
                  <a:moveTo>
                    <a:pt x="1010919" y="0"/>
                  </a:moveTo>
                  <a:lnTo>
                    <a:pt x="1028700" y="0"/>
                  </a:lnTo>
                </a:path>
                <a:path w="3986529">
                  <a:moveTo>
                    <a:pt x="1047750" y="0"/>
                  </a:moveTo>
                  <a:lnTo>
                    <a:pt x="1066800" y="0"/>
                  </a:lnTo>
                </a:path>
                <a:path w="3986529">
                  <a:moveTo>
                    <a:pt x="1085850" y="0"/>
                  </a:moveTo>
                  <a:lnTo>
                    <a:pt x="1103629" y="0"/>
                  </a:lnTo>
                </a:path>
                <a:path w="3986529">
                  <a:moveTo>
                    <a:pt x="1122679" y="0"/>
                  </a:moveTo>
                  <a:lnTo>
                    <a:pt x="1141729" y="0"/>
                  </a:lnTo>
                </a:path>
                <a:path w="3986529">
                  <a:moveTo>
                    <a:pt x="1159510" y="0"/>
                  </a:moveTo>
                  <a:lnTo>
                    <a:pt x="1178560" y="0"/>
                  </a:lnTo>
                </a:path>
                <a:path w="3986529">
                  <a:moveTo>
                    <a:pt x="1197610" y="0"/>
                  </a:moveTo>
                  <a:lnTo>
                    <a:pt x="1216660" y="0"/>
                  </a:lnTo>
                </a:path>
                <a:path w="3986529">
                  <a:moveTo>
                    <a:pt x="1234439" y="0"/>
                  </a:moveTo>
                  <a:lnTo>
                    <a:pt x="1253489" y="0"/>
                  </a:lnTo>
                </a:path>
                <a:path w="3986529">
                  <a:moveTo>
                    <a:pt x="1272539" y="0"/>
                  </a:moveTo>
                  <a:lnTo>
                    <a:pt x="1291589" y="0"/>
                  </a:lnTo>
                </a:path>
                <a:path w="3986529">
                  <a:moveTo>
                    <a:pt x="1309369" y="0"/>
                  </a:moveTo>
                  <a:lnTo>
                    <a:pt x="1328419" y="0"/>
                  </a:lnTo>
                </a:path>
                <a:path w="3986529">
                  <a:moveTo>
                    <a:pt x="1347469" y="0"/>
                  </a:moveTo>
                  <a:lnTo>
                    <a:pt x="1366519" y="0"/>
                  </a:lnTo>
                </a:path>
                <a:path w="3986529">
                  <a:moveTo>
                    <a:pt x="1384300" y="0"/>
                  </a:moveTo>
                  <a:lnTo>
                    <a:pt x="1403350" y="0"/>
                  </a:lnTo>
                </a:path>
                <a:path w="3986529">
                  <a:moveTo>
                    <a:pt x="1422400" y="0"/>
                  </a:moveTo>
                  <a:lnTo>
                    <a:pt x="1441450" y="0"/>
                  </a:lnTo>
                </a:path>
                <a:path w="3986529">
                  <a:moveTo>
                    <a:pt x="1459229" y="0"/>
                  </a:moveTo>
                  <a:lnTo>
                    <a:pt x="1478279" y="0"/>
                  </a:lnTo>
                </a:path>
                <a:path w="3986529">
                  <a:moveTo>
                    <a:pt x="1497329" y="0"/>
                  </a:moveTo>
                  <a:lnTo>
                    <a:pt x="1516379" y="0"/>
                  </a:lnTo>
                </a:path>
                <a:path w="3986529">
                  <a:moveTo>
                    <a:pt x="1534160" y="0"/>
                  </a:moveTo>
                  <a:lnTo>
                    <a:pt x="1553210" y="0"/>
                  </a:lnTo>
                </a:path>
                <a:path w="3986529">
                  <a:moveTo>
                    <a:pt x="1572260" y="0"/>
                  </a:moveTo>
                  <a:lnTo>
                    <a:pt x="1590039" y="0"/>
                  </a:lnTo>
                </a:path>
                <a:path w="3986529">
                  <a:moveTo>
                    <a:pt x="1609089" y="0"/>
                  </a:moveTo>
                  <a:lnTo>
                    <a:pt x="1628139" y="0"/>
                  </a:lnTo>
                </a:path>
                <a:path w="3986529">
                  <a:moveTo>
                    <a:pt x="1647189" y="0"/>
                  </a:moveTo>
                  <a:lnTo>
                    <a:pt x="1664969" y="0"/>
                  </a:lnTo>
                </a:path>
                <a:path w="3986529">
                  <a:moveTo>
                    <a:pt x="1684019" y="0"/>
                  </a:moveTo>
                  <a:lnTo>
                    <a:pt x="1703069" y="0"/>
                  </a:lnTo>
                </a:path>
                <a:path w="3986529">
                  <a:moveTo>
                    <a:pt x="1722119" y="0"/>
                  </a:moveTo>
                  <a:lnTo>
                    <a:pt x="1739900" y="0"/>
                  </a:lnTo>
                </a:path>
                <a:path w="3986529">
                  <a:moveTo>
                    <a:pt x="1758950" y="0"/>
                  </a:moveTo>
                  <a:lnTo>
                    <a:pt x="1778000" y="0"/>
                  </a:lnTo>
                </a:path>
                <a:path w="3986529">
                  <a:moveTo>
                    <a:pt x="1797050" y="0"/>
                  </a:moveTo>
                  <a:lnTo>
                    <a:pt x="1814829" y="0"/>
                  </a:lnTo>
                </a:path>
                <a:path w="3986529">
                  <a:moveTo>
                    <a:pt x="1833879" y="0"/>
                  </a:moveTo>
                  <a:lnTo>
                    <a:pt x="1852929" y="0"/>
                  </a:lnTo>
                </a:path>
                <a:path w="3986529">
                  <a:moveTo>
                    <a:pt x="1871979" y="0"/>
                  </a:moveTo>
                  <a:lnTo>
                    <a:pt x="1889760" y="0"/>
                  </a:lnTo>
                </a:path>
                <a:path w="3986529">
                  <a:moveTo>
                    <a:pt x="1908810" y="0"/>
                  </a:moveTo>
                  <a:lnTo>
                    <a:pt x="1927860" y="0"/>
                  </a:lnTo>
                </a:path>
                <a:path w="3986529">
                  <a:moveTo>
                    <a:pt x="1946910" y="0"/>
                  </a:moveTo>
                  <a:lnTo>
                    <a:pt x="1964689" y="0"/>
                  </a:lnTo>
                </a:path>
                <a:path w="3986529">
                  <a:moveTo>
                    <a:pt x="1983739" y="0"/>
                  </a:moveTo>
                  <a:lnTo>
                    <a:pt x="2002789" y="0"/>
                  </a:lnTo>
                </a:path>
                <a:path w="3986529">
                  <a:moveTo>
                    <a:pt x="2021839" y="0"/>
                  </a:moveTo>
                  <a:lnTo>
                    <a:pt x="2039619" y="0"/>
                  </a:lnTo>
                </a:path>
                <a:path w="3986529">
                  <a:moveTo>
                    <a:pt x="2058669" y="0"/>
                  </a:moveTo>
                  <a:lnTo>
                    <a:pt x="2077719" y="0"/>
                  </a:lnTo>
                </a:path>
                <a:path w="3986529">
                  <a:moveTo>
                    <a:pt x="2095500" y="0"/>
                  </a:moveTo>
                  <a:lnTo>
                    <a:pt x="2114550" y="0"/>
                  </a:lnTo>
                </a:path>
                <a:path w="3986529">
                  <a:moveTo>
                    <a:pt x="2133600" y="0"/>
                  </a:moveTo>
                  <a:lnTo>
                    <a:pt x="2152650" y="0"/>
                  </a:lnTo>
                </a:path>
                <a:path w="3986529">
                  <a:moveTo>
                    <a:pt x="2170429" y="0"/>
                  </a:moveTo>
                  <a:lnTo>
                    <a:pt x="2189479" y="0"/>
                  </a:lnTo>
                </a:path>
                <a:path w="3986529">
                  <a:moveTo>
                    <a:pt x="2208529" y="0"/>
                  </a:moveTo>
                  <a:lnTo>
                    <a:pt x="2227579" y="0"/>
                  </a:lnTo>
                </a:path>
                <a:path w="3986529">
                  <a:moveTo>
                    <a:pt x="2245360" y="0"/>
                  </a:moveTo>
                  <a:lnTo>
                    <a:pt x="2264410" y="0"/>
                  </a:lnTo>
                </a:path>
                <a:path w="3986529">
                  <a:moveTo>
                    <a:pt x="2283460" y="0"/>
                  </a:moveTo>
                  <a:lnTo>
                    <a:pt x="2302510" y="0"/>
                  </a:lnTo>
                </a:path>
                <a:path w="3986529">
                  <a:moveTo>
                    <a:pt x="2320290" y="0"/>
                  </a:moveTo>
                  <a:lnTo>
                    <a:pt x="2339340" y="0"/>
                  </a:lnTo>
                </a:path>
                <a:path w="3986529">
                  <a:moveTo>
                    <a:pt x="2358390" y="0"/>
                  </a:moveTo>
                  <a:lnTo>
                    <a:pt x="2377440" y="0"/>
                  </a:lnTo>
                </a:path>
                <a:path w="3986529">
                  <a:moveTo>
                    <a:pt x="2395219" y="0"/>
                  </a:moveTo>
                  <a:lnTo>
                    <a:pt x="2414269" y="0"/>
                  </a:lnTo>
                </a:path>
                <a:path w="3986529">
                  <a:moveTo>
                    <a:pt x="2433319" y="0"/>
                  </a:moveTo>
                  <a:lnTo>
                    <a:pt x="2452369" y="0"/>
                  </a:lnTo>
                </a:path>
                <a:path w="3986529">
                  <a:moveTo>
                    <a:pt x="2470150" y="0"/>
                  </a:moveTo>
                  <a:lnTo>
                    <a:pt x="2489200" y="0"/>
                  </a:lnTo>
                </a:path>
                <a:path w="3986529">
                  <a:moveTo>
                    <a:pt x="2508250" y="0"/>
                  </a:moveTo>
                  <a:lnTo>
                    <a:pt x="2526029" y="0"/>
                  </a:lnTo>
                </a:path>
                <a:path w="3986529">
                  <a:moveTo>
                    <a:pt x="2545079" y="0"/>
                  </a:moveTo>
                  <a:lnTo>
                    <a:pt x="2564129" y="0"/>
                  </a:lnTo>
                </a:path>
                <a:path w="3986529">
                  <a:moveTo>
                    <a:pt x="2583179" y="0"/>
                  </a:moveTo>
                  <a:lnTo>
                    <a:pt x="2600960" y="0"/>
                  </a:lnTo>
                </a:path>
                <a:path w="3986529">
                  <a:moveTo>
                    <a:pt x="2620010" y="0"/>
                  </a:moveTo>
                  <a:lnTo>
                    <a:pt x="2639060" y="0"/>
                  </a:lnTo>
                </a:path>
                <a:path w="3986529">
                  <a:moveTo>
                    <a:pt x="2658110" y="0"/>
                  </a:moveTo>
                  <a:lnTo>
                    <a:pt x="2675890" y="0"/>
                  </a:lnTo>
                </a:path>
                <a:path w="3986529">
                  <a:moveTo>
                    <a:pt x="2694940" y="0"/>
                  </a:moveTo>
                  <a:lnTo>
                    <a:pt x="2713990" y="0"/>
                  </a:lnTo>
                </a:path>
                <a:path w="3986529">
                  <a:moveTo>
                    <a:pt x="2733040" y="0"/>
                  </a:moveTo>
                  <a:lnTo>
                    <a:pt x="2750819" y="0"/>
                  </a:lnTo>
                </a:path>
                <a:path w="3986529">
                  <a:moveTo>
                    <a:pt x="2769869" y="0"/>
                  </a:moveTo>
                  <a:lnTo>
                    <a:pt x="2788919" y="0"/>
                  </a:lnTo>
                </a:path>
                <a:path w="3986529">
                  <a:moveTo>
                    <a:pt x="2807969" y="0"/>
                  </a:moveTo>
                  <a:lnTo>
                    <a:pt x="2825750" y="0"/>
                  </a:lnTo>
                </a:path>
                <a:path w="3986529">
                  <a:moveTo>
                    <a:pt x="2844800" y="0"/>
                  </a:moveTo>
                  <a:lnTo>
                    <a:pt x="2863850" y="0"/>
                  </a:lnTo>
                </a:path>
                <a:path w="3986529">
                  <a:moveTo>
                    <a:pt x="2882900" y="0"/>
                  </a:moveTo>
                  <a:lnTo>
                    <a:pt x="2900679" y="0"/>
                  </a:lnTo>
                </a:path>
                <a:path w="3986529">
                  <a:moveTo>
                    <a:pt x="2919729" y="0"/>
                  </a:moveTo>
                  <a:lnTo>
                    <a:pt x="2938779" y="0"/>
                  </a:lnTo>
                </a:path>
                <a:path w="3986529">
                  <a:moveTo>
                    <a:pt x="2957829" y="0"/>
                  </a:moveTo>
                  <a:lnTo>
                    <a:pt x="2975610" y="0"/>
                  </a:lnTo>
                </a:path>
                <a:path w="3986529">
                  <a:moveTo>
                    <a:pt x="2994660" y="0"/>
                  </a:moveTo>
                  <a:lnTo>
                    <a:pt x="3013710" y="0"/>
                  </a:lnTo>
                </a:path>
                <a:path w="3986529">
                  <a:moveTo>
                    <a:pt x="3031490" y="0"/>
                  </a:moveTo>
                  <a:lnTo>
                    <a:pt x="3050540" y="0"/>
                  </a:lnTo>
                </a:path>
                <a:path w="3986529">
                  <a:moveTo>
                    <a:pt x="3069590" y="0"/>
                  </a:moveTo>
                  <a:lnTo>
                    <a:pt x="3088640" y="0"/>
                  </a:lnTo>
                </a:path>
                <a:path w="3986529">
                  <a:moveTo>
                    <a:pt x="3106419" y="0"/>
                  </a:moveTo>
                  <a:lnTo>
                    <a:pt x="3125469" y="0"/>
                  </a:lnTo>
                </a:path>
                <a:path w="3986529">
                  <a:moveTo>
                    <a:pt x="3144519" y="0"/>
                  </a:moveTo>
                  <a:lnTo>
                    <a:pt x="3163569" y="0"/>
                  </a:lnTo>
                </a:path>
                <a:path w="3986529">
                  <a:moveTo>
                    <a:pt x="3181350" y="0"/>
                  </a:moveTo>
                  <a:lnTo>
                    <a:pt x="3200400" y="0"/>
                  </a:lnTo>
                </a:path>
                <a:path w="3986529">
                  <a:moveTo>
                    <a:pt x="3219450" y="0"/>
                  </a:moveTo>
                  <a:lnTo>
                    <a:pt x="3238500" y="0"/>
                  </a:lnTo>
                </a:path>
                <a:path w="3986529">
                  <a:moveTo>
                    <a:pt x="3256279" y="0"/>
                  </a:moveTo>
                  <a:lnTo>
                    <a:pt x="3275329" y="0"/>
                  </a:lnTo>
                </a:path>
                <a:path w="3986529">
                  <a:moveTo>
                    <a:pt x="3294380" y="0"/>
                  </a:moveTo>
                  <a:lnTo>
                    <a:pt x="3313430" y="0"/>
                  </a:lnTo>
                </a:path>
                <a:path w="3986529">
                  <a:moveTo>
                    <a:pt x="3331210" y="0"/>
                  </a:moveTo>
                  <a:lnTo>
                    <a:pt x="3350260" y="0"/>
                  </a:lnTo>
                </a:path>
                <a:path w="3986529">
                  <a:moveTo>
                    <a:pt x="3369310" y="0"/>
                  </a:moveTo>
                  <a:lnTo>
                    <a:pt x="3388360" y="0"/>
                  </a:lnTo>
                </a:path>
                <a:path w="3986529">
                  <a:moveTo>
                    <a:pt x="3406140" y="0"/>
                  </a:moveTo>
                  <a:lnTo>
                    <a:pt x="3425190" y="0"/>
                  </a:lnTo>
                </a:path>
                <a:path w="3986529">
                  <a:moveTo>
                    <a:pt x="3444240" y="0"/>
                  </a:moveTo>
                  <a:lnTo>
                    <a:pt x="3463290" y="0"/>
                  </a:lnTo>
                </a:path>
                <a:path w="3986529">
                  <a:moveTo>
                    <a:pt x="3481069" y="0"/>
                  </a:moveTo>
                  <a:lnTo>
                    <a:pt x="3500119" y="0"/>
                  </a:lnTo>
                </a:path>
                <a:path w="3986529">
                  <a:moveTo>
                    <a:pt x="3519169" y="0"/>
                  </a:moveTo>
                  <a:lnTo>
                    <a:pt x="3536949" y="0"/>
                  </a:lnTo>
                </a:path>
                <a:path w="3986529">
                  <a:moveTo>
                    <a:pt x="3555999" y="0"/>
                  </a:moveTo>
                  <a:lnTo>
                    <a:pt x="3575049" y="0"/>
                  </a:lnTo>
                </a:path>
                <a:path w="3986529">
                  <a:moveTo>
                    <a:pt x="3594099" y="0"/>
                  </a:moveTo>
                  <a:lnTo>
                    <a:pt x="3611880" y="0"/>
                  </a:lnTo>
                </a:path>
                <a:path w="3986529">
                  <a:moveTo>
                    <a:pt x="3630930" y="0"/>
                  </a:moveTo>
                  <a:lnTo>
                    <a:pt x="3649980" y="0"/>
                  </a:lnTo>
                </a:path>
                <a:path w="3986529">
                  <a:moveTo>
                    <a:pt x="3669030" y="0"/>
                  </a:moveTo>
                  <a:lnTo>
                    <a:pt x="3686810" y="0"/>
                  </a:lnTo>
                </a:path>
                <a:path w="3986529">
                  <a:moveTo>
                    <a:pt x="3705860" y="0"/>
                  </a:moveTo>
                  <a:lnTo>
                    <a:pt x="3724910" y="0"/>
                  </a:lnTo>
                </a:path>
                <a:path w="3986529">
                  <a:moveTo>
                    <a:pt x="3743960" y="0"/>
                  </a:moveTo>
                  <a:lnTo>
                    <a:pt x="3761740" y="0"/>
                  </a:lnTo>
                </a:path>
                <a:path w="3986529">
                  <a:moveTo>
                    <a:pt x="3780790" y="0"/>
                  </a:moveTo>
                  <a:lnTo>
                    <a:pt x="3799840" y="0"/>
                  </a:lnTo>
                </a:path>
                <a:path w="3986529">
                  <a:moveTo>
                    <a:pt x="3818890" y="0"/>
                  </a:moveTo>
                  <a:lnTo>
                    <a:pt x="3836669" y="0"/>
                  </a:lnTo>
                </a:path>
                <a:path w="3986529">
                  <a:moveTo>
                    <a:pt x="3855719" y="0"/>
                  </a:moveTo>
                  <a:lnTo>
                    <a:pt x="3874769" y="0"/>
                  </a:lnTo>
                </a:path>
                <a:path w="3986529">
                  <a:moveTo>
                    <a:pt x="3893819" y="0"/>
                  </a:moveTo>
                  <a:lnTo>
                    <a:pt x="3911599" y="0"/>
                  </a:lnTo>
                </a:path>
                <a:path w="3986529">
                  <a:moveTo>
                    <a:pt x="3930649" y="0"/>
                  </a:moveTo>
                  <a:lnTo>
                    <a:pt x="3949699" y="0"/>
                  </a:lnTo>
                </a:path>
                <a:path w="3986529">
                  <a:moveTo>
                    <a:pt x="3967480" y="0"/>
                  </a:moveTo>
                  <a:lnTo>
                    <a:pt x="398653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23760" y="15392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30"/>
                  </a:lnTo>
                  <a:lnTo>
                    <a:pt x="7620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989070" y="2921000"/>
            <a:ext cx="3313429" cy="76200"/>
            <a:chOff x="3989070" y="2921000"/>
            <a:chExt cx="3313429" cy="76200"/>
          </a:xfrm>
        </p:grpSpPr>
        <p:sp>
          <p:nvSpPr>
            <p:cNvPr id="60" name="object 60"/>
            <p:cNvSpPr/>
            <p:nvPr/>
          </p:nvSpPr>
          <p:spPr>
            <a:xfrm>
              <a:off x="3989070" y="2959100"/>
              <a:ext cx="3238500" cy="0"/>
            </a:xfrm>
            <a:custGeom>
              <a:avLst/>
              <a:gdLst/>
              <a:ahLst/>
              <a:cxnLst/>
              <a:rect l="l" t="t" r="r" b="b"/>
              <a:pathLst>
                <a:path w="3238500">
                  <a:moveTo>
                    <a:pt x="0" y="0"/>
                  </a:moveTo>
                  <a:lnTo>
                    <a:pt x="19050" y="0"/>
                  </a:lnTo>
                </a:path>
                <a:path w="3238500">
                  <a:moveTo>
                    <a:pt x="38100" y="0"/>
                  </a:moveTo>
                  <a:lnTo>
                    <a:pt x="57150" y="0"/>
                  </a:lnTo>
                </a:path>
                <a:path w="3238500">
                  <a:moveTo>
                    <a:pt x="74929" y="0"/>
                  </a:moveTo>
                  <a:lnTo>
                    <a:pt x="93979" y="0"/>
                  </a:lnTo>
                </a:path>
                <a:path w="3238500">
                  <a:moveTo>
                    <a:pt x="113029" y="0"/>
                  </a:moveTo>
                  <a:lnTo>
                    <a:pt x="132079" y="0"/>
                  </a:lnTo>
                </a:path>
                <a:path w="3238500">
                  <a:moveTo>
                    <a:pt x="149859" y="0"/>
                  </a:moveTo>
                  <a:lnTo>
                    <a:pt x="168909" y="0"/>
                  </a:lnTo>
                </a:path>
                <a:path w="3238500">
                  <a:moveTo>
                    <a:pt x="187959" y="0"/>
                  </a:moveTo>
                  <a:lnTo>
                    <a:pt x="205739" y="0"/>
                  </a:lnTo>
                </a:path>
                <a:path w="3238500">
                  <a:moveTo>
                    <a:pt x="224789" y="0"/>
                  </a:moveTo>
                  <a:lnTo>
                    <a:pt x="243839" y="0"/>
                  </a:lnTo>
                </a:path>
                <a:path w="3238500">
                  <a:moveTo>
                    <a:pt x="262889" y="0"/>
                  </a:moveTo>
                  <a:lnTo>
                    <a:pt x="280669" y="0"/>
                  </a:lnTo>
                </a:path>
                <a:path w="3238500">
                  <a:moveTo>
                    <a:pt x="299719" y="0"/>
                  </a:moveTo>
                  <a:lnTo>
                    <a:pt x="318769" y="0"/>
                  </a:lnTo>
                </a:path>
                <a:path w="3238500">
                  <a:moveTo>
                    <a:pt x="337819" y="0"/>
                  </a:moveTo>
                  <a:lnTo>
                    <a:pt x="355600" y="0"/>
                  </a:lnTo>
                </a:path>
                <a:path w="3238500">
                  <a:moveTo>
                    <a:pt x="374650" y="0"/>
                  </a:moveTo>
                  <a:lnTo>
                    <a:pt x="393700" y="0"/>
                  </a:lnTo>
                </a:path>
                <a:path w="3238500">
                  <a:moveTo>
                    <a:pt x="412750" y="0"/>
                  </a:moveTo>
                  <a:lnTo>
                    <a:pt x="430529" y="0"/>
                  </a:lnTo>
                </a:path>
                <a:path w="3238500">
                  <a:moveTo>
                    <a:pt x="449579" y="0"/>
                  </a:moveTo>
                  <a:lnTo>
                    <a:pt x="468629" y="0"/>
                  </a:lnTo>
                </a:path>
                <a:path w="3238500">
                  <a:moveTo>
                    <a:pt x="487679" y="0"/>
                  </a:moveTo>
                  <a:lnTo>
                    <a:pt x="505459" y="0"/>
                  </a:lnTo>
                </a:path>
                <a:path w="3238500">
                  <a:moveTo>
                    <a:pt x="524509" y="0"/>
                  </a:moveTo>
                  <a:lnTo>
                    <a:pt x="543559" y="0"/>
                  </a:lnTo>
                </a:path>
                <a:path w="3238500">
                  <a:moveTo>
                    <a:pt x="562609" y="0"/>
                  </a:moveTo>
                  <a:lnTo>
                    <a:pt x="580389" y="0"/>
                  </a:lnTo>
                </a:path>
                <a:path w="3238500">
                  <a:moveTo>
                    <a:pt x="599439" y="0"/>
                  </a:moveTo>
                  <a:lnTo>
                    <a:pt x="618489" y="0"/>
                  </a:lnTo>
                </a:path>
                <a:path w="3238500">
                  <a:moveTo>
                    <a:pt x="637539" y="0"/>
                  </a:moveTo>
                  <a:lnTo>
                    <a:pt x="655319" y="0"/>
                  </a:lnTo>
                </a:path>
                <a:path w="3238500">
                  <a:moveTo>
                    <a:pt x="674369" y="0"/>
                  </a:moveTo>
                  <a:lnTo>
                    <a:pt x="693419" y="0"/>
                  </a:lnTo>
                </a:path>
                <a:path w="3238500">
                  <a:moveTo>
                    <a:pt x="711200" y="0"/>
                  </a:moveTo>
                  <a:lnTo>
                    <a:pt x="730250" y="0"/>
                  </a:lnTo>
                </a:path>
                <a:path w="3238500">
                  <a:moveTo>
                    <a:pt x="749300" y="0"/>
                  </a:moveTo>
                  <a:lnTo>
                    <a:pt x="768350" y="0"/>
                  </a:lnTo>
                </a:path>
                <a:path w="3238500">
                  <a:moveTo>
                    <a:pt x="786129" y="0"/>
                  </a:moveTo>
                  <a:lnTo>
                    <a:pt x="805179" y="0"/>
                  </a:lnTo>
                </a:path>
                <a:path w="3238500">
                  <a:moveTo>
                    <a:pt x="824229" y="0"/>
                  </a:moveTo>
                  <a:lnTo>
                    <a:pt x="843279" y="0"/>
                  </a:lnTo>
                </a:path>
                <a:path w="3238500">
                  <a:moveTo>
                    <a:pt x="861059" y="0"/>
                  </a:moveTo>
                  <a:lnTo>
                    <a:pt x="880109" y="0"/>
                  </a:lnTo>
                </a:path>
                <a:path w="3238500">
                  <a:moveTo>
                    <a:pt x="899159" y="0"/>
                  </a:moveTo>
                  <a:lnTo>
                    <a:pt x="918209" y="0"/>
                  </a:lnTo>
                </a:path>
                <a:path w="3238500">
                  <a:moveTo>
                    <a:pt x="935989" y="0"/>
                  </a:moveTo>
                  <a:lnTo>
                    <a:pt x="955039" y="0"/>
                  </a:lnTo>
                </a:path>
                <a:path w="3238500">
                  <a:moveTo>
                    <a:pt x="974089" y="0"/>
                  </a:moveTo>
                  <a:lnTo>
                    <a:pt x="993139" y="0"/>
                  </a:lnTo>
                </a:path>
                <a:path w="3238500">
                  <a:moveTo>
                    <a:pt x="1010919" y="0"/>
                  </a:moveTo>
                  <a:lnTo>
                    <a:pt x="1029969" y="0"/>
                  </a:lnTo>
                </a:path>
                <a:path w="3238500">
                  <a:moveTo>
                    <a:pt x="1049019" y="0"/>
                  </a:moveTo>
                  <a:lnTo>
                    <a:pt x="1068069" y="0"/>
                  </a:lnTo>
                </a:path>
                <a:path w="3238500">
                  <a:moveTo>
                    <a:pt x="1085850" y="0"/>
                  </a:moveTo>
                  <a:lnTo>
                    <a:pt x="1104900" y="0"/>
                  </a:lnTo>
                </a:path>
                <a:path w="3238500">
                  <a:moveTo>
                    <a:pt x="1123950" y="0"/>
                  </a:moveTo>
                  <a:lnTo>
                    <a:pt x="1143000" y="0"/>
                  </a:lnTo>
                </a:path>
                <a:path w="3238500">
                  <a:moveTo>
                    <a:pt x="1160779" y="0"/>
                  </a:moveTo>
                  <a:lnTo>
                    <a:pt x="1179829" y="0"/>
                  </a:lnTo>
                </a:path>
                <a:path w="3238500">
                  <a:moveTo>
                    <a:pt x="1198879" y="0"/>
                  </a:moveTo>
                  <a:lnTo>
                    <a:pt x="1216659" y="0"/>
                  </a:lnTo>
                </a:path>
                <a:path w="3238500">
                  <a:moveTo>
                    <a:pt x="1235709" y="0"/>
                  </a:moveTo>
                  <a:lnTo>
                    <a:pt x="1254759" y="0"/>
                  </a:lnTo>
                </a:path>
                <a:path w="3238500">
                  <a:moveTo>
                    <a:pt x="1273809" y="0"/>
                  </a:moveTo>
                  <a:lnTo>
                    <a:pt x="1291589" y="0"/>
                  </a:lnTo>
                </a:path>
                <a:path w="3238500">
                  <a:moveTo>
                    <a:pt x="1310639" y="0"/>
                  </a:moveTo>
                  <a:lnTo>
                    <a:pt x="1329689" y="0"/>
                  </a:lnTo>
                </a:path>
                <a:path w="3238500">
                  <a:moveTo>
                    <a:pt x="1348739" y="0"/>
                  </a:moveTo>
                  <a:lnTo>
                    <a:pt x="1366519" y="0"/>
                  </a:lnTo>
                </a:path>
                <a:path w="3238500">
                  <a:moveTo>
                    <a:pt x="1385569" y="0"/>
                  </a:moveTo>
                  <a:lnTo>
                    <a:pt x="1404619" y="0"/>
                  </a:lnTo>
                </a:path>
                <a:path w="3238500">
                  <a:moveTo>
                    <a:pt x="1423669" y="0"/>
                  </a:moveTo>
                  <a:lnTo>
                    <a:pt x="1441450" y="0"/>
                  </a:lnTo>
                </a:path>
                <a:path w="3238500">
                  <a:moveTo>
                    <a:pt x="1460500" y="0"/>
                  </a:moveTo>
                  <a:lnTo>
                    <a:pt x="1479550" y="0"/>
                  </a:lnTo>
                </a:path>
                <a:path w="3238500">
                  <a:moveTo>
                    <a:pt x="1498600" y="0"/>
                  </a:moveTo>
                  <a:lnTo>
                    <a:pt x="1516379" y="0"/>
                  </a:lnTo>
                </a:path>
                <a:path w="3238500">
                  <a:moveTo>
                    <a:pt x="1535429" y="0"/>
                  </a:moveTo>
                  <a:lnTo>
                    <a:pt x="1554479" y="0"/>
                  </a:lnTo>
                </a:path>
                <a:path w="3238500">
                  <a:moveTo>
                    <a:pt x="1573529" y="0"/>
                  </a:moveTo>
                  <a:lnTo>
                    <a:pt x="1591309" y="0"/>
                  </a:lnTo>
                </a:path>
                <a:path w="3238500">
                  <a:moveTo>
                    <a:pt x="1610359" y="0"/>
                  </a:moveTo>
                  <a:lnTo>
                    <a:pt x="1629409" y="0"/>
                  </a:lnTo>
                </a:path>
                <a:path w="3238500">
                  <a:moveTo>
                    <a:pt x="1647189" y="0"/>
                  </a:moveTo>
                  <a:lnTo>
                    <a:pt x="1666239" y="0"/>
                  </a:lnTo>
                </a:path>
                <a:path w="3238500">
                  <a:moveTo>
                    <a:pt x="1685289" y="0"/>
                  </a:moveTo>
                  <a:lnTo>
                    <a:pt x="1704339" y="0"/>
                  </a:lnTo>
                </a:path>
                <a:path w="3238500">
                  <a:moveTo>
                    <a:pt x="1722119" y="0"/>
                  </a:moveTo>
                  <a:lnTo>
                    <a:pt x="1741169" y="0"/>
                  </a:lnTo>
                </a:path>
                <a:path w="3238500">
                  <a:moveTo>
                    <a:pt x="1760219" y="0"/>
                  </a:moveTo>
                  <a:lnTo>
                    <a:pt x="1779269" y="0"/>
                  </a:lnTo>
                </a:path>
                <a:path w="3238500">
                  <a:moveTo>
                    <a:pt x="1797050" y="0"/>
                  </a:moveTo>
                  <a:lnTo>
                    <a:pt x="1816100" y="0"/>
                  </a:lnTo>
                </a:path>
                <a:path w="3238500">
                  <a:moveTo>
                    <a:pt x="1835150" y="0"/>
                  </a:moveTo>
                  <a:lnTo>
                    <a:pt x="1854200" y="0"/>
                  </a:lnTo>
                </a:path>
                <a:path w="3238500">
                  <a:moveTo>
                    <a:pt x="1871979" y="0"/>
                  </a:moveTo>
                  <a:lnTo>
                    <a:pt x="1891029" y="0"/>
                  </a:lnTo>
                </a:path>
                <a:path w="3238500">
                  <a:moveTo>
                    <a:pt x="1910079" y="0"/>
                  </a:moveTo>
                  <a:lnTo>
                    <a:pt x="1929129" y="0"/>
                  </a:lnTo>
                </a:path>
                <a:path w="3238500">
                  <a:moveTo>
                    <a:pt x="1946909" y="0"/>
                  </a:moveTo>
                  <a:lnTo>
                    <a:pt x="1965959" y="0"/>
                  </a:lnTo>
                </a:path>
                <a:path w="3238500">
                  <a:moveTo>
                    <a:pt x="1985009" y="0"/>
                  </a:moveTo>
                  <a:lnTo>
                    <a:pt x="2004059" y="0"/>
                  </a:lnTo>
                </a:path>
                <a:path w="3238500">
                  <a:moveTo>
                    <a:pt x="2021839" y="0"/>
                  </a:moveTo>
                  <a:lnTo>
                    <a:pt x="2040889" y="0"/>
                  </a:lnTo>
                </a:path>
                <a:path w="3238500">
                  <a:moveTo>
                    <a:pt x="2059939" y="0"/>
                  </a:moveTo>
                  <a:lnTo>
                    <a:pt x="2078989" y="0"/>
                  </a:lnTo>
                </a:path>
                <a:path w="3238500">
                  <a:moveTo>
                    <a:pt x="2096769" y="0"/>
                  </a:moveTo>
                  <a:lnTo>
                    <a:pt x="2115819" y="0"/>
                  </a:lnTo>
                </a:path>
                <a:path w="3238500">
                  <a:moveTo>
                    <a:pt x="2134869" y="0"/>
                  </a:moveTo>
                  <a:lnTo>
                    <a:pt x="2152650" y="0"/>
                  </a:lnTo>
                </a:path>
                <a:path w="3238500">
                  <a:moveTo>
                    <a:pt x="2171700" y="0"/>
                  </a:moveTo>
                  <a:lnTo>
                    <a:pt x="2190750" y="0"/>
                  </a:lnTo>
                </a:path>
                <a:path w="3238500">
                  <a:moveTo>
                    <a:pt x="2209800" y="0"/>
                  </a:moveTo>
                  <a:lnTo>
                    <a:pt x="2227579" y="0"/>
                  </a:lnTo>
                </a:path>
                <a:path w="3238500">
                  <a:moveTo>
                    <a:pt x="2246629" y="0"/>
                  </a:moveTo>
                  <a:lnTo>
                    <a:pt x="2265679" y="0"/>
                  </a:lnTo>
                </a:path>
                <a:path w="3238500">
                  <a:moveTo>
                    <a:pt x="2284729" y="0"/>
                  </a:moveTo>
                  <a:lnTo>
                    <a:pt x="2302509" y="0"/>
                  </a:lnTo>
                </a:path>
                <a:path w="3238500">
                  <a:moveTo>
                    <a:pt x="2321559" y="0"/>
                  </a:moveTo>
                  <a:lnTo>
                    <a:pt x="2340609" y="0"/>
                  </a:lnTo>
                </a:path>
                <a:path w="3238500">
                  <a:moveTo>
                    <a:pt x="2359659" y="0"/>
                  </a:moveTo>
                  <a:lnTo>
                    <a:pt x="2377440" y="0"/>
                  </a:lnTo>
                </a:path>
                <a:path w="3238500">
                  <a:moveTo>
                    <a:pt x="2396490" y="0"/>
                  </a:moveTo>
                  <a:lnTo>
                    <a:pt x="2415540" y="0"/>
                  </a:lnTo>
                </a:path>
                <a:path w="3238500">
                  <a:moveTo>
                    <a:pt x="2434590" y="0"/>
                  </a:moveTo>
                  <a:lnTo>
                    <a:pt x="2452369" y="0"/>
                  </a:lnTo>
                </a:path>
                <a:path w="3238500">
                  <a:moveTo>
                    <a:pt x="2471419" y="0"/>
                  </a:moveTo>
                  <a:lnTo>
                    <a:pt x="2490469" y="0"/>
                  </a:lnTo>
                </a:path>
                <a:path w="3238500">
                  <a:moveTo>
                    <a:pt x="2509519" y="0"/>
                  </a:moveTo>
                  <a:lnTo>
                    <a:pt x="2527300" y="0"/>
                  </a:lnTo>
                </a:path>
                <a:path w="3238500">
                  <a:moveTo>
                    <a:pt x="2546350" y="0"/>
                  </a:moveTo>
                  <a:lnTo>
                    <a:pt x="2565400" y="0"/>
                  </a:lnTo>
                </a:path>
                <a:path w="3238500">
                  <a:moveTo>
                    <a:pt x="2583179" y="0"/>
                  </a:moveTo>
                  <a:lnTo>
                    <a:pt x="2602229" y="0"/>
                  </a:lnTo>
                </a:path>
                <a:path w="3238500">
                  <a:moveTo>
                    <a:pt x="2621279" y="0"/>
                  </a:moveTo>
                  <a:lnTo>
                    <a:pt x="2640329" y="0"/>
                  </a:lnTo>
                </a:path>
                <a:path w="3238500">
                  <a:moveTo>
                    <a:pt x="2658109" y="0"/>
                  </a:moveTo>
                  <a:lnTo>
                    <a:pt x="2677159" y="0"/>
                  </a:lnTo>
                </a:path>
                <a:path w="3238500">
                  <a:moveTo>
                    <a:pt x="2696209" y="0"/>
                  </a:moveTo>
                  <a:lnTo>
                    <a:pt x="2715259" y="0"/>
                  </a:lnTo>
                </a:path>
                <a:path w="3238500">
                  <a:moveTo>
                    <a:pt x="2733039" y="0"/>
                  </a:moveTo>
                  <a:lnTo>
                    <a:pt x="2752089" y="0"/>
                  </a:lnTo>
                </a:path>
                <a:path w="3238500">
                  <a:moveTo>
                    <a:pt x="2771139" y="0"/>
                  </a:moveTo>
                  <a:lnTo>
                    <a:pt x="2790189" y="0"/>
                  </a:lnTo>
                </a:path>
                <a:path w="3238500">
                  <a:moveTo>
                    <a:pt x="2807970" y="0"/>
                  </a:moveTo>
                  <a:lnTo>
                    <a:pt x="2827020" y="0"/>
                  </a:lnTo>
                </a:path>
                <a:path w="3238500">
                  <a:moveTo>
                    <a:pt x="2846070" y="0"/>
                  </a:moveTo>
                  <a:lnTo>
                    <a:pt x="2865120" y="0"/>
                  </a:lnTo>
                </a:path>
                <a:path w="3238500">
                  <a:moveTo>
                    <a:pt x="2882900" y="0"/>
                  </a:moveTo>
                  <a:lnTo>
                    <a:pt x="2901950" y="0"/>
                  </a:lnTo>
                </a:path>
                <a:path w="3238500">
                  <a:moveTo>
                    <a:pt x="2921000" y="0"/>
                  </a:moveTo>
                  <a:lnTo>
                    <a:pt x="2940050" y="0"/>
                  </a:lnTo>
                </a:path>
                <a:path w="3238500">
                  <a:moveTo>
                    <a:pt x="2957829" y="0"/>
                  </a:moveTo>
                  <a:lnTo>
                    <a:pt x="2976879" y="0"/>
                  </a:lnTo>
                </a:path>
                <a:path w="3238500">
                  <a:moveTo>
                    <a:pt x="2995929" y="0"/>
                  </a:moveTo>
                  <a:lnTo>
                    <a:pt x="3014979" y="0"/>
                  </a:lnTo>
                </a:path>
                <a:path w="3238500">
                  <a:moveTo>
                    <a:pt x="3032759" y="0"/>
                  </a:moveTo>
                  <a:lnTo>
                    <a:pt x="3051809" y="0"/>
                  </a:lnTo>
                </a:path>
                <a:path w="3238500">
                  <a:moveTo>
                    <a:pt x="3070859" y="0"/>
                  </a:moveTo>
                  <a:lnTo>
                    <a:pt x="3088639" y="0"/>
                  </a:lnTo>
                </a:path>
                <a:path w="3238500">
                  <a:moveTo>
                    <a:pt x="3107689" y="0"/>
                  </a:moveTo>
                  <a:lnTo>
                    <a:pt x="3126739" y="0"/>
                  </a:lnTo>
                </a:path>
                <a:path w="3238500">
                  <a:moveTo>
                    <a:pt x="3145789" y="0"/>
                  </a:moveTo>
                  <a:lnTo>
                    <a:pt x="3163570" y="0"/>
                  </a:lnTo>
                </a:path>
                <a:path w="3238500">
                  <a:moveTo>
                    <a:pt x="3182620" y="0"/>
                  </a:moveTo>
                  <a:lnTo>
                    <a:pt x="3201670" y="0"/>
                  </a:lnTo>
                </a:path>
                <a:path w="3238500">
                  <a:moveTo>
                    <a:pt x="3220720" y="0"/>
                  </a:moveTo>
                  <a:lnTo>
                    <a:pt x="3238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27570" y="29210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395470" y="4169409"/>
            <a:ext cx="2908300" cy="74930"/>
            <a:chOff x="4395470" y="4169409"/>
            <a:chExt cx="2908300" cy="74930"/>
          </a:xfrm>
        </p:grpSpPr>
        <p:sp>
          <p:nvSpPr>
            <p:cNvPr id="63" name="object 63"/>
            <p:cNvSpPr/>
            <p:nvPr/>
          </p:nvSpPr>
          <p:spPr>
            <a:xfrm>
              <a:off x="4395470" y="4192269"/>
              <a:ext cx="2827020" cy="13970"/>
            </a:xfrm>
            <a:custGeom>
              <a:avLst/>
              <a:gdLst/>
              <a:ahLst/>
              <a:cxnLst/>
              <a:rect l="l" t="t" r="r" b="b"/>
              <a:pathLst>
                <a:path w="2827020" h="13970">
                  <a:moveTo>
                    <a:pt x="0" y="0"/>
                  </a:moveTo>
                  <a:lnTo>
                    <a:pt x="19050" y="0"/>
                  </a:lnTo>
                </a:path>
                <a:path w="2827020" h="13970">
                  <a:moveTo>
                    <a:pt x="38100" y="1269"/>
                  </a:moveTo>
                  <a:lnTo>
                    <a:pt x="57150" y="1269"/>
                  </a:lnTo>
                </a:path>
                <a:path w="2827020" h="13970">
                  <a:moveTo>
                    <a:pt x="74929" y="1269"/>
                  </a:moveTo>
                  <a:lnTo>
                    <a:pt x="93979" y="1269"/>
                  </a:lnTo>
                </a:path>
                <a:path w="2827020" h="13970">
                  <a:moveTo>
                    <a:pt x="113029" y="1269"/>
                  </a:moveTo>
                  <a:lnTo>
                    <a:pt x="132079" y="1269"/>
                  </a:lnTo>
                </a:path>
                <a:path w="2827020" h="13970">
                  <a:moveTo>
                    <a:pt x="149859" y="1269"/>
                  </a:moveTo>
                  <a:lnTo>
                    <a:pt x="168909" y="1269"/>
                  </a:lnTo>
                </a:path>
                <a:path w="2827020" h="13970">
                  <a:moveTo>
                    <a:pt x="187959" y="1269"/>
                  </a:moveTo>
                  <a:lnTo>
                    <a:pt x="207009" y="1269"/>
                  </a:lnTo>
                </a:path>
                <a:path w="2827020" h="13970">
                  <a:moveTo>
                    <a:pt x="224789" y="1269"/>
                  </a:moveTo>
                  <a:lnTo>
                    <a:pt x="243839" y="1269"/>
                  </a:lnTo>
                </a:path>
                <a:path w="2827020" h="13970">
                  <a:moveTo>
                    <a:pt x="262889" y="1269"/>
                  </a:moveTo>
                  <a:lnTo>
                    <a:pt x="280669" y="1269"/>
                  </a:lnTo>
                </a:path>
                <a:path w="2827020" h="13970">
                  <a:moveTo>
                    <a:pt x="299719" y="1269"/>
                  </a:moveTo>
                  <a:lnTo>
                    <a:pt x="318769" y="1269"/>
                  </a:lnTo>
                </a:path>
                <a:path w="2827020" h="13970">
                  <a:moveTo>
                    <a:pt x="337819" y="2539"/>
                  </a:moveTo>
                  <a:lnTo>
                    <a:pt x="355600" y="2539"/>
                  </a:lnTo>
                </a:path>
                <a:path w="2827020" h="13970">
                  <a:moveTo>
                    <a:pt x="374650" y="2539"/>
                  </a:moveTo>
                  <a:lnTo>
                    <a:pt x="393700" y="2539"/>
                  </a:lnTo>
                </a:path>
                <a:path w="2827020" h="13970">
                  <a:moveTo>
                    <a:pt x="412750" y="2539"/>
                  </a:moveTo>
                  <a:lnTo>
                    <a:pt x="430529" y="2539"/>
                  </a:lnTo>
                </a:path>
                <a:path w="2827020" h="13970">
                  <a:moveTo>
                    <a:pt x="449579" y="2539"/>
                  </a:moveTo>
                  <a:lnTo>
                    <a:pt x="468629" y="2539"/>
                  </a:lnTo>
                </a:path>
                <a:path w="2827020" h="13970">
                  <a:moveTo>
                    <a:pt x="487679" y="2539"/>
                  </a:moveTo>
                  <a:lnTo>
                    <a:pt x="505459" y="2539"/>
                  </a:lnTo>
                </a:path>
                <a:path w="2827020" h="13970">
                  <a:moveTo>
                    <a:pt x="524509" y="2539"/>
                  </a:moveTo>
                  <a:lnTo>
                    <a:pt x="543559" y="2539"/>
                  </a:lnTo>
                </a:path>
                <a:path w="2827020" h="13970">
                  <a:moveTo>
                    <a:pt x="562609" y="2539"/>
                  </a:moveTo>
                  <a:lnTo>
                    <a:pt x="580389" y="2539"/>
                  </a:lnTo>
                </a:path>
                <a:path w="2827020" h="13970">
                  <a:moveTo>
                    <a:pt x="599439" y="2539"/>
                  </a:moveTo>
                  <a:lnTo>
                    <a:pt x="618489" y="2539"/>
                  </a:lnTo>
                </a:path>
                <a:path w="2827020" h="13970">
                  <a:moveTo>
                    <a:pt x="637539" y="3809"/>
                  </a:moveTo>
                  <a:lnTo>
                    <a:pt x="655319" y="3809"/>
                  </a:lnTo>
                </a:path>
                <a:path w="2827020" h="13970">
                  <a:moveTo>
                    <a:pt x="674369" y="3809"/>
                  </a:moveTo>
                  <a:lnTo>
                    <a:pt x="693419" y="3809"/>
                  </a:lnTo>
                </a:path>
                <a:path w="2827020" h="13970">
                  <a:moveTo>
                    <a:pt x="712469" y="3809"/>
                  </a:moveTo>
                  <a:lnTo>
                    <a:pt x="730250" y="3809"/>
                  </a:lnTo>
                </a:path>
                <a:path w="2827020" h="13970">
                  <a:moveTo>
                    <a:pt x="749300" y="3809"/>
                  </a:moveTo>
                  <a:lnTo>
                    <a:pt x="768350" y="3809"/>
                  </a:lnTo>
                </a:path>
                <a:path w="2827020" h="13970">
                  <a:moveTo>
                    <a:pt x="786129" y="3809"/>
                  </a:moveTo>
                  <a:lnTo>
                    <a:pt x="805179" y="3809"/>
                  </a:lnTo>
                </a:path>
                <a:path w="2827020" h="13970">
                  <a:moveTo>
                    <a:pt x="824229" y="3809"/>
                  </a:moveTo>
                  <a:lnTo>
                    <a:pt x="843279" y="5079"/>
                  </a:lnTo>
                </a:path>
                <a:path w="2827020" h="13970">
                  <a:moveTo>
                    <a:pt x="861059" y="5079"/>
                  </a:moveTo>
                  <a:lnTo>
                    <a:pt x="880109" y="5079"/>
                  </a:lnTo>
                </a:path>
                <a:path w="2827020" h="13970">
                  <a:moveTo>
                    <a:pt x="899159" y="5079"/>
                  </a:moveTo>
                  <a:lnTo>
                    <a:pt x="918209" y="5079"/>
                  </a:lnTo>
                </a:path>
                <a:path w="2827020" h="13970">
                  <a:moveTo>
                    <a:pt x="935989" y="5079"/>
                  </a:moveTo>
                  <a:lnTo>
                    <a:pt x="955039" y="5079"/>
                  </a:lnTo>
                </a:path>
                <a:path w="2827020" h="13970">
                  <a:moveTo>
                    <a:pt x="974089" y="5079"/>
                  </a:moveTo>
                  <a:lnTo>
                    <a:pt x="993139" y="5079"/>
                  </a:lnTo>
                </a:path>
                <a:path w="2827020" h="13970">
                  <a:moveTo>
                    <a:pt x="1010919" y="5079"/>
                  </a:moveTo>
                  <a:lnTo>
                    <a:pt x="1029969" y="5079"/>
                  </a:lnTo>
                </a:path>
                <a:path w="2827020" h="13970">
                  <a:moveTo>
                    <a:pt x="1049019" y="5079"/>
                  </a:moveTo>
                  <a:lnTo>
                    <a:pt x="1068069" y="5079"/>
                  </a:lnTo>
                </a:path>
                <a:path w="2827020" h="13970">
                  <a:moveTo>
                    <a:pt x="1085850" y="5079"/>
                  </a:moveTo>
                  <a:lnTo>
                    <a:pt x="1104900" y="5079"/>
                  </a:lnTo>
                </a:path>
                <a:path w="2827020" h="13970">
                  <a:moveTo>
                    <a:pt x="1123950" y="5079"/>
                  </a:moveTo>
                  <a:lnTo>
                    <a:pt x="1143000" y="6349"/>
                  </a:lnTo>
                </a:path>
                <a:path w="2827020" h="13970">
                  <a:moveTo>
                    <a:pt x="1160779" y="6349"/>
                  </a:moveTo>
                  <a:lnTo>
                    <a:pt x="1179829" y="6349"/>
                  </a:lnTo>
                </a:path>
                <a:path w="2827020" h="13970">
                  <a:moveTo>
                    <a:pt x="1198879" y="6349"/>
                  </a:moveTo>
                  <a:lnTo>
                    <a:pt x="1216659" y="6349"/>
                  </a:lnTo>
                </a:path>
                <a:path w="2827020" h="13970">
                  <a:moveTo>
                    <a:pt x="1235709" y="6349"/>
                  </a:moveTo>
                  <a:lnTo>
                    <a:pt x="1254759" y="6349"/>
                  </a:lnTo>
                </a:path>
                <a:path w="2827020" h="13970">
                  <a:moveTo>
                    <a:pt x="1273809" y="6349"/>
                  </a:moveTo>
                  <a:lnTo>
                    <a:pt x="1291589" y="6349"/>
                  </a:lnTo>
                </a:path>
                <a:path w="2827020" h="13970">
                  <a:moveTo>
                    <a:pt x="1310639" y="6349"/>
                  </a:moveTo>
                  <a:lnTo>
                    <a:pt x="1329689" y="6349"/>
                  </a:lnTo>
                </a:path>
                <a:path w="2827020" h="13970">
                  <a:moveTo>
                    <a:pt x="1348739" y="7619"/>
                  </a:moveTo>
                  <a:lnTo>
                    <a:pt x="1366519" y="7619"/>
                  </a:lnTo>
                </a:path>
                <a:path w="2827020" h="13970">
                  <a:moveTo>
                    <a:pt x="1385569" y="7619"/>
                  </a:moveTo>
                  <a:lnTo>
                    <a:pt x="1404619" y="7619"/>
                  </a:lnTo>
                </a:path>
                <a:path w="2827020" h="13970">
                  <a:moveTo>
                    <a:pt x="1423669" y="7619"/>
                  </a:moveTo>
                  <a:lnTo>
                    <a:pt x="1441450" y="7619"/>
                  </a:lnTo>
                </a:path>
                <a:path w="2827020" h="13970">
                  <a:moveTo>
                    <a:pt x="1460500" y="7619"/>
                  </a:moveTo>
                  <a:lnTo>
                    <a:pt x="1479550" y="7619"/>
                  </a:lnTo>
                </a:path>
                <a:path w="2827020" h="13970">
                  <a:moveTo>
                    <a:pt x="1498600" y="7619"/>
                  </a:moveTo>
                  <a:lnTo>
                    <a:pt x="1516379" y="7619"/>
                  </a:lnTo>
                </a:path>
                <a:path w="2827020" h="13970">
                  <a:moveTo>
                    <a:pt x="1535429" y="7619"/>
                  </a:moveTo>
                  <a:lnTo>
                    <a:pt x="1554479" y="7619"/>
                  </a:lnTo>
                </a:path>
                <a:path w="2827020" h="13970">
                  <a:moveTo>
                    <a:pt x="1573529" y="7619"/>
                  </a:moveTo>
                  <a:lnTo>
                    <a:pt x="1591309" y="7619"/>
                  </a:lnTo>
                </a:path>
                <a:path w="2827020" h="13970">
                  <a:moveTo>
                    <a:pt x="1610359" y="7619"/>
                  </a:moveTo>
                  <a:lnTo>
                    <a:pt x="1629409" y="7619"/>
                  </a:lnTo>
                </a:path>
                <a:path w="2827020" h="13970">
                  <a:moveTo>
                    <a:pt x="1648459" y="8889"/>
                  </a:moveTo>
                  <a:lnTo>
                    <a:pt x="1666239" y="8889"/>
                  </a:lnTo>
                </a:path>
                <a:path w="2827020" h="13970">
                  <a:moveTo>
                    <a:pt x="1685289" y="8889"/>
                  </a:moveTo>
                  <a:lnTo>
                    <a:pt x="1704339" y="8889"/>
                  </a:lnTo>
                </a:path>
                <a:path w="2827020" h="13970">
                  <a:moveTo>
                    <a:pt x="1722119" y="8889"/>
                  </a:moveTo>
                  <a:lnTo>
                    <a:pt x="1741169" y="8889"/>
                  </a:lnTo>
                </a:path>
                <a:path w="2827020" h="13970">
                  <a:moveTo>
                    <a:pt x="1760219" y="8889"/>
                  </a:moveTo>
                  <a:lnTo>
                    <a:pt x="1779269" y="8889"/>
                  </a:lnTo>
                </a:path>
                <a:path w="2827020" h="13970">
                  <a:moveTo>
                    <a:pt x="1797050" y="8889"/>
                  </a:moveTo>
                  <a:lnTo>
                    <a:pt x="1816100" y="8889"/>
                  </a:lnTo>
                </a:path>
                <a:path w="2827020" h="13970">
                  <a:moveTo>
                    <a:pt x="1835150" y="8889"/>
                  </a:moveTo>
                  <a:lnTo>
                    <a:pt x="1854200" y="8889"/>
                  </a:lnTo>
                </a:path>
                <a:path w="2827020" h="13970">
                  <a:moveTo>
                    <a:pt x="1871979" y="10159"/>
                  </a:moveTo>
                  <a:lnTo>
                    <a:pt x="1891029" y="10159"/>
                  </a:lnTo>
                </a:path>
                <a:path w="2827020" h="13970">
                  <a:moveTo>
                    <a:pt x="1910079" y="10159"/>
                  </a:moveTo>
                  <a:lnTo>
                    <a:pt x="1929129" y="10159"/>
                  </a:lnTo>
                </a:path>
                <a:path w="2827020" h="13970">
                  <a:moveTo>
                    <a:pt x="1946909" y="10159"/>
                  </a:moveTo>
                  <a:lnTo>
                    <a:pt x="1965959" y="10159"/>
                  </a:lnTo>
                </a:path>
                <a:path w="2827020" h="13970">
                  <a:moveTo>
                    <a:pt x="1985009" y="10159"/>
                  </a:moveTo>
                  <a:lnTo>
                    <a:pt x="2004059" y="10159"/>
                  </a:lnTo>
                </a:path>
                <a:path w="2827020" h="13970">
                  <a:moveTo>
                    <a:pt x="2021839" y="10159"/>
                  </a:moveTo>
                  <a:lnTo>
                    <a:pt x="2040889" y="10159"/>
                  </a:lnTo>
                </a:path>
                <a:path w="2827020" h="13970">
                  <a:moveTo>
                    <a:pt x="2059939" y="10159"/>
                  </a:moveTo>
                  <a:lnTo>
                    <a:pt x="2078989" y="10159"/>
                  </a:lnTo>
                </a:path>
                <a:path w="2827020" h="13970">
                  <a:moveTo>
                    <a:pt x="2096769" y="10159"/>
                  </a:moveTo>
                  <a:lnTo>
                    <a:pt x="2115820" y="10159"/>
                  </a:lnTo>
                </a:path>
                <a:path w="2827020" h="13970">
                  <a:moveTo>
                    <a:pt x="2134870" y="10159"/>
                  </a:moveTo>
                  <a:lnTo>
                    <a:pt x="2153920" y="11429"/>
                  </a:lnTo>
                </a:path>
                <a:path w="2827020" h="13970">
                  <a:moveTo>
                    <a:pt x="2171700" y="11429"/>
                  </a:moveTo>
                  <a:lnTo>
                    <a:pt x="2190750" y="11429"/>
                  </a:lnTo>
                </a:path>
                <a:path w="2827020" h="13970">
                  <a:moveTo>
                    <a:pt x="2209800" y="11429"/>
                  </a:moveTo>
                  <a:lnTo>
                    <a:pt x="2227579" y="11429"/>
                  </a:lnTo>
                </a:path>
                <a:path w="2827020" h="13970">
                  <a:moveTo>
                    <a:pt x="2246629" y="11429"/>
                  </a:moveTo>
                  <a:lnTo>
                    <a:pt x="2265679" y="11429"/>
                  </a:lnTo>
                </a:path>
                <a:path w="2827020" h="13970">
                  <a:moveTo>
                    <a:pt x="2284729" y="11429"/>
                  </a:moveTo>
                  <a:lnTo>
                    <a:pt x="2302509" y="11429"/>
                  </a:lnTo>
                </a:path>
                <a:path w="2827020" h="13970">
                  <a:moveTo>
                    <a:pt x="2321559" y="11429"/>
                  </a:moveTo>
                  <a:lnTo>
                    <a:pt x="2340609" y="11429"/>
                  </a:lnTo>
                </a:path>
                <a:path w="2827020" h="13970">
                  <a:moveTo>
                    <a:pt x="2359659" y="11429"/>
                  </a:moveTo>
                  <a:lnTo>
                    <a:pt x="2377439" y="12699"/>
                  </a:lnTo>
                </a:path>
                <a:path w="2827020" h="13970">
                  <a:moveTo>
                    <a:pt x="2396489" y="12699"/>
                  </a:moveTo>
                  <a:lnTo>
                    <a:pt x="2415539" y="12699"/>
                  </a:lnTo>
                </a:path>
                <a:path w="2827020" h="13970">
                  <a:moveTo>
                    <a:pt x="2434589" y="12699"/>
                  </a:moveTo>
                  <a:lnTo>
                    <a:pt x="2452370" y="12699"/>
                  </a:lnTo>
                </a:path>
                <a:path w="2827020" h="13970">
                  <a:moveTo>
                    <a:pt x="2471420" y="12699"/>
                  </a:moveTo>
                  <a:lnTo>
                    <a:pt x="2490470" y="12699"/>
                  </a:lnTo>
                </a:path>
                <a:path w="2827020" h="13970">
                  <a:moveTo>
                    <a:pt x="2509520" y="12699"/>
                  </a:moveTo>
                  <a:lnTo>
                    <a:pt x="2527300" y="12699"/>
                  </a:lnTo>
                </a:path>
                <a:path w="2827020" h="13970">
                  <a:moveTo>
                    <a:pt x="2546350" y="12699"/>
                  </a:moveTo>
                  <a:lnTo>
                    <a:pt x="2565400" y="12699"/>
                  </a:lnTo>
                </a:path>
                <a:path w="2827020" h="13970">
                  <a:moveTo>
                    <a:pt x="2584450" y="12699"/>
                  </a:moveTo>
                  <a:lnTo>
                    <a:pt x="2602229" y="12699"/>
                  </a:lnTo>
                </a:path>
                <a:path w="2827020" h="13970">
                  <a:moveTo>
                    <a:pt x="2621279" y="12699"/>
                  </a:moveTo>
                  <a:lnTo>
                    <a:pt x="2640329" y="12699"/>
                  </a:lnTo>
                </a:path>
                <a:path w="2827020" h="13970">
                  <a:moveTo>
                    <a:pt x="2658109" y="13969"/>
                  </a:moveTo>
                  <a:lnTo>
                    <a:pt x="2677159" y="13969"/>
                  </a:lnTo>
                </a:path>
                <a:path w="2827020" h="13970">
                  <a:moveTo>
                    <a:pt x="2696209" y="13969"/>
                  </a:moveTo>
                  <a:lnTo>
                    <a:pt x="2715259" y="13969"/>
                  </a:lnTo>
                </a:path>
                <a:path w="2827020" h="13970">
                  <a:moveTo>
                    <a:pt x="2733039" y="13969"/>
                  </a:moveTo>
                  <a:lnTo>
                    <a:pt x="2752089" y="13969"/>
                  </a:lnTo>
                </a:path>
                <a:path w="2827020" h="13970">
                  <a:moveTo>
                    <a:pt x="2771139" y="13969"/>
                  </a:moveTo>
                  <a:lnTo>
                    <a:pt x="2790189" y="13969"/>
                  </a:lnTo>
                </a:path>
                <a:path w="2827020" h="13970">
                  <a:moveTo>
                    <a:pt x="2807970" y="13969"/>
                  </a:moveTo>
                  <a:lnTo>
                    <a:pt x="2827020" y="1396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27570" y="416940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127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699000" y="5817870"/>
            <a:ext cx="2639060" cy="76200"/>
            <a:chOff x="4699000" y="5817870"/>
            <a:chExt cx="2639060" cy="76200"/>
          </a:xfrm>
        </p:grpSpPr>
        <p:sp>
          <p:nvSpPr>
            <p:cNvPr id="66" name="object 66"/>
            <p:cNvSpPr/>
            <p:nvPr/>
          </p:nvSpPr>
          <p:spPr>
            <a:xfrm>
              <a:off x="4699000" y="5855970"/>
              <a:ext cx="2564130" cy="1270"/>
            </a:xfrm>
            <a:custGeom>
              <a:avLst/>
              <a:gdLst/>
              <a:ahLst/>
              <a:cxnLst/>
              <a:rect l="l" t="t" r="r" b="b"/>
              <a:pathLst>
                <a:path w="2564129" h="1270">
                  <a:moveTo>
                    <a:pt x="0" y="1269"/>
                  </a:moveTo>
                  <a:lnTo>
                    <a:pt x="19050" y="1269"/>
                  </a:lnTo>
                </a:path>
                <a:path w="2564129" h="1270">
                  <a:moveTo>
                    <a:pt x="38100" y="1269"/>
                  </a:moveTo>
                  <a:lnTo>
                    <a:pt x="55879" y="1269"/>
                  </a:lnTo>
                </a:path>
                <a:path w="2564129" h="1270">
                  <a:moveTo>
                    <a:pt x="74929" y="1269"/>
                  </a:moveTo>
                  <a:lnTo>
                    <a:pt x="93979" y="1269"/>
                  </a:lnTo>
                </a:path>
                <a:path w="2564129" h="1270">
                  <a:moveTo>
                    <a:pt x="113029" y="1269"/>
                  </a:moveTo>
                  <a:lnTo>
                    <a:pt x="130810" y="1269"/>
                  </a:lnTo>
                </a:path>
                <a:path w="2564129" h="1270">
                  <a:moveTo>
                    <a:pt x="149860" y="1269"/>
                  </a:moveTo>
                  <a:lnTo>
                    <a:pt x="168910" y="1269"/>
                  </a:lnTo>
                </a:path>
                <a:path w="2564129" h="1270">
                  <a:moveTo>
                    <a:pt x="186689" y="1269"/>
                  </a:moveTo>
                  <a:lnTo>
                    <a:pt x="205739" y="1269"/>
                  </a:lnTo>
                </a:path>
                <a:path w="2564129" h="1270">
                  <a:moveTo>
                    <a:pt x="224789" y="1269"/>
                  </a:moveTo>
                  <a:lnTo>
                    <a:pt x="243839" y="1269"/>
                  </a:lnTo>
                </a:path>
                <a:path w="2564129" h="1270">
                  <a:moveTo>
                    <a:pt x="261620" y="1269"/>
                  </a:moveTo>
                  <a:lnTo>
                    <a:pt x="280670" y="1269"/>
                  </a:lnTo>
                </a:path>
                <a:path w="2564129" h="1270">
                  <a:moveTo>
                    <a:pt x="299720" y="1269"/>
                  </a:moveTo>
                  <a:lnTo>
                    <a:pt x="318770" y="1269"/>
                  </a:lnTo>
                </a:path>
                <a:path w="2564129" h="1270">
                  <a:moveTo>
                    <a:pt x="336550" y="1269"/>
                  </a:moveTo>
                  <a:lnTo>
                    <a:pt x="355600" y="1269"/>
                  </a:lnTo>
                </a:path>
                <a:path w="2564129" h="1270">
                  <a:moveTo>
                    <a:pt x="374650" y="1269"/>
                  </a:moveTo>
                  <a:lnTo>
                    <a:pt x="393700" y="1269"/>
                  </a:lnTo>
                </a:path>
                <a:path w="2564129" h="1270">
                  <a:moveTo>
                    <a:pt x="411479" y="1269"/>
                  </a:moveTo>
                  <a:lnTo>
                    <a:pt x="430529" y="1269"/>
                  </a:lnTo>
                </a:path>
                <a:path w="2564129" h="1270">
                  <a:moveTo>
                    <a:pt x="449579" y="1269"/>
                  </a:moveTo>
                  <a:lnTo>
                    <a:pt x="468629" y="1269"/>
                  </a:lnTo>
                </a:path>
                <a:path w="2564129" h="1270">
                  <a:moveTo>
                    <a:pt x="486410" y="1269"/>
                  </a:moveTo>
                  <a:lnTo>
                    <a:pt x="505460" y="1269"/>
                  </a:lnTo>
                </a:path>
                <a:path w="2564129" h="1270">
                  <a:moveTo>
                    <a:pt x="524510" y="1269"/>
                  </a:moveTo>
                  <a:lnTo>
                    <a:pt x="543560" y="1269"/>
                  </a:lnTo>
                </a:path>
                <a:path w="2564129" h="1270">
                  <a:moveTo>
                    <a:pt x="561339" y="1269"/>
                  </a:moveTo>
                  <a:lnTo>
                    <a:pt x="580389" y="1269"/>
                  </a:lnTo>
                </a:path>
                <a:path w="2564129" h="1270">
                  <a:moveTo>
                    <a:pt x="599439" y="1269"/>
                  </a:moveTo>
                  <a:lnTo>
                    <a:pt x="617220" y="1269"/>
                  </a:lnTo>
                </a:path>
                <a:path w="2564129" h="1270">
                  <a:moveTo>
                    <a:pt x="636270" y="1269"/>
                  </a:moveTo>
                  <a:lnTo>
                    <a:pt x="655320" y="1269"/>
                  </a:lnTo>
                </a:path>
                <a:path w="2564129" h="1270">
                  <a:moveTo>
                    <a:pt x="674370" y="1269"/>
                  </a:moveTo>
                  <a:lnTo>
                    <a:pt x="692150" y="1269"/>
                  </a:lnTo>
                </a:path>
                <a:path w="2564129" h="1270">
                  <a:moveTo>
                    <a:pt x="711200" y="1269"/>
                  </a:moveTo>
                  <a:lnTo>
                    <a:pt x="730250" y="1269"/>
                  </a:lnTo>
                </a:path>
                <a:path w="2564129" h="1270">
                  <a:moveTo>
                    <a:pt x="749300" y="1269"/>
                  </a:moveTo>
                  <a:lnTo>
                    <a:pt x="767079" y="1269"/>
                  </a:lnTo>
                </a:path>
                <a:path w="2564129" h="1270">
                  <a:moveTo>
                    <a:pt x="786129" y="1269"/>
                  </a:moveTo>
                  <a:lnTo>
                    <a:pt x="805179" y="1269"/>
                  </a:lnTo>
                </a:path>
                <a:path w="2564129" h="1270">
                  <a:moveTo>
                    <a:pt x="824229" y="1269"/>
                  </a:moveTo>
                  <a:lnTo>
                    <a:pt x="842010" y="1269"/>
                  </a:lnTo>
                </a:path>
                <a:path w="2564129" h="1270">
                  <a:moveTo>
                    <a:pt x="861060" y="1269"/>
                  </a:moveTo>
                  <a:lnTo>
                    <a:pt x="880110" y="1269"/>
                  </a:lnTo>
                </a:path>
                <a:path w="2564129" h="1270">
                  <a:moveTo>
                    <a:pt x="899160" y="1269"/>
                  </a:moveTo>
                  <a:lnTo>
                    <a:pt x="916939" y="1269"/>
                  </a:lnTo>
                </a:path>
                <a:path w="2564129" h="1270">
                  <a:moveTo>
                    <a:pt x="935989" y="1269"/>
                  </a:moveTo>
                  <a:lnTo>
                    <a:pt x="955039" y="1269"/>
                  </a:lnTo>
                </a:path>
                <a:path w="2564129" h="1270">
                  <a:moveTo>
                    <a:pt x="974089" y="1269"/>
                  </a:moveTo>
                  <a:lnTo>
                    <a:pt x="991870" y="1269"/>
                  </a:lnTo>
                </a:path>
                <a:path w="2564129" h="1270">
                  <a:moveTo>
                    <a:pt x="1010920" y="1269"/>
                  </a:moveTo>
                  <a:lnTo>
                    <a:pt x="1029970" y="1269"/>
                  </a:lnTo>
                </a:path>
                <a:path w="2564129" h="1270">
                  <a:moveTo>
                    <a:pt x="1049020" y="1269"/>
                  </a:moveTo>
                  <a:lnTo>
                    <a:pt x="1066800" y="1269"/>
                  </a:lnTo>
                </a:path>
                <a:path w="2564129" h="1270">
                  <a:moveTo>
                    <a:pt x="1085850" y="1269"/>
                  </a:moveTo>
                  <a:lnTo>
                    <a:pt x="1104900" y="1269"/>
                  </a:lnTo>
                </a:path>
                <a:path w="2564129" h="1270">
                  <a:moveTo>
                    <a:pt x="1122679" y="1269"/>
                  </a:moveTo>
                  <a:lnTo>
                    <a:pt x="1141729" y="1269"/>
                  </a:lnTo>
                </a:path>
                <a:path w="2564129" h="1270">
                  <a:moveTo>
                    <a:pt x="1160779" y="1269"/>
                  </a:moveTo>
                  <a:lnTo>
                    <a:pt x="1179829" y="1269"/>
                  </a:lnTo>
                </a:path>
                <a:path w="2564129" h="1270">
                  <a:moveTo>
                    <a:pt x="1197610" y="1269"/>
                  </a:moveTo>
                  <a:lnTo>
                    <a:pt x="1216660" y="1269"/>
                  </a:lnTo>
                </a:path>
                <a:path w="2564129" h="1270">
                  <a:moveTo>
                    <a:pt x="1235710" y="1269"/>
                  </a:moveTo>
                  <a:lnTo>
                    <a:pt x="1254760" y="1269"/>
                  </a:lnTo>
                </a:path>
                <a:path w="2564129" h="1270">
                  <a:moveTo>
                    <a:pt x="1272539" y="1269"/>
                  </a:moveTo>
                  <a:lnTo>
                    <a:pt x="1291589" y="1269"/>
                  </a:lnTo>
                </a:path>
                <a:path w="2564129" h="1270">
                  <a:moveTo>
                    <a:pt x="1310639" y="1269"/>
                  </a:moveTo>
                  <a:lnTo>
                    <a:pt x="1329689" y="0"/>
                  </a:lnTo>
                </a:path>
                <a:path w="2564129" h="1270">
                  <a:moveTo>
                    <a:pt x="1347470" y="0"/>
                  </a:moveTo>
                  <a:lnTo>
                    <a:pt x="1366520" y="0"/>
                  </a:lnTo>
                </a:path>
                <a:path w="2564129" h="1270">
                  <a:moveTo>
                    <a:pt x="1385570" y="0"/>
                  </a:moveTo>
                  <a:lnTo>
                    <a:pt x="1404620" y="0"/>
                  </a:lnTo>
                </a:path>
                <a:path w="2564129" h="1270">
                  <a:moveTo>
                    <a:pt x="1422400" y="0"/>
                  </a:moveTo>
                  <a:lnTo>
                    <a:pt x="1441450" y="0"/>
                  </a:lnTo>
                </a:path>
                <a:path w="2564129" h="1270">
                  <a:moveTo>
                    <a:pt x="1460500" y="0"/>
                  </a:moveTo>
                  <a:lnTo>
                    <a:pt x="1479550" y="0"/>
                  </a:lnTo>
                </a:path>
                <a:path w="2564129" h="1270">
                  <a:moveTo>
                    <a:pt x="1497329" y="0"/>
                  </a:moveTo>
                  <a:lnTo>
                    <a:pt x="1516379" y="0"/>
                  </a:lnTo>
                </a:path>
                <a:path w="2564129" h="1270">
                  <a:moveTo>
                    <a:pt x="1535429" y="0"/>
                  </a:moveTo>
                  <a:lnTo>
                    <a:pt x="1553210" y="0"/>
                  </a:lnTo>
                </a:path>
                <a:path w="2564129" h="1270">
                  <a:moveTo>
                    <a:pt x="1572260" y="0"/>
                  </a:moveTo>
                  <a:lnTo>
                    <a:pt x="1591310" y="0"/>
                  </a:lnTo>
                </a:path>
                <a:path w="2564129" h="1270">
                  <a:moveTo>
                    <a:pt x="1610360" y="0"/>
                  </a:moveTo>
                  <a:lnTo>
                    <a:pt x="1628139" y="0"/>
                  </a:lnTo>
                </a:path>
                <a:path w="2564129" h="1270">
                  <a:moveTo>
                    <a:pt x="1647189" y="0"/>
                  </a:moveTo>
                  <a:lnTo>
                    <a:pt x="1666239" y="0"/>
                  </a:lnTo>
                </a:path>
                <a:path w="2564129" h="1270">
                  <a:moveTo>
                    <a:pt x="1685289" y="0"/>
                  </a:moveTo>
                  <a:lnTo>
                    <a:pt x="1703070" y="0"/>
                  </a:lnTo>
                </a:path>
                <a:path w="2564129" h="1270">
                  <a:moveTo>
                    <a:pt x="1722120" y="0"/>
                  </a:moveTo>
                  <a:lnTo>
                    <a:pt x="1741170" y="0"/>
                  </a:lnTo>
                </a:path>
                <a:path w="2564129" h="1270">
                  <a:moveTo>
                    <a:pt x="1760220" y="0"/>
                  </a:moveTo>
                  <a:lnTo>
                    <a:pt x="1778000" y="0"/>
                  </a:lnTo>
                </a:path>
                <a:path w="2564129" h="1270">
                  <a:moveTo>
                    <a:pt x="1797050" y="0"/>
                  </a:moveTo>
                  <a:lnTo>
                    <a:pt x="1816100" y="0"/>
                  </a:lnTo>
                </a:path>
                <a:path w="2564129" h="1270">
                  <a:moveTo>
                    <a:pt x="1835150" y="0"/>
                  </a:moveTo>
                  <a:lnTo>
                    <a:pt x="1852929" y="0"/>
                  </a:lnTo>
                </a:path>
                <a:path w="2564129" h="1270">
                  <a:moveTo>
                    <a:pt x="1871979" y="0"/>
                  </a:moveTo>
                  <a:lnTo>
                    <a:pt x="1891029" y="0"/>
                  </a:lnTo>
                </a:path>
                <a:path w="2564129" h="1270">
                  <a:moveTo>
                    <a:pt x="1910079" y="0"/>
                  </a:moveTo>
                  <a:lnTo>
                    <a:pt x="1927859" y="0"/>
                  </a:lnTo>
                </a:path>
                <a:path w="2564129" h="1270">
                  <a:moveTo>
                    <a:pt x="1946909" y="0"/>
                  </a:moveTo>
                  <a:lnTo>
                    <a:pt x="1965959" y="0"/>
                  </a:lnTo>
                </a:path>
                <a:path w="2564129" h="1270">
                  <a:moveTo>
                    <a:pt x="1985009" y="0"/>
                  </a:moveTo>
                  <a:lnTo>
                    <a:pt x="2002790" y="0"/>
                  </a:lnTo>
                </a:path>
                <a:path w="2564129" h="1270">
                  <a:moveTo>
                    <a:pt x="2021840" y="0"/>
                  </a:moveTo>
                  <a:lnTo>
                    <a:pt x="2040890" y="0"/>
                  </a:lnTo>
                </a:path>
                <a:path w="2564129" h="1270">
                  <a:moveTo>
                    <a:pt x="2058670" y="0"/>
                  </a:moveTo>
                  <a:lnTo>
                    <a:pt x="2077720" y="0"/>
                  </a:lnTo>
                </a:path>
                <a:path w="2564129" h="1270">
                  <a:moveTo>
                    <a:pt x="2096770" y="0"/>
                  </a:moveTo>
                  <a:lnTo>
                    <a:pt x="2115820" y="0"/>
                  </a:lnTo>
                </a:path>
                <a:path w="2564129" h="1270">
                  <a:moveTo>
                    <a:pt x="2133600" y="0"/>
                  </a:moveTo>
                  <a:lnTo>
                    <a:pt x="2152650" y="0"/>
                  </a:lnTo>
                </a:path>
                <a:path w="2564129" h="1270">
                  <a:moveTo>
                    <a:pt x="2171700" y="0"/>
                  </a:moveTo>
                  <a:lnTo>
                    <a:pt x="2190750" y="0"/>
                  </a:lnTo>
                </a:path>
                <a:path w="2564129" h="1270">
                  <a:moveTo>
                    <a:pt x="2208529" y="0"/>
                  </a:moveTo>
                  <a:lnTo>
                    <a:pt x="2227579" y="0"/>
                  </a:lnTo>
                </a:path>
                <a:path w="2564129" h="1270">
                  <a:moveTo>
                    <a:pt x="2246629" y="0"/>
                  </a:moveTo>
                  <a:lnTo>
                    <a:pt x="2265679" y="0"/>
                  </a:lnTo>
                </a:path>
                <a:path w="2564129" h="1270">
                  <a:moveTo>
                    <a:pt x="2283459" y="0"/>
                  </a:moveTo>
                  <a:lnTo>
                    <a:pt x="2302509" y="0"/>
                  </a:lnTo>
                </a:path>
                <a:path w="2564129" h="1270">
                  <a:moveTo>
                    <a:pt x="2321559" y="0"/>
                  </a:moveTo>
                  <a:lnTo>
                    <a:pt x="2340609" y="0"/>
                  </a:lnTo>
                </a:path>
                <a:path w="2564129" h="1270">
                  <a:moveTo>
                    <a:pt x="2358390" y="0"/>
                  </a:moveTo>
                  <a:lnTo>
                    <a:pt x="2377440" y="0"/>
                  </a:lnTo>
                </a:path>
                <a:path w="2564129" h="1270">
                  <a:moveTo>
                    <a:pt x="2396490" y="0"/>
                  </a:moveTo>
                  <a:lnTo>
                    <a:pt x="2415540" y="0"/>
                  </a:lnTo>
                </a:path>
                <a:path w="2564129" h="1270">
                  <a:moveTo>
                    <a:pt x="2433320" y="0"/>
                  </a:moveTo>
                  <a:lnTo>
                    <a:pt x="2452370" y="0"/>
                  </a:lnTo>
                </a:path>
                <a:path w="2564129" h="1270">
                  <a:moveTo>
                    <a:pt x="2471420" y="0"/>
                  </a:moveTo>
                  <a:lnTo>
                    <a:pt x="2490470" y="0"/>
                  </a:lnTo>
                </a:path>
                <a:path w="2564129" h="1270">
                  <a:moveTo>
                    <a:pt x="2508250" y="0"/>
                  </a:moveTo>
                  <a:lnTo>
                    <a:pt x="2527300" y="0"/>
                  </a:lnTo>
                </a:path>
                <a:path w="2564129" h="1270">
                  <a:moveTo>
                    <a:pt x="2546350" y="0"/>
                  </a:moveTo>
                  <a:lnTo>
                    <a:pt x="256412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61860" y="58178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0509" y="3516629"/>
            <a:ext cx="50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lg</a:t>
            </a:r>
            <a:r>
              <a:rPr sz="2400" b="1" spc="-9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69900" y="1437639"/>
            <a:ext cx="76200" cy="1859280"/>
            <a:chOff x="469900" y="1437639"/>
            <a:chExt cx="76200" cy="1859280"/>
          </a:xfrm>
        </p:grpSpPr>
        <p:sp>
          <p:nvSpPr>
            <p:cNvPr id="70" name="object 70"/>
            <p:cNvSpPr/>
            <p:nvPr/>
          </p:nvSpPr>
          <p:spPr>
            <a:xfrm>
              <a:off x="508000" y="1508759"/>
              <a:ext cx="0" cy="1788160"/>
            </a:xfrm>
            <a:custGeom>
              <a:avLst/>
              <a:gdLst/>
              <a:ahLst/>
              <a:cxnLst/>
              <a:rect l="l" t="t" r="r" b="b"/>
              <a:pathLst>
                <a:path h="1788160">
                  <a:moveTo>
                    <a:pt x="0" y="178816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9900" y="14376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86409" y="4137659"/>
            <a:ext cx="74930" cy="1844039"/>
            <a:chOff x="486409" y="4137659"/>
            <a:chExt cx="74930" cy="1844039"/>
          </a:xfrm>
        </p:grpSpPr>
        <p:sp>
          <p:nvSpPr>
            <p:cNvPr id="73" name="object 73"/>
            <p:cNvSpPr/>
            <p:nvPr/>
          </p:nvSpPr>
          <p:spPr>
            <a:xfrm>
              <a:off x="523239" y="4137659"/>
              <a:ext cx="0" cy="1772920"/>
            </a:xfrm>
            <a:custGeom>
              <a:avLst/>
              <a:gdLst/>
              <a:ahLst/>
              <a:cxnLst/>
              <a:rect l="l" t="t" r="r" b="b"/>
              <a:pathLst>
                <a:path h="1772920">
                  <a:moveTo>
                    <a:pt x="0" y="0"/>
                  </a:moveTo>
                  <a:lnTo>
                    <a:pt x="0" y="17729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6409" y="590676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930" y="0"/>
                  </a:moveTo>
                  <a:lnTo>
                    <a:pt x="0" y="0"/>
                  </a:lnTo>
                  <a:lnTo>
                    <a:pt x="36830" y="7492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645400" y="2768600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45400" y="402970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45400" y="565022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09920" y="6080759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Total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91196" y="6080759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lg</a:t>
            </a:r>
            <a:r>
              <a:rPr sz="2400" spc="-5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45400" y="134365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109220"/>
            <a:ext cx="3063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Arial"/>
                <a:cs typeface="Arial"/>
              </a:rPr>
              <a:t>Conclusion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11300"/>
            <a:ext cx="168275" cy="17932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532890"/>
            <a:ext cx="7666355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4790">
              <a:lnSpc>
                <a:spcPct val="1208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66700" algn="l"/>
              </a:tabLst>
            </a:pPr>
            <a:r>
              <a:rPr dirty="0"/>
              <a:t>	</a:t>
            </a:r>
            <a:r>
              <a:rPr sz="3200" spc="-5" dirty="0">
                <a:latin typeface="Arial"/>
                <a:cs typeface="Arial"/>
              </a:rPr>
              <a:t>Divide </a:t>
            </a:r>
            <a:r>
              <a:rPr sz="3200" dirty="0">
                <a:latin typeface="Arial"/>
                <a:cs typeface="Arial"/>
              </a:rPr>
              <a:t>and conquer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just one of several  powerful techniques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algorithm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design.</a:t>
            </a:r>
            <a:endParaRPr sz="3200">
              <a:latin typeface="Arial"/>
              <a:cs typeface="Arial"/>
            </a:endParaRPr>
          </a:p>
          <a:p>
            <a:pPr marL="12700" marR="51308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Char char="•"/>
              <a:tabLst>
                <a:tab pos="266700" algn="l"/>
              </a:tabLst>
            </a:pPr>
            <a:r>
              <a:rPr sz="3200" dirty="0">
                <a:latin typeface="Arial"/>
                <a:cs typeface="Arial"/>
              </a:rPr>
              <a:t>Divide-and-conquer algorithms can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analyzed </a:t>
            </a:r>
            <a:r>
              <a:rPr sz="3200" dirty="0">
                <a:latin typeface="Arial"/>
                <a:cs typeface="Arial"/>
              </a:rPr>
              <a:t>using recurrences and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master method (so practice </a:t>
            </a:r>
            <a:r>
              <a:rPr sz="3200" spc="-5" dirty="0">
                <a:latin typeface="Arial"/>
                <a:cs typeface="Arial"/>
              </a:rPr>
              <a:t>this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math).</a:t>
            </a:r>
            <a:endParaRPr sz="32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Char char="•"/>
              <a:tabLst>
                <a:tab pos="266700" algn="l"/>
              </a:tabLst>
            </a:pP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lead to </a:t>
            </a:r>
            <a:r>
              <a:rPr sz="3200" spc="5" dirty="0">
                <a:latin typeface="Arial"/>
                <a:cs typeface="Arial"/>
              </a:rPr>
              <a:t>more </a:t>
            </a:r>
            <a:r>
              <a:rPr sz="3200" spc="-5" dirty="0">
                <a:latin typeface="Arial"/>
                <a:cs typeface="Arial"/>
              </a:rPr>
              <a:t>efficient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algorithms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4354829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10" y="1844100"/>
            <a:ext cx="8547100" cy="1667510"/>
            <a:chOff x="450910" y="1844100"/>
            <a:chExt cx="8547100" cy="1667510"/>
          </a:xfrm>
        </p:grpSpPr>
        <p:sp>
          <p:nvSpPr>
            <p:cNvPr id="3" name="object 3"/>
            <p:cNvSpPr/>
            <p:nvPr/>
          </p:nvSpPr>
          <p:spPr>
            <a:xfrm>
              <a:off x="457200" y="1850389"/>
              <a:ext cx="8534400" cy="1654810"/>
            </a:xfrm>
            <a:custGeom>
              <a:avLst/>
              <a:gdLst/>
              <a:ahLst/>
              <a:cxnLst/>
              <a:rect l="l" t="t" r="r" b="b"/>
              <a:pathLst>
                <a:path w="8534400" h="1654810">
                  <a:moveTo>
                    <a:pt x="8534400" y="0"/>
                  </a:moveTo>
                  <a:lnTo>
                    <a:pt x="0" y="0"/>
                  </a:lnTo>
                  <a:lnTo>
                    <a:pt x="0" y="1578610"/>
                  </a:lnTo>
                  <a:lnTo>
                    <a:pt x="0" y="1654810"/>
                  </a:lnTo>
                  <a:lnTo>
                    <a:pt x="8534400" y="1654810"/>
                  </a:lnTo>
                  <a:lnTo>
                    <a:pt x="8534400" y="1578610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199" y="1850389"/>
              <a:ext cx="8534400" cy="1654810"/>
            </a:xfrm>
            <a:custGeom>
              <a:avLst/>
              <a:gdLst/>
              <a:ahLst/>
              <a:cxnLst/>
              <a:rect l="l" t="t" r="r" b="b"/>
              <a:pathLst>
                <a:path w="8534400" h="1654810">
                  <a:moveTo>
                    <a:pt x="4267200" y="1654810"/>
                  </a:moveTo>
                  <a:lnTo>
                    <a:pt x="0" y="1654810"/>
                  </a:lnTo>
                  <a:lnTo>
                    <a:pt x="0" y="0"/>
                  </a:lnTo>
                  <a:lnTo>
                    <a:pt x="8534400" y="0"/>
                  </a:lnTo>
                  <a:lnTo>
                    <a:pt x="8534400" y="1654810"/>
                  </a:lnTo>
                  <a:lnTo>
                    <a:pt x="4267200" y="1654810"/>
                  </a:lnTo>
                  <a:close/>
                </a:path>
              </a:pathLst>
            </a:custGeom>
            <a:ln w="125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774189"/>
            <a:ext cx="8534400" cy="1654810"/>
          </a:xfrm>
          <a:prstGeom prst="rect">
            <a:avLst/>
          </a:prstGeom>
          <a:solidFill>
            <a:srgbClr val="CCEBFF"/>
          </a:solidFill>
          <a:ln w="12579">
            <a:solidFill>
              <a:srgbClr val="000000"/>
            </a:solidFill>
          </a:ln>
        </p:spPr>
        <p:txBody>
          <a:bodyPr vert="horz" wrap="square" lIns="0" tIns="492759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879"/>
              </a:spcBef>
            </a:pPr>
            <a:r>
              <a:rPr sz="4400" spc="-5" dirty="0"/>
              <a:t>Divide and Conquer (Merge</a:t>
            </a:r>
            <a:r>
              <a:rPr sz="4400" spc="-40" dirty="0"/>
              <a:t> </a:t>
            </a:r>
            <a:r>
              <a:rPr sz="4400" spc="-5" dirty="0"/>
              <a:t>Sort)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779" y="109220"/>
            <a:ext cx="4961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 and</a:t>
            </a:r>
            <a:r>
              <a:rPr sz="4400" spc="-70" dirty="0"/>
              <a:t> </a:t>
            </a:r>
            <a:r>
              <a:rPr sz="4400" spc="-10" dirty="0"/>
              <a:t>Conquer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28369" y="1567179"/>
            <a:ext cx="7179309" cy="46469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Recursive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 structure</a:t>
            </a:r>
            <a:endParaRPr sz="2800">
              <a:latin typeface="Arial"/>
              <a:cs typeface="Arial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Divide </a:t>
            </a:r>
            <a:r>
              <a:rPr sz="2800" spc="-5" dirty="0">
                <a:latin typeface="Arial"/>
                <a:cs typeface="Arial"/>
              </a:rPr>
              <a:t>the problem into sub-problems  </a:t>
            </a:r>
            <a:r>
              <a:rPr sz="2800" dirty="0">
                <a:latin typeface="Arial"/>
                <a:cs typeface="Arial"/>
              </a:rPr>
              <a:t>that are similar to the </a:t>
            </a:r>
            <a:r>
              <a:rPr sz="2800" spc="-5" dirty="0">
                <a:latin typeface="Arial"/>
                <a:cs typeface="Arial"/>
              </a:rPr>
              <a:t>original but </a:t>
            </a:r>
            <a:r>
              <a:rPr sz="2800" dirty="0">
                <a:latin typeface="Arial"/>
                <a:cs typeface="Arial"/>
              </a:rPr>
              <a:t>smaller  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754380" marR="427990" lvl="1" indent="-28448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4380" algn="l"/>
                <a:tab pos="3646170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Conquer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sub-problems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solving 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recursively</a:t>
            </a:r>
            <a:r>
              <a:rPr sz="2800" spc="-5" dirty="0">
                <a:latin typeface="Arial"/>
                <a:cs typeface="Arial"/>
              </a:rPr>
              <a:t>.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small  </a:t>
            </a:r>
            <a:r>
              <a:rPr sz="2800" spc="-5" dirty="0">
                <a:latin typeface="Arial"/>
                <a:cs typeface="Arial"/>
              </a:rPr>
              <a:t>enough, just </a:t>
            </a:r>
            <a:r>
              <a:rPr sz="2800" dirty="0">
                <a:latin typeface="Arial"/>
                <a:cs typeface="Arial"/>
              </a:rPr>
              <a:t>solve them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straightforward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manner.</a:t>
            </a:r>
            <a:endParaRPr sz="2800">
              <a:latin typeface="Arial"/>
              <a:cs typeface="Arial"/>
            </a:endParaRPr>
          </a:p>
          <a:p>
            <a:pPr marL="754380" marR="1021715" lvl="1" indent="-28448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Combine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solutions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create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solution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original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109220"/>
            <a:ext cx="6262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3486785" algn="l"/>
              </a:tabLst>
            </a:pPr>
            <a:r>
              <a:rPr sz="4400" dirty="0"/>
              <a:t>An	</a:t>
            </a:r>
            <a:r>
              <a:rPr sz="4400" spc="-10" dirty="0"/>
              <a:t>Example:	</a:t>
            </a:r>
            <a:r>
              <a:rPr sz="4400" spc="-5" dirty="0"/>
              <a:t>Merge</a:t>
            </a:r>
            <a:r>
              <a:rPr sz="4400" spc="-80" dirty="0"/>
              <a:t> </a:t>
            </a:r>
            <a:r>
              <a:rPr sz="4400" spc="-5" dirty="0"/>
              <a:t>Sort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7821931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b="1" i="1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"/>
                <a:cs typeface="Arial"/>
              </a:rPr>
              <a:t>Sorting Problem</a:t>
            </a:r>
            <a:r>
              <a:rPr sz="2800" b="1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Sort </a:t>
            </a: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elements into non-decreasing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  <a:tab pos="1737995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Divide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Divide the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-element </a:t>
            </a:r>
            <a:r>
              <a:rPr sz="2800" dirty="0">
                <a:latin typeface="Arial"/>
                <a:cs typeface="Arial"/>
              </a:rPr>
              <a:t>sequence to  </a:t>
            </a:r>
            <a:r>
              <a:rPr sz="2800" spc="-5" dirty="0">
                <a:latin typeface="Arial"/>
                <a:cs typeface="Arial"/>
              </a:rPr>
              <a:t>be sorted into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subsequences of </a:t>
            </a:r>
            <a:r>
              <a:rPr sz="2800" i="1" spc="-5" dirty="0">
                <a:latin typeface="Arial"/>
                <a:cs typeface="Arial"/>
              </a:rPr>
              <a:t>n/2 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dirty="0">
                <a:latin typeface="Arial"/>
                <a:cs typeface="Arial"/>
              </a:rPr>
              <a:t> each</a:t>
            </a:r>
            <a:endParaRPr sz="2800">
              <a:latin typeface="Arial"/>
              <a:cs typeface="Arial"/>
            </a:endParaRPr>
          </a:p>
          <a:p>
            <a:pPr marL="354330" marR="628015" indent="-341630">
              <a:lnSpc>
                <a:spcPct val="100000"/>
              </a:lnSpc>
              <a:spcBef>
                <a:spcPts val="2290"/>
              </a:spcBef>
              <a:buFont typeface="Arial"/>
              <a:buChar char="•"/>
              <a:tabLst>
                <a:tab pos="353695" algn="l"/>
                <a:tab pos="354330" algn="l"/>
                <a:tab pos="2130425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Conquer:	</a:t>
            </a:r>
            <a:r>
              <a:rPr sz="2800" spc="-5" dirty="0">
                <a:latin typeface="Arial"/>
                <a:cs typeface="Arial"/>
              </a:rPr>
              <a:t>Sort the two subsequences  </a:t>
            </a:r>
            <a:r>
              <a:rPr sz="2800" dirty="0">
                <a:latin typeface="Arial"/>
                <a:cs typeface="Arial"/>
              </a:rPr>
              <a:t>recursively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merge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sort.</a:t>
            </a:r>
            <a:endParaRPr sz="2800">
              <a:latin typeface="Arial"/>
              <a:cs typeface="Arial"/>
            </a:endParaRPr>
          </a:p>
          <a:p>
            <a:pPr marL="354330" marR="937894" indent="-341630">
              <a:lnSpc>
                <a:spcPct val="100000"/>
              </a:lnSpc>
              <a:spcBef>
                <a:spcPts val="2290"/>
              </a:spcBef>
              <a:buFont typeface="Arial"/>
              <a:buChar char="•"/>
              <a:tabLst>
                <a:tab pos="353695" algn="l"/>
                <a:tab pos="354330" algn="l"/>
                <a:tab pos="2188845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Combine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Merge the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sorted  subsequences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produce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sorted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4961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Divide and</a:t>
            </a:r>
            <a:r>
              <a:rPr sz="4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0" dirty="0">
                <a:latin typeface="Times New Roman" pitchFamily="18" charset="0"/>
                <a:cs typeface="Times New Roman" pitchFamily="18" charset="0"/>
              </a:rPr>
              <a:t>Conquer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999731" cy="3839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109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problem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number of  subproblems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conquer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subproblems (solve</a:t>
            </a:r>
            <a:r>
              <a:rPr sz="28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them)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subproblem solutions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23774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original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problem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 pitchFamily="18" charset="0"/>
              <a:cs typeface="Times New Roman" pitchFamily="18" charset="0"/>
            </a:endParaRPr>
          </a:p>
          <a:p>
            <a:pPr marL="354965" marR="10134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Note: often the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800" spc="5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conquer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is done  recursively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109220"/>
            <a:ext cx="557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 Sort </a:t>
            </a:r>
            <a:r>
              <a:rPr sz="4400" dirty="0"/>
              <a:t>–</a:t>
            </a:r>
            <a:r>
              <a:rPr sz="4400" spc="-60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9890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98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239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808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513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8390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40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70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319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9369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620" y="250460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2370" y="24931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9420" y="24931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2670" y="24931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9720" y="24931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4910" y="1792604"/>
            <a:ext cx="2200910" cy="697865"/>
            <a:chOff x="1184910" y="1792604"/>
            <a:chExt cx="2200910" cy="697865"/>
          </a:xfrm>
        </p:grpSpPr>
        <p:sp>
          <p:nvSpPr>
            <p:cNvPr id="20" name="object 20"/>
            <p:cNvSpPr/>
            <p:nvPr/>
          </p:nvSpPr>
          <p:spPr>
            <a:xfrm>
              <a:off x="1248410" y="1802129"/>
              <a:ext cx="1109980" cy="561340"/>
            </a:xfrm>
            <a:custGeom>
              <a:avLst/>
              <a:gdLst/>
              <a:ahLst/>
              <a:cxnLst/>
              <a:rect l="l" t="t" r="r" b="b"/>
              <a:pathLst>
                <a:path w="1109980" h="561339">
                  <a:moveTo>
                    <a:pt x="1109980" y="0"/>
                  </a:moveTo>
                  <a:lnTo>
                    <a:pt x="0" y="5613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4910" y="2327909"/>
              <a:ext cx="85090" cy="67310"/>
            </a:xfrm>
            <a:custGeom>
              <a:avLst/>
              <a:gdLst/>
              <a:ahLst/>
              <a:cxnLst/>
              <a:rect l="l" t="t" r="r" b="b"/>
              <a:pathLst>
                <a:path w="85090" h="67310">
                  <a:moveTo>
                    <a:pt x="50800" y="0"/>
                  </a:moveTo>
                  <a:lnTo>
                    <a:pt x="0" y="67310"/>
                  </a:lnTo>
                  <a:lnTo>
                    <a:pt x="85090" y="6731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5205" y="243331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8230" y="1827529"/>
              <a:ext cx="975360" cy="521970"/>
            </a:xfrm>
            <a:custGeom>
              <a:avLst/>
              <a:gdLst/>
              <a:ahLst/>
              <a:cxnLst/>
              <a:rect l="l" t="t" r="r" b="b"/>
              <a:pathLst>
                <a:path w="975360" h="521969">
                  <a:moveTo>
                    <a:pt x="0" y="0"/>
                  </a:moveTo>
                  <a:lnTo>
                    <a:pt x="975359" y="52197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2000" y="2313939"/>
              <a:ext cx="83820" cy="68580"/>
            </a:xfrm>
            <a:custGeom>
              <a:avLst/>
              <a:gdLst/>
              <a:ahLst/>
              <a:cxnLst/>
              <a:rect l="l" t="t" r="r" b="b"/>
              <a:pathLst>
                <a:path w="83820" h="68580">
                  <a:moveTo>
                    <a:pt x="35560" y="0"/>
                  </a:moveTo>
                  <a:lnTo>
                    <a:pt x="0" y="67310"/>
                  </a:lnTo>
                  <a:lnTo>
                    <a:pt x="83820" y="6858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275205" y="2547619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2230" y="3810"/>
                </a:moveTo>
                <a:lnTo>
                  <a:pt x="57150" y="381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lnTo>
                  <a:pt x="5080" y="57150"/>
                </a:lnTo>
                <a:lnTo>
                  <a:pt x="5080" y="60960"/>
                </a:lnTo>
                <a:lnTo>
                  <a:pt x="62230" y="60960"/>
                </a:lnTo>
                <a:lnTo>
                  <a:pt x="62230" y="381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5205" y="266064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30">
                <a:moveTo>
                  <a:pt x="62230" y="5080"/>
                </a:moveTo>
                <a:lnTo>
                  <a:pt x="57150" y="508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lnTo>
                  <a:pt x="5080" y="57150"/>
                </a:lnTo>
                <a:lnTo>
                  <a:pt x="5080" y="62230"/>
                </a:lnTo>
                <a:lnTo>
                  <a:pt x="62230" y="62230"/>
                </a:lnTo>
                <a:lnTo>
                  <a:pt x="62230" y="508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5205" y="2774949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2230" y="5080"/>
                </a:moveTo>
                <a:lnTo>
                  <a:pt x="57150" y="508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lnTo>
                  <a:pt x="5080" y="57150"/>
                </a:lnTo>
                <a:lnTo>
                  <a:pt x="5080" y="60960"/>
                </a:lnTo>
                <a:lnTo>
                  <a:pt x="62230" y="60960"/>
                </a:lnTo>
                <a:lnTo>
                  <a:pt x="62230" y="508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5205" y="2889249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62230" y="3810"/>
                </a:moveTo>
                <a:lnTo>
                  <a:pt x="57150" y="3810"/>
                </a:lnTo>
                <a:lnTo>
                  <a:pt x="57150" y="0"/>
                </a:lnTo>
                <a:lnTo>
                  <a:pt x="0" y="0"/>
                </a:lnTo>
                <a:lnTo>
                  <a:pt x="0" y="55880"/>
                </a:lnTo>
                <a:lnTo>
                  <a:pt x="5080" y="55880"/>
                </a:lnTo>
                <a:lnTo>
                  <a:pt x="5080" y="60960"/>
                </a:lnTo>
                <a:lnTo>
                  <a:pt x="62230" y="60960"/>
                </a:lnTo>
                <a:lnTo>
                  <a:pt x="62230" y="381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5420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2469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3019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6270" y="35828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9350" y="35853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46400" y="35853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79" y="35853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26229" y="35853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4" name="object 37"/>
          <p:cNvGrpSpPr/>
          <p:nvPr/>
        </p:nvGrpSpPr>
        <p:grpSpPr>
          <a:xfrm>
            <a:off x="606425" y="4457065"/>
            <a:ext cx="504190" cy="478790"/>
            <a:chOff x="606425" y="4457065"/>
            <a:chExt cx="504190" cy="478790"/>
          </a:xfrm>
        </p:grpSpPr>
        <p:sp>
          <p:nvSpPr>
            <p:cNvPr id="38" name="object 38"/>
            <p:cNvSpPr/>
            <p:nvPr/>
          </p:nvSpPr>
          <p:spPr>
            <a:xfrm>
              <a:off x="615950" y="4466590"/>
              <a:ext cx="485140" cy="459740"/>
            </a:xfrm>
            <a:custGeom>
              <a:avLst/>
              <a:gdLst/>
              <a:ahLst/>
              <a:cxnLst/>
              <a:rect l="l" t="t" r="r" b="b"/>
              <a:pathLst>
                <a:path w="485140" h="459739">
                  <a:moveTo>
                    <a:pt x="0" y="0"/>
                  </a:moveTo>
                  <a:lnTo>
                    <a:pt x="485140" y="0"/>
                  </a:lnTo>
                  <a:lnTo>
                    <a:pt x="48514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5950" y="445706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1090" y="492633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06119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1" name="object 42"/>
          <p:cNvGrpSpPr/>
          <p:nvPr/>
        </p:nvGrpSpPr>
        <p:grpSpPr>
          <a:xfrm>
            <a:off x="40005" y="3941445"/>
            <a:ext cx="770255" cy="994410"/>
            <a:chOff x="40005" y="3941445"/>
            <a:chExt cx="770255" cy="994410"/>
          </a:xfrm>
        </p:grpSpPr>
        <p:sp>
          <p:nvSpPr>
            <p:cNvPr id="43" name="object 43"/>
            <p:cNvSpPr/>
            <p:nvPr/>
          </p:nvSpPr>
          <p:spPr>
            <a:xfrm>
              <a:off x="604520" y="3950970"/>
              <a:ext cx="172720" cy="430530"/>
            </a:xfrm>
            <a:custGeom>
              <a:avLst/>
              <a:gdLst/>
              <a:ahLst/>
              <a:cxnLst/>
              <a:rect l="l" t="t" r="r" b="b"/>
              <a:pathLst>
                <a:path w="172720" h="430529">
                  <a:moveTo>
                    <a:pt x="0" y="0"/>
                  </a:moveTo>
                  <a:lnTo>
                    <a:pt x="172720" y="43052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0410" y="4362450"/>
              <a:ext cx="69850" cy="83820"/>
            </a:xfrm>
            <a:custGeom>
              <a:avLst/>
              <a:gdLst/>
              <a:ahLst/>
              <a:cxnLst/>
              <a:rect l="l" t="t" r="r" b="b"/>
              <a:pathLst>
                <a:path w="69850" h="83820">
                  <a:moveTo>
                    <a:pt x="69850" y="0"/>
                  </a:moveTo>
                  <a:lnTo>
                    <a:pt x="0" y="27939"/>
                  </a:lnTo>
                  <a:lnTo>
                    <a:pt x="62230" y="8381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530" y="4466590"/>
              <a:ext cx="485140" cy="459740"/>
            </a:xfrm>
            <a:custGeom>
              <a:avLst/>
              <a:gdLst/>
              <a:ahLst/>
              <a:cxnLst/>
              <a:rect l="l" t="t" r="r" b="b"/>
              <a:pathLst>
                <a:path w="485140" h="459739">
                  <a:moveTo>
                    <a:pt x="0" y="0"/>
                  </a:moveTo>
                  <a:lnTo>
                    <a:pt x="485140" y="0"/>
                  </a:lnTo>
                  <a:lnTo>
                    <a:pt x="48514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  <a:path w="485140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4670" y="491680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970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1" name="object 48"/>
          <p:cNvGrpSpPr/>
          <p:nvPr/>
        </p:nvGrpSpPr>
        <p:grpSpPr>
          <a:xfrm>
            <a:off x="246379" y="3931284"/>
            <a:ext cx="367665" cy="527685"/>
            <a:chOff x="246379" y="3931284"/>
            <a:chExt cx="367665" cy="527685"/>
          </a:xfrm>
        </p:grpSpPr>
        <p:sp>
          <p:nvSpPr>
            <p:cNvPr id="49" name="object 49"/>
            <p:cNvSpPr/>
            <p:nvPr/>
          </p:nvSpPr>
          <p:spPr>
            <a:xfrm>
              <a:off x="285749" y="3940809"/>
              <a:ext cx="318770" cy="461009"/>
            </a:xfrm>
            <a:custGeom>
              <a:avLst/>
              <a:gdLst/>
              <a:ahLst/>
              <a:cxnLst/>
              <a:rect l="l" t="t" r="r" b="b"/>
              <a:pathLst>
                <a:path w="318770" h="461010">
                  <a:moveTo>
                    <a:pt x="318770" y="0"/>
                  </a:moveTo>
                  <a:lnTo>
                    <a:pt x="0" y="46100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6379" y="4376419"/>
              <a:ext cx="73660" cy="82550"/>
            </a:xfrm>
            <a:custGeom>
              <a:avLst/>
              <a:gdLst/>
              <a:ahLst/>
              <a:cxnLst/>
              <a:rect l="l" t="t" r="r" b="b"/>
              <a:pathLst>
                <a:path w="73660" h="82550">
                  <a:moveTo>
                    <a:pt x="11430" y="0"/>
                  </a:moveTo>
                  <a:lnTo>
                    <a:pt x="0" y="82549"/>
                  </a:lnTo>
                  <a:lnTo>
                    <a:pt x="73660" y="4190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91770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2" name="object 52"/>
          <p:cNvGrpSpPr/>
          <p:nvPr/>
        </p:nvGrpSpPr>
        <p:grpSpPr>
          <a:xfrm>
            <a:off x="1174114" y="3941445"/>
            <a:ext cx="802005" cy="994410"/>
            <a:chOff x="1174114" y="3941445"/>
            <a:chExt cx="802005" cy="994410"/>
          </a:xfrm>
        </p:grpSpPr>
        <p:sp>
          <p:nvSpPr>
            <p:cNvPr id="53" name="object 53"/>
            <p:cNvSpPr/>
            <p:nvPr/>
          </p:nvSpPr>
          <p:spPr>
            <a:xfrm>
              <a:off x="1717039" y="3950970"/>
              <a:ext cx="227329" cy="445770"/>
            </a:xfrm>
            <a:custGeom>
              <a:avLst/>
              <a:gdLst/>
              <a:ahLst/>
              <a:cxnLst/>
              <a:rect l="l" t="t" r="r" b="b"/>
              <a:pathLst>
                <a:path w="227330" h="445770">
                  <a:moveTo>
                    <a:pt x="0" y="0"/>
                  </a:moveTo>
                  <a:lnTo>
                    <a:pt x="227330" y="44576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08809" y="4375150"/>
              <a:ext cx="67310" cy="83820"/>
            </a:xfrm>
            <a:custGeom>
              <a:avLst/>
              <a:gdLst/>
              <a:ahLst/>
              <a:cxnLst/>
              <a:rect l="l" t="t" r="r" b="b"/>
              <a:pathLst>
                <a:path w="67310" h="83820">
                  <a:moveTo>
                    <a:pt x="67309" y="0"/>
                  </a:moveTo>
                  <a:lnTo>
                    <a:pt x="0" y="34289"/>
                  </a:lnTo>
                  <a:lnTo>
                    <a:pt x="67309" y="8381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3639" y="446659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70049" y="493395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9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27381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58"/>
          <p:cNvGrpSpPr/>
          <p:nvPr/>
        </p:nvGrpSpPr>
        <p:grpSpPr>
          <a:xfrm>
            <a:off x="1346200" y="3954145"/>
            <a:ext cx="367665" cy="516255"/>
            <a:chOff x="1346200" y="3954145"/>
            <a:chExt cx="367665" cy="516255"/>
          </a:xfrm>
        </p:grpSpPr>
        <p:sp>
          <p:nvSpPr>
            <p:cNvPr id="59" name="object 59"/>
            <p:cNvSpPr/>
            <p:nvPr/>
          </p:nvSpPr>
          <p:spPr>
            <a:xfrm>
              <a:off x="1386840" y="3963670"/>
              <a:ext cx="317500" cy="449580"/>
            </a:xfrm>
            <a:custGeom>
              <a:avLst/>
              <a:gdLst/>
              <a:ahLst/>
              <a:cxnLst/>
              <a:rect l="l" t="t" r="r" b="b"/>
              <a:pathLst>
                <a:path w="317500" h="449579">
                  <a:moveTo>
                    <a:pt x="317499" y="0"/>
                  </a:moveTo>
                  <a:lnTo>
                    <a:pt x="0" y="4495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46200" y="4386580"/>
              <a:ext cx="73660" cy="83820"/>
            </a:xfrm>
            <a:custGeom>
              <a:avLst/>
              <a:gdLst/>
              <a:ahLst/>
              <a:cxnLst/>
              <a:rect l="l" t="t" r="r" b="b"/>
              <a:pathLst>
                <a:path w="73659" h="83820">
                  <a:moveTo>
                    <a:pt x="12700" y="0"/>
                  </a:moveTo>
                  <a:lnTo>
                    <a:pt x="0" y="83820"/>
                  </a:lnTo>
                  <a:lnTo>
                    <a:pt x="73659" y="44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97561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09189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63"/>
          <p:cNvGrpSpPr/>
          <p:nvPr/>
        </p:nvGrpSpPr>
        <p:grpSpPr>
          <a:xfrm>
            <a:off x="2545079" y="3941445"/>
            <a:ext cx="580390" cy="528955"/>
            <a:chOff x="2545079" y="3941445"/>
            <a:chExt cx="580390" cy="528955"/>
          </a:xfrm>
        </p:grpSpPr>
        <p:sp>
          <p:nvSpPr>
            <p:cNvPr id="64" name="object 64"/>
            <p:cNvSpPr/>
            <p:nvPr/>
          </p:nvSpPr>
          <p:spPr>
            <a:xfrm>
              <a:off x="2828289" y="3989070"/>
              <a:ext cx="260350" cy="421640"/>
            </a:xfrm>
            <a:custGeom>
              <a:avLst/>
              <a:gdLst/>
              <a:ahLst/>
              <a:cxnLst/>
              <a:rect l="l" t="t" r="r" b="b"/>
              <a:pathLst>
                <a:path w="260350" h="421639">
                  <a:moveTo>
                    <a:pt x="0" y="0"/>
                  </a:moveTo>
                  <a:lnTo>
                    <a:pt x="260350" y="4216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54349" y="4386580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19" h="83820">
                  <a:moveTo>
                    <a:pt x="63500" y="0"/>
                  </a:moveTo>
                  <a:lnTo>
                    <a:pt x="0" y="39370"/>
                  </a:lnTo>
                  <a:lnTo>
                    <a:pt x="71119" y="8382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8099" y="3950970"/>
              <a:ext cx="238760" cy="457200"/>
            </a:xfrm>
            <a:custGeom>
              <a:avLst/>
              <a:gdLst/>
              <a:ahLst/>
              <a:cxnLst/>
              <a:rect l="l" t="t" r="r" b="b"/>
              <a:pathLst>
                <a:path w="238760" h="457200">
                  <a:moveTo>
                    <a:pt x="238760" y="0"/>
                  </a:moveTo>
                  <a:lnTo>
                    <a:pt x="0" y="45719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45079" y="4385310"/>
              <a:ext cx="68580" cy="85090"/>
            </a:xfrm>
            <a:custGeom>
              <a:avLst/>
              <a:gdLst/>
              <a:ahLst/>
              <a:cxnLst/>
              <a:rect l="l" t="t" r="r" b="b"/>
              <a:pathLst>
                <a:path w="68580" h="85089">
                  <a:moveTo>
                    <a:pt x="1269" y="0"/>
                  </a:moveTo>
                  <a:lnTo>
                    <a:pt x="0" y="85089"/>
                  </a:lnTo>
                  <a:lnTo>
                    <a:pt x="68580" y="3555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18719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2077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70"/>
          <p:cNvGrpSpPr/>
          <p:nvPr/>
        </p:nvGrpSpPr>
        <p:grpSpPr>
          <a:xfrm>
            <a:off x="3670300" y="3979545"/>
            <a:ext cx="604520" cy="490855"/>
            <a:chOff x="3670300" y="3979545"/>
            <a:chExt cx="604520" cy="490855"/>
          </a:xfrm>
        </p:grpSpPr>
        <p:sp>
          <p:nvSpPr>
            <p:cNvPr id="71" name="object 71"/>
            <p:cNvSpPr/>
            <p:nvPr/>
          </p:nvSpPr>
          <p:spPr>
            <a:xfrm>
              <a:off x="3978909" y="3989070"/>
              <a:ext cx="259079" cy="421640"/>
            </a:xfrm>
            <a:custGeom>
              <a:avLst/>
              <a:gdLst/>
              <a:ahLst/>
              <a:cxnLst/>
              <a:rect l="l" t="t" r="r" b="b"/>
              <a:pathLst>
                <a:path w="259079" h="421639">
                  <a:moveTo>
                    <a:pt x="0" y="0"/>
                  </a:moveTo>
                  <a:lnTo>
                    <a:pt x="259079" y="4216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02430" y="4386580"/>
              <a:ext cx="72390" cy="83820"/>
            </a:xfrm>
            <a:custGeom>
              <a:avLst/>
              <a:gdLst/>
              <a:ahLst/>
              <a:cxnLst/>
              <a:rect l="l" t="t" r="r" b="b"/>
              <a:pathLst>
                <a:path w="72389" h="83820">
                  <a:moveTo>
                    <a:pt x="64770" y="0"/>
                  </a:moveTo>
                  <a:lnTo>
                    <a:pt x="0" y="39370"/>
                  </a:lnTo>
                  <a:lnTo>
                    <a:pt x="72390" y="8382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07130" y="3989070"/>
              <a:ext cx="247650" cy="410209"/>
            </a:xfrm>
            <a:custGeom>
              <a:avLst/>
              <a:gdLst/>
              <a:ahLst/>
              <a:cxnLst/>
              <a:rect l="l" t="t" r="r" b="b"/>
              <a:pathLst>
                <a:path w="247650" h="410210">
                  <a:moveTo>
                    <a:pt x="247650" y="0"/>
                  </a:moveTo>
                  <a:lnTo>
                    <a:pt x="0" y="41020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70300" y="4375150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20">
                  <a:moveTo>
                    <a:pt x="6350" y="0"/>
                  </a:moveTo>
                  <a:lnTo>
                    <a:pt x="0" y="83819"/>
                  </a:lnTo>
                  <a:lnTo>
                    <a:pt x="71120" y="393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75"/>
          <p:cNvGrpSpPr/>
          <p:nvPr/>
        </p:nvGrpSpPr>
        <p:grpSpPr>
          <a:xfrm>
            <a:off x="1905" y="4935220"/>
            <a:ext cx="2234565" cy="776605"/>
            <a:chOff x="1905" y="4935220"/>
            <a:chExt cx="2234565" cy="776605"/>
          </a:xfrm>
        </p:grpSpPr>
        <p:sp>
          <p:nvSpPr>
            <p:cNvPr id="76" name="object 76"/>
            <p:cNvSpPr/>
            <p:nvPr/>
          </p:nvSpPr>
          <p:spPr>
            <a:xfrm>
              <a:off x="2236469" y="493522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0" y="0"/>
                  </a:moveTo>
                  <a:lnTo>
                    <a:pt x="0" y="6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430" y="5689600"/>
              <a:ext cx="485140" cy="12700"/>
            </a:xfrm>
            <a:custGeom>
              <a:avLst/>
              <a:gdLst/>
              <a:ahLst/>
              <a:cxnLst/>
              <a:rect l="l" t="t" r="r" b="b"/>
              <a:pathLst>
                <a:path w="485140" h="12700">
                  <a:moveTo>
                    <a:pt x="0" y="12700"/>
                  </a:moveTo>
                  <a:lnTo>
                    <a:pt x="485140" y="12700"/>
                  </a:lnTo>
                  <a:lnTo>
                    <a:pt x="4851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430" y="5241290"/>
              <a:ext cx="485140" cy="461009"/>
            </a:xfrm>
            <a:custGeom>
              <a:avLst/>
              <a:gdLst/>
              <a:ahLst/>
              <a:cxnLst/>
              <a:rect l="l" t="t" r="r" b="b"/>
              <a:pathLst>
                <a:path w="485140" h="461010">
                  <a:moveTo>
                    <a:pt x="0" y="0"/>
                  </a:moveTo>
                  <a:lnTo>
                    <a:pt x="485140" y="0"/>
                  </a:lnTo>
                  <a:lnTo>
                    <a:pt x="485140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6570" y="56927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01600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8" name="object 81"/>
          <p:cNvGrpSpPr/>
          <p:nvPr/>
        </p:nvGrpSpPr>
        <p:grpSpPr>
          <a:xfrm>
            <a:off x="209550" y="4944745"/>
            <a:ext cx="866775" cy="767080"/>
            <a:chOff x="209550" y="4944745"/>
            <a:chExt cx="866775" cy="767080"/>
          </a:xfrm>
        </p:grpSpPr>
        <p:sp>
          <p:nvSpPr>
            <p:cNvPr id="82" name="object 82"/>
            <p:cNvSpPr/>
            <p:nvPr/>
          </p:nvSpPr>
          <p:spPr>
            <a:xfrm>
              <a:off x="247650" y="4954270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9550" y="5162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0390" y="524129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09" h="461010">
                  <a:moveTo>
                    <a:pt x="0" y="0"/>
                  </a:moveTo>
                  <a:lnTo>
                    <a:pt x="486409" y="0"/>
                  </a:lnTo>
                  <a:lnTo>
                    <a:pt x="48640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66800" y="56927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70559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87"/>
          <p:cNvGrpSpPr/>
          <p:nvPr/>
        </p:nvGrpSpPr>
        <p:grpSpPr>
          <a:xfrm>
            <a:off x="807719" y="4949825"/>
            <a:ext cx="840105" cy="762000"/>
            <a:chOff x="807719" y="4949825"/>
            <a:chExt cx="840105" cy="762000"/>
          </a:xfrm>
        </p:grpSpPr>
        <p:sp>
          <p:nvSpPr>
            <p:cNvPr id="88" name="object 88"/>
            <p:cNvSpPr/>
            <p:nvPr/>
          </p:nvSpPr>
          <p:spPr>
            <a:xfrm>
              <a:off x="845819" y="4959350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7719" y="51676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0"/>
                  </a:moveTo>
                  <a:lnTo>
                    <a:pt x="0" y="0"/>
                  </a:lnTo>
                  <a:lnTo>
                    <a:pt x="38099" y="762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1889" y="524129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10" h="461010">
                  <a:moveTo>
                    <a:pt x="0" y="0"/>
                  </a:moveTo>
                  <a:lnTo>
                    <a:pt x="486409" y="0"/>
                  </a:lnTo>
                  <a:lnTo>
                    <a:pt x="48640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38300" y="56927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243330" y="532146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6" name="object 93"/>
          <p:cNvGrpSpPr/>
          <p:nvPr/>
        </p:nvGrpSpPr>
        <p:grpSpPr>
          <a:xfrm>
            <a:off x="1356360" y="4953634"/>
            <a:ext cx="862965" cy="758190"/>
            <a:chOff x="1356360" y="4953634"/>
            <a:chExt cx="862965" cy="758190"/>
          </a:xfrm>
        </p:grpSpPr>
        <p:sp>
          <p:nvSpPr>
            <p:cNvPr id="94" name="object 94"/>
            <p:cNvSpPr/>
            <p:nvPr/>
          </p:nvSpPr>
          <p:spPr>
            <a:xfrm>
              <a:off x="1394460" y="4963159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56360" y="517143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74930" y="0"/>
                  </a:moveTo>
                  <a:lnTo>
                    <a:pt x="0" y="0"/>
                  </a:lnTo>
                  <a:lnTo>
                    <a:pt x="38100" y="7493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23390" y="5241289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10" h="461010">
                  <a:moveTo>
                    <a:pt x="0" y="0"/>
                  </a:moveTo>
                  <a:lnTo>
                    <a:pt x="486410" y="0"/>
                  </a:lnTo>
                  <a:lnTo>
                    <a:pt x="486410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09800" y="56927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89760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0" name="object 99"/>
          <p:cNvGrpSpPr/>
          <p:nvPr/>
        </p:nvGrpSpPr>
        <p:grpSpPr>
          <a:xfrm>
            <a:off x="1916429" y="4932045"/>
            <a:ext cx="874394" cy="779780"/>
            <a:chOff x="1916429" y="4932045"/>
            <a:chExt cx="874394" cy="779780"/>
          </a:xfrm>
        </p:grpSpPr>
        <p:sp>
          <p:nvSpPr>
            <p:cNvPr id="100" name="object 100"/>
            <p:cNvSpPr/>
            <p:nvPr/>
          </p:nvSpPr>
          <p:spPr>
            <a:xfrm>
              <a:off x="1954529" y="4941570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16429" y="515112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7493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94889" y="524129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10" h="461010">
                  <a:moveTo>
                    <a:pt x="0" y="0"/>
                  </a:moveTo>
                  <a:lnTo>
                    <a:pt x="486410" y="0"/>
                  </a:lnTo>
                  <a:lnTo>
                    <a:pt x="486410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81299" y="56927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386329" y="532146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47720" y="5241290"/>
            <a:ext cx="5080" cy="461009"/>
          </a:xfrm>
          <a:custGeom>
            <a:avLst/>
            <a:gdLst/>
            <a:ahLst/>
            <a:cxnLst/>
            <a:rect l="l" t="t" r="r" b="b"/>
            <a:pathLst>
              <a:path w="5079" h="461010">
                <a:moveTo>
                  <a:pt x="0" y="461010"/>
                </a:moveTo>
                <a:lnTo>
                  <a:pt x="5079" y="461010"/>
                </a:lnTo>
                <a:lnTo>
                  <a:pt x="50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56560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4" name="object 107"/>
          <p:cNvGrpSpPr/>
          <p:nvPr/>
        </p:nvGrpSpPr>
        <p:grpSpPr>
          <a:xfrm>
            <a:off x="3086100" y="4950459"/>
            <a:ext cx="76200" cy="283210"/>
            <a:chOff x="3086100" y="4950459"/>
            <a:chExt cx="76200" cy="283210"/>
          </a:xfrm>
        </p:grpSpPr>
        <p:sp>
          <p:nvSpPr>
            <p:cNvPr id="108" name="object 108"/>
            <p:cNvSpPr/>
            <p:nvPr/>
          </p:nvSpPr>
          <p:spPr>
            <a:xfrm>
              <a:off x="3124200" y="4950459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86100" y="51587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/>
          <p:nvPr/>
        </p:nvSpPr>
        <p:spPr>
          <a:xfrm>
            <a:off x="3919220" y="5241290"/>
            <a:ext cx="5080" cy="461009"/>
          </a:xfrm>
          <a:custGeom>
            <a:avLst/>
            <a:gdLst/>
            <a:ahLst/>
            <a:cxnLst/>
            <a:rect l="l" t="t" r="r" b="b"/>
            <a:pathLst>
              <a:path w="5079" h="461010">
                <a:moveTo>
                  <a:pt x="0" y="461010"/>
                </a:moveTo>
                <a:lnTo>
                  <a:pt x="5079" y="461010"/>
                </a:lnTo>
                <a:lnTo>
                  <a:pt x="50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605529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1" name="object 112"/>
          <p:cNvGrpSpPr/>
          <p:nvPr/>
        </p:nvGrpSpPr>
        <p:grpSpPr>
          <a:xfrm>
            <a:off x="3646170" y="4941570"/>
            <a:ext cx="76200" cy="284480"/>
            <a:chOff x="3646170" y="4941570"/>
            <a:chExt cx="76200" cy="284480"/>
          </a:xfrm>
        </p:grpSpPr>
        <p:sp>
          <p:nvSpPr>
            <p:cNvPr id="113" name="object 113"/>
            <p:cNvSpPr/>
            <p:nvPr/>
          </p:nvSpPr>
          <p:spPr>
            <a:xfrm>
              <a:off x="3684270" y="4941570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46170" y="515112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175759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9" name="object 116"/>
          <p:cNvGrpSpPr/>
          <p:nvPr/>
        </p:nvGrpSpPr>
        <p:grpSpPr>
          <a:xfrm>
            <a:off x="4231640" y="4958079"/>
            <a:ext cx="74930" cy="284480"/>
            <a:chOff x="4231640" y="4958079"/>
            <a:chExt cx="74930" cy="284480"/>
          </a:xfrm>
        </p:grpSpPr>
        <p:sp>
          <p:nvSpPr>
            <p:cNvPr id="117" name="object 117"/>
            <p:cNvSpPr/>
            <p:nvPr/>
          </p:nvSpPr>
          <p:spPr>
            <a:xfrm>
              <a:off x="4268470" y="4958079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31640" y="516635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30" y="0"/>
                  </a:moveTo>
                  <a:lnTo>
                    <a:pt x="0" y="0"/>
                  </a:lnTo>
                  <a:lnTo>
                    <a:pt x="36830" y="7619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73837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086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80100" y="45378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5278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0231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5946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2423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8138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0" name="object 127"/>
          <p:cNvGrpSpPr/>
          <p:nvPr/>
        </p:nvGrpSpPr>
        <p:grpSpPr>
          <a:xfrm>
            <a:off x="4717415" y="3510915"/>
            <a:ext cx="505459" cy="937894"/>
            <a:chOff x="4717415" y="3510915"/>
            <a:chExt cx="505459" cy="937894"/>
          </a:xfrm>
        </p:grpSpPr>
        <p:sp>
          <p:nvSpPr>
            <p:cNvPr id="128" name="object 128"/>
            <p:cNvSpPr/>
            <p:nvPr/>
          </p:nvSpPr>
          <p:spPr>
            <a:xfrm>
              <a:off x="5218430" y="444817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0" y="0"/>
                  </a:moveTo>
                  <a:lnTo>
                    <a:pt x="0" y="6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726940" y="3520440"/>
              <a:ext cx="6350" cy="461009"/>
            </a:xfrm>
            <a:custGeom>
              <a:avLst/>
              <a:gdLst/>
              <a:ahLst/>
              <a:cxnLst/>
              <a:rect l="l" t="t" r="r" b="b"/>
              <a:pathLst>
                <a:path w="6350" h="461010">
                  <a:moveTo>
                    <a:pt x="0" y="461010"/>
                  </a:moveTo>
                  <a:lnTo>
                    <a:pt x="6350" y="4610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46101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726940" y="352044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10" h="461010">
                  <a:moveTo>
                    <a:pt x="0" y="0"/>
                  </a:moveTo>
                  <a:lnTo>
                    <a:pt x="486410" y="0"/>
                  </a:lnTo>
                  <a:lnTo>
                    <a:pt x="486410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817109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5" name="object 132"/>
          <p:cNvGrpSpPr/>
          <p:nvPr/>
        </p:nvGrpSpPr>
        <p:grpSpPr>
          <a:xfrm>
            <a:off x="5227954" y="3510915"/>
            <a:ext cx="504190" cy="480059"/>
            <a:chOff x="5227954" y="3510915"/>
            <a:chExt cx="504190" cy="480059"/>
          </a:xfrm>
        </p:grpSpPr>
        <p:sp>
          <p:nvSpPr>
            <p:cNvPr id="133" name="object 133"/>
            <p:cNvSpPr/>
            <p:nvPr/>
          </p:nvSpPr>
          <p:spPr>
            <a:xfrm>
              <a:off x="5237479" y="3976370"/>
              <a:ext cx="485140" cy="5080"/>
            </a:xfrm>
            <a:custGeom>
              <a:avLst/>
              <a:gdLst/>
              <a:ahLst/>
              <a:cxnLst/>
              <a:rect l="l" t="t" r="r" b="b"/>
              <a:pathLst>
                <a:path w="485139" h="5079">
                  <a:moveTo>
                    <a:pt x="0" y="5079"/>
                  </a:moveTo>
                  <a:lnTo>
                    <a:pt x="485140" y="5079"/>
                  </a:lnTo>
                  <a:lnTo>
                    <a:pt x="48514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37479" y="3520440"/>
              <a:ext cx="485140" cy="461009"/>
            </a:xfrm>
            <a:custGeom>
              <a:avLst/>
              <a:gdLst/>
              <a:ahLst/>
              <a:cxnLst/>
              <a:rect l="l" t="t" r="r" b="b"/>
              <a:pathLst>
                <a:path w="485139" h="461010">
                  <a:moveTo>
                    <a:pt x="0" y="0"/>
                  </a:moveTo>
                  <a:lnTo>
                    <a:pt x="485140" y="0"/>
                  </a:lnTo>
                  <a:lnTo>
                    <a:pt x="485140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37479" y="351091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22619" y="39719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5327650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1" name="object 138"/>
          <p:cNvGrpSpPr/>
          <p:nvPr/>
        </p:nvGrpSpPr>
        <p:grpSpPr>
          <a:xfrm>
            <a:off x="6329045" y="3510915"/>
            <a:ext cx="505459" cy="480059"/>
            <a:chOff x="6329045" y="3510915"/>
            <a:chExt cx="505459" cy="480059"/>
          </a:xfrm>
        </p:grpSpPr>
        <p:sp>
          <p:nvSpPr>
            <p:cNvPr id="139" name="object 139"/>
            <p:cNvSpPr/>
            <p:nvPr/>
          </p:nvSpPr>
          <p:spPr>
            <a:xfrm>
              <a:off x="6338570" y="352044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09" h="461010">
                  <a:moveTo>
                    <a:pt x="0" y="0"/>
                  </a:moveTo>
                  <a:lnTo>
                    <a:pt x="486409" y="0"/>
                  </a:lnTo>
                  <a:lnTo>
                    <a:pt x="48640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38570" y="3520440"/>
              <a:ext cx="486409" cy="461009"/>
            </a:xfrm>
            <a:custGeom>
              <a:avLst/>
              <a:gdLst/>
              <a:ahLst/>
              <a:cxnLst/>
              <a:rect l="l" t="t" r="r" b="b"/>
              <a:pathLst>
                <a:path w="486409" h="461010">
                  <a:moveTo>
                    <a:pt x="0" y="0"/>
                  </a:moveTo>
                  <a:lnTo>
                    <a:pt x="486409" y="0"/>
                  </a:lnTo>
                  <a:lnTo>
                    <a:pt x="48640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338570" y="351091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24980" y="39719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6428740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7" name="object 144"/>
          <p:cNvGrpSpPr/>
          <p:nvPr/>
        </p:nvGrpSpPr>
        <p:grpSpPr>
          <a:xfrm>
            <a:off x="5826125" y="3510915"/>
            <a:ext cx="504190" cy="480059"/>
            <a:chOff x="5826125" y="3510915"/>
            <a:chExt cx="504190" cy="480059"/>
          </a:xfrm>
        </p:grpSpPr>
        <p:sp>
          <p:nvSpPr>
            <p:cNvPr id="145" name="object 145"/>
            <p:cNvSpPr/>
            <p:nvPr/>
          </p:nvSpPr>
          <p:spPr>
            <a:xfrm>
              <a:off x="5835650" y="3520440"/>
              <a:ext cx="485140" cy="461009"/>
            </a:xfrm>
            <a:custGeom>
              <a:avLst/>
              <a:gdLst/>
              <a:ahLst/>
              <a:cxnLst/>
              <a:rect l="l" t="t" r="r" b="b"/>
              <a:pathLst>
                <a:path w="485139" h="461010">
                  <a:moveTo>
                    <a:pt x="0" y="0"/>
                  </a:moveTo>
                  <a:lnTo>
                    <a:pt x="485139" y="0"/>
                  </a:lnTo>
                  <a:lnTo>
                    <a:pt x="48513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35650" y="3520440"/>
              <a:ext cx="485140" cy="461009"/>
            </a:xfrm>
            <a:custGeom>
              <a:avLst/>
              <a:gdLst/>
              <a:ahLst/>
              <a:cxnLst/>
              <a:rect l="l" t="t" r="r" b="b"/>
              <a:pathLst>
                <a:path w="485139" h="461010">
                  <a:moveTo>
                    <a:pt x="0" y="0"/>
                  </a:moveTo>
                  <a:lnTo>
                    <a:pt x="485139" y="0"/>
                  </a:lnTo>
                  <a:lnTo>
                    <a:pt x="48513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6002020" y="36006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3" name="object 148"/>
          <p:cNvGrpSpPr/>
          <p:nvPr/>
        </p:nvGrpSpPr>
        <p:grpSpPr>
          <a:xfrm>
            <a:off x="6943725" y="3510915"/>
            <a:ext cx="601980" cy="480059"/>
            <a:chOff x="6943725" y="3510915"/>
            <a:chExt cx="601980" cy="480059"/>
          </a:xfrm>
        </p:grpSpPr>
        <p:sp>
          <p:nvSpPr>
            <p:cNvPr id="149" name="object 149"/>
            <p:cNvSpPr/>
            <p:nvPr/>
          </p:nvSpPr>
          <p:spPr>
            <a:xfrm>
              <a:off x="6953250" y="3976370"/>
              <a:ext cx="582930" cy="5080"/>
            </a:xfrm>
            <a:custGeom>
              <a:avLst/>
              <a:gdLst/>
              <a:ahLst/>
              <a:cxnLst/>
              <a:rect l="l" t="t" r="r" b="b"/>
              <a:pathLst>
                <a:path w="582929" h="5079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582930" y="508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53250" y="3520440"/>
              <a:ext cx="582930" cy="461009"/>
            </a:xfrm>
            <a:custGeom>
              <a:avLst/>
              <a:gdLst/>
              <a:ahLst/>
              <a:cxnLst/>
              <a:rect l="l" t="t" r="r" b="b"/>
              <a:pathLst>
                <a:path w="582929" h="461010">
                  <a:moveTo>
                    <a:pt x="0" y="0"/>
                  </a:moveTo>
                  <a:lnTo>
                    <a:pt x="582929" y="0"/>
                  </a:lnTo>
                  <a:lnTo>
                    <a:pt x="58292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53250" y="351091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36180" y="39814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7092950" y="360061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0" name="object 154"/>
          <p:cNvGrpSpPr/>
          <p:nvPr/>
        </p:nvGrpSpPr>
        <p:grpSpPr>
          <a:xfrm>
            <a:off x="7459344" y="3510915"/>
            <a:ext cx="601980" cy="480059"/>
            <a:chOff x="7459344" y="3510915"/>
            <a:chExt cx="601980" cy="480059"/>
          </a:xfrm>
        </p:grpSpPr>
        <p:sp>
          <p:nvSpPr>
            <p:cNvPr id="155" name="object 155"/>
            <p:cNvSpPr/>
            <p:nvPr/>
          </p:nvSpPr>
          <p:spPr>
            <a:xfrm>
              <a:off x="7468869" y="3520440"/>
              <a:ext cx="582930" cy="461009"/>
            </a:xfrm>
            <a:custGeom>
              <a:avLst/>
              <a:gdLst/>
              <a:ahLst/>
              <a:cxnLst/>
              <a:rect l="l" t="t" r="r" b="b"/>
              <a:pathLst>
                <a:path w="582929" h="461010">
                  <a:moveTo>
                    <a:pt x="0" y="0"/>
                  </a:moveTo>
                  <a:lnTo>
                    <a:pt x="582929" y="0"/>
                  </a:lnTo>
                  <a:lnTo>
                    <a:pt x="582929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468869" y="351091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051799" y="397764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13334"/>
                  </a:moveTo>
                  <a:lnTo>
                    <a:pt x="0" y="0"/>
                  </a:lnTo>
                  <a:lnTo>
                    <a:pt x="0" y="1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7608569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1" name="object 159"/>
          <p:cNvGrpSpPr/>
          <p:nvPr/>
        </p:nvGrpSpPr>
        <p:grpSpPr>
          <a:xfrm>
            <a:off x="8132444" y="3523615"/>
            <a:ext cx="505459" cy="478790"/>
            <a:chOff x="8132444" y="3523615"/>
            <a:chExt cx="505459" cy="478790"/>
          </a:xfrm>
        </p:grpSpPr>
        <p:sp>
          <p:nvSpPr>
            <p:cNvPr id="160" name="object 160"/>
            <p:cNvSpPr/>
            <p:nvPr/>
          </p:nvSpPr>
          <p:spPr>
            <a:xfrm>
              <a:off x="8623299" y="3533140"/>
              <a:ext cx="5080" cy="459740"/>
            </a:xfrm>
            <a:custGeom>
              <a:avLst/>
              <a:gdLst/>
              <a:ahLst/>
              <a:cxnLst/>
              <a:rect l="l" t="t" r="r" b="b"/>
              <a:pathLst>
                <a:path w="5079" h="459739">
                  <a:moveTo>
                    <a:pt x="0" y="459740"/>
                  </a:moveTo>
                  <a:lnTo>
                    <a:pt x="5079" y="459740"/>
                  </a:lnTo>
                  <a:lnTo>
                    <a:pt x="5079" y="0"/>
                  </a:lnTo>
                  <a:lnTo>
                    <a:pt x="0" y="0"/>
                  </a:lnTo>
                  <a:lnTo>
                    <a:pt x="0" y="45974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41969" y="353314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09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41969" y="352361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628379" y="398335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8308340" y="36133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2" name="object 165"/>
          <p:cNvGrpSpPr/>
          <p:nvPr/>
        </p:nvGrpSpPr>
        <p:grpSpPr>
          <a:xfrm>
            <a:off x="8637905" y="3523615"/>
            <a:ext cx="504190" cy="478790"/>
            <a:chOff x="8637905" y="3523615"/>
            <a:chExt cx="504190" cy="478790"/>
          </a:xfrm>
        </p:grpSpPr>
        <p:sp>
          <p:nvSpPr>
            <p:cNvPr id="166" name="object 166"/>
            <p:cNvSpPr/>
            <p:nvPr/>
          </p:nvSpPr>
          <p:spPr>
            <a:xfrm>
              <a:off x="8647430" y="3533140"/>
              <a:ext cx="485140" cy="459740"/>
            </a:xfrm>
            <a:custGeom>
              <a:avLst/>
              <a:gdLst/>
              <a:ahLst/>
              <a:cxnLst/>
              <a:rect l="l" t="t" r="r" b="b"/>
              <a:pathLst>
                <a:path w="485140" h="459739">
                  <a:moveTo>
                    <a:pt x="0" y="0"/>
                  </a:moveTo>
                  <a:lnTo>
                    <a:pt x="485140" y="0"/>
                  </a:lnTo>
                  <a:lnTo>
                    <a:pt x="48514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647430" y="352361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132570" y="398907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13334"/>
                  </a:moveTo>
                  <a:lnTo>
                    <a:pt x="0" y="0"/>
                  </a:lnTo>
                  <a:lnTo>
                    <a:pt x="0" y="1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8813800" y="36133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869179" y="25312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302250" y="25312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800090" y="25287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295390" y="25287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3" name="object 174"/>
          <p:cNvGrpSpPr/>
          <p:nvPr/>
        </p:nvGrpSpPr>
        <p:grpSpPr>
          <a:xfrm>
            <a:off x="5155565" y="2904489"/>
            <a:ext cx="1118870" cy="516255"/>
            <a:chOff x="5155565" y="2904489"/>
            <a:chExt cx="1118870" cy="516255"/>
          </a:xfrm>
        </p:grpSpPr>
        <p:sp>
          <p:nvSpPr>
            <p:cNvPr id="175" name="object 175"/>
            <p:cNvSpPr/>
            <p:nvPr/>
          </p:nvSpPr>
          <p:spPr>
            <a:xfrm>
              <a:off x="5165090" y="2952749"/>
              <a:ext cx="478790" cy="445770"/>
            </a:xfrm>
            <a:custGeom>
              <a:avLst/>
              <a:gdLst/>
              <a:ahLst/>
              <a:cxnLst/>
              <a:rect l="l" t="t" r="r" b="b"/>
              <a:pathLst>
                <a:path w="478789" h="445770">
                  <a:moveTo>
                    <a:pt x="0" y="445770"/>
                  </a:moveTo>
                  <a:lnTo>
                    <a:pt x="47878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614670" y="2904489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81279" y="0"/>
                  </a:moveTo>
                  <a:lnTo>
                    <a:pt x="0" y="24130"/>
                  </a:lnTo>
                  <a:lnTo>
                    <a:pt x="52069" y="800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37860" y="2961639"/>
              <a:ext cx="527050" cy="449580"/>
            </a:xfrm>
            <a:custGeom>
              <a:avLst/>
              <a:gdLst/>
              <a:ahLst/>
              <a:cxnLst/>
              <a:rect l="l" t="t" r="r" b="b"/>
              <a:pathLst>
                <a:path w="527050" h="449579">
                  <a:moveTo>
                    <a:pt x="527050" y="4495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684520" y="2915919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69">
                  <a:moveTo>
                    <a:pt x="0" y="0"/>
                  </a:moveTo>
                  <a:lnTo>
                    <a:pt x="33019" y="77469"/>
                  </a:lnTo>
                  <a:lnTo>
                    <a:pt x="82550" y="20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7150100" y="25414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7653019" y="25414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8119109" y="25414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662669" y="25414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4" name="object 183"/>
          <p:cNvGrpSpPr/>
          <p:nvPr/>
        </p:nvGrpSpPr>
        <p:grpSpPr>
          <a:xfrm>
            <a:off x="7459344" y="2908300"/>
            <a:ext cx="1079500" cy="504825"/>
            <a:chOff x="7459344" y="2908300"/>
            <a:chExt cx="1079500" cy="504825"/>
          </a:xfrm>
        </p:grpSpPr>
        <p:sp>
          <p:nvSpPr>
            <p:cNvPr id="184" name="object 184"/>
            <p:cNvSpPr/>
            <p:nvPr/>
          </p:nvSpPr>
          <p:spPr>
            <a:xfrm>
              <a:off x="7468869" y="2967989"/>
              <a:ext cx="454659" cy="422909"/>
            </a:xfrm>
            <a:custGeom>
              <a:avLst/>
              <a:gdLst/>
              <a:ahLst/>
              <a:cxnLst/>
              <a:rect l="l" t="t" r="r" b="b"/>
              <a:pathLst>
                <a:path w="454659" h="422910">
                  <a:moveTo>
                    <a:pt x="0" y="422910"/>
                  </a:moveTo>
                  <a:lnTo>
                    <a:pt x="45465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894319" y="2921000"/>
              <a:ext cx="81280" cy="78740"/>
            </a:xfrm>
            <a:custGeom>
              <a:avLst/>
              <a:gdLst/>
              <a:ahLst/>
              <a:cxnLst/>
              <a:rect l="l" t="t" r="r" b="b"/>
              <a:pathLst>
                <a:path w="81279" h="78739">
                  <a:moveTo>
                    <a:pt x="81279" y="0"/>
                  </a:moveTo>
                  <a:lnTo>
                    <a:pt x="0" y="22860"/>
                  </a:lnTo>
                  <a:lnTo>
                    <a:pt x="52070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003539" y="2954019"/>
              <a:ext cx="525780" cy="449580"/>
            </a:xfrm>
            <a:custGeom>
              <a:avLst/>
              <a:gdLst/>
              <a:ahLst/>
              <a:cxnLst/>
              <a:rect l="l" t="t" r="r" b="b"/>
              <a:pathLst>
                <a:path w="525779" h="449579">
                  <a:moveTo>
                    <a:pt x="525779" y="4495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950199" y="2908300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79" h="77469">
                  <a:moveTo>
                    <a:pt x="0" y="0"/>
                  </a:moveTo>
                  <a:lnTo>
                    <a:pt x="33020" y="77470"/>
                  </a:lnTo>
                  <a:lnTo>
                    <a:pt x="81279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8" name="object 188"/>
          <p:cNvGraphicFramePr>
            <a:graphicFrameLocks noGrp="1"/>
          </p:cNvGraphicFramePr>
          <p:nvPr/>
        </p:nvGraphicFramePr>
        <p:xfrm>
          <a:off x="4779645" y="1332865"/>
          <a:ext cx="4183373" cy="46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/>
                <a:gridCol w="510539"/>
                <a:gridCol w="509269"/>
                <a:gridCol w="598169"/>
                <a:gridCol w="496569"/>
                <a:gridCol w="504189"/>
                <a:gridCol w="484504"/>
                <a:gridCol w="582929"/>
              </a:tblGrid>
              <a:tr h="46101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grpSp>
        <p:nvGrpSpPr>
          <p:cNvPr id="295" name="object 189"/>
          <p:cNvGrpSpPr/>
          <p:nvPr/>
        </p:nvGrpSpPr>
        <p:grpSpPr>
          <a:xfrm>
            <a:off x="5686425" y="1817370"/>
            <a:ext cx="2305050" cy="650875"/>
            <a:chOff x="5686425" y="1817370"/>
            <a:chExt cx="2305050" cy="650875"/>
          </a:xfrm>
        </p:grpSpPr>
        <p:sp>
          <p:nvSpPr>
            <p:cNvPr id="190" name="object 190"/>
            <p:cNvSpPr/>
            <p:nvPr/>
          </p:nvSpPr>
          <p:spPr>
            <a:xfrm>
              <a:off x="5695950" y="1850390"/>
              <a:ext cx="1135380" cy="585470"/>
            </a:xfrm>
            <a:custGeom>
              <a:avLst/>
              <a:gdLst/>
              <a:ahLst/>
              <a:cxnLst/>
              <a:rect l="l" t="t" r="r" b="b"/>
              <a:pathLst>
                <a:path w="1135379" h="585469">
                  <a:moveTo>
                    <a:pt x="0" y="585470"/>
                  </a:moveTo>
                  <a:lnTo>
                    <a:pt x="11353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809739" y="1817370"/>
              <a:ext cx="85090" cy="68580"/>
            </a:xfrm>
            <a:custGeom>
              <a:avLst/>
              <a:gdLst/>
              <a:ahLst/>
              <a:cxnLst/>
              <a:rect l="l" t="t" r="r" b="b"/>
              <a:pathLst>
                <a:path w="85090" h="68580">
                  <a:moveTo>
                    <a:pt x="85089" y="0"/>
                  </a:moveTo>
                  <a:lnTo>
                    <a:pt x="0" y="1269"/>
                  </a:lnTo>
                  <a:lnTo>
                    <a:pt x="34289" y="6857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968489" y="1854200"/>
              <a:ext cx="1013460" cy="604520"/>
            </a:xfrm>
            <a:custGeom>
              <a:avLst/>
              <a:gdLst/>
              <a:ahLst/>
              <a:cxnLst/>
              <a:rect l="l" t="t" r="r" b="b"/>
              <a:pathLst>
                <a:path w="1013459" h="604519">
                  <a:moveTo>
                    <a:pt x="1013459" y="60452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908800" y="1817370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19">
                  <a:moveTo>
                    <a:pt x="0" y="0"/>
                  </a:moveTo>
                  <a:lnTo>
                    <a:pt x="44450" y="71119"/>
                  </a:lnTo>
                  <a:lnTo>
                    <a:pt x="8382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4692015" y="2439035"/>
          <a:ext cx="1991359" cy="455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501650"/>
                <a:gridCol w="502284"/>
                <a:gridCol w="492760"/>
              </a:tblGrid>
              <a:tr h="455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70395" y="2449195"/>
          <a:ext cx="2162174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497840"/>
                <a:gridCol w="587375"/>
                <a:gridCol w="582294"/>
              </a:tblGrid>
              <a:tr h="46037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pSp>
        <p:nvGrpSpPr>
          <p:cNvPr id="296" name="object 196"/>
          <p:cNvGrpSpPr/>
          <p:nvPr/>
        </p:nvGrpSpPr>
        <p:grpSpPr>
          <a:xfrm>
            <a:off x="7065644" y="3973829"/>
            <a:ext cx="685800" cy="493395"/>
            <a:chOff x="7065644" y="3973829"/>
            <a:chExt cx="685800" cy="493395"/>
          </a:xfrm>
        </p:grpSpPr>
        <p:sp>
          <p:nvSpPr>
            <p:cNvPr id="197" name="object 197"/>
            <p:cNvSpPr/>
            <p:nvPr/>
          </p:nvSpPr>
          <p:spPr>
            <a:xfrm>
              <a:off x="7075169" y="4028439"/>
              <a:ext cx="314960" cy="389890"/>
            </a:xfrm>
            <a:custGeom>
              <a:avLst/>
              <a:gdLst/>
              <a:ahLst/>
              <a:cxnLst/>
              <a:rect l="l" t="t" r="r" b="b"/>
              <a:pathLst>
                <a:path w="314959" h="389889">
                  <a:moveTo>
                    <a:pt x="0" y="389890"/>
                  </a:moveTo>
                  <a:lnTo>
                    <a:pt x="31495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357109" y="3973829"/>
              <a:ext cx="77470" cy="82550"/>
            </a:xfrm>
            <a:custGeom>
              <a:avLst/>
              <a:gdLst/>
              <a:ahLst/>
              <a:cxnLst/>
              <a:rect l="l" t="t" r="r" b="b"/>
              <a:pathLst>
                <a:path w="77470" h="82550">
                  <a:moveTo>
                    <a:pt x="77470" y="0"/>
                  </a:moveTo>
                  <a:lnTo>
                    <a:pt x="0" y="34290"/>
                  </a:lnTo>
                  <a:lnTo>
                    <a:pt x="59690" y="8255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506969" y="4061459"/>
              <a:ext cx="234950" cy="396240"/>
            </a:xfrm>
            <a:custGeom>
              <a:avLst/>
              <a:gdLst/>
              <a:ahLst/>
              <a:cxnLst/>
              <a:rect l="l" t="t" r="r" b="b"/>
              <a:pathLst>
                <a:path w="234950" h="396239">
                  <a:moveTo>
                    <a:pt x="234950" y="39623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470139" y="4000499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20">
                  <a:moveTo>
                    <a:pt x="0" y="0"/>
                  </a:moveTo>
                  <a:lnTo>
                    <a:pt x="6350" y="83819"/>
                  </a:lnTo>
                  <a:lnTo>
                    <a:pt x="71119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" name="object 201"/>
          <p:cNvGrpSpPr/>
          <p:nvPr/>
        </p:nvGrpSpPr>
        <p:grpSpPr>
          <a:xfrm>
            <a:off x="8256905" y="3976370"/>
            <a:ext cx="647700" cy="508634"/>
            <a:chOff x="8256905" y="3976370"/>
            <a:chExt cx="647700" cy="508634"/>
          </a:xfrm>
        </p:grpSpPr>
        <p:sp>
          <p:nvSpPr>
            <p:cNvPr id="202" name="object 202"/>
            <p:cNvSpPr/>
            <p:nvPr/>
          </p:nvSpPr>
          <p:spPr>
            <a:xfrm>
              <a:off x="8266430" y="4030980"/>
              <a:ext cx="313690" cy="389890"/>
            </a:xfrm>
            <a:custGeom>
              <a:avLst/>
              <a:gdLst/>
              <a:ahLst/>
              <a:cxnLst/>
              <a:rect l="l" t="t" r="r" b="b"/>
              <a:pathLst>
                <a:path w="313690" h="389889">
                  <a:moveTo>
                    <a:pt x="0" y="389890"/>
                  </a:moveTo>
                  <a:lnTo>
                    <a:pt x="31369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48370" y="3976370"/>
              <a:ext cx="76200" cy="82550"/>
            </a:xfrm>
            <a:custGeom>
              <a:avLst/>
              <a:gdLst/>
              <a:ahLst/>
              <a:cxnLst/>
              <a:rect l="l" t="t" r="r" b="b"/>
              <a:pathLst>
                <a:path w="76200" h="82550">
                  <a:moveTo>
                    <a:pt x="76200" y="0"/>
                  </a:moveTo>
                  <a:lnTo>
                    <a:pt x="0" y="34289"/>
                  </a:lnTo>
                  <a:lnTo>
                    <a:pt x="58420" y="8254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658860" y="4079240"/>
              <a:ext cx="236220" cy="396240"/>
            </a:xfrm>
            <a:custGeom>
              <a:avLst/>
              <a:gdLst/>
              <a:ahLst/>
              <a:cxnLst/>
              <a:rect l="l" t="t" r="r" b="b"/>
              <a:pathLst>
                <a:path w="236220" h="396239">
                  <a:moveTo>
                    <a:pt x="236220" y="39624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623300" y="4018280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20">
                  <a:moveTo>
                    <a:pt x="0" y="0"/>
                  </a:moveTo>
                  <a:lnTo>
                    <a:pt x="6350" y="83820"/>
                  </a:lnTo>
                  <a:lnTo>
                    <a:pt x="7112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8" name="object 206"/>
          <p:cNvGrpSpPr/>
          <p:nvPr/>
        </p:nvGrpSpPr>
        <p:grpSpPr>
          <a:xfrm>
            <a:off x="580390" y="2897504"/>
            <a:ext cx="1173480" cy="621665"/>
            <a:chOff x="580390" y="2897504"/>
            <a:chExt cx="1173480" cy="621665"/>
          </a:xfrm>
        </p:grpSpPr>
        <p:sp>
          <p:nvSpPr>
            <p:cNvPr id="207" name="object 207"/>
            <p:cNvSpPr/>
            <p:nvPr/>
          </p:nvSpPr>
          <p:spPr>
            <a:xfrm>
              <a:off x="629920" y="2914649"/>
              <a:ext cx="543560" cy="553720"/>
            </a:xfrm>
            <a:custGeom>
              <a:avLst/>
              <a:gdLst/>
              <a:ahLst/>
              <a:cxnLst/>
              <a:rect l="l" t="t" r="r" b="b"/>
              <a:pathLst>
                <a:path w="543560" h="553720">
                  <a:moveTo>
                    <a:pt x="543560" y="0"/>
                  </a:moveTo>
                  <a:lnTo>
                    <a:pt x="0" y="5537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80390" y="3439159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09" h="80010">
                  <a:moveTo>
                    <a:pt x="26669" y="0"/>
                  </a:moveTo>
                  <a:lnTo>
                    <a:pt x="0" y="80010"/>
                  </a:lnTo>
                  <a:lnTo>
                    <a:pt x="80009" y="5206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160780" y="2914649"/>
              <a:ext cx="542290" cy="519430"/>
            </a:xfrm>
            <a:custGeom>
              <a:avLst/>
              <a:gdLst/>
              <a:ahLst/>
              <a:cxnLst/>
              <a:rect l="l" t="t" r="r" b="b"/>
              <a:pathLst>
                <a:path w="542289" h="519429">
                  <a:moveTo>
                    <a:pt x="0" y="0"/>
                  </a:moveTo>
                  <a:lnTo>
                    <a:pt x="542289" y="51942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73859" y="3403599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52069" y="0"/>
                  </a:moveTo>
                  <a:lnTo>
                    <a:pt x="0" y="54610"/>
                  </a:lnTo>
                  <a:lnTo>
                    <a:pt x="80009" y="800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46430" y="2907029"/>
              <a:ext cx="542290" cy="553720"/>
            </a:xfrm>
            <a:custGeom>
              <a:avLst/>
              <a:gdLst/>
              <a:ahLst/>
              <a:cxnLst/>
              <a:rect l="l" t="t" r="r" b="b"/>
              <a:pathLst>
                <a:path w="542290" h="553720">
                  <a:moveTo>
                    <a:pt x="542290" y="0"/>
                  </a:moveTo>
                  <a:lnTo>
                    <a:pt x="0" y="5537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96900" y="3430269"/>
              <a:ext cx="80010" cy="81280"/>
            </a:xfrm>
            <a:custGeom>
              <a:avLst/>
              <a:gdLst/>
              <a:ahLst/>
              <a:cxnLst/>
              <a:rect l="l" t="t" r="r" b="b"/>
              <a:pathLst>
                <a:path w="80009" h="81279">
                  <a:moveTo>
                    <a:pt x="25400" y="0"/>
                  </a:moveTo>
                  <a:lnTo>
                    <a:pt x="0" y="81279"/>
                  </a:lnTo>
                  <a:lnTo>
                    <a:pt x="80009" y="533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9" name="object 213"/>
          <p:cNvGrpSpPr/>
          <p:nvPr/>
        </p:nvGrpSpPr>
        <p:grpSpPr>
          <a:xfrm>
            <a:off x="11429" y="4457065"/>
            <a:ext cx="2795270" cy="1242060"/>
            <a:chOff x="11429" y="4457065"/>
            <a:chExt cx="2795270" cy="1242060"/>
          </a:xfrm>
        </p:grpSpPr>
        <p:sp>
          <p:nvSpPr>
            <p:cNvPr id="214" name="object 214"/>
            <p:cNvSpPr/>
            <p:nvPr/>
          </p:nvSpPr>
          <p:spPr>
            <a:xfrm>
              <a:off x="11429" y="5228589"/>
              <a:ext cx="1062990" cy="461009"/>
            </a:xfrm>
            <a:custGeom>
              <a:avLst/>
              <a:gdLst/>
              <a:ahLst/>
              <a:cxnLst/>
              <a:rect l="l" t="t" r="r" b="b"/>
              <a:pathLst>
                <a:path w="1062990" h="461010">
                  <a:moveTo>
                    <a:pt x="0" y="0"/>
                  </a:moveTo>
                  <a:lnTo>
                    <a:pt x="0" y="0"/>
                  </a:lnTo>
                </a:path>
                <a:path w="1062990" h="461010">
                  <a:moveTo>
                    <a:pt x="576580" y="0"/>
                  </a:moveTo>
                  <a:lnTo>
                    <a:pt x="1062989" y="0"/>
                  </a:lnTo>
                  <a:lnTo>
                    <a:pt x="1062989" y="461010"/>
                  </a:lnTo>
                  <a:lnTo>
                    <a:pt x="576580" y="461010"/>
                  </a:lnTo>
                  <a:lnTo>
                    <a:pt x="57658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6829" y="4466589"/>
              <a:ext cx="1068070" cy="471170"/>
            </a:xfrm>
            <a:custGeom>
              <a:avLst/>
              <a:gdLst/>
              <a:ahLst/>
              <a:cxnLst/>
              <a:rect l="l" t="t" r="r" b="b"/>
              <a:pathLst>
                <a:path w="1068070" h="471170">
                  <a:moveTo>
                    <a:pt x="0" y="11430"/>
                  </a:moveTo>
                  <a:lnTo>
                    <a:pt x="485140" y="11430"/>
                  </a:lnTo>
                  <a:lnTo>
                    <a:pt x="485140" y="471170"/>
                  </a:lnTo>
                  <a:lnTo>
                    <a:pt x="0" y="471170"/>
                  </a:lnTo>
                  <a:lnTo>
                    <a:pt x="0" y="11430"/>
                  </a:lnTo>
                  <a:close/>
                </a:path>
                <a:path w="1068070" h="471170">
                  <a:moveTo>
                    <a:pt x="0" y="11430"/>
                  </a:moveTo>
                  <a:lnTo>
                    <a:pt x="0" y="11430"/>
                  </a:lnTo>
                </a:path>
                <a:path w="1068070" h="471170">
                  <a:moveTo>
                    <a:pt x="485140" y="471170"/>
                  </a:moveTo>
                  <a:lnTo>
                    <a:pt x="485140" y="471170"/>
                  </a:lnTo>
                </a:path>
                <a:path w="1068070" h="471170">
                  <a:moveTo>
                    <a:pt x="581660" y="0"/>
                  </a:moveTo>
                  <a:lnTo>
                    <a:pt x="1068070" y="0"/>
                  </a:lnTo>
                  <a:lnTo>
                    <a:pt x="1068070" y="459740"/>
                  </a:lnTo>
                  <a:lnTo>
                    <a:pt x="581660" y="459740"/>
                  </a:lnTo>
                  <a:lnTo>
                    <a:pt x="58166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18489" y="445706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104899" y="4926329"/>
              <a:ext cx="528320" cy="763270"/>
            </a:xfrm>
            <a:custGeom>
              <a:avLst/>
              <a:gdLst/>
              <a:ahLst/>
              <a:cxnLst/>
              <a:rect l="l" t="t" r="r" b="b"/>
              <a:pathLst>
                <a:path w="528319" h="763270">
                  <a:moveTo>
                    <a:pt x="0" y="0"/>
                  </a:moveTo>
                  <a:lnTo>
                    <a:pt x="0" y="0"/>
                  </a:lnTo>
                </a:path>
                <a:path w="528319" h="763270">
                  <a:moveTo>
                    <a:pt x="41909" y="302260"/>
                  </a:moveTo>
                  <a:lnTo>
                    <a:pt x="528319" y="302260"/>
                  </a:lnTo>
                  <a:lnTo>
                    <a:pt x="528319" y="763270"/>
                  </a:lnTo>
                  <a:lnTo>
                    <a:pt x="41909" y="763270"/>
                  </a:lnTo>
                  <a:lnTo>
                    <a:pt x="41909" y="302260"/>
                  </a:lnTo>
                  <a:close/>
                </a:path>
                <a:path w="528319" h="763270">
                  <a:moveTo>
                    <a:pt x="41909" y="302260"/>
                  </a:moveTo>
                  <a:lnTo>
                    <a:pt x="41909" y="30226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633219" y="568007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671319" y="4933949"/>
              <a:ext cx="544830" cy="753110"/>
            </a:xfrm>
            <a:custGeom>
              <a:avLst/>
              <a:gdLst/>
              <a:ahLst/>
              <a:cxnLst/>
              <a:rect l="l" t="t" r="r" b="b"/>
              <a:pathLst>
                <a:path w="544830" h="753110">
                  <a:moveTo>
                    <a:pt x="0" y="0"/>
                  </a:moveTo>
                  <a:lnTo>
                    <a:pt x="0" y="0"/>
                  </a:lnTo>
                </a:path>
                <a:path w="544830" h="753110">
                  <a:moveTo>
                    <a:pt x="58419" y="293369"/>
                  </a:moveTo>
                  <a:lnTo>
                    <a:pt x="544830" y="293369"/>
                  </a:lnTo>
                  <a:lnTo>
                    <a:pt x="544830" y="753110"/>
                  </a:lnTo>
                  <a:lnTo>
                    <a:pt x="58419" y="753110"/>
                  </a:lnTo>
                  <a:lnTo>
                    <a:pt x="58419" y="293369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564129" y="4970779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526029" y="517905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241550" y="4935219"/>
              <a:ext cx="535940" cy="751840"/>
            </a:xfrm>
            <a:custGeom>
              <a:avLst/>
              <a:gdLst/>
              <a:ahLst/>
              <a:cxnLst/>
              <a:rect l="l" t="t" r="r" b="b"/>
              <a:pathLst>
                <a:path w="535939" h="751839">
                  <a:moveTo>
                    <a:pt x="0" y="0"/>
                  </a:moveTo>
                  <a:lnTo>
                    <a:pt x="0" y="0"/>
                  </a:lnTo>
                </a:path>
                <a:path w="535939" h="751839">
                  <a:moveTo>
                    <a:pt x="50800" y="292099"/>
                  </a:moveTo>
                  <a:lnTo>
                    <a:pt x="535939" y="292099"/>
                  </a:lnTo>
                  <a:lnTo>
                    <a:pt x="535939" y="751839"/>
                  </a:lnTo>
                  <a:lnTo>
                    <a:pt x="50800" y="751839"/>
                  </a:lnTo>
                  <a:lnTo>
                    <a:pt x="50800" y="292099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806700" y="49377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0" name="object 224"/>
          <p:cNvGrpSpPr/>
          <p:nvPr/>
        </p:nvGrpSpPr>
        <p:grpSpPr>
          <a:xfrm>
            <a:off x="2840989" y="2872104"/>
            <a:ext cx="1137920" cy="621665"/>
            <a:chOff x="2840989" y="2872104"/>
            <a:chExt cx="1137920" cy="621665"/>
          </a:xfrm>
        </p:grpSpPr>
        <p:sp>
          <p:nvSpPr>
            <p:cNvPr id="225" name="object 225"/>
            <p:cNvSpPr/>
            <p:nvPr/>
          </p:nvSpPr>
          <p:spPr>
            <a:xfrm>
              <a:off x="2889249" y="2889249"/>
              <a:ext cx="508000" cy="542290"/>
            </a:xfrm>
            <a:custGeom>
              <a:avLst/>
              <a:gdLst/>
              <a:ahLst/>
              <a:cxnLst/>
              <a:rect l="l" t="t" r="r" b="b"/>
              <a:pathLst>
                <a:path w="508000" h="542289">
                  <a:moveTo>
                    <a:pt x="508000" y="0"/>
                  </a:moveTo>
                  <a:lnTo>
                    <a:pt x="0" y="5422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840989" y="3402329"/>
              <a:ext cx="80010" cy="81280"/>
            </a:xfrm>
            <a:custGeom>
              <a:avLst/>
              <a:gdLst/>
              <a:ahLst/>
              <a:cxnLst/>
              <a:rect l="l" t="t" r="r" b="b"/>
              <a:pathLst>
                <a:path w="80010" h="81279">
                  <a:moveTo>
                    <a:pt x="24130" y="0"/>
                  </a:moveTo>
                  <a:lnTo>
                    <a:pt x="0" y="81280"/>
                  </a:lnTo>
                  <a:lnTo>
                    <a:pt x="80010" y="508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409949" y="2914649"/>
              <a:ext cx="519430" cy="529590"/>
            </a:xfrm>
            <a:custGeom>
              <a:avLst/>
              <a:gdLst/>
              <a:ahLst/>
              <a:cxnLst/>
              <a:rect l="l" t="t" r="r" b="b"/>
              <a:pathLst>
                <a:path w="519429" h="529589">
                  <a:moveTo>
                    <a:pt x="0" y="0"/>
                  </a:moveTo>
                  <a:lnTo>
                    <a:pt x="519429" y="5295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898900" y="3413759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53339" y="0"/>
                  </a:moveTo>
                  <a:lnTo>
                    <a:pt x="0" y="53339"/>
                  </a:lnTo>
                  <a:lnTo>
                    <a:pt x="80010" y="8001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07029" y="2881629"/>
              <a:ext cx="506730" cy="542290"/>
            </a:xfrm>
            <a:custGeom>
              <a:avLst/>
              <a:gdLst/>
              <a:ahLst/>
              <a:cxnLst/>
              <a:rect l="l" t="t" r="r" b="b"/>
              <a:pathLst>
                <a:path w="506729" h="542289">
                  <a:moveTo>
                    <a:pt x="506730" y="0"/>
                  </a:moveTo>
                  <a:lnTo>
                    <a:pt x="0" y="5422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858769" y="3394709"/>
              <a:ext cx="78740" cy="80010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24130" y="0"/>
                  </a:moveTo>
                  <a:lnTo>
                    <a:pt x="0" y="80010"/>
                  </a:lnTo>
                  <a:lnTo>
                    <a:pt x="78740" y="508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1" name="object 231"/>
          <p:cNvGrpSpPr/>
          <p:nvPr/>
        </p:nvGrpSpPr>
        <p:grpSpPr>
          <a:xfrm>
            <a:off x="5821045" y="3507105"/>
            <a:ext cx="1007110" cy="929640"/>
            <a:chOff x="5821045" y="3507105"/>
            <a:chExt cx="1007110" cy="929640"/>
          </a:xfrm>
        </p:grpSpPr>
        <p:sp>
          <p:nvSpPr>
            <p:cNvPr id="232" name="object 232"/>
            <p:cNvSpPr/>
            <p:nvPr/>
          </p:nvSpPr>
          <p:spPr>
            <a:xfrm>
              <a:off x="5971539" y="4011930"/>
              <a:ext cx="314960" cy="389890"/>
            </a:xfrm>
            <a:custGeom>
              <a:avLst/>
              <a:gdLst/>
              <a:ahLst/>
              <a:cxnLst/>
              <a:rect l="l" t="t" r="r" b="b"/>
              <a:pathLst>
                <a:path w="314960" h="389889">
                  <a:moveTo>
                    <a:pt x="0" y="389890"/>
                  </a:moveTo>
                  <a:lnTo>
                    <a:pt x="31496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253479" y="3957320"/>
              <a:ext cx="77470" cy="82550"/>
            </a:xfrm>
            <a:custGeom>
              <a:avLst/>
              <a:gdLst/>
              <a:ahLst/>
              <a:cxnLst/>
              <a:rect l="l" t="t" r="r" b="b"/>
              <a:pathLst>
                <a:path w="77470" h="82550">
                  <a:moveTo>
                    <a:pt x="77470" y="0"/>
                  </a:moveTo>
                  <a:lnTo>
                    <a:pt x="0" y="34289"/>
                  </a:lnTo>
                  <a:lnTo>
                    <a:pt x="59690" y="8254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365239" y="4030980"/>
              <a:ext cx="236220" cy="396240"/>
            </a:xfrm>
            <a:custGeom>
              <a:avLst/>
              <a:gdLst/>
              <a:ahLst/>
              <a:cxnLst/>
              <a:rect l="l" t="t" r="r" b="b"/>
              <a:pathLst>
                <a:path w="236220" h="396239">
                  <a:moveTo>
                    <a:pt x="236219" y="39624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329679" y="3970020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0" y="0"/>
                  </a:moveTo>
                  <a:lnTo>
                    <a:pt x="6350" y="85089"/>
                  </a:lnTo>
                  <a:lnTo>
                    <a:pt x="7112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830569" y="351790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830569" y="351790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332219" y="35166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09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332219" y="35166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09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  <a:path w="486409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818629" y="396684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2" name="object 241"/>
          <p:cNvGrpSpPr/>
          <p:nvPr/>
        </p:nvGrpSpPr>
        <p:grpSpPr>
          <a:xfrm>
            <a:off x="4723765" y="3507105"/>
            <a:ext cx="1005840" cy="962660"/>
            <a:chOff x="4723765" y="3507105"/>
            <a:chExt cx="1005840" cy="962660"/>
          </a:xfrm>
        </p:grpSpPr>
        <p:sp>
          <p:nvSpPr>
            <p:cNvPr id="242" name="object 242"/>
            <p:cNvSpPr/>
            <p:nvPr/>
          </p:nvSpPr>
          <p:spPr>
            <a:xfrm>
              <a:off x="4856479" y="4057650"/>
              <a:ext cx="313690" cy="389890"/>
            </a:xfrm>
            <a:custGeom>
              <a:avLst/>
              <a:gdLst/>
              <a:ahLst/>
              <a:cxnLst/>
              <a:rect l="l" t="t" r="r" b="b"/>
              <a:pathLst>
                <a:path w="313689" h="389889">
                  <a:moveTo>
                    <a:pt x="0" y="389889"/>
                  </a:moveTo>
                  <a:lnTo>
                    <a:pt x="31369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138419" y="4003040"/>
              <a:ext cx="76200" cy="82550"/>
            </a:xfrm>
            <a:custGeom>
              <a:avLst/>
              <a:gdLst/>
              <a:ahLst/>
              <a:cxnLst/>
              <a:rect l="l" t="t" r="r" b="b"/>
              <a:pathLst>
                <a:path w="76200" h="82550">
                  <a:moveTo>
                    <a:pt x="76200" y="0"/>
                  </a:moveTo>
                  <a:lnTo>
                    <a:pt x="0" y="35560"/>
                  </a:lnTo>
                  <a:lnTo>
                    <a:pt x="58419" y="82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238749" y="4064000"/>
              <a:ext cx="234950" cy="396240"/>
            </a:xfrm>
            <a:custGeom>
              <a:avLst/>
              <a:gdLst/>
              <a:ahLst/>
              <a:cxnLst/>
              <a:rect l="l" t="t" r="r" b="b"/>
              <a:pathLst>
                <a:path w="234950" h="396239">
                  <a:moveTo>
                    <a:pt x="234950" y="39623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201919" y="4003040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0" y="0"/>
                  </a:moveTo>
                  <a:lnTo>
                    <a:pt x="6350" y="85090"/>
                  </a:lnTo>
                  <a:lnTo>
                    <a:pt x="7111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233669" y="35166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233669" y="35166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  <a:path w="486410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720079" y="396684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733289" y="351790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10" y="0"/>
                  </a:lnTo>
                  <a:lnTo>
                    <a:pt x="486410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733289" y="351790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10" h="459739">
                  <a:moveTo>
                    <a:pt x="0" y="0"/>
                  </a:moveTo>
                  <a:lnTo>
                    <a:pt x="486410" y="0"/>
                  </a:lnTo>
                  <a:lnTo>
                    <a:pt x="486410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1" name="object 251"/>
          <p:cNvGraphicFramePr>
            <a:graphicFrameLocks noGrp="1"/>
          </p:cNvGraphicFramePr>
          <p:nvPr/>
        </p:nvGraphicFramePr>
        <p:xfrm>
          <a:off x="74295" y="3488055"/>
          <a:ext cx="2140584" cy="4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528320"/>
                <a:gridCol w="50800"/>
                <a:gridCol w="518159"/>
                <a:gridCol w="517525"/>
              </a:tblGrid>
              <a:tr h="45974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C33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pSp>
        <p:nvGrpSpPr>
          <p:cNvPr id="303" name="object 252"/>
          <p:cNvGrpSpPr/>
          <p:nvPr/>
        </p:nvGrpSpPr>
        <p:grpSpPr>
          <a:xfrm>
            <a:off x="1142364" y="2910204"/>
            <a:ext cx="603885" cy="577215"/>
            <a:chOff x="1142364" y="2910204"/>
            <a:chExt cx="603885" cy="577215"/>
          </a:xfrm>
        </p:grpSpPr>
        <p:sp>
          <p:nvSpPr>
            <p:cNvPr id="253" name="object 253"/>
            <p:cNvSpPr/>
            <p:nvPr/>
          </p:nvSpPr>
          <p:spPr>
            <a:xfrm>
              <a:off x="1151889" y="2919729"/>
              <a:ext cx="543560" cy="519430"/>
            </a:xfrm>
            <a:custGeom>
              <a:avLst/>
              <a:gdLst/>
              <a:ahLst/>
              <a:cxnLst/>
              <a:rect l="l" t="t" r="r" b="b"/>
              <a:pathLst>
                <a:path w="543560" h="519429">
                  <a:moveTo>
                    <a:pt x="0" y="0"/>
                  </a:moveTo>
                  <a:lnTo>
                    <a:pt x="543560" y="51943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64969" y="3408679"/>
              <a:ext cx="81280" cy="78740"/>
            </a:xfrm>
            <a:custGeom>
              <a:avLst/>
              <a:gdLst/>
              <a:ahLst/>
              <a:cxnLst/>
              <a:rect l="l" t="t" r="r" b="b"/>
              <a:pathLst>
                <a:path w="81280" h="78739">
                  <a:moveTo>
                    <a:pt x="52069" y="0"/>
                  </a:moveTo>
                  <a:lnTo>
                    <a:pt x="0" y="54610"/>
                  </a:lnTo>
                  <a:lnTo>
                    <a:pt x="81280" y="7874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5" name="object 255"/>
          <p:cNvGraphicFramePr>
            <a:graphicFrameLocks noGrp="1"/>
          </p:cNvGraphicFramePr>
          <p:nvPr/>
        </p:nvGraphicFramePr>
        <p:xfrm>
          <a:off x="144145" y="2407285"/>
          <a:ext cx="20891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27050"/>
                <a:gridCol w="527050"/>
                <a:gridCol w="517525"/>
              </a:tblGrid>
              <a:tr h="457200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pSp>
        <p:nvGrpSpPr>
          <p:cNvPr id="304" name="object 256"/>
          <p:cNvGrpSpPr/>
          <p:nvPr/>
        </p:nvGrpSpPr>
        <p:grpSpPr>
          <a:xfrm>
            <a:off x="1188719" y="1786254"/>
            <a:ext cx="1183005" cy="602615"/>
            <a:chOff x="1188719" y="1786254"/>
            <a:chExt cx="1183005" cy="602615"/>
          </a:xfrm>
        </p:grpSpPr>
        <p:sp>
          <p:nvSpPr>
            <p:cNvPr id="257" name="object 257"/>
            <p:cNvSpPr/>
            <p:nvPr/>
          </p:nvSpPr>
          <p:spPr>
            <a:xfrm>
              <a:off x="1252219" y="1795779"/>
              <a:ext cx="1109980" cy="561340"/>
            </a:xfrm>
            <a:custGeom>
              <a:avLst/>
              <a:gdLst/>
              <a:ahLst/>
              <a:cxnLst/>
              <a:rect l="l" t="t" r="r" b="b"/>
              <a:pathLst>
                <a:path w="1109980" h="561339">
                  <a:moveTo>
                    <a:pt x="1109980" y="0"/>
                  </a:moveTo>
                  <a:lnTo>
                    <a:pt x="0" y="5613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188719" y="2320289"/>
              <a:ext cx="85090" cy="68580"/>
            </a:xfrm>
            <a:custGeom>
              <a:avLst/>
              <a:gdLst/>
              <a:ahLst/>
              <a:cxnLst/>
              <a:rect l="l" t="t" r="r" b="b"/>
              <a:pathLst>
                <a:path w="85090" h="68580">
                  <a:moveTo>
                    <a:pt x="50800" y="0"/>
                  </a:moveTo>
                  <a:lnTo>
                    <a:pt x="0" y="68580"/>
                  </a:lnTo>
                  <a:lnTo>
                    <a:pt x="85090" y="6858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9" name="object 259"/>
          <p:cNvGraphicFramePr>
            <a:graphicFrameLocks noGrp="1"/>
          </p:cNvGraphicFramePr>
          <p:nvPr/>
        </p:nvGraphicFramePr>
        <p:xfrm>
          <a:off x="2308225" y="3488055"/>
          <a:ext cx="2132963" cy="45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/>
                <a:gridCol w="526415"/>
                <a:gridCol w="44450"/>
                <a:gridCol w="518159"/>
                <a:gridCol w="517524"/>
              </a:tblGrid>
              <a:tr h="458787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C33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pSp>
        <p:nvGrpSpPr>
          <p:cNvPr id="305" name="object 260"/>
          <p:cNvGrpSpPr/>
          <p:nvPr/>
        </p:nvGrpSpPr>
        <p:grpSpPr>
          <a:xfrm>
            <a:off x="3406775" y="2898775"/>
            <a:ext cx="578485" cy="588645"/>
            <a:chOff x="3406775" y="2898775"/>
            <a:chExt cx="578485" cy="588645"/>
          </a:xfrm>
        </p:grpSpPr>
        <p:sp>
          <p:nvSpPr>
            <p:cNvPr id="261" name="object 261"/>
            <p:cNvSpPr/>
            <p:nvPr/>
          </p:nvSpPr>
          <p:spPr>
            <a:xfrm>
              <a:off x="3416300" y="2908300"/>
              <a:ext cx="519430" cy="529590"/>
            </a:xfrm>
            <a:custGeom>
              <a:avLst/>
              <a:gdLst/>
              <a:ahLst/>
              <a:cxnLst/>
              <a:rect l="l" t="t" r="r" b="b"/>
              <a:pathLst>
                <a:path w="519429" h="529589">
                  <a:moveTo>
                    <a:pt x="0" y="0"/>
                  </a:moveTo>
                  <a:lnTo>
                    <a:pt x="519429" y="5295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905250" y="3407409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53339" y="0"/>
                  </a:moveTo>
                  <a:lnTo>
                    <a:pt x="0" y="53339"/>
                  </a:lnTo>
                  <a:lnTo>
                    <a:pt x="80010" y="8001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3" name="object 263"/>
          <p:cNvGraphicFramePr>
            <a:graphicFrameLocks noGrp="1"/>
          </p:cNvGraphicFramePr>
          <p:nvPr/>
        </p:nvGraphicFramePr>
        <p:xfrm>
          <a:off x="2341245" y="2403475"/>
          <a:ext cx="2089150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27050"/>
                <a:gridCol w="527050"/>
                <a:gridCol w="517525"/>
              </a:tblGrid>
              <a:tr h="46037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pSp>
        <p:nvGrpSpPr>
          <p:cNvPr id="306" name="object 264"/>
          <p:cNvGrpSpPr/>
          <p:nvPr/>
        </p:nvGrpSpPr>
        <p:grpSpPr>
          <a:xfrm>
            <a:off x="2280285" y="1823085"/>
            <a:ext cx="1110615" cy="672465"/>
            <a:chOff x="2280285" y="1823085"/>
            <a:chExt cx="1110615" cy="672465"/>
          </a:xfrm>
        </p:grpSpPr>
        <p:sp>
          <p:nvSpPr>
            <p:cNvPr id="265" name="object 265"/>
            <p:cNvSpPr/>
            <p:nvPr/>
          </p:nvSpPr>
          <p:spPr>
            <a:xfrm>
              <a:off x="2280285" y="2438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352040" y="1832610"/>
              <a:ext cx="976630" cy="521970"/>
            </a:xfrm>
            <a:custGeom>
              <a:avLst/>
              <a:gdLst/>
              <a:ahLst/>
              <a:cxnLst/>
              <a:rect l="l" t="t" r="r" b="b"/>
              <a:pathLst>
                <a:path w="976629" h="521969">
                  <a:moveTo>
                    <a:pt x="0" y="0"/>
                  </a:moveTo>
                  <a:lnTo>
                    <a:pt x="976630" y="52196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05810" y="2319020"/>
              <a:ext cx="85090" cy="68580"/>
            </a:xfrm>
            <a:custGeom>
              <a:avLst/>
              <a:gdLst/>
              <a:ahLst/>
              <a:cxnLst/>
              <a:rect l="l" t="t" r="r" b="b"/>
              <a:pathLst>
                <a:path w="85089" h="68580">
                  <a:moveTo>
                    <a:pt x="35560" y="0"/>
                  </a:moveTo>
                  <a:lnTo>
                    <a:pt x="0" y="66039"/>
                  </a:lnTo>
                  <a:lnTo>
                    <a:pt x="85089" y="68579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8" name="object 268"/>
          <p:cNvGraphicFramePr>
            <a:graphicFrameLocks noGrp="1"/>
          </p:cNvGraphicFramePr>
          <p:nvPr/>
        </p:nvGraphicFramePr>
        <p:xfrm>
          <a:off x="278765" y="1312545"/>
          <a:ext cx="4197984" cy="45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527050"/>
                <a:gridCol w="527050"/>
                <a:gridCol w="527050"/>
                <a:gridCol w="527050"/>
                <a:gridCol w="527050"/>
                <a:gridCol w="527050"/>
                <a:gridCol w="517525"/>
              </a:tblGrid>
              <a:tr h="459739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object 269"/>
          <p:cNvGraphicFramePr>
            <a:graphicFrameLocks noGrp="1"/>
          </p:cNvGraphicFramePr>
          <p:nvPr/>
        </p:nvGraphicFramePr>
        <p:xfrm>
          <a:off x="6336665" y="4448175"/>
          <a:ext cx="1659255" cy="45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62865"/>
                <a:gridCol w="574040"/>
                <a:gridCol w="528955"/>
              </a:tblGrid>
              <a:tr h="4597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object 270"/>
          <p:cNvGraphicFramePr>
            <a:graphicFrameLocks noGrp="1"/>
          </p:cNvGraphicFramePr>
          <p:nvPr/>
        </p:nvGraphicFramePr>
        <p:xfrm>
          <a:off x="-29844" y="4455159"/>
          <a:ext cx="9184629" cy="1240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"/>
                <a:gridCol w="38100"/>
                <a:gridCol w="448309"/>
                <a:gridCol w="76834"/>
                <a:gridCol w="43179"/>
                <a:gridCol w="462280"/>
                <a:gridCol w="66040"/>
                <a:gridCol w="50800"/>
                <a:gridCol w="443865"/>
                <a:gridCol w="74930"/>
                <a:gridCol w="38100"/>
                <a:gridCol w="426719"/>
                <a:gridCol w="55244"/>
                <a:gridCol w="95250"/>
                <a:gridCol w="460375"/>
                <a:gridCol w="67944"/>
                <a:gridCol w="33655"/>
                <a:gridCol w="494030"/>
                <a:gridCol w="45085"/>
                <a:gridCol w="518795"/>
                <a:gridCol w="60960"/>
                <a:gridCol w="499110"/>
                <a:gridCol w="140970"/>
                <a:gridCol w="490220"/>
                <a:gridCol w="96520"/>
                <a:gridCol w="496570"/>
                <a:gridCol w="112395"/>
                <a:gridCol w="452754"/>
                <a:gridCol w="43179"/>
                <a:gridCol w="494665"/>
                <a:gridCol w="81279"/>
                <a:gridCol w="572770"/>
                <a:gridCol w="532129"/>
                <a:gridCol w="49529"/>
                <a:gridCol w="510540"/>
                <a:gridCol w="72390"/>
                <a:gridCol w="497840"/>
              </a:tblGrid>
              <a:tr h="479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76200">
                      <a:solidFill>
                        <a:srgbClr val="CC33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76200">
                      <a:solidFill>
                        <a:srgbClr val="CC33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R w="76200">
                      <a:solidFill>
                        <a:srgbClr val="CC33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76200">
                      <a:solidFill>
                        <a:srgbClr val="CC33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</a:tr>
              <a:tr h="294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07" name="object 271"/>
          <p:cNvGrpSpPr/>
          <p:nvPr/>
        </p:nvGrpSpPr>
        <p:grpSpPr>
          <a:xfrm>
            <a:off x="8127365" y="3519805"/>
            <a:ext cx="1014730" cy="478790"/>
            <a:chOff x="8127365" y="3519805"/>
            <a:chExt cx="1014730" cy="478790"/>
          </a:xfrm>
        </p:grpSpPr>
        <p:sp>
          <p:nvSpPr>
            <p:cNvPr id="272" name="object 272"/>
            <p:cNvSpPr/>
            <p:nvPr/>
          </p:nvSpPr>
          <p:spPr>
            <a:xfrm>
              <a:off x="8136890" y="35293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09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136890" y="3529330"/>
              <a:ext cx="486409" cy="459740"/>
            </a:xfrm>
            <a:custGeom>
              <a:avLst/>
              <a:gdLst/>
              <a:ahLst/>
              <a:cxnLst/>
              <a:rect l="l" t="t" r="r" b="b"/>
              <a:pathLst>
                <a:path w="486409" h="459739">
                  <a:moveTo>
                    <a:pt x="0" y="0"/>
                  </a:moveTo>
                  <a:lnTo>
                    <a:pt x="486409" y="0"/>
                  </a:lnTo>
                  <a:lnTo>
                    <a:pt x="48640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  <a:path w="486409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623300" y="397954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647430" y="3529330"/>
              <a:ext cx="485140" cy="459740"/>
            </a:xfrm>
            <a:custGeom>
              <a:avLst/>
              <a:gdLst/>
              <a:ahLst/>
              <a:cxnLst/>
              <a:rect l="l" t="t" r="r" b="b"/>
              <a:pathLst>
                <a:path w="485140" h="459739">
                  <a:moveTo>
                    <a:pt x="0" y="0"/>
                  </a:moveTo>
                  <a:lnTo>
                    <a:pt x="485140" y="0"/>
                  </a:lnTo>
                  <a:lnTo>
                    <a:pt x="48514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647430" y="3529330"/>
              <a:ext cx="485140" cy="459740"/>
            </a:xfrm>
            <a:custGeom>
              <a:avLst/>
              <a:gdLst/>
              <a:ahLst/>
              <a:cxnLst/>
              <a:rect l="l" t="t" r="r" b="b"/>
              <a:pathLst>
                <a:path w="485140" h="459739">
                  <a:moveTo>
                    <a:pt x="0" y="0"/>
                  </a:moveTo>
                  <a:lnTo>
                    <a:pt x="485140" y="0"/>
                  </a:lnTo>
                  <a:lnTo>
                    <a:pt x="48514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  <a:path w="485140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9132570" y="397954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8290559" y="3562350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2400" dirty="0">
                <a:latin typeface="Times New Roman"/>
                <a:cs typeface="Times New Roman"/>
              </a:rPr>
              <a:t>1	9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8" name="object 279"/>
          <p:cNvGrpSpPr/>
          <p:nvPr/>
        </p:nvGrpSpPr>
        <p:grpSpPr>
          <a:xfrm>
            <a:off x="6948805" y="3507105"/>
            <a:ext cx="1117600" cy="480059"/>
            <a:chOff x="6948805" y="3507105"/>
            <a:chExt cx="1117600" cy="480059"/>
          </a:xfrm>
        </p:grpSpPr>
        <p:sp>
          <p:nvSpPr>
            <p:cNvPr id="280" name="object 280"/>
            <p:cNvSpPr/>
            <p:nvPr/>
          </p:nvSpPr>
          <p:spPr>
            <a:xfrm>
              <a:off x="6958329" y="3516630"/>
              <a:ext cx="582930" cy="459740"/>
            </a:xfrm>
            <a:custGeom>
              <a:avLst/>
              <a:gdLst/>
              <a:ahLst/>
              <a:cxnLst/>
              <a:rect l="l" t="t" r="r" b="b"/>
              <a:pathLst>
                <a:path w="582929" h="459739">
                  <a:moveTo>
                    <a:pt x="0" y="0"/>
                  </a:moveTo>
                  <a:lnTo>
                    <a:pt x="582929" y="0"/>
                  </a:lnTo>
                  <a:lnTo>
                    <a:pt x="58292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958329" y="3516630"/>
              <a:ext cx="582930" cy="459740"/>
            </a:xfrm>
            <a:custGeom>
              <a:avLst/>
              <a:gdLst/>
              <a:ahLst/>
              <a:cxnLst/>
              <a:rect l="l" t="t" r="r" b="b"/>
              <a:pathLst>
                <a:path w="582929" h="459739">
                  <a:moveTo>
                    <a:pt x="0" y="0"/>
                  </a:moveTo>
                  <a:lnTo>
                    <a:pt x="582929" y="0"/>
                  </a:lnTo>
                  <a:lnTo>
                    <a:pt x="582929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958329" y="350710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541259" y="397764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82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473949" y="3517900"/>
              <a:ext cx="582930" cy="459740"/>
            </a:xfrm>
            <a:custGeom>
              <a:avLst/>
              <a:gdLst/>
              <a:ahLst/>
              <a:cxnLst/>
              <a:rect l="l" t="t" r="r" b="b"/>
              <a:pathLst>
                <a:path w="582929" h="459739">
                  <a:moveTo>
                    <a:pt x="0" y="0"/>
                  </a:moveTo>
                  <a:lnTo>
                    <a:pt x="582929" y="0"/>
                  </a:lnTo>
                  <a:lnTo>
                    <a:pt x="582929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473949" y="3517900"/>
              <a:ext cx="582930" cy="459740"/>
            </a:xfrm>
            <a:custGeom>
              <a:avLst/>
              <a:gdLst/>
              <a:ahLst/>
              <a:cxnLst/>
              <a:rect l="l" t="t" r="r" b="b"/>
              <a:pathLst>
                <a:path w="582929" h="459739">
                  <a:moveTo>
                    <a:pt x="0" y="0"/>
                  </a:moveTo>
                  <a:lnTo>
                    <a:pt x="582929" y="0"/>
                  </a:lnTo>
                  <a:lnTo>
                    <a:pt x="582929" y="459739"/>
                  </a:lnTo>
                  <a:lnTo>
                    <a:pt x="0" y="459739"/>
                  </a:lnTo>
                  <a:lnTo>
                    <a:pt x="0" y="0"/>
                  </a:lnTo>
                  <a:close/>
                </a:path>
                <a:path w="582929" h="4597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8056879" y="396811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8"/>
                  </a:moveTo>
                  <a:lnTo>
                    <a:pt x="0" y="0"/>
                  </a:lnTo>
                  <a:lnTo>
                    <a:pt x="0" y="1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287"/>
          <p:cNvSpPr txBox="1"/>
          <p:nvPr/>
        </p:nvSpPr>
        <p:spPr>
          <a:xfrm>
            <a:off x="4810759" y="3552190"/>
            <a:ext cx="311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185545" algn="l"/>
                <a:tab pos="1610995" algn="l"/>
                <a:tab pos="2285365" algn="l"/>
                <a:tab pos="2800985" algn="l"/>
              </a:tabLst>
            </a:pPr>
            <a:r>
              <a:rPr sz="2400" dirty="0">
                <a:latin typeface="Times New Roman"/>
                <a:cs typeface="Times New Roman"/>
              </a:rPr>
              <a:t>18	26	6	32	15	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1466850" y="891540"/>
            <a:ext cx="1912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Original</a:t>
            </a:r>
            <a:r>
              <a:rPr sz="2000" u="heavy" spc="-5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5845809" y="918209"/>
            <a:ext cx="17297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Sorted</a:t>
            </a:r>
            <a:r>
              <a:rPr sz="2000" u="heavy" spc="-50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279" y="109220"/>
            <a:ext cx="4835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Merge-Sort </a:t>
            </a:r>
            <a:r>
              <a:rPr sz="4400" dirty="0"/>
              <a:t>(A, </a:t>
            </a:r>
            <a:r>
              <a:rPr sz="4400" spc="-5" dirty="0"/>
              <a:t>p,</a:t>
            </a:r>
            <a:r>
              <a:rPr sz="4400" spc="-90" dirty="0"/>
              <a:t> </a:t>
            </a:r>
            <a:r>
              <a:rPr sz="4400" spc="-5" dirty="0"/>
              <a:t>r)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5319" y="1715770"/>
            <a:ext cx="75126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INPUT: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sequence of </a:t>
            </a:r>
            <a:r>
              <a:rPr sz="2800" i="1" dirty="0">
                <a:solidFill>
                  <a:srgbClr val="009999"/>
                </a:solidFill>
                <a:latin typeface="Arial"/>
                <a:cs typeface="Arial"/>
              </a:rPr>
              <a:t>n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numbers </a:t>
            </a: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stored</a:t>
            </a:r>
            <a:r>
              <a:rPr sz="2800" b="1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950" y="2142490"/>
            <a:ext cx="1247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array</a:t>
            </a:r>
            <a:r>
              <a:rPr sz="2800" b="1" spc="-11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19" y="2684174"/>
            <a:ext cx="632079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45"/>
              </a:lnSpc>
              <a:tabLst>
                <a:tab pos="340995" algn="l"/>
              </a:tabLst>
            </a:pPr>
            <a:r>
              <a:rPr sz="4200" baseline="2976" dirty="0">
                <a:solidFill>
                  <a:srgbClr val="CC3300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OUTPUT: </a:t>
            </a: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an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ordered sequence of</a:t>
            </a:r>
            <a:r>
              <a:rPr sz="2800" b="1" spc="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ct val="100000"/>
              </a:lnSpc>
            </a:pP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2743200"/>
            <a:ext cx="7335520" cy="2288540"/>
          </a:xfrm>
          <a:prstGeom prst="rect">
            <a:avLst/>
          </a:prstGeom>
          <a:solidFill>
            <a:srgbClr val="CCEBFF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  <a:tabLst>
                <a:tab pos="271589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MergeSort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)	// </a:t>
            </a:r>
            <a:r>
              <a:rPr sz="2000" dirty="0">
                <a:latin typeface="Times New Roman"/>
                <a:cs typeface="Times New Roman"/>
              </a:rPr>
              <a:t>sort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p..r</a:t>
            </a:r>
            <a:r>
              <a:rPr sz="2000" dirty="0">
                <a:latin typeface="Times New Roman"/>
                <a:cs typeface="Times New Roman"/>
              </a:rPr>
              <a:t>] by </a:t>
            </a:r>
            <a:r>
              <a:rPr sz="2000" spc="-5" dirty="0">
                <a:latin typeface="Times New Roman"/>
                <a:cs typeface="Times New Roman"/>
              </a:rPr>
              <a:t>divide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conquer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1	</a:t>
            </a:r>
            <a:r>
              <a:rPr sz="2400" b="1" spc="5" dirty="0">
                <a:latin typeface="Times New Roman"/>
                <a:cs typeface="Times New Roman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851535" algn="l"/>
              </a:tabLst>
            </a:pPr>
            <a:r>
              <a:rPr sz="2400" b="1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MergeSort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MergeSort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+1,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 // </a:t>
            </a:r>
            <a:r>
              <a:rPr sz="2000" spc="-5" dirty="0">
                <a:latin typeface="Times New Roman"/>
                <a:cs typeface="Times New Roman"/>
              </a:rPr>
              <a:t>merges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p..q</a:t>
            </a:r>
            <a:r>
              <a:rPr sz="2000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q+1..r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5194300"/>
            <a:ext cx="3808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Initial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Call: </a:t>
            </a:r>
            <a:r>
              <a:rPr sz="2400" spc="-5" dirty="0">
                <a:latin typeface="Times New Roman"/>
                <a:cs typeface="Times New Roman"/>
              </a:rPr>
              <a:t>MergeSort(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760" y="0"/>
            <a:ext cx="4341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Procedure</a:t>
            </a:r>
            <a:r>
              <a:rPr sz="4400" spc="-85" dirty="0"/>
              <a:t> </a:t>
            </a:r>
            <a:r>
              <a:rPr sz="4400" dirty="0"/>
              <a:t>Merge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28600" y="609600"/>
            <a:ext cx="3829050" cy="5962650"/>
            <a:chOff x="219075" y="904875"/>
            <a:chExt cx="3829050" cy="5962650"/>
          </a:xfrm>
        </p:grpSpPr>
        <p:sp>
          <p:nvSpPr>
            <p:cNvPr id="4" name="object 4"/>
            <p:cNvSpPr/>
            <p:nvPr/>
          </p:nvSpPr>
          <p:spPr>
            <a:xfrm>
              <a:off x="228600" y="914400"/>
              <a:ext cx="3810000" cy="5943600"/>
            </a:xfrm>
            <a:custGeom>
              <a:avLst/>
              <a:gdLst/>
              <a:ahLst/>
              <a:cxnLst/>
              <a:rect l="l" t="t" r="r" b="b"/>
              <a:pathLst>
                <a:path w="3810000" h="5943600">
                  <a:moveTo>
                    <a:pt x="3810000" y="5943600"/>
                  </a:moveTo>
                  <a:lnTo>
                    <a:pt x="0" y="5943600"/>
                  </a:lnTo>
                  <a:lnTo>
                    <a:pt x="0" y="0"/>
                  </a:lnTo>
                  <a:lnTo>
                    <a:pt x="3810000" y="0"/>
                  </a:lnTo>
                  <a:lnTo>
                    <a:pt x="3810000" y="594360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914400"/>
              <a:ext cx="3810000" cy="5943600"/>
            </a:xfrm>
            <a:custGeom>
              <a:avLst/>
              <a:gdLst/>
              <a:ahLst/>
              <a:cxnLst/>
              <a:rect l="l" t="t" r="r" b="b"/>
              <a:pathLst>
                <a:path w="3810000" h="5943600">
                  <a:moveTo>
                    <a:pt x="0" y="594360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594360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" y="609600"/>
            <a:ext cx="3681730" cy="608756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46430" indent="-60833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45795" algn="l"/>
                <a:tab pos="646430" algn="l"/>
              </a:tabLst>
            </a:pP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Merge(</a:t>
            </a:r>
            <a:r>
              <a:rPr sz="2000" b="1" i="1" spc="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, </a:t>
            </a:r>
            <a:r>
              <a:rPr sz="2000" b="1" i="1" spc="-5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, </a:t>
            </a:r>
            <a:r>
              <a:rPr sz="2000" b="1" i="1" spc="-5" dirty="0">
                <a:solidFill>
                  <a:srgbClr val="FF3300"/>
                </a:solidFill>
                <a:latin typeface="Arial"/>
                <a:cs typeface="Arial"/>
              </a:rPr>
              <a:t>q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2000" b="1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270"/>
              </a:spcBef>
              <a:buChar char="•"/>
              <a:tabLst>
                <a:tab pos="645795" algn="l"/>
                <a:tab pos="646430" algn="l"/>
                <a:tab pos="927735" algn="l"/>
              </a:tabLst>
            </a:pPr>
            <a:r>
              <a:rPr sz="3000" baseline="1388" dirty="0">
                <a:latin typeface="Arial"/>
                <a:cs typeface="Arial"/>
              </a:rPr>
              <a:t>1	</a:t>
            </a:r>
            <a:r>
              <a:rPr sz="3000" i="1" spc="-202" baseline="1388" dirty="0">
                <a:latin typeface="Arial"/>
                <a:cs typeface="Arial"/>
              </a:rPr>
              <a:t>n</a:t>
            </a:r>
            <a:r>
              <a:rPr sz="1725" spc="-202" baseline="-21739" dirty="0">
                <a:latin typeface="Arial"/>
                <a:cs typeface="Arial"/>
              </a:rPr>
              <a:t>1</a:t>
            </a:r>
            <a:r>
              <a:rPr sz="1725" spc="67" baseline="-21739" dirty="0">
                <a:latin typeface="Arial"/>
                <a:cs typeface="Arial"/>
              </a:rPr>
              <a:t> </a:t>
            </a:r>
            <a:r>
              <a:rPr sz="3000" baseline="1388" dirty="0">
                <a:latin typeface="Symbol"/>
                <a:cs typeface="Symbol"/>
              </a:rPr>
              <a:t></a:t>
            </a:r>
            <a:r>
              <a:rPr sz="3000" baseline="1388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q </a:t>
            </a:r>
            <a:r>
              <a:rPr sz="3000" baseline="1388" dirty="0">
                <a:latin typeface="Arial"/>
                <a:cs typeface="Arial"/>
              </a:rPr>
              <a:t>– </a:t>
            </a:r>
            <a:r>
              <a:rPr sz="3000" i="1" baseline="1388" dirty="0">
                <a:latin typeface="Arial"/>
                <a:cs typeface="Arial"/>
              </a:rPr>
              <a:t>p </a:t>
            </a:r>
            <a:r>
              <a:rPr sz="3000" baseline="1388" dirty="0">
                <a:latin typeface="Arial"/>
                <a:cs typeface="Arial"/>
              </a:rPr>
              <a:t>+</a:t>
            </a:r>
            <a:r>
              <a:rPr sz="3000" spc="22" baseline="1388" dirty="0">
                <a:latin typeface="Arial"/>
                <a:cs typeface="Arial"/>
              </a:rPr>
              <a:t> </a:t>
            </a:r>
            <a:r>
              <a:rPr sz="3000" baseline="1388" dirty="0">
                <a:latin typeface="Arial"/>
                <a:cs typeface="Arial"/>
              </a:rPr>
              <a:t>1</a:t>
            </a:r>
            <a:endParaRPr sz="3000" baseline="1388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560"/>
              </a:spcBef>
              <a:buChar char="•"/>
              <a:tabLst>
                <a:tab pos="645795" algn="l"/>
                <a:tab pos="646430" algn="l"/>
                <a:tab pos="927735" algn="l"/>
              </a:tabLst>
            </a:pPr>
            <a:r>
              <a:rPr sz="3000" baseline="1388" dirty="0">
                <a:latin typeface="Arial"/>
                <a:cs typeface="Arial"/>
              </a:rPr>
              <a:t>2	</a:t>
            </a:r>
            <a:r>
              <a:rPr sz="3000" i="1" spc="-202" baseline="1388" dirty="0">
                <a:latin typeface="Arial"/>
                <a:cs typeface="Arial"/>
              </a:rPr>
              <a:t>n</a:t>
            </a:r>
            <a:r>
              <a:rPr sz="1725" spc="-202" baseline="-21739" dirty="0">
                <a:latin typeface="Arial"/>
                <a:cs typeface="Arial"/>
              </a:rPr>
              <a:t>2</a:t>
            </a:r>
            <a:r>
              <a:rPr sz="1725" spc="67" baseline="-21739" dirty="0">
                <a:latin typeface="Arial"/>
                <a:cs typeface="Arial"/>
              </a:rPr>
              <a:t> </a:t>
            </a:r>
            <a:r>
              <a:rPr sz="3000" baseline="1388" dirty="0">
                <a:latin typeface="Symbol"/>
                <a:cs typeface="Symbol"/>
              </a:rPr>
              <a:t></a:t>
            </a:r>
            <a:r>
              <a:rPr sz="3000" baseline="1388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r </a:t>
            </a:r>
            <a:r>
              <a:rPr sz="3000" baseline="1388" dirty="0">
                <a:latin typeface="Arial"/>
                <a:cs typeface="Arial"/>
              </a:rPr>
              <a:t>–</a:t>
            </a:r>
            <a:r>
              <a:rPr sz="3000" spc="52" baseline="1388" dirty="0">
                <a:latin typeface="Arial"/>
                <a:cs typeface="Arial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q</a:t>
            </a:r>
            <a:endParaRPr sz="3000" baseline="1388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500"/>
              </a:spcBef>
              <a:buFont typeface="UnDotum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n</a:t>
            </a:r>
            <a:r>
              <a:rPr sz="1725" spc="-202" baseline="-24154" dirty="0">
                <a:latin typeface="Arial"/>
                <a:cs typeface="Arial"/>
              </a:rPr>
              <a:t>1</a:t>
            </a:r>
            <a:endParaRPr sz="1725" baseline="-24154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sz="3000" spc="-1177" baseline="5555" dirty="0">
                <a:latin typeface="UnDotum"/>
                <a:cs typeface="UnDotum"/>
              </a:rPr>
              <a:t>	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220"/>
              </a:spcBef>
              <a:buFont typeface="UnDotum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n</a:t>
            </a:r>
            <a:r>
              <a:rPr sz="1725" spc="-202" baseline="-24154" dirty="0">
                <a:latin typeface="Arial"/>
                <a:cs typeface="Arial"/>
              </a:rPr>
              <a:t>2</a:t>
            </a:r>
            <a:endParaRPr sz="1725" baseline="-24154">
              <a:latin typeface="Arial"/>
              <a:cs typeface="Arial"/>
            </a:endParaRPr>
          </a:p>
          <a:p>
            <a:pPr marL="927100" indent="-88900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UnDotum"/>
              <a:buChar char="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q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  <a:tabLst>
                <a:tab pos="645795" algn="l"/>
              </a:tabLst>
            </a:pPr>
            <a:r>
              <a:rPr sz="3000" spc="-1177" baseline="1388" dirty="0">
                <a:latin typeface="UnDotum"/>
                <a:cs typeface="UnDotum"/>
              </a:rPr>
              <a:t>	</a:t>
            </a:r>
            <a:r>
              <a:rPr sz="2000" i="1" spc="-4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[</a:t>
            </a:r>
            <a:r>
              <a:rPr sz="2000" i="1" spc="-40" dirty="0">
                <a:latin typeface="Arial"/>
                <a:cs typeface="Arial"/>
              </a:rPr>
              <a:t>n</a:t>
            </a:r>
            <a:r>
              <a:rPr sz="1725" i="1" spc="-60" baseline="-24154" dirty="0">
                <a:latin typeface="Arial"/>
                <a:cs typeface="Arial"/>
              </a:rPr>
              <a:t>1</a:t>
            </a:r>
            <a:r>
              <a:rPr sz="2000" spc="-40" dirty="0">
                <a:latin typeface="Arial"/>
                <a:cs typeface="Arial"/>
              </a:rPr>
              <a:t>+1]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645795" algn="l"/>
              </a:tabLst>
            </a:pPr>
            <a:r>
              <a:rPr sz="3000" spc="-1177" baseline="1388" dirty="0">
                <a:latin typeface="UnDotum"/>
                <a:cs typeface="UnDotum"/>
              </a:rPr>
              <a:t>	</a:t>
            </a:r>
            <a:r>
              <a:rPr sz="2000" i="1" spc="-4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[</a:t>
            </a:r>
            <a:r>
              <a:rPr sz="2000" i="1" spc="-40" dirty="0">
                <a:latin typeface="Arial"/>
                <a:cs typeface="Arial"/>
              </a:rPr>
              <a:t>n</a:t>
            </a:r>
            <a:r>
              <a:rPr sz="1725" i="1" spc="-60" baseline="-24154" dirty="0">
                <a:latin typeface="Arial"/>
                <a:cs typeface="Arial"/>
              </a:rPr>
              <a:t>2</a:t>
            </a:r>
            <a:r>
              <a:rPr sz="2000" spc="-40" dirty="0">
                <a:latin typeface="Arial"/>
                <a:cs typeface="Arial"/>
              </a:rPr>
              <a:t>+1]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  <a:tabLst>
                <a:tab pos="645795" algn="l"/>
              </a:tabLst>
            </a:pPr>
            <a:r>
              <a:rPr sz="3000" spc="-1177" baseline="5555" dirty="0">
                <a:latin typeface="UnDotum"/>
                <a:cs typeface="UnDotum"/>
              </a:rPr>
              <a:t>	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645795" algn="l"/>
              </a:tabLst>
            </a:pPr>
            <a:r>
              <a:rPr sz="3000" spc="-1177" baseline="5555" dirty="0">
                <a:latin typeface="UnDotum"/>
                <a:cs typeface="UnDotum"/>
              </a:rPr>
              <a:t>	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260"/>
              </a:spcBef>
              <a:buFont typeface="UnDotum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927100" indent="-88900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UnDotum"/>
              <a:buChar char="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if 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07770" indent="-116967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UnDotum"/>
              <a:buChar char=""/>
              <a:tabLst>
                <a:tab pos="1207135" algn="l"/>
                <a:tab pos="120777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then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1838325" algn="l"/>
              </a:tabLst>
            </a:pPr>
            <a:r>
              <a:rPr sz="3000" spc="-1177" baseline="5555" dirty="0">
                <a:latin typeface="UnDotum"/>
                <a:cs typeface="UnDotum"/>
              </a:rPr>
              <a:t>	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07770" indent="-116967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UnDotum"/>
              <a:buChar char=""/>
              <a:tabLst>
                <a:tab pos="1207135" algn="l"/>
                <a:tab pos="1207770" algn="l"/>
              </a:tabLst>
            </a:pP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else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i="1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1838325" algn="l"/>
              </a:tabLst>
            </a:pPr>
            <a:r>
              <a:rPr sz="3000" spc="-1177" baseline="5555" dirty="0">
                <a:latin typeface="UnDotum"/>
                <a:cs typeface="UnDotum"/>
              </a:rPr>
              <a:t>	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29" y="4373879"/>
            <a:ext cx="3717290" cy="11925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5090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Sentinels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avoid having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check if either subarray is  fully copied at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step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000" y="3200400"/>
            <a:ext cx="2821305" cy="1736725"/>
            <a:chOff x="1981200" y="3351529"/>
            <a:chExt cx="2821305" cy="1736725"/>
          </a:xfrm>
        </p:grpSpPr>
        <p:sp>
          <p:nvSpPr>
            <p:cNvPr id="9" name="object 9"/>
            <p:cNvSpPr/>
            <p:nvPr/>
          </p:nvSpPr>
          <p:spPr>
            <a:xfrm>
              <a:off x="2044700" y="3383279"/>
              <a:ext cx="2734310" cy="1303020"/>
            </a:xfrm>
            <a:custGeom>
              <a:avLst/>
              <a:gdLst/>
              <a:ahLst/>
              <a:cxnLst/>
              <a:rect l="l" t="t" r="r" b="b"/>
              <a:pathLst>
                <a:path w="2734310" h="1303020">
                  <a:moveTo>
                    <a:pt x="2734310" y="130302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351529"/>
              <a:ext cx="85090" cy="67310"/>
            </a:xfrm>
            <a:custGeom>
              <a:avLst/>
              <a:gdLst/>
              <a:ahLst/>
              <a:cxnLst/>
              <a:rect l="l" t="t" r="r" b="b"/>
              <a:pathLst>
                <a:path w="85089" h="67310">
                  <a:moveTo>
                    <a:pt x="85089" y="0"/>
                  </a:moveTo>
                  <a:lnTo>
                    <a:pt x="0" y="1270"/>
                  </a:lnTo>
                  <a:lnTo>
                    <a:pt x="52069" y="6731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7719" y="3677919"/>
              <a:ext cx="2715260" cy="1037590"/>
            </a:xfrm>
            <a:custGeom>
              <a:avLst/>
              <a:gdLst/>
              <a:ahLst/>
              <a:cxnLst/>
              <a:rect l="l" t="t" r="r" b="b"/>
              <a:pathLst>
                <a:path w="2715260" h="1037589">
                  <a:moveTo>
                    <a:pt x="2715260" y="103758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1680" y="3644899"/>
              <a:ext cx="83820" cy="69850"/>
            </a:xfrm>
            <a:custGeom>
              <a:avLst/>
              <a:gdLst/>
              <a:ahLst/>
              <a:cxnLst/>
              <a:rect l="l" t="t" r="r" b="b"/>
              <a:pathLst>
                <a:path w="83819" h="69850">
                  <a:moveTo>
                    <a:pt x="83819" y="0"/>
                  </a:moveTo>
                  <a:lnTo>
                    <a:pt x="0" y="7619"/>
                  </a:lnTo>
                  <a:lnTo>
                    <a:pt x="57150" y="69850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7619" y="5017769"/>
              <a:ext cx="2245360" cy="60960"/>
            </a:xfrm>
            <a:custGeom>
              <a:avLst/>
              <a:gdLst/>
              <a:ahLst/>
              <a:cxnLst/>
              <a:rect l="l" t="t" r="r" b="b"/>
              <a:pathLst>
                <a:path w="2245360" h="60960">
                  <a:moveTo>
                    <a:pt x="2245360" y="6095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6500" y="49809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5560"/>
                  </a:lnTo>
                  <a:lnTo>
                    <a:pt x="7493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42229" y="1165859"/>
            <a:ext cx="294259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Input: </a:t>
            </a:r>
            <a:r>
              <a:rPr sz="2400" spc="-5" dirty="0">
                <a:latin typeface="Times New Roman"/>
                <a:cs typeface="Times New Roman"/>
              </a:rPr>
              <a:t>Array </a:t>
            </a:r>
            <a:r>
              <a:rPr sz="2400" dirty="0">
                <a:latin typeface="Times New Roman"/>
                <a:cs typeface="Times New Roman"/>
              </a:rPr>
              <a:t>containing  sorted subarrays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p..q</a:t>
            </a:r>
            <a:r>
              <a:rPr sz="2400" spc="-5" dirty="0">
                <a:latin typeface="Times New Roman"/>
                <a:cs typeface="Times New Roman"/>
              </a:rPr>
              <a:t>]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q+1..r</a:t>
            </a:r>
            <a:r>
              <a:rPr sz="2400" spc="-5" dirty="0">
                <a:latin typeface="Times New Roman"/>
                <a:cs typeface="Times New Roman"/>
              </a:rPr>
              <a:t>].</a:t>
            </a:r>
            <a:endParaRPr sz="2400">
              <a:latin typeface="Times New Roman"/>
              <a:cs typeface="Times New Roman"/>
            </a:endParaRPr>
          </a:p>
          <a:p>
            <a:pPr marL="12700" marR="142240" algn="just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Output: </a:t>
            </a:r>
            <a:r>
              <a:rPr sz="2400" dirty="0">
                <a:latin typeface="Times New Roman"/>
                <a:cs typeface="Times New Roman"/>
              </a:rPr>
              <a:t>Merged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  subarray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p..r</a:t>
            </a:r>
            <a:r>
              <a:rPr sz="2400" spc="-5" dirty="0">
                <a:latin typeface="Times New Roman"/>
                <a:cs typeface="Times New Roman"/>
              </a:rPr>
              <a:t>].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937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250" y="109220"/>
            <a:ext cx="4398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 </a:t>
            </a:r>
            <a:r>
              <a:rPr sz="4400" dirty="0"/>
              <a:t>–</a:t>
            </a:r>
            <a:r>
              <a:rPr sz="4400" spc="-70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663189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189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07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3059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2820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3200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00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697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8170" y="1330960"/>
          <a:ext cx="6393808" cy="46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497840"/>
                <a:gridCol w="509904"/>
                <a:gridCol w="509269"/>
                <a:gridCol w="598169"/>
                <a:gridCol w="497839"/>
                <a:gridCol w="503554"/>
                <a:gridCol w="490854"/>
                <a:gridCol w="576579"/>
                <a:gridCol w="1106170"/>
              </a:tblGrid>
              <a:tr h="46101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9750" y="1319529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731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400" y="33453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4400" y="33453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0010" y="33453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6270" y="33453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00505" y="3255645"/>
          <a:ext cx="2611754" cy="4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10540"/>
                <a:gridCol w="509269"/>
                <a:gridCol w="590550"/>
                <a:gridCol w="504825"/>
              </a:tblGrid>
              <a:tr h="45974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055870" y="33580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6250" y="33580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8050" y="335804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8750" y="33580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67275" y="3268345"/>
          <a:ext cx="2608576" cy="460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504190"/>
                <a:gridCol w="483869"/>
                <a:gridCol w="601344"/>
                <a:gridCol w="526414"/>
              </a:tblGrid>
              <a:tr h="46037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218179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1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9579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4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514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848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8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875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97330" y="3827779"/>
            <a:ext cx="2857500" cy="459740"/>
          </a:xfrm>
          <a:custGeom>
            <a:avLst/>
            <a:gdLst/>
            <a:ahLst/>
            <a:cxnLst/>
            <a:rect l="l" t="t" r="r" b="b"/>
            <a:pathLst>
              <a:path w="2857500" h="459739">
                <a:moveTo>
                  <a:pt x="0" y="0"/>
                </a:moveTo>
                <a:lnTo>
                  <a:pt x="2857499" y="0"/>
                </a:lnTo>
                <a:lnTo>
                  <a:pt x="285749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971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97330" y="3827779"/>
            <a:ext cx="2247900" cy="459740"/>
          </a:xfrm>
          <a:custGeom>
            <a:avLst/>
            <a:gdLst/>
            <a:ahLst/>
            <a:cxnLst/>
            <a:rect l="l" t="t" r="r" b="b"/>
            <a:pathLst>
              <a:path w="2247900" h="459739">
                <a:moveTo>
                  <a:pt x="0" y="0"/>
                </a:moveTo>
                <a:lnTo>
                  <a:pt x="2247899" y="0"/>
                </a:lnTo>
                <a:lnTo>
                  <a:pt x="224789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305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7330" y="3827779"/>
            <a:ext cx="2171700" cy="459740"/>
          </a:xfrm>
          <a:custGeom>
            <a:avLst/>
            <a:gdLst/>
            <a:ahLst/>
            <a:cxnLst/>
            <a:rect l="l" t="t" r="r" b="b"/>
            <a:pathLst>
              <a:path w="2171700" h="459739">
                <a:moveTo>
                  <a:pt x="0" y="0"/>
                </a:moveTo>
                <a:lnTo>
                  <a:pt x="2171699" y="0"/>
                </a:lnTo>
                <a:lnTo>
                  <a:pt x="217169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639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9729" y="3827779"/>
            <a:ext cx="2552700" cy="459740"/>
          </a:xfrm>
          <a:custGeom>
            <a:avLst/>
            <a:gdLst/>
            <a:ahLst/>
            <a:cxnLst/>
            <a:rect l="l" t="t" r="r" b="b"/>
            <a:pathLst>
              <a:path w="2552700" h="459739">
                <a:moveTo>
                  <a:pt x="0" y="0"/>
                </a:moveTo>
                <a:lnTo>
                  <a:pt x="2552699" y="0"/>
                </a:lnTo>
                <a:lnTo>
                  <a:pt x="255269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84600" y="38608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2279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75679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0908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24400" y="3827779"/>
            <a:ext cx="2748280" cy="459740"/>
          </a:xfrm>
          <a:custGeom>
            <a:avLst/>
            <a:gdLst/>
            <a:ahLst/>
            <a:cxnLst/>
            <a:rect l="l" t="t" r="r" b="b"/>
            <a:pathLst>
              <a:path w="2748279" h="459739">
                <a:moveTo>
                  <a:pt x="0" y="0"/>
                </a:moveTo>
                <a:lnTo>
                  <a:pt x="2748279" y="0"/>
                </a:lnTo>
                <a:lnTo>
                  <a:pt x="274827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87869" y="38608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44420" y="1951989"/>
            <a:ext cx="5361940" cy="825500"/>
          </a:xfrm>
          <a:custGeom>
            <a:avLst/>
            <a:gdLst/>
            <a:ahLst/>
            <a:cxnLst/>
            <a:rect l="l" t="t" r="r" b="b"/>
            <a:pathLst>
              <a:path w="5361940" h="825500">
                <a:moveTo>
                  <a:pt x="0" y="0"/>
                </a:moveTo>
                <a:lnTo>
                  <a:pt x="5361939" y="0"/>
                </a:lnTo>
                <a:lnTo>
                  <a:pt x="5361939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65290" y="19862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39189" y="3224529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2629" y="327279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1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cer\Desktop\merge-sort-demo-step-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080" y="109220"/>
            <a:ext cx="5645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Analysis of Merge</a:t>
            </a:r>
            <a:r>
              <a:rPr sz="4400" spc="-50" dirty="0"/>
              <a:t> </a:t>
            </a:r>
            <a:r>
              <a:rPr sz="4400" spc="-5" dirty="0"/>
              <a:t>Sort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/>
              <a:t>Running </a:t>
            </a:r>
            <a:r>
              <a:rPr sz="2800" dirty="0"/>
              <a:t>time </a:t>
            </a:r>
            <a:r>
              <a:rPr sz="2800" b="1" i="1" spc="-1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(</a:t>
            </a:r>
            <a:r>
              <a:rPr sz="28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) </a:t>
            </a:r>
            <a:r>
              <a:rPr sz="2800" spc="-5" dirty="0"/>
              <a:t>of Merge</a:t>
            </a:r>
            <a:r>
              <a:rPr sz="2800" spc="35" dirty="0"/>
              <a:t> </a:t>
            </a:r>
            <a:r>
              <a:rPr sz="2800" spc="-5" dirty="0"/>
              <a:t>Sort: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Divide: </a:t>
            </a:r>
            <a:r>
              <a:rPr sz="2800" dirty="0">
                <a:solidFill>
                  <a:srgbClr val="000000"/>
                </a:solidFill>
              </a:rPr>
              <a:t>computing </a:t>
            </a:r>
            <a:r>
              <a:rPr sz="2800" spc="-5" dirty="0">
                <a:solidFill>
                  <a:srgbClr val="000000"/>
                </a:solidFill>
              </a:rPr>
              <a:t>the </a:t>
            </a:r>
            <a:r>
              <a:rPr sz="2800" dirty="0">
                <a:solidFill>
                  <a:srgbClr val="000000"/>
                </a:solidFill>
              </a:rPr>
              <a:t>middle </a:t>
            </a:r>
            <a:r>
              <a:rPr sz="2800" spc="-5" dirty="0">
                <a:solidFill>
                  <a:srgbClr val="000000"/>
                </a:solidFill>
              </a:rPr>
              <a:t>takes</a:t>
            </a:r>
            <a:r>
              <a:rPr sz="2800" spc="55" dirty="0">
                <a:solidFill>
                  <a:srgbClr val="000000"/>
                </a:solidFill>
              </a:rPr>
              <a:t>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/>
              <a:t>(1)</a:t>
            </a:r>
            <a:endParaRPr sz="2800" dirty="0">
              <a:latin typeface="Symbol"/>
              <a:cs typeface="Symbo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Conquer: solving </a:t>
            </a:r>
            <a:r>
              <a:rPr sz="2800" dirty="0">
                <a:solidFill>
                  <a:srgbClr val="000000"/>
                </a:solidFill>
              </a:rPr>
              <a:t>2 subproblems </a:t>
            </a:r>
            <a:r>
              <a:rPr sz="2800" spc="-5" dirty="0">
                <a:solidFill>
                  <a:srgbClr val="000000"/>
                </a:solidFill>
              </a:rPr>
              <a:t>takes</a:t>
            </a:r>
            <a:r>
              <a:rPr sz="2800" spc="55" dirty="0">
                <a:solidFill>
                  <a:srgbClr val="000000"/>
                </a:solidFill>
              </a:rPr>
              <a:t> </a:t>
            </a:r>
            <a:r>
              <a:rPr sz="2800" spc="-5" dirty="0"/>
              <a:t>2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/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/>
              <a:t>/2)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Combine: merging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000000"/>
                </a:solidFill>
              </a:rPr>
              <a:t>elements takes</a:t>
            </a:r>
            <a:r>
              <a:rPr sz="2800" spc="65" dirty="0">
                <a:solidFill>
                  <a:srgbClr val="000000"/>
                </a:solidFill>
              </a:rPr>
              <a:t>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/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/>
              <a:t>)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Total</a:t>
            </a:r>
            <a:r>
              <a:rPr sz="3200" spc="-5" dirty="0">
                <a:solidFill>
                  <a:srgbClr val="000000"/>
                </a:solidFill>
              </a:rPr>
              <a:t>: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2205989" y="3987800"/>
            <a:ext cx="3791585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IN" sz="2800" i="1" spc="-5" dirty="0" smtClean="0">
                <a:solidFill>
                  <a:srgbClr val="CC3300"/>
                </a:solidFill>
                <a:latin typeface="Arial"/>
                <a:cs typeface="Arial"/>
              </a:rPr>
              <a:t>     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=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spc="-5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1)</a:t>
            </a:r>
            <a:endParaRPr sz="280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i="1" smtClean="0">
                <a:solidFill>
                  <a:srgbClr val="CC3300"/>
                </a:solidFill>
                <a:latin typeface="Arial"/>
                <a:cs typeface="Arial"/>
              </a:rPr>
              <a:t>= 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/2) </a:t>
            </a:r>
            <a:r>
              <a:rPr sz="2800" i="1" smtClean="0">
                <a:solidFill>
                  <a:srgbClr val="CC3300"/>
                </a:solidFill>
                <a:latin typeface="Arial"/>
                <a:cs typeface="Arial"/>
              </a:rPr>
              <a:t>+</a:t>
            </a:r>
            <a:r>
              <a:rPr sz="2800" i="1" spc="-45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smtClean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smtClean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smtClean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790" y="3987800"/>
            <a:ext cx="15621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07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if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n =</a:t>
            </a:r>
            <a:r>
              <a:rPr sz="2800" i="1" spc="-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CC3300"/>
                </a:solidFill>
                <a:latin typeface="Arial"/>
                <a:cs typeface="Arial"/>
              </a:rPr>
              <a:t>1  </a:t>
            </a:r>
            <a:r>
              <a:rPr lang="en-IN" sz="2800" dirty="0" smtClean="0">
                <a:solidFill>
                  <a:srgbClr val="CC3300"/>
                </a:solidFill>
                <a:latin typeface="Arial"/>
                <a:cs typeface="Arial"/>
              </a:rPr>
              <a:t>      </a:t>
            </a:r>
            <a:r>
              <a:rPr sz="2800" smtClean="0">
                <a:solidFill>
                  <a:srgbClr val="CC3300"/>
                </a:solidFill>
                <a:latin typeface="Arial"/>
                <a:cs typeface="Arial"/>
              </a:rPr>
              <a:t>if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n &gt;</a:t>
            </a:r>
            <a:r>
              <a:rPr sz="2800" i="1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10" y="5146040"/>
            <a:ext cx="6046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0545" algn="l"/>
              </a:tabLst>
            </a:pPr>
            <a:r>
              <a:rPr lang="en-IN" sz="2800" dirty="0">
                <a:solidFill>
                  <a:srgbClr val="009999"/>
                </a:solidFill>
                <a:latin typeface="Symbol"/>
                <a:cs typeface="Arial"/>
              </a:rPr>
              <a:t>  </a:t>
            </a:r>
            <a:r>
              <a:rPr lang="en-IN" sz="2800" dirty="0" smtClean="0">
                <a:solidFill>
                  <a:srgbClr val="009999"/>
                </a:solidFill>
                <a:latin typeface="Symbol"/>
                <a:cs typeface="Arial"/>
              </a:rPr>
              <a:t>     </a:t>
            </a:r>
            <a:r>
              <a:rPr sz="2800" i="1" spc="-5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i="1" spc="-5" dirty="0" smtClean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=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i="1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lg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)	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19" y="109220"/>
            <a:ext cx="5459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/>
              <a:t>Analysis of Merge</a:t>
            </a:r>
            <a:r>
              <a:rPr lang="en-US" sz="4400" spc="-50" dirty="0"/>
              <a:t> </a:t>
            </a:r>
            <a:r>
              <a:rPr lang="en-US" sz="4400" spc="-5" dirty="0"/>
              <a:t>Sort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34341"/>
            <a:ext cx="7771131" cy="447109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US" sz="2400" i="1" spc="-5" dirty="0" smtClean="0">
                <a:latin typeface="Arial"/>
                <a:cs typeface="Arial"/>
              </a:rPr>
              <a:t>T</a:t>
            </a:r>
            <a:r>
              <a:rPr lang="en-US" sz="2400" spc="-5" dirty="0" smtClean="0">
                <a:latin typeface="Arial"/>
                <a:cs typeface="Arial"/>
              </a:rPr>
              <a:t>(</a:t>
            </a:r>
            <a:r>
              <a:rPr lang="en-US" sz="2400" i="1" spc="-5" dirty="0" smtClean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) </a:t>
            </a:r>
            <a:r>
              <a:rPr sz="2400" dirty="0" smtClean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lang="en-IN" sz="2400" spc="-5" dirty="0" smtClean="0">
              <a:latin typeface="Arial"/>
              <a:cs typeface="Arial"/>
            </a:endParaRP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lang="en-IN" sz="2400" spc="-5" dirty="0" smtClean="0">
                <a:latin typeface="Arial"/>
                <a:cs typeface="Arial"/>
              </a:rPr>
              <a:t>By master method we get a=2 , b=2 , f(n)= n</a:t>
            </a:r>
          </a:p>
          <a:p>
            <a:pPr marL="1132205" indent="-690880">
              <a:lnSpc>
                <a:spcPts val="315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4000" i="1" spc="-82" baseline="-16666" dirty="0" err="1">
                <a:latin typeface="Georgia"/>
                <a:cs typeface="Georgia"/>
              </a:rPr>
              <a:t>n</a:t>
            </a:r>
            <a:r>
              <a:rPr lang="en-US" sz="1600" spc="-55" dirty="0" err="1">
                <a:latin typeface="Georgia"/>
                <a:cs typeface="Georgia"/>
              </a:rPr>
              <a:t>log</a:t>
            </a:r>
            <a:r>
              <a:rPr lang="en-US" sz="2400" i="1" spc="-82" baseline="-11111" dirty="0" err="1">
                <a:latin typeface="Georgia"/>
                <a:cs typeface="Georgia"/>
              </a:rPr>
              <a:t>b</a:t>
            </a:r>
            <a:r>
              <a:rPr lang="en-US" sz="1600" i="1" spc="-55" dirty="0" err="1">
                <a:latin typeface="Georgia"/>
                <a:cs typeface="Georgia"/>
              </a:rPr>
              <a:t>a</a:t>
            </a:r>
            <a:r>
              <a:rPr lang="en-US" sz="1600" i="1" spc="-55" dirty="0">
                <a:latin typeface="Georgia"/>
                <a:cs typeface="Georgia"/>
              </a:rPr>
              <a:t> </a:t>
            </a:r>
            <a:r>
              <a:rPr lang="en-US" sz="4000" spc="-412" baseline="-16666" dirty="0">
                <a:latin typeface="Georgia"/>
                <a:cs typeface="Georgia"/>
              </a:rPr>
              <a:t>=</a:t>
            </a:r>
            <a:r>
              <a:rPr lang="en-US" sz="4000" spc="67" baseline="-16666" dirty="0">
                <a:latin typeface="Georgia"/>
                <a:cs typeface="Georgia"/>
              </a:rPr>
              <a:t> </a:t>
            </a:r>
            <a:r>
              <a:rPr lang="en-US" sz="4000" i="1" spc="-82" baseline="-16666" dirty="0" smtClean="0">
                <a:latin typeface="Georgia"/>
                <a:cs typeface="Georgia"/>
              </a:rPr>
              <a:t>n</a:t>
            </a:r>
            <a:r>
              <a:rPr lang="en-US" sz="1600" spc="-55" dirty="0" smtClean="0">
                <a:latin typeface="Georgia"/>
                <a:cs typeface="Georgia"/>
              </a:rPr>
              <a:t>log</a:t>
            </a:r>
            <a:r>
              <a:rPr lang="en-US" sz="2400" i="1" spc="-82" baseline="-11111" dirty="0" smtClean="0">
                <a:latin typeface="Georgia"/>
                <a:cs typeface="Georgia"/>
              </a:rPr>
              <a:t>2</a:t>
            </a:r>
            <a:r>
              <a:rPr lang="en-US" sz="2400" i="1" spc="-82" dirty="0" smtClean="0">
                <a:latin typeface="Georgia"/>
                <a:cs typeface="Georgia"/>
              </a:rPr>
              <a:t> 2</a:t>
            </a:r>
            <a:endParaRPr lang="en-US" sz="16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spcBef>
                <a:spcPts val="900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i="1" spc="-80" dirty="0">
                <a:latin typeface="Georgia"/>
                <a:cs typeface="Georgia"/>
              </a:rPr>
              <a:t>Since,</a:t>
            </a:r>
            <a:r>
              <a:rPr lang="en-US" sz="2400" i="1" spc="-25" dirty="0">
                <a:latin typeface="Georgia"/>
                <a:cs typeface="Georgia"/>
              </a:rPr>
              <a:t> </a:t>
            </a:r>
            <a:r>
              <a:rPr lang="en-US" sz="2400" i="1" spc="-114" dirty="0">
                <a:latin typeface="Georgia"/>
                <a:cs typeface="Georgia"/>
              </a:rPr>
              <a:t>f(n)=</a:t>
            </a:r>
            <a:r>
              <a:rPr lang="en-US" sz="2400" i="1" spc="-114" dirty="0" smtClean="0">
                <a:latin typeface="Georgia"/>
                <a:cs typeface="Georgia"/>
              </a:rPr>
              <a:t>n</a:t>
            </a:r>
            <a:r>
              <a:rPr lang="en-US" sz="2400" i="1" spc="-172" dirty="0" smtClean="0">
                <a:latin typeface="Georgia"/>
                <a:cs typeface="Georgia"/>
              </a:rPr>
              <a:t>  </a:t>
            </a:r>
            <a:endParaRPr lang="en-US" sz="2400" baseline="25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i="1" spc="-45" dirty="0">
                <a:latin typeface="Georgia"/>
                <a:cs typeface="Georgia"/>
              </a:rPr>
              <a:t>Thus, </a:t>
            </a:r>
            <a:r>
              <a:rPr lang="en-US" sz="2400" i="1" spc="-105" dirty="0">
                <a:latin typeface="Georgia"/>
                <a:cs typeface="Georgia"/>
              </a:rPr>
              <a:t>f(n)=</a:t>
            </a:r>
            <a:r>
              <a:rPr lang="en-US" sz="2400" i="1" spc="-25" dirty="0">
                <a:latin typeface="Georgia"/>
                <a:cs typeface="Georgia"/>
              </a:rPr>
              <a:t> </a:t>
            </a:r>
            <a:r>
              <a:rPr lang="en-US" sz="2400" i="1" spc="-55" dirty="0" err="1">
                <a:latin typeface="Georgia"/>
                <a:cs typeface="Georgia"/>
              </a:rPr>
              <a:t>n</a:t>
            </a:r>
            <a:r>
              <a:rPr lang="en-US" sz="2400" spc="-82" baseline="25000" dirty="0" err="1">
                <a:latin typeface="Georgia"/>
                <a:cs typeface="Georgia"/>
              </a:rPr>
              <a:t>log</a:t>
            </a:r>
            <a:r>
              <a:rPr lang="en-US" sz="2400" i="1" spc="-82" baseline="13888" dirty="0" err="1">
                <a:latin typeface="Georgia"/>
                <a:cs typeface="Georgia"/>
              </a:rPr>
              <a:t>b</a:t>
            </a:r>
            <a:r>
              <a:rPr lang="en-US" sz="2400" i="1" spc="-82" baseline="25000" dirty="0" err="1">
                <a:latin typeface="Georgia"/>
                <a:cs typeface="Georgia"/>
              </a:rPr>
              <a:t>a</a:t>
            </a:r>
            <a:endParaRPr lang="en-US" sz="2400" baseline="25000" dirty="0">
              <a:latin typeface="Georgia"/>
              <a:cs typeface="Georgia"/>
            </a:endParaRPr>
          </a:p>
          <a:p>
            <a:pPr marL="1222375" indent="-781050">
              <a:lnSpc>
                <a:spcPct val="100000"/>
              </a:lnSpc>
              <a:spcBef>
                <a:spcPts val="2405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222375" algn="l"/>
                <a:tab pos="1223010" algn="l"/>
              </a:tabLst>
            </a:pPr>
            <a:r>
              <a:rPr lang="en-US" sz="2400" b="1" spc="-155" dirty="0">
                <a:latin typeface="Arial"/>
                <a:cs typeface="Arial"/>
              </a:rPr>
              <a:t>Case </a:t>
            </a:r>
            <a:r>
              <a:rPr lang="en-US" sz="2400" b="1" spc="-215" dirty="0">
                <a:latin typeface="Arial"/>
                <a:cs typeface="Arial"/>
              </a:rPr>
              <a:t>2</a:t>
            </a:r>
            <a:r>
              <a:rPr lang="en-US" sz="2400" b="1" spc="-235" dirty="0">
                <a:latin typeface="Arial"/>
                <a:cs typeface="Arial"/>
              </a:rPr>
              <a:t> </a:t>
            </a:r>
            <a:r>
              <a:rPr lang="en-US" sz="2400" b="1" spc="-35" dirty="0">
                <a:latin typeface="Arial"/>
                <a:cs typeface="Arial"/>
              </a:rPr>
              <a:t>applies</a:t>
            </a:r>
            <a:r>
              <a:rPr lang="en-US" sz="2400" spc="-35" dirty="0">
                <a:latin typeface="Georgia"/>
                <a:cs typeface="Georgia"/>
              </a:rPr>
              <a:t>:</a:t>
            </a:r>
            <a:endParaRPr lang="en-US" sz="2400" dirty="0">
              <a:latin typeface="Georgia"/>
              <a:cs typeface="Georgia"/>
            </a:endParaRPr>
          </a:p>
          <a:p>
            <a:pPr marL="3066415">
              <a:lnSpc>
                <a:spcPct val="100000"/>
              </a:lnSpc>
            </a:pPr>
            <a:r>
              <a:rPr lang="en-US" sz="2400" i="1" spc="-85" dirty="0">
                <a:latin typeface="Georgia"/>
                <a:cs typeface="Georgia"/>
              </a:rPr>
              <a:t>f </a:t>
            </a:r>
            <a:r>
              <a:rPr lang="en-US" sz="2400" spc="-50" dirty="0">
                <a:latin typeface="Georgia"/>
                <a:cs typeface="Georgia"/>
              </a:rPr>
              <a:t>(</a:t>
            </a:r>
            <a:r>
              <a:rPr lang="en-US" sz="2400" i="1" spc="-50" dirty="0">
                <a:latin typeface="Georgia"/>
                <a:cs typeface="Georgia"/>
              </a:rPr>
              <a:t>n</a:t>
            </a:r>
            <a:r>
              <a:rPr lang="en-US" sz="2400" spc="-50" dirty="0">
                <a:latin typeface="Georgia"/>
                <a:cs typeface="Georgia"/>
              </a:rPr>
              <a:t>) </a:t>
            </a:r>
            <a:r>
              <a:rPr lang="en-US" sz="2400" spc="-275" dirty="0">
                <a:latin typeface="Georgia"/>
                <a:cs typeface="Georgia"/>
              </a:rPr>
              <a:t>=</a:t>
            </a:r>
            <a:r>
              <a:rPr lang="en-US" sz="2400" spc="-260" dirty="0">
                <a:latin typeface="Georgia"/>
                <a:cs typeface="Georgia"/>
              </a:rPr>
              <a:t> </a:t>
            </a:r>
            <a:r>
              <a:rPr lang="en-US" sz="2400" spc="-50" dirty="0">
                <a:latin typeface="Symbol"/>
                <a:cs typeface="Symbol"/>
              </a:rPr>
              <a:t></a:t>
            </a:r>
            <a:r>
              <a:rPr lang="en-US" sz="4000" spc="-650" dirty="0">
                <a:latin typeface="Symbol"/>
                <a:cs typeface="Symbol"/>
              </a:rPr>
              <a:t></a:t>
            </a:r>
            <a:r>
              <a:rPr lang="en-US" sz="2400" b="1" i="1" spc="114" dirty="0" err="1">
                <a:latin typeface="Times New Roman"/>
                <a:cs typeface="Times New Roman"/>
              </a:rPr>
              <a:t>n</a:t>
            </a:r>
            <a:r>
              <a:rPr lang="en-US" sz="2400" spc="-30" baseline="45267" dirty="0" err="1">
                <a:latin typeface="Times New Roman"/>
                <a:cs typeface="Times New Roman"/>
              </a:rPr>
              <a:t>l</a:t>
            </a:r>
            <a:r>
              <a:rPr lang="en-US" sz="2400" spc="52" baseline="45267" dirty="0" err="1">
                <a:latin typeface="Times New Roman"/>
                <a:cs typeface="Times New Roman"/>
              </a:rPr>
              <a:t>o</a:t>
            </a:r>
            <a:r>
              <a:rPr lang="en-US" sz="2400" spc="172" baseline="45267" dirty="0" err="1">
                <a:latin typeface="Times New Roman"/>
                <a:cs typeface="Times New Roman"/>
              </a:rPr>
              <a:t>g</a:t>
            </a:r>
            <a:r>
              <a:rPr lang="en-US" sz="24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US" sz="2400" b="1" i="1" spc="60" baseline="41666" dirty="0">
                <a:latin typeface="Times New Roman"/>
                <a:cs typeface="Times New Roman"/>
              </a:rPr>
              <a:t> </a:t>
            </a:r>
            <a:r>
              <a:rPr lang="en-US" sz="2400" b="1" i="1" spc="232" baseline="45267" dirty="0">
                <a:latin typeface="Times New Roman"/>
                <a:cs typeface="Times New Roman"/>
              </a:rPr>
              <a:t>a</a:t>
            </a:r>
            <a:r>
              <a:rPr lang="en-US" sz="4000" spc="-480" dirty="0">
                <a:latin typeface="Symbol"/>
                <a:cs typeface="Symbol"/>
              </a:rPr>
              <a:t></a:t>
            </a:r>
          </a:p>
          <a:p>
            <a:pPr marL="3066415"/>
            <a:r>
              <a:rPr lang="en-US" sz="2400" spc="-85" dirty="0">
                <a:latin typeface="Georgia"/>
                <a:cs typeface="Georgia"/>
              </a:rPr>
              <a:t> n</a:t>
            </a:r>
            <a:r>
              <a:rPr lang="en-US" sz="2400" spc="-127" baseline="25000" dirty="0" smtClean="0">
                <a:latin typeface="Georgia"/>
                <a:cs typeface="Georgia"/>
              </a:rPr>
              <a:t> </a:t>
            </a:r>
            <a:r>
              <a:rPr lang="en-US" sz="2400" spc="-275" dirty="0">
                <a:latin typeface="Georgia"/>
                <a:cs typeface="Georgia"/>
              </a:rPr>
              <a:t>=</a:t>
            </a:r>
            <a:r>
              <a:rPr lang="en-US" sz="2400" spc="-260" dirty="0">
                <a:latin typeface="Georgia"/>
                <a:cs typeface="Georgia"/>
              </a:rPr>
              <a:t> </a:t>
            </a:r>
            <a:r>
              <a:rPr lang="en-US" sz="2400" spc="-50" dirty="0" smtClean="0">
                <a:latin typeface="Symbol"/>
                <a:cs typeface="Symbol"/>
              </a:rPr>
              <a:t></a:t>
            </a:r>
            <a:r>
              <a:rPr lang="en-US" sz="4000" spc="-650" dirty="0" smtClean="0">
                <a:latin typeface="Symbol"/>
                <a:cs typeface="Symbol"/>
              </a:rPr>
              <a:t></a:t>
            </a:r>
            <a:r>
              <a:rPr lang="en-US" sz="2400" b="1" i="1" spc="114" dirty="0">
                <a:latin typeface="Times New Roman"/>
                <a:cs typeface="Times New Roman"/>
              </a:rPr>
              <a:t>n</a:t>
            </a:r>
            <a:r>
              <a:rPr lang="en-US" sz="4000" spc="-480" dirty="0" smtClean="0">
                <a:latin typeface="Symbol"/>
                <a:cs typeface="Symbol"/>
              </a:rPr>
              <a:t> </a:t>
            </a:r>
            <a:r>
              <a:rPr lang="en-US" sz="4000" spc="-480" dirty="0">
                <a:latin typeface="Times New Roman" pitchFamily="18" charset="0"/>
                <a:cs typeface="Times New Roman" pitchFamily="18" charset="0"/>
              </a:rPr>
              <a:t>satisfied </a:t>
            </a:r>
            <a:endParaRPr lang="en-US" sz="24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lang="en-US" sz="2400" spc="-35" dirty="0">
                <a:latin typeface="Georgia"/>
                <a:cs typeface="Georgia"/>
              </a:rPr>
              <a:t>Thus </a:t>
            </a:r>
            <a:r>
              <a:rPr lang="en-US" sz="2400" spc="-5" dirty="0">
                <a:latin typeface="Georgia"/>
                <a:cs typeface="Georgia"/>
              </a:rPr>
              <a:t>the </a:t>
            </a:r>
            <a:r>
              <a:rPr lang="en-US" sz="2400" spc="-25" dirty="0">
                <a:latin typeface="Georgia"/>
                <a:cs typeface="Georgia"/>
              </a:rPr>
              <a:t>solution </a:t>
            </a:r>
            <a:r>
              <a:rPr lang="en-US" sz="2400" spc="-60" dirty="0">
                <a:latin typeface="Georgia"/>
                <a:cs typeface="Georgia"/>
              </a:rPr>
              <a:t>is </a:t>
            </a:r>
            <a:r>
              <a:rPr lang="en-US" sz="2400" i="1" spc="-55" dirty="0">
                <a:latin typeface="Georgia"/>
                <a:cs typeface="Georgia"/>
              </a:rPr>
              <a:t>T</a:t>
            </a:r>
            <a:r>
              <a:rPr lang="en-US" sz="2400" spc="-55" dirty="0">
                <a:latin typeface="Georgia"/>
                <a:cs typeface="Georgia"/>
              </a:rPr>
              <a:t>(</a:t>
            </a:r>
            <a:r>
              <a:rPr lang="en-US" sz="2400" i="1" spc="-55" dirty="0">
                <a:latin typeface="Georgia"/>
                <a:cs typeface="Georgia"/>
              </a:rPr>
              <a:t>n</a:t>
            </a:r>
            <a:r>
              <a:rPr lang="en-US" sz="2400" spc="-55" dirty="0">
                <a:latin typeface="Georgia"/>
                <a:cs typeface="Georgia"/>
              </a:rPr>
              <a:t>) </a:t>
            </a:r>
            <a:r>
              <a:rPr lang="en-US" sz="2400" spc="-275" dirty="0">
                <a:latin typeface="Georgia"/>
                <a:cs typeface="Georgia"/>
              </a:rPr>
              <a:t>= </a:t>
            </a:r>
            <a:r>
              <a:rPr lang="en-US" sz="2400" spc="-45" dirty="0">
                <a:latin typeface="Symbol"/>
                <a:cs typeface="Symbol"/>
              </a:rPr>
              <a:t></a:t>
            </a:r>
            <a:r>
              <a:rPr lang="en-US" sz="2400" spc="-45" dirty="0" smtClean="0">
                <a:latin typeface="Georgia"/>
                <a:cs typeface="Georgia"/>
              </a:rPr>
              <a:t>(n log</a:t>
            </a:r>
            <a:r>
              <a:rPr lang="en-US" sz="2400" spc="-120" dirty="0" smtClean="0">
                <a:latin typeface="Georgia"/>
                <a:cs typeface="Georgia"/>
              </a:rPr>
              <a:t> </a:t>
            </a:r>
            <a:r>
              <a:rPr lang="en-US" sz="2400" i="1" spc="-60" dirty="0">
                <a:latin typeface="Georgia"/>
                <a:cs typeface="Georgia"/>
              </a:rPr>
              <a:t>n</a:t>
            </a:r>
            <a:r>
              <a:rPr lang="en-US" sz="2400" spc="-60" dirty="0" smtClean="0">
                <a:latin typeface="Georgia"/>
                <a:cs typeface="Georgia"/>
              </a:rPr>
              <a:t>).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18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592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 and</a:t>
            </a:r>
            <a:r>
              <a:rPr sz="4400" spc="-70" dirty="0"/>
              <a:t> </a:t>
            </a:r>
            <a:r>
              <a:rPr sz="4400" spc="-10" dirty="0"/>
              <a:t>Conquer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10359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68732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5119" y="3872229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5119" y="431419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8069" y="1631950"/>
            <a:ext cx="7480934" cy="4038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547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Based on </a:t>
            </a:r>
            <a:r>
              <a:rPr sz="3200" spc="-5" dirty="0">
                <a:latin typeface="Arial"/>
                <a:cs typeface="Arial"/>
              </a:rPr>
              <a:t>dividing </a:t>
            </a:r>
            <a:r>
              <a:rPr sz="3200" dirty="0">
                <a:latin typeface="Arial"/>
                <a:cs typeface="Arial"/>
              </a:rPr>
              <a:t>problem </a:t>
            </a:r>
            <a:r>
              <a:rPr sz="3200" spc="-5" dirty="0">
                <a:latin typeface="Arial"/>
                <a:cs typeface="Arial"/>
              </a:rPr>
              <a:t>into  </a:t>
            </a:r>
            <a:r>
              <a:rPr sz="3200" dirty="0">
                <a:latin typeface="Arial"/>
                <a:cs typeface="Arial"/>
              </a:rPr>
              <a:t>subproblems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"/>
                <a:cs typeface="Arial"/>
              </a:rPr>
              <a:t>Approach</a:t>
            </a:r>
          </a:p>
          <a:p>
            <a:pPr marL="583565" marR="457200" indent="-583565">
              <a:lnSpc>
                <a:spcPct val="119300"/>
              </a:lnSpc>
              <a:spcBef>
                <a:spcPts val="5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Divide problem </a:t>
            </a:r>
            <a:r>
              <a:rPr sz="2800" dirty="0">
                <a:latin typeface="Arial"/>
                <a:cs typeface="Arial"/>
              </a:rPr>
              <a:t>into smaller subproblems  </a:t>
            </a:r>
            <a:r>
              <a:rPr sz="2400" spc="-5" dirty="0">
                <a:latin typeface="Arial"/>
                <a:cs typeface="Arial"/>
              </a:rPr>
              <a:t>Subproblems </a:t>
            </a:r>
            <a:r>
              <a:rPr sz="2400" dirty="0">
                <a:latin typeface="Arial"/>
                <a:cs typeface="Arial"/>
              </a:rPr>
              <a:t>must be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type  Subproblems do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overlap</a:t>
            </a:r>
            <a:endParaRPr sz="2400" dirty="0">
              <a:latin typeface="Arial"/>
              <a:cs typeface="Arial"/>
            </a:endParaRPr>
          </a:p>
          <a:p>
            <a:pPr marL="584200" indent="-4572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Solve each subproblem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recursively</a:t>
            </a:r>
            <a:endParaRPr sz="2800" dirty="0">
              <a:latin typeface="Arial"/>
              <a:cs typeface="Arial"/>
            </a:endParaRPr>
          </a:p>
          <a:p>
            <a:pPr marL="5842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Combine solutions </a:t>
            </a:r>
            <a:r>
              <a:rPr sz="2800" dirty="0">
                <a:latin typeface="Arial"/>
                <a:cs typeface="Arial"/>
              </a:rPr>
              <a:t>to solve </a:t>
            </a:r>
            <a:r>
              <a:rPr sz="2800" spc="-5" dirty="0">
                <a:latin typeface="Arial"/>
                <a:cs typeface="Arial"/>
              </a:rPr>
              <a:t>original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70484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800" marR="5080" indent="-2070100">
              <a:lnSpc>
                <a:spcPct val="100000"/>
              </a:lnSpc>
              <a:spcBef>
                <a:spcPts val="100"/>
              </a:spcBef>
              <a:tabLst>
                <a:tab pos="2172970" algn="l"/>
              </a:tabLst>
            </a:pPr>
            <a:r>
              <a:rPr lang="en-IN" spc="-10" dirty="0" smtClean="0"/>
              <a:t> </a:t>
            </a:r>
            <a:r>
              <a:rPr sz="3600" b="1" spc="-10" smtClean="0"/>
              <a:t>An</a:t>
            </a:r>
            <a:r>
              <a:rPr sz="3600" b="1" spc="-5" smtClean="0"/>
              <a:t>a</a:t>
            </a:r>
            <a:r>
              <a:rPr sz="3600" b="1" spc="-15" smtClean="0"/>
              <a:t>lyz</a:t>
            </a:r>
            <a:r>
              <a:rPr sz="3600" b="1" spc="-5" smtClean="0"/>
              <a:t>i</a:t>
            </a:r>
            <a:r>
              <a:rPr sz="3600" b="1" spc="-10" smtClean="0"/>
              <a:t>n</a:t>
            </a:r>
            <a:r>
              <a:rPr sz="3600" b="1" smtClean="0"/>
              <a:t>g</a:t>
            </a:r>
            <a:r>
              <a:rPr sz="3600" b="1"/>
              <a:t>	</a:t>
            </a:r>
            <a:r>
              <a:rPr lang="en-IN" sz="3600" b="1" dirty="0" smtClean="0"/>
              <a:t> </a:t>
            </a:r>
            <a:r>
              <a:rPr sz="3600" b="1" spc="-15" smtClean="0"/>
              <a:t>D</a:t>
            </a:r>
            <a:r>
              <a:rPr sz="3600" b="1" spc="-5" smtClean="0"/>
              <a:t>i</a:t>
            </a:r>
            <a:r>
              <a:rPr sz="3600" b="1" spc="5" smtClean="0"/>
              <a:t>v</a:t>
            </a:r>
            <a:r>
              <a:rPr sz="3600" b="1" spc="-15" smtClean="0"/>
              <a:t>i</a:t>
            </a:r>
            <a:r>
              <a:rPr sz="3600" b="1" spc="-10" smtClean="0"/>
              <a:t>d</a:t>
            </a:r>
            <a:r>
              <a:rPr sz="3600" b="1" spc="-5" smtClean="0"/>
              <a:t>e-</a:t>
            </a:r>
            <a:r>
              <a:rPr sz="3600" b="1" spc="-10" smtClean="0"/>
              <a:t>a</a:t>
            </a:r>
            <a:r>
              <a:rPr sz="3600" b="1" spc="-5" smtClean="0"/>
              <a:t>n</a:t>
            </a:r>
            <a:r>
              <a:rPr sz="3600" b="1" spc="-10" smtClean="0"/>
              <a:t>d</a:t>
            </a:r>
            <a:r>
              <a:rPr sz="3600" b="1" spc="-5" smtClean="0"/>
              <a:t>-C</a:t>
            </a:r>
            <a:r>
              <a:rPr sz="3600" b="1" spc="-10" smtClean="0"/>
              <a:t>on</a:t>
            </a:r>
            <a:r>
              <a:rPr sz="3600" b="1" spc="-5" smtClean="0"/>
              <a:t>q</a:t>
            </a:r>
            <a:r>
              <a:rPr sz="3600" b="1" spc="-10" smtClean="0"/>
              <a:t>ue</a:t>
            </a:r>
            <a:r>
              <a:rPr sz="3600" b="1" smtClean="0"/>
              <a:t>r  </a:t>
            </a:r>
            <a:r>
              <a:rPr sz="3600" b="1"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8077200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endParaRPr lang="en-IN" sz="28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endParaRPr lang="en-IN" sz="28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endParaRPr lang="en-IN" sz="28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endParaRPr lang="en-IN" sz="28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divide-and-conquer algorithms, </a:t>
            </a:r>
            <a:r>
              <a:rPr sz="2800" spc="-15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010" y="4876800"/>
            <a:ext cx="40805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recurrences that look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like: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6308" y="5463540"/>
            <a:ext cx="5266691" cy="10528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669665" algn="l"/>
              </a:tabLst>
            </a:pP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(1)	</a:t>
            </a:r>
            <a:r>
              <a:rPr sz="2800" dirty="0">
                <a:latin typeface="Arial"/>
                <a:cs typeface="Arial"/>
              </a:rPr>
              <a:t>if 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aT(n/b) +D(n)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+C(n</a:t>
            </a:r>
            <a:r>
              <a:rPr sz="2800" spc="-10" dirty="0" smtClean="0">
                <a:latin typeface="Arial"/>
                <a:cs typeface="Arial"/>
              </a:rPr>
              <a:t>)</a:t>
            </a:r>
            <a:r>
              <a:rPr lang="en-IN" sz="2800" spc="-10" dirty="0" smtClean="0">
                <a:latin typeface="Arial"/>
                <a:cs typeface="Arial"/>
              </a:rPr>
              <a:t>     otherwise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715000"/>
            <a:ext cx="2049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265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342900" algn="l"/>
                <a:tab pos="1828164" algn="l"/>
              </a:tabLst>
            </a:pP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>
                <a:latin typeface="Arial"/>
                <a:cs typeface="Arial"/>
              </a:rPr>
              <a:t>	</a:t>
            </a:r>
            <a:r>
              <a:rPr sz="2800" smtClean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2270" y="5090159"/>
            <a:ext cx="85090" cy="1424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150" spc="-3925" dirty="0">
                <a:latin typeface="Symbol"/>
                <a:cs typeface="Symbol"/>
              </a:rPr>
              <a:t></a:t>
            </a:r>
            <a:endParaRPr sz="91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0"/>
            <a:ext cx="78035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0890" marR="5080" indent="-3298190">
              <a:lnSpc>
                <a:spcPct val="100000"/>
              </a:lnSpc>
              <a:spcBef>
                <a:spcPts val="100"/>
              </a:spcBef>
            </a:pPr>
            <a:r>
              <a:rPr sz="3300" b="1" spc="-5" dirty="0"/>
              <a:t>Analyzing Divide-and-Conquer Algorithms  (cont.)</a:t>
            </a:r>
            <a:endParaRPr sz="3300" b="1"/>
          </a:p>
        </p:txBody>
      </p:sp>
      <p:sp>
        <p:nvSpPr>
          <p:cNvPr id="3" name="object 3"/>
          <p:cNvSpPr txBox="1"/>
          <p:nvPr/>
        </p:nvSpPr>
        <p:spPr>
          <a:xfrm>
            <a:off x="534669" y="1329690"/>
            <a:ext cx="1473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897379"/>
            <a:ext cx="594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4800" baseline="-2604" dirty="0">
                <a:latin typeface="Arial"/>
                <a:cs typeface="Arial"/>
              </a:rPr>
              <a:t>a</a:t>
            </a:r>
            <a:endParaRPr sz="4800" baseline="-260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1917700"/>
            <a:ext cx="70935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subproblems </a:t>
            </a:r>
            <a:r>
              <a:rPr sz="3200" spc="-10" dirty="0">
                <a:latin typeface="Arial"/>
                <a:cs typeface="Arial"/>
              </a:rPr>
              <a:t>we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break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303779"/>
            <a:ext cx="8033384" cy="43319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problem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into</a:t>
            </a:r>
            <a:endParaRPr sz="3200">
              <a:latin typeface="Arial"/>
              <a:cs typeface="Arial"/>
            </a:endParaRPr>
          </a:p>
          <a:p>
            <a:pPr marL="354965" marR="110172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n/b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the size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subproblems (in  terms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n)</a:t>
            </a:r>
            <a:endParaRPr sz="3200">
              <a:latin typeface="Arial"/>
              <a:cs typeface="Arial"/>
            </a:endParaRPr>
          </a:p>
          <a:p>
            <a:pPr marL="354965" marR="57213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  <a:tab pos="1645285" algn="l"/>
              </a:tabLst>
            </a:pPr>
            <a:r>
              <a:rPr sz="3200" dirty="0">
                <a:latin typeface="Arial"/>
                <a:cs typeface="Arial"/>
              </a:rPr>
              <a:t>D(n) </a:t>
            </a:r>
            <a:r>
              <a:rPr sz="3200" spc="-5" dirty="0">
                <a:latin typeface="Arial"/>
                <a:cs typeface="Arial"/>
              </a:rPr>
              <a:t>is the </a:t>
            </a:r>
            <a:r>
              <a:rPr sz="3200" dirty="0">
                <a:latin typeface="Arial"/>
                <a:cs typeface="Arial"/>
              </a:rPr>
              <a:t>time </a:t>
            </a:r>
            <a:r>
              <a:rPr sz="3200" spc="-5" dirty="0">
                <a:latin typeface="Arial"/>
                <a:cs typeface="Arial"/>
              </a:rPr>
              <a:t>to divide the </a:t>
            </a:r>
            <a:r>
              <a:rPr sz="3200" dirty="0">
                <a:latin typeface="Arial"/>
                <a:cs typeface="Arial"/>
              </a:rPr>
              <a:t>problem </a:t>
            </a:r>
            <a:r>
              <a:rPr sz="3200" spc="-5" dirty="0">
                <a:latin typeface="Arial"/>
                <a:cs typeface="Arial"/>
              </a:rPr>
              <a:t>of  </a:t>
            </a:r>
            <a:r>
              <a:rPr sz="3200" dirty="0">
                <a:latin typeface="Arial"/>
                <a:cs typeface="Arial"/>
              </a:rPr>
              <a:t>size n	</a:t>
            </a:r>
            <a:r>
              <a:rPr sz="3200" spc="-5" dirty="0">
                <a:latin typeface="Arial"/>
                <a:cs typeface="Arial"/>
              </a:rPr>
              <a:t>into the </a:t>
            </a:r>
            <a:r>
              <a:rPr sz="3200" dirty="0">
                <a:latin typeface="Arial"/>
                <a:cs typeface="Arial"/>
              </a:rPr>
              <a:t>subproblems</a:t>
            </a:r>
            <a:endParaRPr sz="3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C(n) </a:t>
            </a:r>
            <a:r>
              <a:rPr sz="3200" spc="-5" dirty="0">
                <a:latin typeface="Arial"/>
                <a:cs typeface="Arial"/>
              </a:rPr>
              <a:t>is the </a:t>
            </a:r>
            <a:r>
              <a:rPr sz="3200" dirty="0">
                <a:latin typeface="Arial"/>
                <a:cs typeface="Arial"/>
              </a:rPr>
              <a:t>time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combine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subproblem </a:t>
            </a:r>
            <a:r>
              <a:rPr sz="3200" spc="-5" dirty="0">
                <a:latin typeface="Arial"/>
                <a:cs typeface="Arial"/>
              </a:rPr>
              <a:t>solutions to </a:t>
            </a:r>
            <a:r>
              <a:rPr sz="3200" dirty="0">
                <a:latin typeface="Arial"/>
                <a:cs typeface="Arial"/>
              </a:rPr>
              <a:t>get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answer </a:t>
            </a:r>
            <a:r>
              <a:rPr sz="3200" spc="-5" dirty="0">
                <a:latin typeface="Arial"/>
                <a:cs typeface="Arial"/>
              </a:rPr>
              <a:t>for  the </a:t>
            </a:r>
            <a:r>
              <a:rPr sz="3200" dirty="0">
                <a:latin typeface="Arial"/>
                <a:cs typeface="Arial"/>
              </a:rPr>
              <a:t>problem of </a:t>
            </a:r>
            <a:r>
              <a:rPr sz="3200" spc="-5" dirty="0">
                <a:latin typeface="Arial"/>
                <a:cs typeface="Arial"/>
              </a:rPr>
              <a:t>size 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409" y="2286000"/>
            <a:ext cx="7772400" cy="1143000"/>
          </a:xfrm>
          <a:custGeom>
            <a:avLst/>
            <a:gdLst/>
            <a:ahLst/>
            <a:cxnLst/>
            <a:rect l="l" t="t" r="r" b="b"/>
            <a:pathLst>
              <a:path w="7772400" h="1143000">
                <a:moveTo>
                  <a:pt x="7772400" y="0"/>
                </a:moveTo>
                <a:lnTo>
                  <a:pt x="0" y="0"/>
                </a:lnTo>
                <a:lnTo>
                  <a:pt x="0" y="1143000"/>
                </a:lnTo>
                <a:lnTo>
                  <a:pt x="7772400" y="11430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509520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Quicksort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773" y="173990"/>
            <a:ext cx="27489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Des</a:t>
            </a:r>
            <a:r>
              <a:rPr sz="4400" spc="5" dirty="0"/>
              <a:t>i</a:t>
            </a:r>
            <a:r>
              <a:rPr sz="4400" spc="-5" dirty="0"/>
              <a:t>gn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869950"/>
            <a:ext cx="8080375" cy="45243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20"/>
              </a:spcBef>
              <a:buFont typeface="UnDotum"/>
              <a:buChar char=""/>
              <a:tabLst>
                <a:tab pos="368300" algn="l"/>
              </a:tabLst>
            </a:pPr>
            <a:r>
              <a:rPr sz="2500" spc="-10" dirty="0">
                <a:latin typeface="Arial"/>
                <a:cs typeface="Arial"/>
              </a:rPr>
              <a:t>Follows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divide-and-conquer</a:t>
            </a:r>
            <a:r>
              <a:rPr sz="2500" b="1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paradigm.</a:t>
            </a:r>
            <a:endParaRPr sz="2500" dirty="0">
              <a:latin typeface="Arial"/>
              <a:cs typeface="Arial"/>
            </a:endParaRPr>
          </a:p>
          <a:p>
            <a:pPr marL="368300" marR="17780" indent="-342900">
              <a:lnSpc>
                <a:spcPts val="2700"/>
              </a:lnSpc>
              <a:spcBef>
                <a:spcPts val="660"/>
              </a:spcBef>
              <a:buFont typeface="UnDotum"/>
              <a:buChar char=""/>
              <a:tabLst>
                <a:tab pos="368300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Divide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 </a:t>
            </a:r>
            <a:r>
              <a:rPr sz="2500" spc="-5" dirty="0">
                <a:solidFill>
                  <a:srgbClr val="009999"/>
                </a:solidFill>
                <a:latin typeface="Arial"/>
                <a:cs typeface="Arial"/>
              </a:rPr>
              <a:t>Partition </a:t>
            </a:r>
            <a:r>
              <a:rPr sz="2500" spc="-5" dirty="0">
                <a:latin typeface="Arial"/>
                <a:cs typeface="Arial"/>
              </a:rPr>
              <a:t>(separate) the array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..</a:t>
            </a:r>
            <a:r>
              <a:rPr sz="2500" i="1" spc="-5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] into </a:t>
            </a:r>
            <a:r>
              <a:rPr sz="2500" spc="-10" dirty="0">
                <a:latin typeface="Arial"/>
                <a:cs typeface="Arial"/>
              </a:rPr>
              <a:t>two  </a:t>
            </a:r>
            <a:r>
              <a:rPr sz="2500" spc="-5" dirty="0">
                <a:latin typeface="Arial"/>
                <a:cs typeface="Arial"/>
              </a:rPr>
              <a:t>(possibly nonempty) subarrays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..</a:t>
            </a:r>
            <a:r>
              <a:rPr sz="2500" i="1" spc="-5" dirty="0">
                <a:latin typeface="Arial"/>
                <a:cs typeface="Arial"/>
              </a:rPr>
              <a:t>q–</a:t>
            </a:r>
            <a:r>
              <a:rPr sz="2500" spc="-5" dirty="0">
                <a:latin typeface="Arial"/>
                <a:cs typeface="Arial"/>
              </a:rPr>
              <a:t>1] and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q+</a:t>
            </a:r>
            <a:r>
              <a:rPr sz="2500" spc="-5" dirty="0">
                <a:latin typeface="Arial"/>
                <a:cs typeface="Arial"/>
              </a:rPr>
              <a:t>1</a:t>
            </a:r>
            <a:r>
              <a:rPr sz="2500" i="1" spc="-5" dirty="0">
                <a:latin typeface="Arial"/>
                <a:cs typeface="Arial"/>
              </a:rPr>
              <a:t>..r</a:t>
            </a:r>
            <a:r>
              <a:rPr sz="2500" spc="-5" dirty="0">
                <a:latin typeface="Arial"/>
                <a:cs typeface="Arial"/>
              </a:rPr>
              <a:t>].</a:t>
            </a:r>
            <a:endParaRPr sz="25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9"/>
              </a:spcBef>
            </a:pPr>
            <a:r>
              <a:rPr sz="3600" spc="-52" baseline="5787" dirty="0">
                <a:latin typeface="UnDotum"/>
                <a:cs typeface="UnDotum"/>
              </a:rPr>
              <a:t></a:t>
            </a:r>
            <a:r>
              <a:rPr sz="2400" spc="-35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element in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..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q–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1] </a:t>
            </a:r>
            <a:r>
              <a:rPr sz="24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2400" spc="1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309"/>
              </a:spcBef>
            </a:pPr>
            <a:r>
              <a:rPr sz="3600" spc="-52" baseline="5787" dirty="0">
                <a:solidFill>
                  <a:srgbClr val="009999"/>
                </a:solidFill>
                <a:latin typeface="UnDotum"/>
                <a:cs typeface="UnDotum"/>
              </a:rPr>
              <a:t></a:t>
            </a:r>
            <a:r>
              <a:rPr sz="2400" i="1" spc="-3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35" dirty="0">
                <a:solidFill>
                  <a:srgbClr val="009999"/>
                </a:solidFill>
                <a:latin typeface="Arial"/>
                <a:cs typeface="Arial"/>
              </a:rPr>
              <a:t>q</a:t>
            </a:r>
            <a:r>
              <a:rPr sz="2400" spc="-35" dirty="0">
                <a:solidFill>
                  <a:srgbClr val="009999"/>
                </a:solidFill>
                <a:latin typeface="Arial"/>
                <a:cs typeface="Arial"/>
              </a:rPr>
              <a:t>] </a:t>
            </a:r>
            <a:r>
              <a:rPr sz="24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each element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q+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..r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68350" marR="1139190" indent="-285750">
              <a:lnSpc>
                <a:spcPts val="2590"/>
              </a:lnSpc>
              <a:spcBef>
                <a:spcPts val="635"/>
              </a:spcBef>
            </a:pPr>
            <a:r>
              <a:rPr sz="3600" spc="-44" baseline="5787" dirty="0">
                <a:latin typeface="UnDotum"/>
                <a:cs typeface="UnDotum"/>
              </a:rPr>
              <a:t></a:t>
            </a:r>
            <a:r>
              <a:rPr sz="2400" spc="-30" dirty="0">
                <a:latin typeface="Arial"/>
                <a:cs typeface="Arial"/>
              </a:rPr>
              <a:t>Index 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computed as part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partitioning  </a:t>
            </a:r>
            <a:r>
              <a:rPr sz="2400" spc="-5" dirty="0" smtClean="0">
                <a:latin typeface="Arial"/>
                <a:cs typeface="Arial"/>
              </a:rPr>
              <a:t>procedure.</a:t>
            </a:r>
            <a:r>
              <a:rPr lang="en-IN" sz="2400" spc="-5" dirty="0" smtClean="0">
                <a:latin typeface="Arial"/>
                <a:cs typeface="Arial"/>
              </a:rPr>
              <a:t>It is pivot element .</a:t>
            </a:r>
            <a:endParaRPr sz="2400" dirty="0">
              <a:latin typeface="Arial"/>
              <a:cs typeface="Arial"/>
            </a:endParaRPr>
          </a:p>
          <a:p>
            <a:pPr marL="368300" indent="-342900">
              <a:lnSpc>
                <a:spcPts val="2965"/>
              </a:lnSpc>
              <a:spcBef>
                <a:spcPts val="275"/>
              </a:spcBef>
              <a:buFont typeface="UnDotum"/>
              <a:buChar char=""/>
              <a:tabLst>
                <a:tab pos="368300" algn="l"/>
                <a:tab pos="1952625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Conquer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500" spc="-5" dirty="0">
                <a:latin typeface="Arial"/>
                <a:cs typeface="Arial"/>
              </a:rPr>
              <a:t>Sort the </a:t>
            </a:r>
            <a:r>
              <a:rPr sz="2500" spc="-10" dirty="0">
                <a:latin typeface="Arial"/>
                <a:cs typeface="Arial"/>
              </a:rPr>
              <a:t>two </a:t>
            </a:r>
            <a:r>
              <a:rPr sz="2500" spc="-5" dirty="0">
                <a:latin typeface="Arial"/>
                <a:cs typeface="Arial"/>
              </a:rPr>
              <a:t>subarrays 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..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q–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1]</a:t>
            </a:r>
            <a:r>
              <a:rPr sz="2600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&amp;</a:t>
            </a:r>
            <a:endParaRPr sz="2600" dirty="0">
              <a:latin typeface="Arial"/>
              <a:cs typeface="Arial"/>
            </a:endParaRPr>
          </a:p>
          <a:p>
            <a:pPr marL="368300">
              <a:lnSpc>
                <a:spcPts val="2965"/>
              </a:lnSpc>
            </a:pP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q+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..r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] </a:t>
            </a:r>
            <a:r>
              <a:rPr sz="2500" spc="-5" dirty="0">
                <a:latin typeface="Arial"/>
                <a:cs typeface="Arial"/>
              </a:rPr>
              <a:t>by recursive calls </a:t>
            </a:r>
            <a:r>
              <a:rPr sz="2500" dirty="0">
                <a:latin typeface="Arial"/>
                <a:cs typeface="Arial"/>
              </a:rPr>
              <a:t>to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quicksort.</a:t>
            </a:r>
            <a:endParaRPr sz="2500" dirty="0">
              <a:latin typeface="Arial"/>
              <a:cs typeface="Arial"/>
            </a:endParaRPr>
          </a:p>
          <a:p>
            <a:pPr marL="368300" marR="386080" indent="-342900">
              <a:lnSpc>
                <a:spcPts val="2690"/>
              </a:lnSpc>
              <a:spcBef>
                <a:spcPts val="1864"/>
              </a:spcBef>
              <a:buFont typeface="UnDotum"/>
              <a:buChar char=""/>
              <a:tabLst>
                <a:tab pos="368300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Combine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 </a:t>
            </a:r>
            <a:r>
              <a:rPr sz="2500" spc="-5" dirty="0">
                <a:latin typeface="Arial"/>
                <a:cs typeface="Arial"/>
              </a:rPr>
              <a:t>Since the subarrays are sorted in place </a:t>
            </a:r>
            <a:r>
              <a:rPr sz="2500" dirty="0">
                <a:latin typeface="Arial"/>
                <a:cs typeface="Arial"/>
              </a:rPr>
              <a:t>–  no </a:t>
            </a:r>
            <a:r>
              <a:rPr sz="2500" spc="-10" dirty="0">
                <a:latin typeface="Arial"/>
                <a:cs typeface="Arial"/>
              </a:rPr>
              <a:t>work </a:t>
            </a:r>
            <a:r>
              <a:rPr sz="2500" dirty="0">
                <a:latin typeface="Arial"/>
                <a:cs typeface="Arial"/>
              </a:rPr>
              <a:t>is </a:t>
            </a:r>
            <a:r>
              <a:rPr sz="2500" spc="-5" dirty="0">
                <a:latin typeface="Arial"/>
                <a:cs typeface="Arial"/>
              </a:rPr>
              <a:t>needed to combine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them</a:t>
            </a:r>
            <a:r>
              <a:rPr sz="2500" spc="-5" dirty="0" smtClean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109220"/>
            <a:ext cx="3132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Pseudocode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054507" y="1266597"/>
            <a:ext cx="3427095" cy="1933575"/>
            <a:chOff x="1054507" y="1266597"/>
            <a:chExt cx="3427095" cy="1933575"/>
          </a:xfrm>
        </p:grpSpPr>
        <p:sp>
          <p:nvSpPr>
            <p:cNvPr id="4" name="object 4"/>
            <p:cNvSpPr/>
            <p:nvPr/>
          </p:nvSpPr>
          <p:spPr>
            <a:xfrm>
              <a:off x="1059180" y="1271269"/>
              <a:ext cx="3417570" cy="1924050"/>
            </a:xfrm>
            <a:custGeom>
              <a:avLst/>
              <a:gdLst/>
              <a:ahLst/>
              <a:cxnLst/>
              <a:rect l="l" t="t" r="r" b="b"/>
              <a:pathLst>
                <a:path w="3417570" h="1924050">
                  <a:moveTo>
                    <a:pt x="3417570" y="0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0" y="1924050"/>
                  </a:lnTo>
                  <a:lnTo>
                    <a:pt x="3417570" y="1924050"/>
                  </a:lnTo>
                  <a:lnTo>
                    <a:pt x="3417570" y="1847850"/>
                  </a:lnTo>
                  <a:lnTo>
                    <a:pt x="34175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179" y="1271270"/>
              <a:ext cx="3417570" cy="1924050"/>
            </a:xfrm>
            <a:custGeom>
              <a:avLst/>
              <a:gdLst/>
              <a:ahLst/>
              <a:cxnLst/>
              <a:rect l="l" t="t" r="r" b="b"/>
              <a:pathLst>
                <a:path w="3417570" h="1924050">
                  <a:moveTo>
                    <a:pt x="0" y="0"/>
                  </a:moveTo>
                  <a:lnTo>
                    <a:pt x="3417570" y="0"/>
                  </a:lnTo>
                  <a:lnTo>
                    <a:pt x="3417570" y="1924050"/>
                  </a:lnTo>
                  <a:lnTo>
                    <a:pt x="0" y="1924050"/>
                  </a:lnTo>
                  <a:lnTo>
                    <a:pt x="0" y="0"/>
                  </a:lnTo>
                  <a:close/>
                </a:path>
                <a:path w="3417570" h="1924050">
                  <a:moveTo>
                    <a:pt x="3417570" y="1924050"/>
                  </a:moveTo>
                  <a:lnTo>
                    <a:pt x="3417570" y="192405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2980" y="1195069"/>
            <a:ext cx="3417570" cy="192405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Quicksort(A,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r)</a:t>
            </a:r>
            <a:endParaRPr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p &lt; 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998855" marR="8699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q </a:t>
            </a:r>
            <a:r>
              <a:rPr lang="en-IN" sz="2000" spc="-5" dirty="0" smtClean="0">
                <a:latin typeface="Times New Roman"/>
                <a:cs typeface="Times New Roman"/>
              </a:rPr>
              <a:t>&lt;-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Partition(A, </a:t>
            </a:r>
            <a:r>
              <a:rPr sz="2000" dirty="0">
                <a:latin typeface="Times New Roman"/>
                <a:cs typeface="Times New Roman"/>
              </a:rPr>
              <a:t>p, r);  </a:t>
            </a:r>
            <a:r>
              <a:rPr sz="2000" spc="-5" dirty="0">
                <a:latin typeface="Times New Roman"/>
                <a:cs typeface="Times New Roman"/>
              </a:rPr>
              <a:t>Quicksort(A, </a:t>
            </a:r>
            <a:r>
              <a:rPr sz="2000" dirty="0">
                <a:latin typeface="Times New Roman"/>
                <a:cs typeface="Times New Roman"/>
              </a:rPr>
              <a:t>p, q – 1);  </a:t>
            </a:r>
            <a:r>
              <a:rPr sz="2000" spc="-5" dirty="0">
                <a:latin typeface="Times New Roman"/>
                <a:cs typeface="Times New Roman"/>
              </a:rPr>
              <a:t>Quicksort(A, </a:t>
            </a:r>
            <a:r>
              <a:rPr sz="2000" dirty="0">
                <a:latin typeface="Times New Roman"/>
                <a:cs typeface="Times New Roman"/>
              </a:rPr>
              <a:t>q + 1,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r)</a:t>
            </a: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Times New Roman"/>
                <a:cs typeface="Times New Roman"/>
              </a:rPr>
              <a:t>fi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85867" y="1238657"/>
            <a:ext cx="2813685" cy="3457575"/>
            <a:chOff x="5585867" y="1238657"/>
            <a:chExt cx="2813685" cy="3457575"/>
          </a:xfrm>
        </p:grpSpPr>
        <p:sp>
          <p:nvSpPr>
            <p:cNvPr id="8" name="object 8"/>
            <p:cNvSpPr/>
            <p:nvPr/>
          </p:nvSpPr>
          <p:spPr>
            <a:xfrm>
              <a:off x="5590540" y="1243329"/>
              <a:ext cx="2804160" cy="3448050"/>
            </a:xfrm>
            <a:custGeom>
              <a:avLst/>
              <a:gdLst/>
              <a:ahLst/>
              <a:cxnLst/>
              <a:rect l="l" t="t" r="r" b="b"/>
              <a:pathLst>
                <a:path w="2804159" h="3448050">
                  <a:moveTo>
                    <a:pt x="2804160" y="0"/>
                  </a:moveTo>
                  <a:lnTo>
                    <a:pt x="0" y="0"/>
                  </a:lnTo>
                  <a:lnTo>
                    <a:pt x="0" y="3371850"/>
                  </a:lnTo>
                  <a:lnTo>
                    <a:pt x="0" y="3448050"/>
                  </a:lnTo>
                  <a:lnTo>
                    <a:pt x="2804160" y="3448050"/>
                  </a:lnTo>
                  <a:lnTo>
                    <a:pt x="2804160" y="3371850"/>
                  </a:lnTo>
                  <a:lnTo>
                    <a:pt x="28041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0539" y="1243329"/>
              <a:ext cx="2804160" cy="3448050"/>
            </a:xfrm>
            <a:custGeom>
              <a:avLst/>
              <a:gdLst/>
              <a:ahLst/>
              <a:cxnLst/>
              <a:rect l="l" t="t" r="r" b="b"/>
              <a:pathLst>
                <a:path w="2804159" h="3448050">
                  <a:moveTo>
                    <a:pt x="0" y="0"/>
                  </a:moveTo>
                  <a:lnTo>
                    <a:pt x="2804160" y="0"/>
                  </a:lnTo>
                  <a:lnTo>
                    <a:pt x="2804160" y="3448050"/>
                  </a:lnTo>
                  <a:lnTo>
                    <a:pt x="0" y="3448050"/>
                  </a:lnTo>
                  <a:lnTo>
                    <a:pt x="0" y="0"/>
                  </a:lnTo>
                  <a:close/>
                </a:path>
                <a:path w="2804159" h="3448050">
                  <a:moveTo>
                    <a:pt x="2804160" y="3448050"/>
                  </a:moveTo>
                  <a:lnTo>
                    <a:pt x="2804160" y="344805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14340" y="1167130"/>
            <a:ext cx="2804160" cy="3432991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50" marR="1008380" indent="-462280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 r)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x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&lt;- 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A[r],</a:t>
            </a:r>
            <a:endParaRPr sz="2000" dirty="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1800" spc="120" dirty="0">
                <a:latin typeface="Arial"/>
                <a:cs typeface="Arial"/>
              </a:rPr>
              <a:t>i </a:t>
            </a:r>
            <a:r>
              <a:rPr lang="en-IN" spc="155" dirty="0" smtClean="0">
                <a:latin typeface="Arial"/>
                <a:cs typeface="Arial"/>
              </a:rPr>
              <a:t>&lt;- </a:t>
            </a:r>
            <a:r>
              <a:rPr sz="2000" spc="155" dirty="0" smtClean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</a:t>
            </a:r>
            <a:r>
              <a:rPr lang="en-IN" sz="2000" spc="-5" dirty="0" smtClean="0">
                <a:latin typeface="Times New Roman"/>
                <a:cs typeface="Times New Roman"/>
              </a:rPr>
              <a:t>&lt;- 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 – 1 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sz="2000" b="1" dirty="0" smtClean="0">
                <a:latin typeface="Times New Roman"/>
                <a:cs typeface="Times New Roman"/>
              </a:rPr>
              <a:t>do  </a:t>
            </a:r>
            <a:r>
              <a:rPr sz="2000" b="1" spc="-5" dirty="0">
                <a:latin typeface="Times New Roman"/>
                <a:cs typeface="Times New Roman"/>
              </a:rPr>
              <a:t>if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x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endParaRPr lang="en-IN" sz="2000" spc="-70" dirty="0" smtClean="0">
              <a:latin typeface="Times New Roman"/>
              <a:cs typeface="Times New Roman"/>
            </a:endParaRP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en-IN" sz="2000" b="1" spc="-70" dirty="0">
                <a:latin typeface="Times New Roman"/>
                <a:cs typeface="Times New Roman"/>
              </a:rPr>
              <a:t> </a:t>
            </a:r>
            <a:r>
              <a:rPr lang="en-IN" sz="2000" b="1" spc="-70" dirty="0" smtClean="0">
                <a:latin typeface="Times New Roman"/>
                <a:cs typeface="Times New Roman"/>
              </a:rPr>
              <a:t>      </a:t>
            </a:r>
            <a:r>
              <a:rPr sz="2000" b="1" spc="-5" dirty="0" smtClean="0">
                <a:latin typeface="Times New Roman"/>
                <a:cs typeface="Times New Roman"/>
              </a:rPr>
              <a:t>then</a:t>
            </a:r>
            <a:r>
              <a:rPr lang="en-IN" sz="2000" b="1" spc="-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i </a:t>
            </a:r>
            <a:r>
              <a:rPr lang="en-IN" sz="2000" spc="-5" dirty="0" smtClean="0">
                <a:latin typeface="Times New Roman"/>
                <a:cs typeface="Times New Roman"/>
              </a:rPr>
              <a:t>&lt;- 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endParaRPr sz="2000" dirty="0" smtClean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lang="en-IN" sz="2000" dirty="0" smtClean="0">
                <a:latin typeface="Times New Roman"/>
                <a:cs typeface="Times New Roman"/>
              </a:rPr>
              <a:t>       </a:t>
            </a:r>
            <a:r>
              <a:rPr sz="2000" dirty="0" smtClean="0">
                <a:latin typeface="Times New Roman"/>
                <a:cs typeface="Times New Roman"/>
              </a:rPr>
              <a:t>A[i </a:t>
            </a:r>
            <a:r>
              <a:rPr sz="2000" dirty="0">
                <a:latin typeface="Times New Roman"/>
                <a:cs typeface="Times New Roman"/>
              </a:rPr>
              <a:t>+ 1]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A[r];</a:t>
            </a:r>
          </a:p>
          <a:p>
            <a:pPr marL="552450">
              <a:lnSpc>
                <a:spcPct val="100000"/>
              </a:lnSpc>
            </a:pPr>
            <a:endParaRPr lang="en-IN" sz="2000" b="1" spc="-5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2000" b="1" spc="-5" dirty="0" smtClean="0">
                <a:latin typeface="Times New Roman"/>
                <a:cs typeface="Times New Roman"/>
              </a:rPr>
              <a:t>return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2347" y="3978047"/>
          <a:ext cx="1762759" cy="302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/>
                <a:gridCol w="351790"/>
                <a:gridCol w="353059"/>
                <a:gridCol w="351790"/>
                <a:gridCol w="353060"/>
              </a:tblGrid>
              <a:tr h="302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275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0509" y="3752850"/>
            <a:ext cx="1790700" cy="201930"/>
          </a:xfrm>
          <a:custGeom>
            <a:avLst/>
            <a:gdLst/>
            <a:ahLst/>
            <a:cxnLst/>
            <a:rect l="l" t="t" r="r" b="b"/>
            <a:pathLst>
              <a:path w="1790700" h="201929">
                <a:moveTo>
                  <a:pt x="1790700" y="201930"/>
                </a:moveTo>
                <a:lnTo>
                  <a:pt x="1777821" y="164623"/>
                </a:lnTo>
                <a:lnTo>
                  <a:pt x="1743868" y="132080"/>
                </a:lnTo>
                <a:lnTo>
                  <a:pt x="1695866" y="109061"/>
                </a:lnTo>
                <a:lnTo>
                  <a:pt x="1640839" y="100330"/>
                </a:lnTo>
                <a:lnTo>
                  <a:pt x="1043940" y="100330"/>
                </a:lnTo>
                <a:lnTo>
                  <a:pt x="989647" y="91797"/>
                </a:lnTo>
                <a:lnTo>
                  <a:pt x="942022" y="69215"/>
                </a:lnTo>
                <a:lnTo>
                  <a:pt x="908208" y="37107"/>
                </a:lnTo>
                <a:lnTo>
                  <a:pt x="895350" y="0"/>
                </a:lnTo>
                <a:lnTo>
                  <a:pt x="882491" y="37107"/>
                </a:lnTo>
                <a:lnTo>
                  <a:pt x="848677" y="69214"/>
                </a:lnTo>
                <a:lnTo>
                  <a:pt x="801052" y="91797"/>
                </a:lnTo>
                <a:lnTo>
                  <a:pt x="746760" y="100330"/>
                </a:lnTo>
                <a:lnTo>
                  <a:pt x="149860" y="100330"/>
                </a:lnTo>
                <a:lnTo>
                  <a:pt x="94833" y="109061"/>
                </a:lnTo>
                <a:lnTo>
                  <a:pt x="46831" y="132080"/>
                </a:lnTo>
                <a:lnTo>
                  <a:pt x="12878" y="164623"/>
                </a:lnTo>
                <a:lnTo>
                  <a:pt x="0" y="201930"/>
                </a:lnTo>
              </a:path>
              <a:path w="1790700" h="201929">
                <a:moveTo>
                  <a:pt x="1790700" y="0"/>
                </a:moveTo>
                <a:lnTo>
                  <a:pt x="1790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3269" y="3394709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A[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r]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9220" y="4864100"/>
            <a:ext cx="1786889" cy="816610"/>
          </a:xfrm>
          <a:custGeom>
            <a:avLst/>
            <a:gdLst/>
            <a:ahLst/>
            <a:cxnLst/>
            <a:rect l="l" t="t" r="r" b="b"/>
            <a:pathLst>
              <a:path w="1786889" h="816610">
                <a:moveTo>
                  <a:pt x="16510" y="248919"/>
                </a:moveTo>
                <a:lnTo>
                  <a:pt x="1776730" y="248919"/>
                </a:lnTo>
              </a:path>
              <a:path w="1786889" h="816610">
                <a:moveTo>
                  <a:pt x="16510" y="262889"/>
                </a:moveTo>
                <a:lnTo>
                  <a:pt x="16510" y="552450"/>
                </a:lnTo>
              </a:path>
              <a:path w="1786889" h="816610">
                <a:moveTo>
                  <a:pt x="368300" y="259080"/>
                </a:moveTo>
                <a:lnTo>
                  <a:pt x="368300" y="547369"/>
                </a:lnTo>
              </a:path>
              <a:path w="1786889" h="816610">
                <a:moveTo>
                  <a:pt x="721359" y="254000"/>
                </a:moveTo>
                <a:lnTo>
                  <a:pt x="721359" y="543560"/>
                </a:lnTo>
              </a:path>
              <a:path w="1786889" h="816610">
                <a:moveTo>
                  <a:pt x="1073150" y="248919"/>
                </a:moveTo>
                <a:lnTo>
                  <a:pt x="1073150" y="538480"/>
                </a:lnTo>
              </a:path>
              <a:path w="1786889" h="816610">
                <a:moveTo>
                  <a:pt x="1426209" y="259080"/>
                </a:moveTo>
                <a:lnTo>
                  <a:pt x="1426209" y="547369"/>
                </a:lnTo>
              </a:path>
              <a:path w="1786889" h="816610">
                <a:moveTo>
                  <a:pt x="1778000" y="254000"/>
                </a:moveTo>
                <a:lnTo>
                  <a:pt x="1778000" y="543560"/>
                </a:lnTo>
              </a:path>
              <a:path w="1786889" h="816610">
                <a:moveTo>
                  <a:pt x="706119" y="234950"/>
                </a:moveTo>
                <a:lnTo>
                  <a:pt x="701099" y="195044"/>
                </a:lnTo>
                <a:lnTo>
                  <a:pt x="687863" y="160496"/>
                </a:lnTo>
                <a:lnTo>
                  <a:pt x="669151" y="136187"/>
                </a:lnTo>
                <a:lnTo>
                  <a:pt x="647700" y="127000"/>
                </a:lnTo>
                <a:lnTo>
                  <a:pt x="412750" y="127000"/>
                </a:lnTo>
                <a:lnTo>
                  <a:pt x="391100" y="117633"/>
                </a:lnTo>
                <a:lnTo>
                  <a:pt x="371951" y="93027"/>
                </a:lnTo>
                <a:lnTo>
                  <a:pt x="358278" y="58419"/>
                </a:lnTo>
                <a:lnTo>
                  <a:pt x="353060" y="19050"/>
                </a:lnTo>
                <a:lnTo>
                  <a:pt x="348039" y="58419"/>
                </a:lnTo>
                <a:lnTo>
                  <a:pt x="334803" y="93027"/>
                </a:lnTo>
                <a:lnTo>
                  <a:pt x="316091" y="117633"/>
                </a:lnTo>
                <a:lnTo>
                  <a:pt x="294640" y="127000"/>
                </a:lnTo>
                <a:lnTo>
                  <a:pt x="59690" y="127000"/>
                </a:lnTo>
                <a:lnTo>
                  <a:pt x="37504" y="136187"/>
                </a:lnTo>
                <a:lnTo>
                  <a:pt x="18414" y="160496"/>
                </a:lnTo>
                <a:lnTo>
                  <a:pt x="5040" y="195044"/>
                </a:lnTo>
                <a:lnTo>
                  <a:pt x="0" y="234950"/>
                </a:lnTo>
              </a:path>
              <a:path w="1786889" h="816610">
                <a:moveTo>
                  <a:pt x="706119" y="19050"/>
                </a:moveTo>
                <a:lnTo>
                  <a:pt x="706119" y="19050"/>
                </a:lnTo>
              </a:path>
              <a:path w="1786889" h="816610">
                <a:moveTo>
                  <a:pt x="0" y="234950"/>
                </a:moveTo>
                <a:lnTo>
                  <a:pt x="0" y="234950"/>
                </a:lnTo>
              </a:path>
              <a:path w="1786889" h="816610">
                <a:moveTo>
                  <a:pt x="1762759" y="243839"/>
                </a:moveTo>
                <a:lnTo>
                  <a:pt x="1757719" y="199072"/>
                </a:lnTo>
                <a:lnTo>
                  <a:pt x="1744345" y="160019"/>
                </a:lnTo>
                <a:lnTo>
                  <a:pt x="1725255" y="132397"/>
                </a:lnTo>
                <a:lnTo>
                  <a:pt x="1703070" y="121919"/>
                </a:lnTo>
                <a:lnTo>
                  <a:pt x="1468120" y="121919"/>
                </a:lnTo>
                <a:lnTo>
                  <a:pt x="1445934" y="111442"/>
                </a:lnTo>
                <a:lnTo>
                  <a:pt x="1426845" y="83820"/>
                </a:lnTo>
                <a:lnTo>
                  <a:pt x="1413470" y="44767"/>
                </a:lnTo>
                <a:lnTo>
                  <a:pt x="1408430" y="0"/>
                </a:lnTo>
                <a:lnTo>
                  <a:pt x="1403409" y="44767"/>
                </a:lnTo>
                <a:lnTo>
                  <a:pt x="1390173" y="83819"/>
                </a:lnTo>
                <a:lnTo>
                  <a:pt x="1371461" y="111442"/>
                </a:lnTo>
                <a:lnTo>
                  <a:pt x="1350009" y="121919"/>
                </a:lnTo>
                <a:lnTo>
                  <a:pt x="1113790" y="121919"/>
                </a:lnTo>
                <a:lnTo>
                  <a:pt x="1092338" y="132397"/>
                </a:lnTo>
                <a:lnTo>
                  <a:pt x="1073626" y="160019"/>
                </a:lnTo>
                <a:lnTo>
                  <a:pt x="1060390" y="199072"/>
                </a:lnTo>
                <a:lnTo>
                  <a:pt x="1055370" y="243839"/>
                </a:lnTo>
              </a:path>
              <a:path w="1786889" h="816610">
                <a:moveTo>
                  <a:pt x="1762759" y="0"/>
                </a:moveTo>
                <a:lnTo>
                  <a:pt x="1762759" y="0"/>
                </a:lnTo>
              </a:path>
              <a:path w="1786889" h="816610">
                <a:moveTo>
                  <a:pt x="1055370" y="243839"/>
                </a:moveTo>
                <a:lnTo>
                  <a:pt x="1055370" y="243839"/>
                </a:lnTo>
              </a:path>
              <a:path w="1786889" h="816610">
                <a:moveTo>
                  <a:pt x="730250" y="599440"/>
                </a:moveTo>
                <a:lnTo>
                  <a:pt x="725229" y="639345"/>
                </a:lnTo>
                <a:lnTo>
                  <a:pt x="711993" y="673893"/>
                </a:lnTo>
                <a:lnTo>
                  <a:pt x="693281" y="698202"/>
                </a:lnTo>
                <a:lnTo>
                  <a:pt x="671830" y="707390"/>
                </a:lnTo>
                <a:lnTo>
                  <a:pt x="436880" y="707390"/>
                </a:lnTo>
                <a:lnTo>
                  <a:pt x="414694" y="716776"/>
                </a:lnTo>
                <a:lnTo>
                  <a:pt x="395605" y="741521"/>
                </a:lnTo>
                <a:lnTo>
                  <a:pt x="382230" y="776505"/>
                </a:lnTo>
                <a:lnTo>
                  <a:pt x="377190" y="816610"/>
                </a:lnTo>
                <a:lnTo>
                  <a:pt x="372169" y="776505"/>
                </a:lnTo>
                <a:lnTo>
                  <a:pt x="358933" y="741521"/>
                </a:lnTo>
                <a:lnTo>
                  <a:pt x="340221" y="716776"/>
                </a:lnTo>
                <a:lnTo>
                  <a:pt x="318769" y="707390"/>
                </a:lnTo>
                <a:lnTo>
                  <a:pt x="82550" y="707390"/>
                </a:lnTo>
                <a:lnTo>
                  <a:pt x="61098" y="698202"/>
                </a:lnTo>
                <a:lnTo>
                  <a:pt x="42386" y="673893"/>
                </a:lnTo>
                <a:lnTo>
                  <a:pt x="29150" y="639345"/>
                </a:lnTo>
                <a:lnTo>
                  <a:pt x="24130" y="599440"/>
                </a:lnTo>
              </a:path>
              <a:path w="1786889" h="816610">
                <a:moveTo>
                  <a:pt x="730250" y="816610"/>
                </a:moveTo>
                <a:lnTo>
                  <a:pt x="730250" y="816610"/>
                </a:lnTo>
              </a:path>
              <a:path w="1786889" h="816610">
                <a:moveTo>
                  <a:pt x="24130" y="599440"/>
                </a:moveTo>
                <a:lnTo>
                  <a:pt x="24130" y="599440"/>
                </a:lnTo>
              </a:path>
              <a:path w="1786889" h="816610">
                <a:moveTo>
                  <a:pt x="1786890" y="594360"/>
                </a:moveTo>
                <a:lnTo>
                  <a:pt x="1781671" y="629404"/>
                </a:lnTo>
                <a:lnTo>
                  <a:pt x="1767998" y="659447"/>
                </a:lnTo>
                <a:lnTo>
                  <a:pt x="1748849" y="680442"/>
                </a:lnTo>
                <a:lnTo>
                  <a:pt x="1727200" y="688340"/>
                </a:lnTo>
                <a:lnTo>
                  <a:pt x="1485900" y="688340"/>
                </a:lnTo>
                <a:lnTo>
                  <a:pt x="1463714" y="696416"/>
                </a:lnTo>
                <a:lnTo>
                  <a:pt x="1444624" y="717708"/>
                </a:lnTo>
                <a:lnTo>
                  <a:pt x="1431250" y="747811"/>
                </a:lnTo>
                <a:lnTo>
                  <a:pt x="1426209" y="782319"/>
                </a:lnTo>
                <a:lnTo>
                  <a:pt x="1420971" y="747811"/>
                </a:lnTo>
                <a:lnTo>
                  <a:pt x="1407159" y="717708"/>
                </a:lnTo>
                <a:lnTo>
                  <a:pt x="1387633" y="696416"/>
                </a:lnTo>
                <a:lnTo>
                  <a:pt x="1365250" y="688340"/>
                </a:lnTo>
                <a:lnTo>
                  <a:pt x="1125220" y="688340"/>
                </a:lnTo>
                <a:lnTo>
                  <a:pt x="1103570" y="680442"/>
                </a:lnTo>
                <a:lnTo>
                  <a:pt x="1084421" y="659447"/>
                </a:lnTo>
                <a:lnTo>
                  <a:pt x="1070748" y="629404"/>
                </a:lnTo>
                <a:lnTo>
                  <a:pt x="1065530" y="594360"/>
                </a:lnTo>
              </a:path>
              <a:path w="1786889" h="816610">
                <a:moveTo>
                  <a:pt x="1786890" y="782319"/>
                </a:moveTo>
                <a:lnTo>
                  <a:pt x="1786890" y="782319"/>
                </a:lnTo>
              </a:path>
              <a:path w="1786889" h="816610">
                <a:moveTo>
                  <a:pt x="1065530" y="594360"/>
                </a:moveTo>
                <a:lnTo>
                  <a:pt x="1065530" y="5943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530" y="4958079"/>
            <a:ext cx="1234440" cy="459740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13027" y="4982617"/>
            <a:ext cx="525145" cy="502284"/>
            <a:chOff x="1913027" y="4982617"/>
            <a:chExt cx="525145" cy="502284"/>
          </a:xfrm>
        </p:grpSpPr>
        <p:sp>
          <p:nvSpPr>
            <p:cNvPr id="17" name="object 17"/>
            <p:cNvSpPr/>
            <p:nvPr/>
          </p:nvSpPr>
          <p:spPr>
            <a:xfrm>
              <a:off x="1917699" y="4992369"/>
              <a:ext cx="515620" cy="486409"/>
            </a:xfrm>
            <a:custGeom>
              <a:avLst/>
              <a:gdLst/>
              <a:ahLst/>
              <a:cxnLst/>
              <a:rect l="l" t="t" r="r" b="b"/>
              <a:pathLst>
                <a:path w="515619" h="486410">
                  <a:moveTo>
                    <a:pt x="2539" y="116839"/>
                  </a:moveTo>
                  <a:lnTo>
                    <a:pt x="64769" y="238759"/>
                  </a:lnTo>
                  <a:lnTo>
                    <a:pt x="0" y="359409"/>
                  </a:lnTo>
                  <a:lnTo>
                    <a:pt x="386080" y="364489"/>
                  </a:lnTo>
                  <a:lnTo>
                    <a:pt x="383539" y="486409"/>
                  </a:lnTo>
                  <a:lnTo>
                    <a:pt x="515619" y="245109"/>
                  </a:lnTo>
                  <a:lnTo>
                    <a:pt x="451777" y="120649"/>
                  </a:lnTo>
                  <a:lnTo>
                    <a:pt x="388619" y="120649"/>
                  </a:lnTo>
                  <a:lnTo>
                    <a:pt x="2539" y="116839"/>
                  </a:lnTo>
                  <a:close/>
                </a:path>
                <a:path w="515619" h="486410">
                  <a:moveTo>
                    <a:pt x="389889" y="0"/>
                  </a:moveTo>
                  <a:lnTo>
                    <a:pt x="388619" y="120649"/>
                  </a:lnTo>
                  <a:lnTo>
                    <a:pt x="451777" y="120649"/>
                  </a:lnTo>
                  <a:lnTo>
                    <a:pt x="38988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699" y="4987289"/>
              <a:ext cx="515620" cy="492759"/>
            </a:xfrm>
            <a:custGeom>
              <a:avLst/>
              <a:gdLst/>
              <a:ahLst/>
              <a:cxnLst/>
              <a:rect l="l" t="t" r="r" b="b"/>
              <a:pathLst>
                <a:path w="515619" h="492760">
                  <a:moveTo>
                    <a:pt x="2539" y="121920"/>
                  </a:moveTo>
                  <a:lnTo>
                    <a:pt x="388619" y="125730"/>
                  </a:lnTo>
                  <a:lnTo>
                    <a:pt x="389889" y="5080"/>
                  </a:lnTo>
                  <a:lnTo>
                    <a:pt x="515619" y="250190"/>
                  </a:lnTo>
                  <a:lnTo>
                    <a:pt x="383539" y="491490"/>
                  </a:lnTo>
                  <a:lnTo>
                    <a:pt x="386080" y="369570"/>
                  </a:lnTo>
                  <a:lnTo>
                    <a:pt x="0" y="364490"/>
                  </a:lnTo>
                  <a:lnTo>
                    <a:pt x="64769" y="243840"/>
                  </a:lnTo>
                  <a:lnTo>
                    <a:pt x="2539" y="121920"/>
                  </a:lnTo>
                  <a:close/>
                </a:path>
                <a:path w="515619" h="492760">
                  <a:moveTo>
                    <a:pt x="3810" y="0"/>
                  </a:moveTo>
                  <a:lnTo>
                    <a:pt x="3810" y="0"/>
                  </a:lnTo>
                </a:path>
                <a:path w="515619" h="492760">
                  <a:moveTo>
                    <a:pt x="513080" y="492760"/>
                  </a:moveTo>
                  <a:lnTo>
                    <a:pt x="513080" y="492760"/>
                  </a:lnTo>
                </a:path>
              </a:pathLst>
            </a:custGeom>
            <a:ln w="93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39339" y="4535170"/>
            <a:ext cx="232981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sz="3000" baseline="2777" dirty="0">
                <a:latin typeface="Times New Roman"/>
                <a:cs typeface="Times New Roman"/>
              </a:rPr>
              <a:t>A[</a:t>
            </a:r>
            <a:r>
              <a:rPr sz="3000" spc="7" baseline="2777" dirty="0">
                <a:latin typeface="Times New Roman"/>
                <a:cs typeface="Times New Roman"/>
              </a:rPr>
              <a:t>p.</a:t>
            </a:r>
            <a:r>
              <a:rPr sz="3000" baseline="2777" dirty="0">
                <a:latin typeface="Times New Roman"/>
                <a:cs typeface="Times New Roman"/>
              </a:rPr>
              <a:t>.q</a:t>
            </a:r>
            <a:r>
              <a:rPr sz="3000" spc="7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–</a:t>
            </a:r>
            <a:r>
              <a:rPr sz="3000" spc="7" baseline="2777" dirty="0">
                <a:latin typeface="Times New Roman"/>
                <a:cs typeface="Times New Roman"/>
              </a:rPr>
              <a:t> 1</a:t>
            </a:r>
            <a:r>
              <a:rPr sz="3000" baseline="2777" dirty="0">
                <a:latin typeface="Times New Roman"/>
                <a:cs typeface="Times New Roman"/>
              </a:rPr>
              <a:t>]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[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r]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  <a:tabLst>
                <a:tab pos="923925" algn="l"/>
                <a:tab pos="186372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84455" algn="ctr">
              <a:lnSpc>
                <a:spcPct val="100000"/>
              </a:lnSpc>
              <a:tabLst>
                <a:tab pos="1136015" algn="l"/>
              </a:tabLst>
            </a:pPr>
            <a:r>
              <a:rPr sz="2000" dirty="0">
                <a:latin typeface="Symbol"/>
                <a:cs typeface="Symbol"/>
              </a:rPr>
              <a:t>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	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9727" y="4329837"/>
            <a:ext cx="495934" cy="525145"/>
            <a:chOff x="909727" y="4329837"/>
            <a:chExt cx="495934" cy="525145"/>
          </a:xfrm>
        </p:grpSpPr>
        <p:sp>
          <p:nvSpPr>
            <p:cNvPr id="21" name="object 21"/>
            <p:cNvSpPr/>
            <p:nvPr/>
          </p:nvSpPr>
          <p:spPr>
            <a:xfrm>
              <a:off x="914400" y="4334509"/>
              <a:ext cx="486409" cy="515620"/>
            </a:xfrm>
            <a:custGeom>
              <a:avLst/>
              <a:gdLst/>
              <a:ahLst/>
              <a:cxnLst/>
              <a:rect l="l" t="t" r="r" b="b"/>
              <a:pathLst>
                <a:path w="486409" h="515620">
                  <a:moveTo>
                    <a:pt x="124459" y="0"/>
                  </a:moveTo>
                  <a:lnTo>
                    <a:pt x="121919" y="386079"/>
                  </a:lnTo>
                  <a:lnTo>
                    <a:pt x="0" y="386079"/>
                  </a:lnTo>
                  <a:lnTo>
                    <a:pt x="243840" y="515619"/>
                  </a:lnTo>
                  <a:lnTo>
                    <a:pt x="486409" y="387350"/>
                  </a:lnTo>
                  <a:lnTo>
                    <a:pt x="365759" y="387350"/>
                  </a:lnTo>
                  <a:lnTo>
                    <a:pt x="366821" y="64769"/>
                  </a:lnTo>
                  <a:lnTo>
                    <a:pt x="245109" y="64769"/>
                  </a:lnTo>
                  <a:lnTo>
                    <a:pt x="124459" y="0"/>
                  </a:lnTo>
                  <a:close/>
                </a:path>
                <a:path w="486409" h="515620">
                  <a:moveTo>
                    <a:pt x="367030" y="1269"/>
                  </a:moveTo>
                  <a:lnTo>
                    <a:pt x="245109" y="64769"/>
                  </a:lnTo>
                  <a:lnTo>
                    <a:pt x="366821" y="64769"/>
                  </a:lnTo>
                  <a:lnTo>
                    <a:pt x="367030" y="126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400" y="4334509"/>
              <a:ext cx="488950" cy="515620"/>
            </a:xfrm>
            <a:custGeom>
              <a:avLst/>
              <a:gdLst/>
              <a:ahLst/>
              <a:cxnLst/>
              <a:rect l="l" t="t" r="r" b="b"/>
              <a:pathLst>
                <a:path w="488950" h="515620">
                  <a:moveTo>
                    <a:pt x="367030" y="1269"/>
                  </a:moveTo>
                  <a:lnTo>
                    <a:pt x="365759" y="387350"/>
                  </a:lnTo>
                  <a:lnTo>
                    <a:pt x="486409" y="387350"/>
                  </a:lnTo>
                  <a:lnTo>
                    <a:pt x="243840" y="515619"/>
                  </a:lnTo>
                  <a:lnTo>
                    <a:pt x="0" y="386079"/>
                  </a:lnTo>
                  <a:lnTo>
                    <a:pt x="121919" y="386079"/>
                  </a:lnTo>
                  <a:lnTo>
                    <a:pt x="124459" y="0"/>
                  </a:lnTo>
                  <a:lnTo>
                    <a:pt x="245109" y="64769"/>
                  </a:lnTo>
                  <a:lnTo>
                    <a:pt x="367030" y="1269"/>
                  </a:lnTo>
                  <a:close/>
                </a:path>
                <a:path w="488950" h="515620">
                  <a:moveTo>
                    <a:pt x="488950" y="1269"/>
                  </a:moveTo>
                  <a:lnTo>
                    <a:pt x="488950" y="1269"/>
                  </a:lnTo>
                </a:path>
                <a:path w="488950" h="515620">
                  <a:moveTo>
                    <a:pt x="0" y="514350"/>
                  </a:moveTo>
                  <a:lnTo>
                    <a:pt x="0" y="514350"/>
                  </a:lnTo>
                </a:path>
              </a:pathLst>
            </a:custGeom>
            <a:ln w="93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50" y="109220"/>
            <a:ext cx="2194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</a:t>
            </a:r>
            <a:r>
              <a:rPr sz="4400" spc="-40" dirty="0"/>
              <a:t>x</a:t>
            </a:r>
            <a:r>
              <a:rPr sz="4400" spc="-5" dirty="0"/>
              <a:t>ample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8009" y="1366237"/>
          <a:ext cx="4900288" cy="4304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20"/>
                <a:gridCol w="401319"/>
                <a:gridCol w="239394"/>
                <a:gridCol w="255905"/>
                <a:gridCol w="255269"/>
                <a:gridCol w="255269"/>
                <a:gridCol w="255904"/>
                <a:gridCol w="254635"/>
                <a:gridCol w="255904"/>
                <a:gridCol w="255270"/>
                <a:gridCol w="383539"/>
                <a:gridCol w="226060"/>
              </a:tblGrid>
              <a:tr h="598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initially: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528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</a:tr>
              <a:tr h="853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  <a:tr h="853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  <a:tr h="7197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7109" y="1630679"/>
            <a:ext cx="1925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pivot (x) 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25007" y="2804567"/>
            <a:ext cx="2812415" cy="3154045"/>
            <a:chOff x="6325007" y="2804567"/>
            <a:chExt cx="2812415" cy="3154045"/>
          </a:xfrm>
        </p:grpSpPr>
        <p:sp>
          <p:nvSpPr>
            <p:cNvPr id="6" name="object 6"/>
            <p:cNvSpPr/>
            <p:nvPr/>
          </p:nvSpPr>
          <p:spPr>
            <a:xfrm>
              <a:off x="6329680" y="2809239"/>
              <a:ext cx="2802890" cy="3144520"/>
            </a:xfrm>
            <a:custGeom>
              <a:avLst/>
              <a:gdLst/>
              <a:ahLst/>
              <a:cxnLst/>
              <a:rect l="l" t="t" r="r" b="b"/>
              <a:pathLst>
                <a:path w="2802890" h="3144520">
                  <a:moveTo>
                    <a:pt x="2802890" y="0"/>
                  </a:moveTo>
                  <a:lnTo>
                    <a:pt x="0" y="0"/>
                  </a:lnTo>
                  <a:lnTo>
                    <a:pt x="0" y="3068320"/>
                  </a:lnTo>
                  <a:lnTo>
                    <a:pt x="0" y="3144520"/>
                  </a:lnTo>
                  <a:lnTo>
                    <a:pt x="2802890" y="3144520"/>
                  </a:lnTo>
                  <a:lnTo>
                    <a:pt x="2802890" y="3068320"/>
                  </a:lnTo>
                  <a:lnTo>
                    <a:pt x="28028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9680" y="2809240"/>
              <a:ext cx="2802890" cy="3144520"/>
            </a:xfrm>
            <a:custGeom>
              <a:avLst/>
              <a:gdLst/>
              <a:ahLst/>
              <a:cxnLst/>
              <a:rect l="l" t="t" r="r" b="b"/>
              <a:pathLst>
                <a:path w="2802890" h="3144520">
                  <a:moveTo>
                    <a:pt x="0" y="0"/>
                  </a:moveTo>
                  <a:lnTo>
                    <a:pt x="2802890" y="0"/>
                  </a:lnTo>
                  <a:lnTo>
                    <a:pt x="2802890" y="3144520"/>
                  </a:lnTo>
                  <a:lnTo>
                    <a:pt x="0" y="3144520"/>
                  </a:lnTo>
                  <a:lnTo>
                    <a:pt x="0" y="0"/>
                  </a:lnTo>
                  <a:close/>
                </a:path>
                <a:path w="2802890" h="3144520">
                  <a:moveTo>
                    <a:pt x="2802890" y="3144520"/>
                  </a:moveTo>
                  <a:lnTo>
                    <a:pt x="2802890" y="314452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52209" y="2733039"/>
            <a:ext cx="2804160" cy="3792064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50" marR="1008380" indent="-462280">
              <a:lnSpc>
                <a:spcPct val="100000"/>
              </a:lnSpc>
              <a:spcBef>
                <a:spcPts val="370"/>
              </a:spcBef>
            </a:pPr>
            <a:r>
              <a:rPr lang="pt-BR"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lang="pt-BR"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 r) </a:t>
            </a:r>
            <a:r>
              <a:rPr lang="pt-BR" sz="2000" dirty="0">
                <a:latin typeface="Times New Roman"/>
                <a:cs typeface="Times New Roman"/>
              </a:rPr>
              <a:t> </a:t>
            </a:r>
            <a:r>
              <a:rPr lang="pt-BR" sz="2000" spc="-5" dirty="0">
                <a:latin typeface="Times New Roman"/>
                <a:cs typeface="Times New Roman"/>
              </a:rPr>
              <a:t>x &lt;- </a:t>
            </a:r>
            <a:r>
              <a:rPr lang="pt-BR" sz="2000" spc="-15" dirty="0">
                <a:latin typeface="Times New Roman"/>
                <a:cs typeface="Times New Roman"/>
              </a:rPr>
              <a:t> </a:t>
            </a:r>
            <a:r>
              <a:rPr lang="pt-BR" sz="2000" spc="-5" dirty="0">
                <a:latin typeface="Times New Roman"/>
                <a:cs typeface="Times New Roman"/>
              </a:rPr>
              <a:t>A[r],</a:t>
            </a:r>
            <a:endParaRPr lang="pt-BR" sz="2000" dirty="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lang="pt-BR" spc="120" dirty="0">
                <a:latin typeface="Arial"/>
                <a:cs typeface="Arial"/>
              </a:rPr>
              <a:t>i </a:t>
            </a:r>
            <a:r>
              <a:rPr lang="pt-BR" sz="2000" spc="155" dirty="0">
                <a:latin typeface="Arial"/>
                <a:cs typeface="Arial"/>
              </a:rPr>
              <a:t>&lt;- </a:t>
            </a:r>
            <a:r>
              <a:rPr lang="pt-BR" sz="2000" spc="155" dirty="0">
                <a:latin typeface="Times New Roman"/>
                <a:cs typeface="Times New Roman"/>
              </a:rPr>
              <a:t>p </a:t>
            </a:r>
            <a:r>
              <a:rPr lang="pt-BR" sz="2000" dirty="0">
                <a:latin typeface="Times New Roman"/>
                <a:cs typeface="Times New Roman"/>
              </a:rPr>
              <a:t>–</a:t>
            </a:r>
            <a:r>
              <a:rPr lang="pt-BR" sz="2000" spc="-31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1;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spc="-5" dirty="0">
                <a:latin typeface="Times New Roman"/>
                <a:cs typeface="Times New Roman"/>
              </a:rPr>
              <a:t>for </a:t>
            </a:r>
            <a:r>
              <a:rPr lang="pt-BR" sz="2000" dirty="0">
                <a:latin typeface="Times New Roman"/>
                <a:cs typeface="Times New Roman"/>
              </a:rPr>
              <a:t>j </a:t>
            </a:r>
            <a:r>
              <a:rPr lang="pt-BR" sz="2000" spc="-5" dirty="0">
                <a:latin typeface="Times New Roman"/>
                <a:cs typeface="Times New Roman"/>
              </a:rPr>
              <a:t>&lt;-  </a:t>
            </a:r>
            <a:r>
              <a:rPr lang="pt-BR" sz="2000" dirty="0">
                <a:latin typeface="Times New Roman"/>
                <a:cs typeface="Times New Roman"/>
              </a:rPr>
              <a:t>p </a:t>
            </a:r>
            <a:r>
              <a:rPr lang="pt-BR" sz="2000" b="1" dirty="0">
                <a:latin typeface="Times New Roman"/>
                <a:cs typeface="Times New Roman"/>
              </a:rPr>
              <a:t>to </a:t>
            </a:r>
            <a:r>
              <a:rPr lang="pt-BR" sz="2000" dirty="0">
                <a:latin typeface="Times New Roman"/>
                <a:cs typeface="Times New Roman"/>
              </a:rPr>
              <a:t>r – 1 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dirty="0">
                <a:latin typeface="Times New Roman"/>
                <a:cs typeface="Times New Roman"/>
              </a:rPr>
              <a:t>do  </a:t>
            </a:r>
            <a:r>
              <a:rPr lang="pt-BR" sz="2000" b="1" spc="-5" dirty="0">
                <a:latin typeface="Times New Roman"/>
                <a:cs typeface="Times New Roman"/>
              </a:rPr>
              <a:t>if</a:t>
            </a:r>
            <a:r>
              <a:rPr lang="pt-BR" sz="2000" b="1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A[j]	</a:t>
            </a:r>
            <a:r>
              <a:rPr lang="pt-BR" sz="2000" dirty="0">
                <a:latin typeface="Symbol"/>
                <a:cs typeface="Symbol"/>
              </a:rPr>
              <a:t></a:t>
            </a:r>
            <a:r>
              <a:rPr lang="pt-BR" sz="2000" dirty="0">
                <a:latin typeface="Times New Roman"/>
                <a:cs typeface="Times New Roman"/>
              </a:rPr>
              <a:t>	x</a:t>
            </a:r>
            <a:r>
              <a:rPr lang="pt-BR" sz="2000" spc="-70" dirty="0">
                <a:latin typeface="Times New Roman"/>
                <a:cs typeface="Times New Roman"/>
              </a:rPr>
              <a:t> 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lang="pt-BR" sz="2000" b="1" spc="-70" dirty="0">
                <a:latin typeface="Times New Roman"/>
                <a:cs typeface="Times New Roman"/>
              </a:rPr>
              <a:t>       </a:t>
            </a:r>
            <a:r>
              <a:rPr lang="pt-BR" sz="2000" b="1" spc="-5" dirty="0">
                <a:latin typeface="Times New Roman"/>
                <a:cs typeface="Times New Roman"/>
              </a:rPr>
              <a:t>then </a:t>
            </a:r>
            <a:r>
              <a:rPr lang="pt-BR" sz="2000" dirty="0">
                <a:latin typeface="Times New Roman"/>
                <a:cs typeface="Times New Roman"/>
              </a:rPr>
              <a:t>i </a:t>
            </a:r>
            <a:r>
              <a:rPr lang="pt-BR" sz="2000" spc="-5" dirty="0">
                <a:latin typeface="Times New Roman"/>
                <a:cs typeface="Times New Roman"/>
              </a:rPr>
              <a:t>&lt;-  </a:t>
            </a:r>
            <a:r>
              <a:rPr lang="pt-BR" sz="2000" dirty="0">
                <a:latin typeface="Times New Roman"/>
                <a:cs typeface="Times New Roman"/>
              </a:rPr>
              <a:t>i +</a:t>
            </a:r>
            <a:r>
              <a:rPr lang="pt-BR" sz="2000" spc="-3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lang="pt-BR" sz="2000" dirty="0">
                <a:latin typeface="Times New Roman"/>
                <a:cs typeface="Times New Roman"/>
              </a:rPr>
              <a:t>A[i] </a:t>
            </a:r>
            <a:r>
              <a:rPr lang="pt-BR" sz="2000" dirty="0">
                <a:latin typeface="Symbol"/>
                <a:cs typeface="Symbol"/>
              </a:rPr>
              <a:t></a:t>
            </a:r>
            <a:r>
              <a:rPr lang="pt-BR" sz="2000" spc="-4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lang="pt-BR" sz="2000" dirty="0">
                <a:latin typeface="Times New Roman"/>
                <a:cs typeface="Times New Roman"/>
              </a:rPr>
              <a:t>       A[i + 1] </a:t>
            </a:r>
            <a:r>
              <a:rPr lang="pt-BR" sz="2000" dirty="0">
                <a:latin typeface="Symbol"/>
                <a:cs typeface="Symbol"/>
              </a:rPr>
              <a:t></a:t>
            </a:r>
            <a:r>
              <a:rPr lang="pt-BR" sz="2000" spc="-3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A[r];</a:t>
            </a:r>
          </a:p>
          <a:p>
            <a:pPr marL="552450">
              <a:lnSpc>
                <a:spcPct val="100000"/>
              </a:lnSpc>
            </a:pPr>
            <a:endParaRPr lang="pt-BR" sz="2000" b="1" spc="-5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lang="pt-BR" sz="2000" b="1" spc="-5" dirty="0">
                <a:latin typeface="Times New Roman"/>
                <a:cs typeface="Times New Roman"/>
              </a:rPr>
              <a:t>return </a:t>
            </a:r>
            <a:r>
              <a:rPr lang="pt-BR" sz="2000" dirty="0">
                <a:latin typeface="Times New Roman"/>
                <a:cs typeface="Times New Roman"/>
              </a:rPr>
              <a:t>i +</a:t>
            </a:r>
            <a:r>
              <a:rPr lang="pt-BR" sz="2000" spc="-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1</a:t>
            </a:r>
          </a:p>
          <a:p>
            <a:pPr marL="552450" marR="1008380" indent="-462280">
              <a:lnSpc>
                <a:spcPct val="100000"/>
              </a:lnSpc>
              <a:spcBef>
                <a:spcPts val="370"/>
              </a:spcBef>
            </a:pPr>
            <a:endParaRPr lang="pt-BR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E27EAD-E289-487E-A192-3BC9745D3C14}"/>
</file>

<file path=customXml/itemProps2.xml><?xml version="1.0" encoding="utf-8"?>
<ds:datastoreItem xmlns:ds="http://schemas.openxmlformats.org/officeDocument/2006/customXml" ds:itemID="{2E24EFA5-7E7A-48A9-AB8B-84CEB3A19B96}"/>
</file>

<file path=customXml/itemProps3.xml><?xml version="1.0" encoding="utf-8"?>
<ds:datastoreItem xmlns:ds="http://schemas.openxmlformats.org/officeDocument/2006/customXml" ds:itemID="{E08EFFDE-489B-4F63-A373-1216D4B73413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</TotalTime>
  <Words>1299</Words>
  <Application>Microsoft Office PowerPoint</Application>
  <PresentationFormat>On-screen Show (4:3)</PresentationFormat>
  <Paragraphs>594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Divide and  Conquer</vt:lpstr>
      <vt:lpstr>Divide and Conquer</vt:lpstr>
      <vt:lpstr>Divide and Conquer</vt:lpstr>
      <vt:lpstr> Analyzing  Divide-and-Conquer  Algorithms</vt:lpstr>
      <vt:lpstr>Analyzing Divide-and-Conquer Algorithms  (cont.)</vt:lpstr>
      <vt:lpstr>Quicksort</vt:lpstr>
      <vt:lpstr>Design</vt:lpstr>
      <vt:lpstr>Pseudocode</vt:lpstr>
      <vt:lpstr>Example</vt:lpstr>
      <vt:lpstr>Example (Continued)</vt:lpstr>
      <vt:lpstr>Algorithm Performance</vt:lpstr>
      <vt:lpstr>Worst-case Partition Analysis</vt:lpstr>
      <vt:lpstr>Best-case Partitioning</vt:lpstr>
      <vt:lpstr>Best-case Partitioning</vt:lpstr>
      <vt:lpstr>Recursion Tree for Best-case  Partition</vt:lpstr>
      <vt:lpstr>Conclusion</vt:lpstr>
      <vt:lpstr>Divide and Conquer (Merge Sort)</vt:lpstr>
      <vt:lpstr>Divide and Conquer</vt:lpstr>
      <vt:lpstr>An Example: Merge Sort</vt:lpstr>
      <vt:lpstr>Merge Sort – Example</vt:lpstr>
      <vt:lpstr>Merge-Sort (A, p, r)</vt:lpstr>
      <vt:lpstr>Procedure Merge</vt:lpstr>
      <vt:lpstr>Merge – Example</vt:lpstr>
      <vt:lpstr>PowerPoint Presentation</vt:lpstr>
      <vt:lpstr>Analysis of Merge Sort</vt:lpstr>
      <vt:lpstr>Analysis of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 Conquer</dc:title>
  <dc:creator>ashu1</dc:creator>
  <cp:lastModifiedBy>Acer</cp:lastModifiedBy>
  <cp:revision>23</cp:revision>
  <dcterms:created xsi:type="dcterms:W3CDTF">2020-07-03T03:44:31Z</dcterms:created>
  <dcterms:modified xsi:type="dcterms:W3CDTF">2020-09-09T07:12:45Z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