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3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0.xml" ContentType="application/vnd.openxmlformats-officedocument.presentationml.slide+xml"/>
  <Override PartName="/ppt/slides/slide3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3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47.xml" ContentType="application/vnd.openxmlformats-officedocument.presentationml.slide+xml"/>
  <Override PartName="/ppt/slides/slide6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4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4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9"/>
  </p:notesMasterIdLst>
  <p:sldIdLst>
    <p:sldId id="303" r:id="rId2"/>
    <p:sldId id="30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fld id="{9985A1C6-82EE-41C1-882A-DA44D89E6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445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B3D72F-7F62-4997-9508-7BFEE7DFEA0D}" type="slidenum">
              <a:rPr lang="en-US"/>
              <a:pPr/>
              <a:t>2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80FD8B-F98E-4BE9-8AD9-D6F5CFAAE7C5}" type="slidenum">
              <a:rPr lang="en-US"/>
              <a:pPr/>
              <a:t>11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CD3E9F-941B-42C9-86EB-94CF90376FB9}" type="slidenum">
              <a:rPr lang="en-US"/>
              <a:pPr/>
              <a:t>12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487F9C-31E0-4D36-B969-EE636FCC1FB6}" type="slidenum">
              <a:rPr lang="en-US"/>
              <a:pPr/>
              <a:t>13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6E97C-DB34-4305-AB3C-C00B995B0E10}" type="slidenum">
              <a:rPr lang="en-US"/>
              <a:pPr/>
              <a:t>14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3B5D36-C22C-4EF1-9F5D-0974465BD30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1D63D3-38FB-472E-A1A4-78BE1213B6B6}" type="slidenum">
              <a:rPr lang="en-US"/>
              <a:pPr/>
              <a:t>16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F38872-ADCB-433A-B486-E341409F2205}" type="slidenum">
              <a:rPr lang="en-US"/>
              <a:pPr/>
              <a:t>17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988E6-326D-4F3E-93BB-560985D4A843}" type="slidenum">
              <a:rPr lang="en-US"/>
              <a:pPr/>
              <a:t>18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7BC2DD-0BDC-4686-B58C-C985984FEE72}" type="slidenum">
              <a:rPr lang="en-US"/>
              <a:pPr/>
              <a:t>19</a:t>
            </a:fld>
            <a:endParaRPr 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EE1F0B-6B01-43AF-BA70-18AE1646A502}" type="slidenum">
              <a:rPr lang="en-US"/>
              <a:pPr/>
              <a:t>20</a:t>
            </a:fld>
            <a:endParaRPr 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5915C1-4A74-456A-966C-C044687BA274}" type="slidenum">
              <a:rPr lang="en-US"/>
              <a:pPr/>
              <a:t>3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B88F88-9F6E-4BA8-953A-D642CF25FF3D}" type="slidenum">
              <a:rPr lang="en-US"/>
              <a:pPr/>
              <a:t>21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80FA4A-9234-437A-A457-BAC0A4ECC87A}" type="slidenum">
              <a:rPr lang="en-US"/>
              <a:pPr/>
              <a:t>22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1180DD-6901-46A2-86ED-BA60C6A94650}" type="slidenum">
              <a:rPr lang="en-US"/>
              <a:pPr/>
              <a:t>23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17133F-67DA-4F29-A447-744F8F70C341}" type="slidenum">
              <a:rPr lang="en-US"/>
              <a:pPr/>
              <a:t>24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D63A77-1CAA-49A9-92B6-F67C615AD05D}" type="slidenum">
              <a:rPr lang="en-US"/>
              <a:pPr/>
              <a:t>25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BE87E4-6B1E-4295-9159-02060CFAF0CA}" type="slidenum">
              <a:rPr lang="en-US"/>
              <a:pPr/>
              <a:t>26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DDF4A4-FBBE-4D08-AC72-B100CD3AE9F6}" type="slidenum">
              <a:rPr lang="en-US"/>
              <a:pPr/>
              <a:t>27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2ABD12B-CEC6-441A-B7E4-4E5D40491362}" type="slidenum">
              <a:rPr lang="en-US" sz="12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2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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41BB6D-CD6A-4A76-AE88-2D52EF7B4605}" type="slidenum">
              <a:rPr lang="en-US"/>
              <a:pPr/>
              <a:t>28</a:t>
            </a:fld>
            <a:endParaRPr 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186AB8-D420-464E-AD4F-3615DB60A452}" type="slidenum">
              <a:rPr lang="en-US"/>
              <a:pPr/>
              <a:t>29</a:t>
            </a:fld>
            <a:endParaRPr 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AB7307-F3BC-495C-89C3-2525C832D79B}" type="slidenum">
              <a:rPr lang="en-US"/>
              <a:pPr/>
              <a:t>30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10F1FB-821D-41E0-A50A-C51252E20B26}" type="slidenum">
              <a:rPr lang="en-US"/>
              <a:pPr/>
              <a:t>4</a:t>
            </a:fld>
            <a:endParaRPr 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A17EFA-9C83-49F3-B4F6-1E9A6BF839FF}" type="slidenum">
              <a:rPr lang="en-US"/>
              <a:pPr/>
              <a:t>31</a:t>
            </a:fld>
            <a:endParaRPr 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C4F323-9604-425B-BFCF-DAE3640B018E}" type="slidenum">
              <a:rPr lang="en-US"/>
              <a:pPr/>
              <a:t>32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2A4C5F-7989-4A03-96D3-39D8F7D76F81}" type="slidenum">
              <a:rPr lang="en-US"/>
              <a:pPr/>
              <a:t>33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EA2105-A66B-4BD9-961B-3BBB25BB8A7D}" type="slidenum">
              <a:rPr lang="en-US"/>
              <a:pPr/>
              <a:t>34</a:t>
            </a:fld>
            <a:endParaRPr 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C29BD2-49F6-4C00-AF53-EA66CF752BF2}" type="slidenum">
              <a:rPr lang="en-US"/>
              <a:pPr/>
              <a:t>35</a:t>
            </a:fld>
            <a:endParaRPr 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8A49FD-23EC-4A68-94A0-AA4FC72DB25D}" type="slidenum">
              <a:rPr lang="en-US"/>
              <a:pPr/>
              <a:t>36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604FB2-E950-41DE-8D68-490DFCE10A2B}" type="slidenum">
              <a:rPr lang="en-US"/>
              <a:pPr/>
              <a:t>37</a:t>
            </a:fld>
            <a:endParaRPr 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6F6C2D-F540-4E62-8EF9-D7A2563E2B31}" type="slidenum">
              <a:rPr lang="en-US"/>
              <a:pPr/>
              <a:t>38</a:t>
            </a:fld>
            <a:endParaRPr 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ADD474-FEA1-4A1E-8779-901774503485}" type="slidenum">
              <a:rPr lang="en-US"/>
              <a:pPr/>
              <a:t>39</a:t>
            </a:fld>
            <a:endParaRPr 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E0A318-4F58-4377-ACCA-BE08B747FD13}" type="slidenum">
              <a:rPr lang="en-US"/>
              <a:pPr/>
              <a:t>40</a:t>
            </a:fld>
            <a:endParaRPr 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704240-C462-49B1-9F76-AAA0A88F3FE9}" type="slidenum">
              <a:rPr lang="en-US"/>
              <a:pPr/>
              <a:t>5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2B0C74-2E9C-4481-A248-A0B0981A778D}" type="slidenum">
              <a:rPr lang="en-US"/>
              <a:pPr/>
              <a:t>41</a:t>
            </a:fld>
            <a:endParaRPr 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3972EF-4652-41DD-A225-9138AA8BB851}" type="slidenum">
              <a:rPr lang="en-US"/>
              <a:pPr/>
              <a:t>42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363248-1D3D-42F4-96BF-B62A2A4231F9}" type="slidenum">
              <a:rPr lang="en-US"/>
              <a:pPr/>
              <a:t>43</a:t>
            </a:fld>
            <a:endParaRPr 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1AE2B7-F7B7-417E-843F-8E9B375FCD0F}" type="slidenum">
              <a:rPr lang="en-US"/>
              <a:pPr/>
              <a:t>44</a:t>
            </a:fld>
            <a:endParaRPr 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D231C3-2F57-4C2B-8891-1CB08CC36649}" type="slidenum">
              <a:rPr lang="en-US"/>
              <a:pPr/>
              <a:t>45</a:t>
            </a:fld>
            <a:endParaRPr 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DA855D-A161-42DD-9054-E3294707194A}" type="slidenum">
              <a:rPr lang="en-US"/>
              <a:pPr/>
              <a:t>46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0A5B1D-644D-4A16-A5E0-CA65D22DCA7C}" type="slidenum">
              <a:rPr lang="en-US"/>
              <a:pPr/>
              <a:t>47</a:t>
            </a:fld>
            <a:endParaRPr 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179259-4057-4F61-9B5A-FE1600E318BA}" type="slidenum">
              <a:rPr lang="en-US"/>
              <a:pPr/>
              <a:t>6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31812A-8024-48FC-9779-DCD72FEDC250}" type="slidenum">
              <a:rPr lang="en-US"/>
              <a:pPr/>
              <a:t>7</a:t>
            </a:fld>
            <a:endParaRPr 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2A0C13-0EC7-402B-95D5-C370DE92F729}" type="slidenum">
              <a:rPr lang="en-US"/>
              <a:pPr/>
              <a:t>8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91F76C-C87B-4E59-B98E-2E2BB4CAD973}" type="slidenum">
              <a:rPr lang="en-US"/>
              <a:pPr/>
              <a:t>9</a:t>
            </a:fld>
            <a:endParaRPr 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940717-E957-4FCC-BB8A-E5B13814C38E}" type="slidenum">
              <a:rPr lang="en-US"/>
              <a:pPr/>
              <a:t>10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DFA0-679D-4899-9C98-16FC5C5F9C20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AAA582-D12A-4AAC-81F1-9153AC1CDF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3987-618B-4775-B96B-4680205829C1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24C5-F945-4B5D-BDD2-36D9C6809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E68-249A-47E7-8166-7068AE9C6C76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FE45-8501-49DF-BC70-E34AC7E72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4E88-02AE-4D71-AC4F-E8E6DC09D07C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0B66-907E-4A7D-9752-601DBDC284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06B20-EEAA-41D4-A6A2-1EC58E028759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79CC1F0-3DD3-4B2E-89A4-6D2E8185F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3F77-6E19-4F32-A1F9-B95A6CFF20CD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BEBC-3668-4A73-A6C6-3D547DE27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BCF7-6463-472A-8291-3B29BE54F4B8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CCDF-9EBB-4617-8609-2712338D4F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C4C5-220F-4002-8E2C-3248A4C77459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4F53-44ED-4A0F-8822-B7E9B267E4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9A96-DE3B-4F80-8785-76D1DB5346C3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D9E99-4C4F-4B95-9A58-BAF4EAE53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5492-FDFD-485A-BD8C-9A7F8F7FB690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7599-2058-407F-B228-EB333AC31B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06E-F1E3-4628-A8D9-59B3751430B4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DB2D9F-587C-4010-B0F3-6AB28579C9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5CBB56-F81E-40FD-801C-DFB2206130A8}" type="datetime1">
              <a:rPr lang="en-US" smtClean="0"/>
              <a:pPr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312215C-A837-422C-9586-763F8BE928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581400"/>
            <a:ext cx="6400800" cy="1600200"/>
          </a:xfrm>
        </p:spPr>
        <p:txBody>
          <a:bodyPr/>
          <a:lstStyle/>
          <a:p>
            <a:r>
              <a:rPr lang="en-IN" sz="2800" b="1" dirty="0" smtClean="0"/>
              <a:t>                                   CS/IT, UCER </a:t>
            </a:r>
            <a:r>
              <a:rPr lang="en-IN" sz="2800" b="1" dirty="0" err="1" smtClean="0"/>
              <a:t>Prayagraj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Binomial Heaps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12BF7BB-4195-47E9-BECF-E1D7B8EC4127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6868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Properties of Binomial Trees(Cont.)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3850" y="1700213"/>
            <a:ext cx="8424863" cy="4525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4.Only node with greater degree in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than 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those in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en-US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-1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the root, 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6550">
              <a:spcBef>
                <a:spcPts val="80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root of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has one more child than the root of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Degree of root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=Degree of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+1=(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-1)+1=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381000" y="4784725"/>
            <a:ext cx="225425" cy="225425"/>
            <a:chOff x="240" y="3014"/>
            <a:chExt cx="142" cy="142"/>
          </a:xfrm>
        </p:grpSpPr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288" y="3014"/>
              <a:ext cx="46" cy="46"/>
            </a:xfrm>
            <a:prstGeom prst="ellipse">
              <a:avLst/>
            </a:prstGeom>
            <a:solidFill>
              <a:srgbClr val="FF33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240" y="3110"/>
              <a:ext cx="46" cy="46"/>
            </a:xfrm>
            <a:prstGeom prst="ellipse">
              <a:avLst/>
            </a:prstGeom>
            <a:solidFill>
              <a:srgbClr val="FF33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336" y="3110"/>
              <a:ext cx="46" cy="46"/>
            </a:xfrm>
            <a:prstGeom prst="ellipse">
              <a:avLst/>
            </a:prstGeom>
            <a:solidFill>
              <a:srgbClr val="FF33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D60C039-306E-481B-8F15-C7F5762DF69F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6868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Properties of Binomial Trees 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(Cont.)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2339975" y="2057400"/>
            <a:ext cx="4392613" cy="10874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00250" y="6000750"/>
            <a:ext cx="547688" cy="787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b="1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b="1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000" b="1" i="1" baseline="-25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107950" y="3000375"/>
            <a:ext cx="4602163" cy="3021013"/>
            <a:chOff x="68" y="1890"/>
            <a:chExt cx="2899" cy="1903"/>
          </a:xfrm>
        </p:grpSpPr>
        <p:grpSp>
          <p:nvGrpSpPr>
            <p:cNvPr id="13320" name="Group 8"/>
            <p:cNvGrpSpPr>
              <a:grpSpLocks/>
            </p:cNvGrpSpPr>
            <p:nvPr/>
          </p:nvGrpSpPr>
          <p:grpSpPr bwMode="auto">
            <a:xfrm>
              <a:off x="68" y="2047"/>
              <a:ext cx="2899" cy="1745"/>
              <a:chOff x="68" y="2047"/>
              <a:chExt cx="2899" cy="1745"/>
            </a:xfrm>
          </p:grpSpPr>
          <p:sp>
            <p:nvSpPr>
              <p:cNvPr id="13321" name="AutoShape 9"/>
              <p:cNvSpPr>
                <a:spLocks noChangeArrowheads="1"/>
              </p:cNvSpPr>
              <p:nvPr/>
            </p:nvSpPr>
            <p:spPr bwMode="auto">
              <a:xfrm>
                <a:off x="1831" y="2616"/>
                <a:ext cx="361" cy="633"/>
              </a:xfrm>
              <a:prstGeom prst="triangle">
                <a:avLst>
                  <a:gd name="adj" fmla="val 50000"/>
                </a:avLst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2245" y="2607"/>
                <a:ext cx="258" cy="408"/>
              </a:xfrm>
              <a:prstGeom prst="triangle">
                <a:avLst>
                  <a:gd name="adj" fmla="val 50000"/>
                </a:avLst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3" name="AutoShape 11"/>
              <p:cNvSpPr>
                <a:spLocks noChangeArrowheads="1"/>
              </p:cNvSpPr>
              <p:nvPr/>
            </p:nvSpPr>
            <p:spPr bwMode="auto">
              <a:xfrm>
                <a:off x="665" y="2621"/>
                <a:ext cx="491" cy="744"/>
              </a:xfrm>
              <a:prstGeom prst="triangle">
                <a:avLst>
                  <a:gd name="adj" fmla="val 50000"/>
                </a:avLst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k-3</a:t>
                </a:r>
              </a:p>
            </p:txBody>
          </p:sp>
          <p:grpSp>
            <p:nvGrpSpPr>
              <p:cNvPr id="13324" name="Group 12"/>
              <p:cNvGrpSpPr>
                <a:grpSpLocks/>
              </p:cNvGrpSpPr>
              <p:nvPr/>
            </p:nvGrpSpPr>
            <p:grpSpPr bwMode="auto">
              <a:xfrm>
                <a:off x="69" y="2609"/>
                <a:ext cx="594" cy="948"/>
                <a:chOff x="69" y="2609"/>
                <a:chExt cx="594" cy="948"/>
              </a:xfrm>
            </p:grpSpPr>
            <p:sp>
              <p:nvSpPr>
                <p:cNvPr id="13325" name="AutoShape 13"/>
                <p:cNvSpPr>
                  <a:spLocks noChangeArrowheads="1"/>
                </p:cNvSpPr>
                <p:nvPr/>
              </p:nvSpPr>
              <p:spPr bwMode="auto">
                <a:xfrm>
                  <a:off x="69" y="2627"/>
                  <a:ext cx="594" cy="93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BE0E3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26" name="Oval 14"/>
                <p:cNvSpPr>
                  <a:spLocks noChangeArrowheads="1"/>
                </p:cNvSpPr>
                <p:nvPr/>
              </p:nvSpPr>
              <p:spPr bwMode="auto">
                <a:xfrm>
                  <a:off x="312" y="2609"/>
                  <a:ext cx="120" cy="155"/>
                </a:xfrm>
                <a:prstGeom prst="ellipse">
                  <a:avLst/>
                </a:prstGeom>
                <a:solidFill>
                  <a:srgbClr val="BBE0E3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3327" name="Oval 15"/>
              <p:cNvSpPr>
                <a:spLocks noChangeArrowheads="1"/>
              </p:cNvSpPr>
              <p:nvPr/>
            </p:nvSpPr>
            <p:spPr bwMode="auto">
              <a:xfrm>
                <a:off x="1442" y="2745"/>
                <a:ext cx="24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8" name="Oval 16"/>
              <p:cNvSpPr>
                <a:spLocks noChangeArrowheads="1"/>
              </p:cNvSpPr>
              <p:nvPr/>
            </p:nvSpPr>
            <p:spPr bwMode="auto">
              <a:xfrm>
                <a:off x="1546" y="2745"/>
                <a:ext cx="24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29" name="Oval 17"/>
              <p:cNvSpPr>
                <a:spLocks noChangeArrowheads="1"/>
              </p:cNvSpPr>
              <p:nvPr/>
            </p:nvSpPr>
            <p:spPr bwMode="auto">
              <a:xfrm>
                <a:off x="1649" y="2745"/>
                <a:ext cx="24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0" name="Oval 18"/>
              <p:cNvSpPr>
                <a:spLocks noChangeArrowheads="1"/>
              </p:cNvSpPr>
              <p:nvPr/>
            </p:nvSpPr>
            <p:spPr bwMode="auto">
              <a:xfrm>
                <a:off x="1753" y="2745"/>
                <a:ext cx="24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1" name="Oval 19"/>
              <p:cNvSpPr>
                <a:spLocks noChangeArrowheads="1"/>
              </p:cNvSpPr>
              <p:nvPr/>
            </p:nvSpPr>
            <p:spPr bwMode="auto">
              <a:xfrm>
                <a:off x="1235" y="2745"/>
                <a:ext cx="23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32" name="Oval 20"/>
              <p:cNvSpPr>
                <a:spLocks noChangeArrowheads="1"/>
              </p:cNvSpPr>
              <p:nvPr/>
            </p:nvSpPr>
            <p:spPr bwMode="auto">
              <a:xfrm>
                <a:off x="1339" y="2745"/>
                <a:ext cx="23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cxnSp>
            <p:nvCxnSpPr>
              <p:cNvPr id="13333" name="AutoShape 21"/>
              <p:cNvCxnSpPr>
                <a:cxnSpLocks noChangeShapeType="1"/>
                <a:stCxn id="13326" idx="7"/>
                <a:endCxn id="13347" idx="4"/>
              </p:cNvCxnSpPr>
              <p:nvPr/>
            </p:nvCxnSpPr>
            <p:spPr bwMode="auto">
              <a:xfrm flipV="1">
                <a:off x="415" y="2047"/>
                <a:ext cx="1018" cy="584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13334" name="AutoShape 22"/>
              <p:cNvCxnSpPr>
                <a:cxnSpLocks noChangeShapeType="1"/>
                <a:endCxn id="13347" idx="4"/>
              </p:cNvCxnSpPr>
              <p:nvPr/>
            </p:nvCxnSpPr>
            <p:spPr bwMode="auto">
              <a:xfrm flipV="1">
                <a:off x="942" y="2047"/>
                <a:ext cx="491" cy="586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13335" name="AutoShape 23"/>
              <p:cNvCxnSpPr>
                <a:cxnSpLocks noChangeShapeType="1"/>
                <a:endCxn id="13347" idx="4"/>
              </p:cNvCxnSpPr>
              <p:nvPr/>
            </p:nvCxnSpPr>
            <p:spPr bwMode="auto">
              <a:xfrm flipH="1" flipV="1">
                <a:off x="1433" y="2047"/>
                <a:ext cx="560" cy="552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13336" name="AutoShape 24"/>
              <p:cNvCxnSpPr>
                <a:cxnSpLocks noChangeShapeType="1"/>
                <a:stCxn id="13347" idx="4"/>
              </p:cNvCxnSpPr>
              <p:nvPr/>
            </p:nvCxnSpPr>
            <p:spPr bwMode="auto">
              <a:xfrm>
                <a:off x="1433" y="2047"/>
                <a:ext cx="934" cy="543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13337" name="AutoShape 25"/>
              <p:cNvCxnSpPr>
                <a:cxnSpLocks noChangeShapeType="1"/>
                <a:stCxn id="13347" idx="4"/>
              </p:cNvCxnSpPr>
              <p:nvPr/>
            </p:nvCxnSpPr>
            <p:spPr bwMode="auto">
              <a:xfrm>
                <a:off x="1433" y="2047"/>
                <a:ext cx="1259" cy="591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sp>
            <p:nvSpPr>
              <p:cNvPr id="13338" name="AutoShape 26"/>
              <p:cNvSpPr>
                <a:spLocks/>
              </p:cNvSpPr>
              <p:nvPr/>
            </p:nvSpPr>
            <p:spPr bwMode="auto">
              <a:xfrm rot="16200000">
                <a:off x="1459" y="2285"/>
                <a:ext cx="115" cy="2899"/>
              </a:xfrm>
              <a:prstGeom prst="leftBrace">
                <a:avLst>
                  <a:gd name="adj1" fmla="val 210072"/>
                  <a:gd name="adj2" fmla="val 49019"/>
                </a:avLst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endParaRPr lang="en-IN"/>
              </a:p>
            </p:txBody>
          </p:sp>
          <p:sp>
            <p:nvSpPr>
              <p:cNvPr id="13339" name="Text Box 27"/>
              <p:cNvSpPr txBox="1">
                <a:spLocks noChangeArrowheads="1"/>
              </p:cNvSpPr>
              <p:nvPr/>
            </p:nvSpPr>
            <p:spPr bwMode="auto">
              <a:xfrm>
                <a:off x="160" y="3250"/>
                <a:ext cx="321" cy="25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k-2</a:t>
                </a:r>
              </a:p>
            </p:txBody>
          </p:sp>
          <p:sp>
            <p:nvSpPr>
              <p:cNvPr id="13340" name="Text Box 28"/>
              <p:cNvSpPr txBox="1">
                <a:spLocks noChangeArrowheads="1"/>
              </p:cNvSpPr>
              <p:nvPr/>
            </p:nvSpPr>
            <p:spPr bwMode="auto">
              <a:xfrm>
                <a:off x="1909" y="3017"/>
                <a:ext cx="251" cy="25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2</a:t>
                </a:r>
              </a:p>
            </p:txBody>
          </p:sp>
          <p:sp>
            <p:nvSpPr>
              <p:cNvPr id="13341" name="Text Box 29"/>
              <p:cNvSpPr txBox="1">
                <a:spLocks noChangeArrowheads="1"/>
              </p:cNvSpPr>
              <p:nvPr/>
            </p:nvSpPr>
            <p:spPr bwMode="auto">
              <a:xfrm>
                <a:off x="2246" y="2797"/>
                <a:ext cx="251" cy="25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  <p:sp>
            <p:nvSpPr>
              <p:cNvPr id="13342" name="Text Box 30"/>
              <p:cNvSpPr txBox="1">
                <a:spLocks noChangeArrowheads="1"/>
              </p:cNvSpPr>
              <p:nvPr/>
            </p:nvSpPr>
            <p:spPr bwMode="auto">
              <a:xfrm>
                <a:off x="2518" y="2751"/>
                <a:ext cx="251" cy="255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</p:grp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860" y="261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1958" y="261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2318" y="261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2588" y="261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1373" y="189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348" name="Group 36"/>
          <p:cNvGrpSpPr>
            <a:grpSpLocks/>
          </p:cNvGrpSpPr>
          <p:nvPr/>
        </p:nvGrpSpPr>
        <p:grpSpPr bwMode="auto">
          <a:xfrm>
            <a:off x="4538663" y="1857375"/>
            <a:ext cx="4310062" cy="2649538"/>
            <a:chOff x="2859" y="1170"/>
            <a:chExt cx="2715" cy="1669"/>
          </a:xfrm>
        </p:grpSpPr>
        <p:grpSp>
          <p:nvGrpSpPr>
            <p:cNvPr id="13349" name="Group 37"/>
            <p:cNvGrpSpPr>
              <a:grpSpLocks/>
            </p:cNvGrpSpPr>
            <p:nvPr/>
          </p:nvGrpSpPr>
          <p:grpSpPr bwMode="auto">
            <a:xfrm>
              <a:off x="2859" y="1327"/>
              <a:ext cx="2715" cy="1512"/>
              <a:chOff x="2859" y="1327"/>
              <a:chExt cx="2715" cy="1512"/>
            </a:xfrm>
          </p:grpSpPr>
          <p:sp>
            <p:nvSpPr>
              <p:cNvPr id="13350" name="AutoShape 38"/>
              <p:cNvSpPr>
                <a:spLocks noChangeArrowheads="1"/>
              </p:cNvSpPr>
              <p:nvPr/>
            </p:nvSpPr>
            <p:spPr bwMode="auto">
              <a:xfrm>
                <a:off x="4621" y="1896"/>
                <a:ext cx="361" cy="633"/>
              </a:xfrm>
              <a:prstGeom prst="triangle">
                <a:avLst>
                  <a:gd name="adj" fmla="val 50000"/>
                </a:avLst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51" name="AutoShape 39"/>
              <p:cNvSpPr>
                <a:spLocks noChangeArrowheads="1"/>
              </p:cNvSpPr>
              <p:nvPr/>
            </p:nvSpPr>
            <p:spPr bwMode="auto">
              <a:xfrm>
                <a:off x="5035" y="1887"/>
                <a:ext cx="258" cy="408"/>
              </a:xfrm>
              <a:prstGeom prst="triangle">
                <a:avLst>
                  <a:gd name="adj" fmla="val 50000"/>
                </a:avLst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52" name="AutoShape 40"/>
              <p:cNvSpPr>
                <a:spLocks noChangeArrowheads="1"/>
              </p:cNvSpPr>
              <p:nvPr/>
            </p:nvSpPr>
            <p:spPr bwMode="auto">
              <a:xfrm>
                <a:off x="3455" y="1901"/>
                <a:ext cx="491" cy="745"/>
              </a:xfrm>
              <a:prstGeom prst="triangle">
                <a:avLst>
                  <a:gd name="adj" fmla="val 50000"/>
                </a:avLst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sz="2000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sz="2000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k-3</a:t>
                </a:r>
              </a:p>
            </p:txBody>
          </p:sp>
          <p:grpSp>
            <p:nvGrpSpPr>
              <p:cNvPr id="13353" name="Group 41"/>
              <p:cNvGrpSpPr>
                <a:grpSpLocks/>
              </p:cNvGrpSpPr>
              <p:nvPr/>
            </p:nvGrpSpPr>
            <p:grpSpPr bwMode="auto">
              <a:xfrm>
                <a:off x="2859" y="1890"/>
                <a:ext cx="594" cy="949"/>
                <a:chOff x="2859" y="1890"/>
                <a:chExt cx="594" cy="949"/>
              </a:xfrm>
            </p:grpSpPr>
            <p:sp>
              <p:nvSpPr>
                <p:cNvPr id="13354" name="AutoShape 42"/>
                <p:cNvSpPr>
                  <a:spLocks noChangeArrowheads="1"/>
                </p:cNvSpPr>
                <p:nvPr/>
              </p:nvSpPr>
              <p:spPr bwMode="auto">
                <a:xfrm>
                  <a:off x="2859" y="1908"/>
                  <a:ext cx="594" cy="93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BE0E3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3355" name="Oval 43"/>
                <p:cNvSpPr>
                  <a:spLocks noChangeArrowheads="1"/>
                </p:cNvSpPr>
                <p:nvPr/>
              </p:nvSpPr>
              <p:spPr bwMode="auto">
                <a:xfrm>
                  <a:off x="3105" y="1890"/>
                  <a:ext cx="120" cy="155"/>
                </a:xfrm>
                <a:prstGeom prst="ellipse">
                  <a:avLst/>
                </a:prstGeom>
                <a:solidFill>
                  <a:srgbClr val="BBE0E3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3356" name="Oval 44"/>
              <p:cNvSpPr>
                <a:spLocks noChangeArrowheads="1"/>
              </p:cNvSpPr>
              <p:nvPr/>
            </p:nvSpPr>
            <p:spPr bwMode="auto">
              <a:xfrm>
                <a:off x="4232" y="2025"/>
                <a:ext cx="24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57" name="Oval 45"/>
              <p:cNvSpPr>
                <a:spLocks noChangeArrowheads="1"/>
              </p:cNvSpPr>
              <p:nvPr/>
            </p:nvSpPr>
            <p:spPr bwMode="auto">
              <a:xfrm>
                <a:off x="4336" y="2025"/>
                <a:ext cx="24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58" name="Oval 46"/>
              <p:cNvSpPr>
                <a:spLocks noChangeArrowheads="1"/>
              </p:cNvSpPr>
              <p:nvPr/>
            </p:nvSpPr>
            <p:spPr bwMode="auto">
              <a:xfrm>
                <a:off x="4439" y="2025"/>
                <a:ext cx="24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59" name="Oval 47"/>
              <p:cNvSpPr>
                <a:spLocks noChangeArrowheads="1"/>
              </p:cNvSpPr>
              <p:nvPr/>
            </p:nvSpPr>
            <p:spPr bwMode="auto">
              <a:xfrm>
                <a:off x="4543" y="2025"/>
                <a:ext cx="24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60" name="Oval 48"/>
              <p:cNvSpPr>
                <a:spLocks noChangeArrowheads="1"/>
              </p:cNvSpPr>
              <p:nvPr/>
            </p:nvSpPr>
            <p:spPr bwMode="auto">
              <a:xfrm>
                <a:off x="4025" y="2025"/>
                <a:ext cx="23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61" name="Oval 49"/>
              <p:cNvSpPr>
                <a:spLocks noChangeArrowheads="1"/>
              </p:cNvSpPr>
              <p:nvPr/>
            </p:nvSpPr>
            <p:spPr bwMode="auto">
              <a:xfrm>
                <a:off x="4129" y="2025"/>
                <a:ext cx="23" cy="42"/>
              </a:xfrm>
              <a:prstGeom prst="ellipse">
                <a:avLst/>
              </a:prstGeom>
              <a:solidFill>
                <a:srgbClr val="00000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cxnSp>
            <p:nvCxnSpPr>
              <p:cNvPr id="13362" name="AutoShape 50"/>
              <p:cNvCxnSpPr>
                <a:cxnSpLocks noChangeShapeType="1"/>
                <a:stCxn id="13355" idx="7"/>
                <a:endCxn id="13375" idx="4"/>
              </p:cNvCxnSpPr>
              <p:nvPr/>
            </p:nvCxnSpPr>
            <p:spPr bwMode="auto">
              <a:xfrm flipV="1">
                <a:off x="3208" y="1327"/>
                <a:ext cx="1015" cy="584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13363" name="AutoShape 51"/>
              <p:cNvCxnSpPr>
                <a:cxnSpLocks noChangeShapeType="1"/>
                <a:endCxn id="13375" idx="4"/>
              </p:cNvCxnSpPr>
              <p:nvPr/>
            </p:nvCxnSpPr>
            <p:spPr bwMode="auto">
              <a:xfrm flipV="1">
                <a:off x="3732" y="1327"/>
                <a:ext cx="492" cy="587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13364" name="AutoShape 52"/>
              <p:cNvCxnSpPr>
                <a:cxnSpLocks noChangeShapeType="1"/>
                <a:endCxn id="13375" idx="4"/>
              </p:cNvCxnSpPr>
              <p:nvPr/>
            </p:nvCxnSpPr>
            <p:spPr bwMode="auto">
              <a:xfrm flipH="1" flipV="1">
                <a:off x="4225" y="1327"/>
                <a:ext cx="559" cy="553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13365" name="AutoShape 53"/>
              <p:cNvCxnSpPr>
                <a:cxnSpLocks noChangeShapeType="1"/>
                <a:stCxn id="13375" idx="4"/>
              </p:cNvCxnSpPr>
              <p:nvPr/>
            </p:nvCxnSpPr>
            <p:spPr bwMode="auto">
              <a:xfrm>
                <a:off x="4225" y="1327"/>
                <a:ext cx="932" cy="543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13366" name="AutoShape 54"/>
              <p:cNvCxnSpPr>
                <a:cxnSpLocks noChangeShapeType="1"/>
                <a:stCxn id="13375" idx="4"/>
              </p:cNvCxnSpPr>
              <p:nvPr/>
            </p:nvCxnSpPr>
            <p:spPr bwMode="auto">
              <a:xfrm>
                <a:off x="4225" y="1327"/>
                <a:ext cx="1258" cy="591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  <p:sp>
            <p:nvSpPr>
              <p:cNvPr id="13367" name="Text Box 55"/>
              <p:cNvSpPr txBox="1">
                <a:spLocks noChangeArrowheads="1"/>
              </p:cNvSpPr>
              <p:nvPr/>
            </p:nvSpPr>
            <p:spPr bwMode="auto">
              <a:xfrm>
                <a:off x="2950" y="2531"/>
                <a:ext cx="344" cy="27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sz="2000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sz="2000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k-2</a:t>
                </a:r>
              </a:p>
            </p:txBody>
          </p:sp>
          <p:sp>
            <p:nvSpPr>
              <p:cNvPr id="13368" name="Text Box 56"/>
              <p:cNvSpPr txBox="1">
                <a:spLocks noChangeArrowheads="1"/>
              </p:cNvSpPr>
              <p:nvPr/>
            </p:nvSpPr>
            <p:spPr bwMode="auto">
              <a:xfrm>
                <a:off x="4699" y="2298"/>
                <a:ext cx="266" cy="27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sz="2000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sz="2000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2</a:t>
                </a:r>
              </a:p>
            </p:txBody>
          </p:sp>
          <p:sp>
            <p:nvSpPr>
              <p:cNvPr id="13369" name="Text Box 57"/>
              <p:cNvSpPr txBox="1">
                <a:spLocks noChangeArrowheads="1"/>
              </p:cNvSpPr>
              <p:nvPr/>
            </p:nvSpPr>
            <p:spPr bwMode="auto">
              <a:xfrm>
                <a:off x="5036" y="2078"/>
                <a:ext cx="266" cy="27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sz="2000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sz="2000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1</a:t>
                </a:r>
              </a:p>
            </p:txBody>
          </p:sp>
          <p:sp>
            <p:nvSpPr>
              <p:cNvPr id="13370" name="Text Box 58"/>
              <p:cNvSpPr txBox="1">
                <a:spLocks noChangeArrowheads="1"/>
              </p:cNvSpPr>
              <p:nvPr/>
            </p:nvSpPr>
            <p:spPr bwMode="auto">
              <a:xfrm>
                <a:off x="5308" y="2032"/>
                <a:ext cx="266" cy="277"/>
              </a:xfrm>
              <a:prstGeom prst="rect">
                <a:avLst/>
              </a:prstGeom>
              <a:noFill/>
              <a:ln w="9525" cap="flat">
                <a:noFill/>
                <a:round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ClrTx/>
                  <a:buFontTx/>
                  <a:buNone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tr-TR" sz="2000" b="1" i="1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B</a:t>
                </a:r>
                <a:r>
                  <a:rPr lang="tr-TR" sz="2000" b="1" i="1" baseline="-25000">
                    <a:solidFill>
                      <a:srgbClr val="000000"/>
                    </a:solidFill>
                    <a:ea typeface="Droid Sans Fallback" charset="0"/>
                    <a:cs typeface="Droid Sans Fallback" charset="0"/>
                  </a:rPr>
                  <a:t>0</a:t>
                </a:r>
              </a:p>
            </p:txBody>
          </p:sp>
        </p:grpSp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3651" y="189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2" name="Oval 60"/>
            <p:cNvSpPr>
              <a:spLocks noChangeArrowheads="1"/>
            </p:cNvSpPr>
            <p:nvPr/>
          </p:nvSpPr>
          <p:spPr bwMode="auto">
            <a:xfrm>
              <a:off x="4749" y="189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3" name="Oval 61"/>
            <p:cNvSpPr>
              <a:spLocks noChangeArrowheads="1"/>
            </p:cNvSpPr>
            <p:nvPr/>
          </p:nvSpPr>
          <p:spPr bwMode="auto">
            <a:xfrm>
              <a:off x="5109" y="189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4" name="Oval 62"/>
            <p:cNvSpPr>
              <a:spLocks noChangeArrowheads="1"/>
            </p:cNvSpPr>
            <p:nvPr/>
          </p:nvSpPr>
          <p:spPr bwMode="auto">
            <a:xfrm>
              <a:off x="5379" y="189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4164" y="1170"/>
              <a:ext cx="120" cy="156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dirty="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F7B53F0D-F69D-423E-8A28-6B2A0BFDABAD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6868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Properties of Binomial Trees</a:t>
            </a:r>
            <a:r>
              <a:rPr lang="en-US" sz="35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5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(Cont.)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58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FF3300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3200" dirty="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COROLLARY:</a:t>
            </a:r>
            <a:r>
              <a:rPr lang="tr-TR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The maximum degree of any node in an n-node binomial tree is lg</a:t>
            </a:r>
            <a:r>
              <a:rPr lang="en-US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</a:t>
            </a:r>
            <a:r>
              <a:rPr lang="tr-TR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en-US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).</a:t>
            </a:r>
          </a:p>
          <a:p>
            <a:pPr marL="339725" indent="-339725">
              <a:spcBef>
                <a:spcPts val="800"/>
              </a:spcBef>
              <a:buClr>
                <a:srgbClr val="FF3300"/>
              </a:buClr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32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9725" eaLnBrk="0" hangingPunct="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 </a:t>
            </a:r>
            <a:r>
              <a:rPr lang="en-US" sz="24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ccording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to the property 4 of the binomial tree , the maximum degree </a:t>
            </a:r>
            <a:r>
              <a:rPr lang="en-US" sz="24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wil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be of the root node .</a:t>
            </a:r>
          </a:p>
          <a:p>
            <a:pPr marL="339725" indent="-339725" eaLnBrk="0" hangingPunct="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Let the maximum degree is k.</a:t>
            </a:r>
          </a:p>
          <a:p>
            <a:pPr marL="339725" indent="-339725" eaLnBrk="0" hangingPunct="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Hence the degree of root node becomes k, so that B</a:t>
            </a:r>
            <a:r>
              <a:rPr lang="en-US" sz="2400" b="1" baseline="-25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k </a:t>
            </a: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exist.</a:t>
            </a:r>
          </a:p>
          <a:p>
            <a:pPr marL="339725" indent="-339725" eaLnBrk="0" hangingPunct="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According to property 1 , then total number of nodes in binomial tree is 2 </a:t>
            </a:r>
            <a:r>
              <a:rPr lang="en-US" sz="2400" b="1" baseline="25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</a:p>
          <a:p>
            <a:pPr marL="339725" indent="-339725" eaLnBrk="0" hangingPunct="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Since , we are given no. of nodes is n </a:t>
            </a:r>
            <a:r>
              <a:rPr lang="en-US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 Hence n = 2</a:t>
            </a:r>
            <a:r>
              <a:rPr lang="en-US" sz="2400" baseline="30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k</a:t>
            </a:r>
            <a:endParaRPr lang="en-US" sz="2400" baseline="300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9725" eaLnBrk="0" hangingPunct="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9725" eaLnBrk="0" hangingPunct="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i. e  n= 2 </a:t>
            </a:r>
            <a:r>
              <a:rPr lang="en-US" sz="2400" b="1" baseline="25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</a:p>
          <a:p>
            <a:pPr marL="339725" indent="-339725" eaLnBrk="0" hangingPunct="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b="1" baseline="25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k= log n </a:t>
            </a:r>
          </a:p>
          <a:p>
            <a:pPr marL="339725" indent="-339725" eaLnBrk="0" hangingPunct="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en-US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5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tr-TR" sz="20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3DC2B8D-8907-4382-922A-0B2074E19FEC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 Heaps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6868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609600" indent="-606425">
              <a:spcBef>
                <a:spcPts val="800"/>
              </a:spcBef>
              <a:buClrTx/>
              <a:buFontTx/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 </a:t>
            </a:r>
            <a:r>
              <a:rPr lang="tr-TR" sz="3200" dirty="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 HEAP </a:t>
            </a:r>
            <a:r>
              <a:rPr lang="tr-TR" sz="32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a set of BINOMIAL</a:t>
            </a:r>
          </a:p>
          <a:p>
            <a:pPr marL="609600" indent="-606425">
              <a:spcBef>
                <a:spcPts val="800"/>
              </a:spcBef>
              <a:buClrTx/>
              <a:buFontTx/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TREES that satisfies the following “Binomial</a:t>
            </a:r>
          </a:p>
          <a:p>
            <a:pPr marL="609600" indent="-606425">
              <a:spcBef>
                <a:spcPts val="800"/>
              </a:spcBef>
              <a:buClrTx/>
              <a:buFontTx/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Heap Properties”</a:t>
            </a:r>
          </a:p>
          <a:p>
            <a:pPr marL="606425" indent="-603250">
              <a:spcBef>
                <a:spcPts val="800"/>
              </a:spcBef>
              <a:buFont typeface="Times New Roman" pitchFamily="16" charset="0"/>
              <a:buAutoNum type="arabicPeriod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Each binomial tree in </a:t>
            </a:r>
            <a:r>
              <a:rPr lang="tr-TR" sz="32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</a:t>
            </a:r>
            <a:r>
              <a:rPr lang="en-US" sz="32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MIN </a:t>
            </a:r>
            <a:r>
              <a:rPr lang="tr-TR" sz="3200" dirty="0" smtClean="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HEAP-</a:t>
            </a:r>
            <a:r>
              <a:rPr lang="en-US" sz="3200" dirty="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O</a:t>
            </a:r>
            <a:r>
              <a:rPr lang="tr-TR" sz="3200" dirty="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RDERED</a:t>
            </a:r>
          </a:p>
          <a:p>
            <a:pPr marL="987425" lvl="1" indent="-530225">
              <a:lnSpc>
                <a:spcPct val="11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2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key of a node is </a:t>
            </a:r>
            <a:r>
              <a:rPr lang="tr-TR" sz="2800" dirty="0">
                <a:solidFill>
                  <a:srgbClr val="000000"/>
                </a:solidFill>
                <a:cs typeface="Arial" charset="0"/>
              </a:rPr>
              <a:t>≥ the key of the parent</a:t>
            </a:r>
          </a:p>
          <a:p>
            <a:pPr marL="987425" lvl="1" indent="-530225">
              <a:spcBef>
                <a:spcPts val="700"/>
              </a:spcBef>
              <a:buFont typeface="Times New Roman" pitchFamily="16" charset="0"/>
              <a:buChar char="•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2800" dirty="0">
                <a:solidFill>
                  <a:srgbClr val="000000"/>
                </a:solidFill>
                <a:cs typeface="Arial" charset="0"/>
              </a:rPr>
              <a:t>Root of each binomial tree in </a:t>
            </a:r>
            <a:r>
              <a:rPr lang="tr-TR" sz="2800" i="1" dirty="0">
                <a:solidFill>
                  <a:srgbClr val="000000"/>
                </a:solidFill>
                <a:cs typeface="Arial" charset="0"/>
              </a:rPr>
              <a:t>H</a:t>
            </a:r>
            <a:r>
              <a:rPr lang="tr-TR" sz="2800" dirty="0">
                <a:solidFill>
                  <a:srgbClr val="000000"/>
                </a:solidFill>
                <a:cs typeface="Arial" charset="0"/>
              </a:rPr>
              <a:t> contains the smallest key in that tree. </a:t>
            </a:r>
            <a:r>
              <a:rPr lang="tr-TR" sz="28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8911CDE-9E4D-4624-9411-8AEBB6636FA6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 Heaps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2. There is at most one binomial tree in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whose root has a given degree,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–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-node binomial heap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consists of at most </a:t>
            </a: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[lg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+ 1 binomial trees.</a:t>
            </a:r>
          </a:p>
          <a:p>
            <a:pPr marL="741363" lvl="1" indent="-28257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EEDC299-DF10-4E4D-AC12-E6B3694E541F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 Heaps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57188" y="1571625"/>
            <a:ext cx="8362950" cy="46148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Example: A binomial heap with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en-US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13 nodes</a:t>
            </a:r>
          </a:p>
          <a:p>
            <a:pPr marL="342900" indent="-339725">
              <a:lnSpc>
                <a:spcPct val="6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1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  </a:t>
            </a:r>
            <a:r>
              <a:rPr lang="en-US" sz="1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1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en-US" sz="1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1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1  </a:t>
            </a:r>
            <a:r>
              <a:rPr lang="en-US" sz="1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1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0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</a:p>
          <a:p>
            <a:pPr marL="342900" indent="-339725">
              <a:lnSpc>
                <a:spcPct val="12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13 =&lt; 1, 1, 0, 1&gt;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Consists of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head[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3071813" y="4500563"/>
            <a:ext cx="330200" cy="1012825"/>
            <a:chOff x="1935" y="2835"/>
            <a:chExt cx="208" cy="638"/>
          </a:xfrm>
        </p:grpSpPr>
        <p:sp>
          <p:nvSpPr>
            <p:cNvPr id="17415" name="Oval 7"/>
            <p:cNvSpPr>
              <a:spLocks noChangeArrowheads="1"/>
            </p:cNvSpPr>
            <p:nvPr/>
          </p:nvSpPr>
          <p:spPr bwMode="auto">
            <a:xfrm>
              <a:off x="1935" y="3261"/>
              <a:ext cx="208" cy="211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1935" y="2835"/>
              <a:ext cx="208" cy="211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417" name="AutoShape 9"/>
            <p:cNvCxnSpPr>
              <a:cxnSpLocks noChangeShapeType="1"/>
              <a:stCxn id="17416" idx="4"/>
              <a:endCxn id="17415" idx="0"/>
            </p:cNvCxnSpPr>
            <p:nvPr/>
          </p:nvCxnSpPr>
          <p:spPr bwMode="auto">
            <a:xfrm>
              <a:off x="2040" y="3047"/>
              <a:ext cx="0" cy="214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3857625" y="3857625"/>
            <a:ext cx="330200" cy="977900"/>
            <a:chOff x="2430" y="2430"/>
            <a:chExt cx="208" cy="616"/>
          </a:xfrm>
        </p:grpSpPr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2430" y="2834"/>
              <a:ext cx="208" cy="211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2430" y="2430"/>
              <a:ext cx="208" cy="210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17421" name="AutoShape 13"/>
            <p:cNvCxnSpPr>
              <a:cxnSpLocks noChangeShapeType="1"/>
              <a:stCxn id="17420" idx="4"/>
              <a:endCxn id="17419" idx="0"/>
            </p:cNvCxnSpPr>
            <p:nvPr/>
          </p:nvCxnSpPr>
          <p:spPr bwMode="auto">
            <a:xfrm>
              <a:off x="2535" y="2641"/>
              <a:ext cx="0" cy="192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cxnSp>
        <p:nvCxnSpPr>
          <p:cNvPr id="17422" name="AutoShape 14"/>
          <p:cNvCxnSpPr>
            <a:cxnSpLocks noChangeShapeType="1"/>
            <a:stCxn id="17416" idx="7"/>
            <a:endCxn id="17420" idx="4"/>
          </p:cNvCxnSpPr>
          <p:nvPr/>
        </p:nvCxnSpPr>
        <p:spPr bwMode="auto">
          <a:xfrm flipV="1">
            <a:off x="3354388" y="4192588"/>
            <a:ext cx="669925" cy="3571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4929188" y="4500563"/>
            <a:ext cx="1195387" cy="1720850"/>
            <a:chOff x="3105" y="2835"/>
            <a:chExt cx="753" cy="1084"/>
          </a:xfrm>
        </p:grpSpPr>
        <p:grpSp>
          <p:nvGrpSpPr>
            <p:cNvPr id="17424" name="Group 16"/>
            <p:cNvGrpSpPr>
              <a:grpSpLocks/>
            </p:cNvGrpSpPr>
            <p:nvPr/>
          </p:nvGrpSpPr>
          <p:grpSpPr bwMode="auto">
            <a:xfrm>
              <a:off x="3105" y="3329"/>
              <a:ext cx="224" cy="590"/>
              <a:chOff x="3105" y="3329"/>
              <a:chExt cx="224" cy="590"/>
            </a:xfrm>
          </p:grpSpPr>
          <p:sp>
            <p:nvSpPr>
              <p:cNvPr id="17425" name="Oval 17"/>
              <p:cNvSpPr>
                <a:spLocks noChangeArrowheads="1"/>
              </p:cNvSpPr>
              <p:nvPr/>
            </p:nvSpPr>
            <p:spPr bwMode="auto">
              <a:xfrm>
                <a:off x="3105" y="3734"/>
                <a:ext cx="224" cy="185"/>
              </a:xfrm>
              <a:prstGeom prst="ellipse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26" name="Oval 18"/>
              <p:cNvSpPr>
                <a:spLocks noChangeArrowheads="1"/>
              </p:cNvSpPr>
              <p:nvPr/>
            </p:nvSpPr>
            <p:spPr bwMode="auto">
              <a:xfrm>
                <a:off x="3105" y="3329"/>
                <a:ext cx="224" cy="184"/>
              </a:xfrm>
              <a:prstGeom prst="ellipse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cxnSp>
            <p:nvCxnSpPr>
              <p:cNvPr id="17427" name="AutoShape 19"/>
              <p:cNvCxnSpPr>
                <a:cxnSpLocks noChangeShapeType="1"/>
                <a:stCxn id="17426" idx="4"/>
                <a:endCxn id="17425" idx="0"/>
              </p:cNvCxnSpPr>
              <p:nvPr/>
            </p:nvCxnSpPr>
            <p:spPr bwMode="auto">
              <a:xfrm>
                <a:off x="3217" y="3515"/>
                <a:ext cx="0" cy="219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</p:grpSp>
        <p:grpSp>
          <p:nvGrpSpPr>
            <p:cNvPr id="17428" name="Group 20"/>
            <p:cNvGrpSpPr>
              <a:grpSpLocks/>
            </p:cNvGrpSpPr>
            <p:nvPr/>
          </p:nvGrpSpPr>
          <p:grpSpPr bwMode="auto">
            <a:xfrm>
              <a:off x="3600" y="2835"/>
              <a:ext cx="257" cy="704"/>
              <a:chOff x="3600" y="2835"/>
              <a:chExt cx="257" cy="704"/>
            </a:xfrm>
          </p:grpSpPr>
          <p:sp>
            <p:nvSpPr>
              <p:cNvPr id="17429" name="Oval 21"/>
              <p:cNvSpPr>
                <a:spLocks noChangeArrowheads="1"/>
              </p:cNvSpPr>
              <p:nvPr/>
            </p:nvSpPr>
            <p:spPr bwMode="auto">
              <a:xfrm>
                <a:off x="3600" y="3329"/>
                <a:ext cx="223" cy="209"/>
              </a:xfrm>
              <a:prstGeom prst="ellipse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30" name="Oval 22"/>
              <p:cNvSpPr>
                <a:spLocks noChangeArrowheads="1"/>
              </p:cNvSpPr>
              <p:nvPr/>
            </p:nvSpPr>
            <p:spPr bwMode="auto">
              <a:xfrm>
                <a:off x="3634" y="2835"/>
                <a:ext cx="223" cy="185"/>
              </a:xfrm>
              <a:prstGeom prst="ellipse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cxnSp>
            <p:nvCxnSpPr>
              <p:cNvPr id="17431" name="AutoShape 23"/>
              <p:cNvCxnSpPr>
                <a:cxnSpLocks noChangeShapeType="1"/>
                <a:stCxn id="17430" idx="4"/>
                <a:endCxn id="17457" idx="0"/>
              </p:cNvCxnSpPr>
              <p:nvPr/>
            </p:nvCxnSpPr>
            <p:spPr bwMode="auto">
              <a:xfrm flipH="1">
                <a:off x="3742" y="3021"/>
                <a:ext cx="3" cy="308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</p:grpSp>
      </p:grp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6429375" y="3856038"/>
            <a:ext cx="1192213" cy="1743075"/>
            <a:chOff x="4050" y="2429"/>
            <a:chExt cx="751" cy="1098"/>
          </a:xfrm>
        </p:grpSpPr>
        <p:grpSp>
          <p:nvGrpSpPr>
            <p:cNvPr id="17433" name="Group 25"/>
            <p:cNvGrpSpPr>
              <a:grpSpLocks/>
            </p:cNvGrpSpPr>
            <p:nvPr/>
          </p:nvGrpSpPr>
          <p:grpSpPr bwMode="auto">
            <a:xfrm>
              <a:off x="4050" y="2835"/>
              <a:ext cx="224" cy="692"/>
              <a:chOff x="4050" y="2835"/>
              <a:chExt cx="224" cy="692"/>
            </a:xfrm>
          </p:grpSpPr>
          <p:sp>
            <p:nvSpPr>
              <p:cNvPr id="17434" name="Oval 26"/>
              <p:cNvSpPr>
                <a:spLocks noChangeArrowheads="1"/>
              </p:cNvSpPr>
              <p:nvPr/>
            </p:nvSpPr>
            <p:spPr bwMode="auto">
              <a:xfrm>
                <a:off x="4050" y="3329"/>
                <a:ext cx="224" cy="198"/>
              </a:xfrm>
              <a:prstGeom prst="ellipse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35" name="Oval 27"/>
              <p:cNvSpPr>
                <a:spLocks noChangeArrowheads="1"/>
              </p:cNvSpPr>
              <p:nvPr/>
            </p:nvSpPr>
            <p:spPr bwMode="auto">
              <a:xfrm>
                <a:off x="4050" y="2835"/>
                <a:ext cx="224" cy="198"/>
              </a:xfrm>
              <a:prstGeom prst="ellipse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cxnSp>
            <p:nvCxnSpPr>
              <p:cNvPr id="17436" name="AutoShape 28"/>
              <p:cNvCxnSpPr>
                <a:cxnSpLocks noChangeShapeType="1"/>
                <a:stCxn id="17435" idx="4"/>
                <a:endCxn id="17434" idx="0"/>
              </p:cNvCxnSpPr>
              <p:nvPr/>
            </p:nvCxnSpPr>
            <p:spPr bwMode="auto">
              <a:xfrm>
                <a:off x="4162" y="3034"/>
                <a:ext cx="0" cy="294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</p:grpSp>
        <p:grpSp>
          <p:nvGrpSpPr>
            <p:cNvPr id="17437" name="Group 29"/>
            <p:cNvGrpSpPr>
              <a:grpSpLocks/>
            </p:cNvGrpSpPr>
            <p:nvPr/>
          </p:nvGrpSpPr>
          <p:grpSpPr bwMode="auto">
            <a:xfrm>
              <a:off x="4544" y="2429"/>
              <a:ext cx="256" cy="604"/>
              <a:chOff x="4544" y="2429"/>
              <a:chExt cx="256" cy="604"/>
            </a:xfrm>
          </p:grpSpPr>
          <p:sp>
            <p:nvSpPr>
              <p:cNvPr id="17438" name="Oval 30"/>
              <p:cNvSpPr>
                <a:spLocks noChangeArrowheads="1"/>
              </p:cNvSpPr>
              <p:nvPr/>
            </p:nvSpPr>
            <p:spPr bwMode="auto">
              <a:xfrm>
                <a:off x="4544" y="2835"/>
                <a:ext cx="224" cy="198"/>
              </a:xfrm>
              <a:prstGeom prst="ellipse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39" name="Oval 31"/>
              <p:cNvSpPr>
                <a:spLocks noChangeArrowheads="1"/>
              </p:cNvSpPr>
              <p:nvPr/>
            </p:nvSpPr>
            <p:spPr bwMode="auto">
              <a:xfrm>
                <a:off x="4576" y="2429"/>
                <a:ext cx="224" cy="243"/>
              </a:xfrm>
              <a:prstGeom prst="ellipse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cxnSp>
            <p:nvCxnSpPr>
              <p:cNvPr id="17440" name="AutoShape 32"/>
              <p:cNvCxnSpPr>
                <a:cxnSpLocks noChangeShapeType="1"/>
                <a:stCxn id="17439" idx="4"/>
              </p:cNvCxnSpPr>
              <p:nvPr/>
            </p:nvCxnSpPr>
            <p:spPr bwMode="auto">
              <a:xfrm flipH="1">
                <a:off x="4675" y="2673"/>
                <a:ext cx="12" cy="153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</p:cxnSp>
        </p:grpSp>
        <p:cxnSp>
          <p:nvCxnSpPr>
            <p:cNvPr id="17441" name="AutoShape 33"/>
            <p:cNvCxnSpPr>
              <a:cxnSpLocks noChangeShapeType="1"/>
              <a:stCxn id="17435" idx="7"/>
            </p:cNvCxnSpPr>
            <p:nvPr/>
          </p:nvCxnSpPr>
          <p:spPr bwMode="auto">
            <a:xfrm flipV="1">
              <a:off x="4242" y="2654"/>
              <a:ext cx="392" cy="20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762000" y="4019550"/>
            <a:ext cx="12827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2335213" y="4019550"/>
            <a:ext cx="15081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44" name="Oval 36"/>
          <p:cNvSpPr>
            <a:spLocks noChangeArrowheads="1"/>
          </p:cNvSpPr>
          <p:nvPr/>
        </p:nvSpPr>
        <p:spPr bwMode="auto">
          <a:xfrm>
            <a:off x="2044700" y="3836988"/>
            <a:ext cx="344488" cy="368300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4184650" y="4019550"/>
            <a:ext cx="308133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2000250" y="3857625"/>
            <a:ext cx="45085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10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3857625" y="4500563"/>
            <a:ext cx="450850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25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3857625" y="3857625"/>
            <a:ext cx="45085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3071813" y="4500563"/>
            <a:ext cx="452437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12</a:t>
            </a: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3071813" y="5214938"/>
            <a:ext cx="452437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18</a:t>
            </a: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7286625" y="3929063"/>
            <a:ext cx="452438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</a:t>
            </a: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7286625" y="4500563"/>
            <a:ext cx="452438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29</a:t>
            </a: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786438" y="4500563"/>
            <a:ext cx="450850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</a:t>
            </a:r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6429375" y="5286375"/>
            <a:ext cx="452438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38</a:t>
            </a: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6429375" y="4500563"/>
            <a:ext cx="452438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14</a:t>
            </a: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4929188" y="5929313"/>
            <a:ext cx="452437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27</a:t>
            </a: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715000" y="5286375"/>
            <a:ext cx="45085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17</a:t>
            </a: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4929188" y="5286375"/>
            <a:ext cx="452437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11</a:t>
            </a: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1357313" y="4429125"/>
            <a:ext cx="479425" cy="509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2543175" y="5248275"/>
            <a:ext cx="477838" cy="509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7286625" y="5643563"/>
            <a:ext cx="477838" cy="509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>
            <a:off x="768350" y="3714750"/>
            <a:ext cx="1588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cxnSp>
        <p:nvCxnSpPr>
          <p:cNvPr id="17463" name="AutoShape 55"/>
          <p:cNvCxnSpPr>
            <a:cxnSpLocks noChangeShapeType="1"/>
            <a:stCxn id="17426" idx="7"/>
            <a:endCxn id="17430" idx="4"/>
          </p:cNvCxnSpPr>
          <p:nvPr/>
        </p:nvCxnSpPr>
        <p:spPr bwMode="auto">
          <a:xfrm flipV="1">
            <a:off x="5233988" y="4795838"/>
            <a:ext cx="712787" cy="5302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17464" name="AutoShape 56"/>
          <p:cNvCxnSpPr>
            <a:cxnSpLocks noChangeShapeType="1"/>
            <a:stCxn id="17430" idx="7"/>
          </p:cNvCxnSpPr>
          <p:nvPr/>
        </p:nvCxnSpPr>
        <p:spPr bwMode="auto">
          <a:xfrm flipV="1">
            <a:off x="6073775" y="4214813"/>
            <a:ext cx="1284288" cy="3286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17465" name="Oval 57"/>
          <p:cNvSpPr>
            <a:spLocks noChangeArrowheads="1"/>
          </p:cNvSpPr>
          <p:nvPr/>
        </p:nvSpPr>
        <p:spPr bwMode="auto">
          <a:xfrm>
            <a:off x="4286250" y="3500438"/>
            <a:ext cx="3929063" cy="3000375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66" name="Oval 58"/>
          <p:cNvSpPr>
            <a:spLocks noChangeArrowheads="1"/>
          </p:cNvSpPr>
          <p:nvPr/>
        </p:nvSpPr>
        <p:spPr bwMode="auto">
          <a:xfrm>
            <a:off x="2857500" y="3429000"/>
            <a:ext cx="1428750" cy="2571750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67" name="Oval 59"/>
          <p:cNvSpPr>
            <a:spLocks noChangeArrowheads="1"/>
          </p:cNvSpPr>
          <p:nvPr/>
        </p:nvSpPr>
        <p:spPr bwMode="auto">
          <a:xfrm>
            <a:off x="1714500" y="3571875"/>
            <a:ext cx="1000125" cy="1000125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4216566-A08D-46B6-852F-1F08B5ECABC6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274638"/>
            <a:ext cx="89154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Representation of Binomial Heaps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Each binomial tree within a binomial heap is stored in the left-child, right-sibling representation</a:t>
            </a:r>
          </a:p>
          <a:p>
            <a:pPr marL="339725" indent="-339725"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Each node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contains POINTERS</a:t>
            </a:r>
          </a:p>
          <a:p>
            <a:pPr marL="739775" lvl="1" indent="-282575">
              <a:spcBef>
                <a:spcPts val="700"/>
              </a:spcBef>
              <a:buClr>
                <a:srgbClr val="FF3300"/>
              </a:buClr>
              <a:buFont typeface="Times New Roman" pitchFamily="16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p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[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 to its parent</a:t>
            </a:r>
          </a:p>
          <a:p>
            <a:pPr marL="739775" lvl="1" indent="-282575">
              <a:spcBef>
                <a:spcPts val="700"/>
              </a:spcBef>
              <a:buClr>
                <a:srgbClr val="FF3300"/>
              </a:buClr>
              <a:buFont typeface="Times New Roman" pitchFamily="16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child[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 to its leftmost child</a:t>
            </a:r>
          </a:p>
          <a:p>
            <a:pPr marL="739775" lvl="1" indent="-282575">
              <a:spcBef>
                <a:spcPts val="700"/>
              </a:spcBef>
              <a:buClr>
                <a:srgbClr val="FF3300"/>
              </a:buClr>
              <a:buFont typeface="Times New Roman" pitchFamily="16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sibling[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 to its immediately right sibling</a:t>
            </a:r>
          </a:p>
          <a:p>
            <a:pPr marL="339725" indent="-339725"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Each node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also contains the field degree[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which denotes the number of children of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 marL="741363" lvl="1" indent="-282575"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9D321E-2E71-4B46-8763-408FF29D482D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8313" y="260350"/>
            <a:ext cx="8675687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Representation of Binomial Heaps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1196975"/>
            <a:ext cx="1368425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HEAD [</a:t>
            </a: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427038" y="1428750"/>
            <a:ext cx="8291512" cy="4454525"/>
            <a:chOff x="269" y="900"/>
            <a:chExt cx="5223" cy="2806"/>
          </a:xfrm>
        </p:grpSpPr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flipH="1">
              <a:off x="1859" y="2063"/>
              <a:ext cx="224" cy="1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grpSp>
          <p:nvGrpSpPr>
            <p:cNvPr id="19464" name="Group 8"/>
            <p:cNvGrpSpPr>
              <a:grpSpLocks/>
            </p:cNvGrpSpPr>
            <p:nvPr/>
          </p:nvGrpSpPr>
          <p:grpSpPr bwMode="auto">
            <a:xfrm>
              <a:off x="535" y="941"/>
              <a:ext cx="441" cy="560"/>
              <a:chOff x="535" y="941"/>
              <a:chExt cx="441" cy="560"/>
            </a:xfrm>
          </p:grpSpPr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535" y="941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66" name="Line 10"/>
              <p:cNvSpPr>
                <a:spLocks noChangeShapeType="1"/>
              </p:cNvSpPr>
              <p:nvPr/>
            </p:nvSpPr>
            <p:spPr bwMode="auto">
              <a:xfrm>
                <a:off x="535" y="1081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67" name="Line 11"/>
              <p:cNvSpPr>
                <a:spLocks noChangeShapeType="1"/>
              </p:cNvSpPr>
              <p:nvPr/>
            </p:nvSpPr>
            <p:spPr bwMode="auto">
              <a:xfrm>
                <a:off x="535" y="122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68" name="Line 12"/>
              <p:cNvSpPr>
                <a:spLocks noChangeShapeType="1"/>
              </p:cNvSpPr>
              <p:nvPr/>
            </p:nvSpPr>
            <p:spPr bwMode="auto">
              <a:xfrm>
                <a:off x="535" y="136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756" y="1362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470" name="Group 14"/>
            <p:cNvGrpSpPr>
              <a:grpSpLocks/>
            </p:cNvGrpSpPr>
            <p:nvPr/>
          </p:nvGrpSpPr>
          <p:grpSpPr bwMode="auto">
            <a:xfrm>
              <a:off x="1199" y="2384"/>
              <a:ext cx="441" cy="560"/>
              <a:chOff x="1199" y="2384"/>
              <a:chExt cx="441" cy="560"/>
            </a:xfrm>
          </p:grpSpPr>
          <p:sp>
            <p:nvSpPr>
              <p:cNvPr id="19471" name="Rectangle 15"/>
              <p:cNvSpPr>
                <a:spLocks noChangeArrowheads="1"/>
              </p:cNvSpPr>
              <p:nvPr/>
            </p:nvSpPr>
            <p:spPr bwMode="auto">
              <a:xfrm>
                <a:off x="1199" y="2384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72" name="Line 16"/>
              <p:cNvSpPr>
                <a:spLocks noChangeShapeType="1"/>
              </p:cNvSpPr>
              <p:nvPr/>
            </p:nvSpPr>
            <p:spPr bwMode="auto">
              <a:xfrm>
                <a:off x="1199" y="2525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73" name="Line 17"/>
              <p:cNvSpPr>
                <a:spLocks noChangeShapeType="1"/>
              </p:cNvSpPr>
              <p:nvPr/>
            </p:nvSpPr>
            <p:spPr bwMode="auto">
              <a:xfrm>
                <a:off x="1199" y="2665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>
                <a:off x="1199" y="2806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>
                <a:off x="1420" y="2806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476" name="Group 20"/>
            <p:cNvGrpSpPr>
              <a:grpSpLocks/>
            </p:cNvGrpSpPr>
            <p:nvPr/>
          </p:nvGrpSpPr>
          <p:grpSpPr bwMode="auto">
            <a:xfrm>
              <a:off x="1199" y="1662"/>
              <a:ext cx="441" cy="560"/>
              <a:chOff x="1199" y="1662"/>
              <a:chExt cx="441" cy="560"/>
            </a:xfrm>
          </p:grpSpPr>
          <p:sp>
            <p:nvSpPr>
              <p:cNvPr id="19477" name="Rectangle 21"/>
              <p:cNvSpPr>
                <a:spLocks noChangeArrowheads="1"/>
              </p:cNvSpPr>
              <p:nvPr/>
            </p:nvSpPr>
            <p:spPr bwMode="auto">
              <a:xfrm>
                <a:off x="1199" y="1662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>
                <a:off x="1199" y="180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79" name="Line 23"/>
              <p:cNvSpPr>
                <a:spLocks noChangeShapeType="1"/>
              </p:cNvSpPr>
              <p:nvPr/>
            </p:nvSpPr>
            <p:spPr bwMode="auto">
              <a:xfrm>
                <a:off x="1199" y="194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80" name="Line 24"/>
              <p:cNvSpPr>
                <a:spLocks noChangeShapeType="1"/>
              </p:cNvSpPr>
              <p:nvPr/>
            </p:nvSpPr>
            <p:spPr bwMode="auto">
              <a:xfrm>
                <a:off x="1199" y="2083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81" name="Line 25"/>
              <p:cNvSpPr>
                <a:spLocks noChangeShapeType="1"/>
              </p:cNvSpPr>
              <p:nvPr/>
            </p:nvSpPr>
            <p:spPr bwMode="auto">
              <a:xfrm>
                <a:off x="1420" y="2083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482" name="Group 26"/>
            <p:cNvGrpSpPr>
              <a:grpSpLocks/>
            </p:cNvGrpSpPr>
            <p:nvPr/>
          </p:nvGrpSpPr>
          <p:grpSpPr bwMode="auto">
            <a:xfrm>
              <a:off x="1862" y="1662"/>
              <a:ext cx="441" cy="560"/>
              <a:chOff x="1862" y="1662"/>
              <a:chExt cx="441" cy="560"/>
            </a:xfrm>
          </p:grpSpPr>
          <p:sp>
            <p:nvSpPr>
              <p:cNvPr id="19483" name="Rectangle 27"/>
              <p:cNvSpPr>
                <a:spLocks noChangeArrowheads="1"/>
              </p:cNvSpPr>
              <p:nvPr/>
            </p:nvSpPr>
            <p:spPr bwMode="auto">
              <a:xfrm>
                <a:off x="1862" y="1662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>
                <a:off x="1862" y="180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>
                <a:off x="1862" y="194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>
                <a:off x="1862" y="2083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87" name="Line 31"/>
              <p:cNvSpPr>
                <a:spLocks noChangeShapeType="1"/>
              </p:cNvSpPr>
              <p:nvPr/>
            </p:nvSpPr>
            <p:spPr bwMode="auto">
              <a:xfrm>
                <a:off x="2083" y="2083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488" name="Group 32"/>
            <p:cNvGrpSpPr>
              <a:grpSpLocks/>
            </p:cNvGrpSpPr>
            <p:nvPr/>
          </p:nvGrpSpPr>
          <p:grpSpPr bwMode="auto">
            <a:xfrm>
              <a:off x="1862" y="941"/>
              <a:ext cx="441" cy="560"/>
              <a:chOff x="1862" y="941"/>
              <a:chExt cx="441" cy="560"/>
            </a:xfrm>
          </p:grpSpPr>
          <p:sp>
            <p:nvSpPr>
              <p:cNvPr id="19489" name="Rectangle 33"/>
              <p:cNvSpPr>
                <a:spLocks noChangeArrowheads="1"/>
              </p:cNvSpPr>
              <p:nvPr/>
            </p:nvSpPr>
            <p:spPr bwMode="auto">
              <a:xfrm>
                <a:off x="1862" y="941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90" name="Line 34"/>
              <p:cNvSpPr>
                <a:spLocks noChangeShapeType="1"/>
              </p:cNvSpPr>
              <p:nvPr/>
            </p:nvSpPr>
            <p:spPr bwMode="auto">
              <a:xfrm>
                <a:off x="1862" y="1081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91" name="Line 35"/>
              <p:cNvSpPr>
                <a:spLocks noChangeShapeType="1"/>
              </p:cNvSpPr>
              <p:nvPr/>
            </p:nvSpPr>
            <p:spPr bwMode="auto">
              <a:xfrm>
                <a:off x="1862" y="122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92" name="Line 36"/>
              <p:cNvSpPr>
                <a:spLocks noChangeShapeType="1"/>
              </p:cNvSpPr>
              <p:nvPr/>
            </p:nvSpPr>
            <p:spPr bwMode="auto">
              <a:xfrm>
                <a:off x="1862" y="136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93" name="Line 37"/>
              <p:cNvSpPr>
                <a:spLocks noChangeShapeType="1"/>
              </p:cNvSpPr>
              <p:nvPr/>
            </p:nvSpPr>
            <p:spPr bwMode="auto">
              <a:xfrm>
                <a:off x="2083" y="1362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494" name="Group 38"/>
            <p:cNvGrpSpPr>
              <a:grpSpLocks/>
            </p:cNvGrpSpPr>
            <p:nvPr/>
          </p:nvGrpSpPr>
          <p:grpSpPr bwMode="auto">
            <a:xfrm>
              <a:off x="2526" y="3146"/>
              <a:ext cx="441" cy="560"/>
              <a:chOff x="2526" y="3146"/>
              <a:chExt cx="441" cy="560"/>
            </a:xfrm>
          </p:grpSpPr>
          <p:sp>
            <p:nvSpPr>
              <p:cNvPr id="19495" name="Rectangle 39"/>
              <p:cNvSpPr>
                <a:spLocks noChangeArrowheads="1"/>
              </p:cNvSpPr>
              <p:nvPr/>
            </p:nvSpPr>
            <p:spPr bwMode="auto">
              <a:xfrm>
                <a:off x="2526" y="3146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496" name="Line 40"/>
              <p:cNvSpPr>
                <a:spLocks noChangeShapeType="1"/>
              </p:cNvSpPr>
              <p:nvPr/>
            </p:nvSpPr>
            <p:spPr bwMode="auto">
              <a:xfrm>
                <a:off x="2526" y="3287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97" name="Line 41"/>
              <p:cNvSpPr>
                <a:spLocks noChangeShapeType="1"/>
              </p:cNvSpPr>
              <p:nvPr/>
            </p:nvSpPr>
            <p:spPr bwMode="auto">
              <a:xfrm>
                <a:off x="2526" y="3427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98" name="Line 42"/>
              <p:cNvSpPr>
                <a:spLocks noChangeShapeType="1"/>
              </p:cNvSpPr>
              <p:nvPr/>
            </p:nvSpPr>
            <p:spPr bwMode="auto">
              <a:xfrm>
                <a:off x="2526" y="3568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499" name="Line 43"/>
              <p:cNvSpPr>
                <a:spLocks noChangeShapeType="1"/>
              </p:cNvSpPr>
              <p:nvPr/>
            </p:nvSpPr>
            <p:spPr bwMode="auto">
              <a:xfrm>
                <a:off x="2747" y="3568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500" name="Group 44"/>
            <p:cNvGrpSpPr>
              <a:grpSpLocks/>
            </p:cNvGrpSpPr>
            <p:nvPr/>
          </p:nvGrpSpPr>
          <p:grpSpPr bwMode="auto">
            <a:xfrm>
              <a:off x="2526" y="2424"/>
              <a:ext cx="441" cy="560"/>
              <a:chOff x="2526" y="2424"/>
              <a:chExt cx="441" cy="560"/>
            </a:xfrm>
          </p:grpSpPr>
          <p:sp>
            <p:nvSpPr>
              <p:cNvPr id="19501" name="Rectangle 45"/>
              <p:cNvSpPr>
                <a:spLocks noChangeArrowheads="1"/>
              </p:cNvSpPr>
              <p:nvPr/>
            </p:nvSpPr>
            <p:spPr bwMode="auto">
              <a:xfrm>
                <a:off x="2526" y="2424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02" name="Line 46"/>
              <p:cNvSpPr>
                <a:spLocks noChangeShapeType="1"/>
              </p:cNvSpPr>
              <p:nvPr/>
            </p:nvSpPr>
            <p:spPr bwMode="auto">
              <a:xfrm>
                <a:off x="2526" y="2565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03" name="Line 47"/>
              <p:cNvSpPr>
                <a:spLocks noChangeShapeType="1"/>
              </p:cNvSpPr>
              <p:nvPr/>
            </p:nvSpPr>
            <p:spPr bwMode="auto">
              <a:xfrm>
                <a:off x="2526" y="2705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04" name="Line 48"/>
              <p:cNvSpPr>
                <a:spLocks noChangeShapeType="1"/>
              </p:cNvSpPr>
              <p:nvPr/>
            </p:nvSpPr>
            <p:spPr bwMode="auto">
              <a:xfrm>
                <a:off x="2526" y="2846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05" name="Line 49"/>
              <p:cNvSpPr>
                <a:spLocks noChangeShapeType="1"/>
              </p:cNvSpPr>
              <p:nvPr/>
            </p:nvSpPr>
            <p:spPr bwMode="auto">
              <a:xfrm>
                <a:off x="2747" y="2846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506" name="Group 50"/>
            <p:cNvGrpSpPr>
              <a:grpSpLocks/>
            </p:cNvGrpSpPr>
            <p:nvPr/>
          </p:nvGrpSpPr>
          <p:grpSpPr bwMode="auto">
            <a:xfrm>
              <a:off x="3367" y="2424"/>
              <a:ext cx="441" cy="560"/>
              <a:chOff x="3367" y="2424"/>
              <a:chExt cx="441" cy="560"/>
            </a:xfrm>
          </p:grpSpPr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3367" y="2424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08" name="Line 52"/>
              <p:cNvSpPr>
                <a:spLocks noChangeShapeType="1"/>
              </p:cNvSpPr>
              <p:nvPr/>
            </p:nvSpPr>
            <p:spPr bwMode="auto">
              <a:xfrm>
                <a:off x="3367" y="2565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09" name="Line 53"/>
              <p:cNvSpPr>
                <a:spLocks noChangeShapeType="1"/>
              </p:cNvSpPr>
              <p:nvPr/>
            </p:nvSpPr>
            <p:spPr bwMode="auto">
              <a:xfrm>
                <a:off x="3367" y="2705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10" name="Line 54"/>
              <p:cNvSpPr>
                <a:spLocks noChangeShapeType="1"/>
              </p:cNvSpPr>
              <p:nvPr/>
            </p:nvSpPr>
            <p:spPr bwMode="auto">
              <a:xfrm>
                <a:off x="3367" y="2846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11" name="Line 55"/>
              <p:cNvSpPr>
                <a:spLocks noChangeShapeType="1"/>
              </p:cNvSpPr>
              <p:nvPr/>
            </p:nvSpPr>
            <p:spPr bwMode="auto">
              <a:xfrm>
                <a:off x="3588" y="2846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512" name="Group 56"/>
            <p:cNvGrpSpPr>
              <a:grpSpLocks/>
            </p:cNvGrpSpPr>
            <p:nvPr/>
          </p:nvGrpSpPr>
          <p:grpSpPr bwMode="auto">
            <a:xfrm>
              <a:off x="4207" y="2424"/>
              <a:ext cx="441" cy="560"/>
              <a:chOff x="4207" y="2424"/>
              <a:chExt cx="441" cy="560"/>
            </a:xfrm>
          </p:grpSpPr>
          <p:sp>
            <p:nvSpPr>
              <p:cNvPr id="19513" name="Rectangle 57"/>
              <p:cNvSpPr>
                <a:spLocks noChangeArrowheads="1"/>
              </p:cNvSpPr>
              <p:nvPr/>
            </p:nvSpPr>
            <p:spPr bwMode="auto">
              <a:xfrm>
                <a:off x="4207" y="2424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14" name="Line 58"/>
              <p:cNvSpPr>
                <a:spLocks noChangeShapeType="1"/>
              </p:cNvSpPr>
              <p:nvPr/>
            </p:nvSpPr>
            <p:spPr bwMode="auto">
              <a:xfrm>
                <a:off x="4207" y="2565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15" name="Line 59"/>
              <p:cNvSpPr>
                <a:spLocks noChangeShapeType="1"/>
              </p:cNvSpPr>
              <p:nvPr/>
            </p:nvSpPr>
            <p:spPr bwMode="auto">
              <a:xfrm>
                <a:off x="4207" y="2705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16" name="Line 60"/>
              <p:cNvSpPr>
                <a:spLocks noChangeShapeType="1"/>
              </p:cNvSpPr>
              <p:nvPr/>
            </p:nvSpPr>
            <p:spPr bwMode="auto">
              <a:xfrm>
                <a:off x="4207" y="2846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17" name="Line 61"/>
              <p:cNvSpPr>
                <a:spLocks noChangeShapeType="1"/>
              </p:cNvSpPr>
              <p:nvPr/>
            </p:nvSpPr>
            <p:spPr bwMode="auto">
              <a:xfrm>
                <a:off x="4428" y="2846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518" name="Group 62"/>
            <p:cNvGrpSpPr>
              <a:grpSpLocks/>
            </p:cNvGrpSpPr>
            <p:nvPr/>
          </p:nvGrpSpPr>
          <p:grpSpPr bwMode="auto">
            <a:xfrm>
              <a:off x="3368" y="1662"/>
              <a:ext cx="441" cy="560"/>
              <a:chOff x="3368" y="1662"/>
              <a:chExt cx="441" cy="560"/>
            </a:xfrm>
          </p:grpSpPr>
          <p:sp>
            <p:nvSpPr>
              <p:cNvPr id="19519" name="Rectangle 63"/>
              <p:cNvSpPr>
                <a:spLocks noChangeArrowheads="1"/>
              </p:cNvSpPr>
              <p:nvPr/>
            </p:nvSpPr>
            <p:spPr bwMode="auto">
              <a:xfrm>
                <a:off x="3368" y="1662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20" name="Line 64"/>
              <p:cNvSpPr>
                <a:spLocks noChangeShapeType="1"/>
              </p:cNvSpPr>
              <p:nvPr/>
            </p:nvSpPr>
            <p:spPr bwMode="auto">
              <a:xfrm>
                <a:off x="3368" y="180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21" name="Line 65"/>
              <p:cNvSpPr>
                <a:spLocks noChangeShapeType="1"/>
              </p:cNvSpPr>
              <p:nvPr/>
            </p:nvSpPr>
            <p:spPr bwMode="auto">
              <a:xfrm>
                <a:off x="3368" y="194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22" name="Line 66"/>
              <p:cNvSpPr>
                <a:spLocks noChangeShapeType="1"/>
              </p:cNvSpPr>
              <p:nvPr/>
            </p:nvSpPr>
            <p:spPr bwMode="auto">
              <a:xfrm>
                <a:off x="3368" y="2083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23" name="Line 67"/>
              <p:cNvSpPr>
                <a:spLocks noChangeShapeType="1"/>
              </p:cNvSpPr>
              <p:nvPr/>
            </p:nvSpPr>
            <p:spPr bwMode="auto">
              <a:xfrm>
                <a:off x="3589" y="2083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524" name="Group 68"/>
            <p:cNvGrpSpPr>
              <a:grpSpLocks/>
            </p:cNvGrpSpPr>
            <p:nvPr/>
          </p:nvGrpSpPr>
          <p:grpSpPr bwMode="auto">
            <a:xfrm>
              <a:off x="4208" y="1662"/>
              <a:ext cx="441" cy="560"/>
              <a:chOff x="4208" y="1662"/>
              <a:chExt cx="441" cy="560"/>
            </a:xfrm>
          </p:grpSpPr>
          <p:sp>
            <p:nvSpPr>
              <p:cNvPr id="19525" name="Rectangle 69"/>
              <p:cNvSpPr>
                <a:spLocks noChangeArrowheads="1"/>
              </p:cNvSpPr>
              <p:nvPr/>
            </p:nvSpPr>
            <p:spPr bwMode="auto">
              <a:xfrm>
                <a:off x="4208" y="1662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26" name="Line 70"/>
              <p:cNvSpPr>
                <a:spLocks noChangeShapeType="1"/>
              </p:cNvSpPr>
              <p:nvPr/>
            </p:nvSpPr>
            <p:spPr bwMode="auto">
              <a:xfrm>
                <a:off x="4208" y="180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27" name="Line 71"/>
              <p:cNvSpPr>
                <a:spLocks noChangeShapeType="1"/>
              </p:cNvSpPr>
              <p:nvPr/>
            </p:nvSpPr>
            <p:spPr bwMode="auto">
              <a:xfrm>
                <a:off x="4208" y="194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28" name="Line 72"/>
              <p:cNvSpPr>
                <a:spLocks noChangeShapeType="1"/>
              </p:cNvSpPr>
              <p:nvPr/>
            </p:nvSpPr>
            <p:spPr bwMode="auto">
              <a:xfrm>
                <a:off x="4208" y="2083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29" name="Line 73"/>
              <p:cNvSpPr>
                <a:spLocks noChangeShapeType="1"/>
              </p:cNvSpPr>
              <p:nvPr/>
            </p:nvSpPr>
            <p:spPr bwMode="auto">
              <a:xfrm>
                <a:off x="4429" y="2083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530" name="Group 74"/>
            <p:cNvGrpSpPr>
              <a:grpSpLocks/>
            </p:cNvGrpSpPr>
            <p:nvPr/>
          </p:nvGrpSpPr>
          <p:grpSpPr bwMode="auto">
            <a:xfrm>
              <a:off x="5050" y="1662"/>
              <a:ext cx="441" cy="560"/>
              <a:chOff x="5050" y="1662"/>
              <a:chExt cx="441" cy="560"/>
            </a:xfrm>
          </p:grpSpPr>
          <p:sp>
            <p:nvSpPr>
              <p:cNvPr id="19531" name="Rectangle 75"/>
              <p:cNvSpPr>
                <a:spLocks noChangeArrowheads="1"/>
              </p:cNvSpPr>
              <p:nvPr/>
            </p:nvSpPr>
            <p:spPr bwMode="auto">
              <a:xfrm>
                <a:off x="5050" y="1662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32" name="Line 76"/>
              <p:cNvSpPr>
                <a:spLocks noChangeShapeType="1"/>
              </p:cNvSpPr>
              <p:nvPr/>
            </p:nvSpPr>
            <p:spPr bwMode="auto">
              <a:xfrm>
                <a:off x="5050" y="180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33" name="Line 77"/>
              <p:cNvSpPr>
                <a:spLocks noChangeShapeType="1"/>
              </p:cNvSpPr>
              <p:nvPr/>
            </p:nvSpPr>
            <p:spPr bwMode="auto">
              <a:xfrm>
                <a:off x="5050" y="194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34" name="Line 78"/>
              <p:cNvSpPr>
                <a:spLocks noChangeShapeType="1"/>
              </p:cNvSpPr>
              <p:nvPr/>
            </p:nvSpPr>
            <p:spPr bwMode="auto">
              <a:xfrm>
                <a:off x="5050" y="2083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35" name="Line 79"/>
              <p:cNvSpPr>
                <a:spLocks noChangeShapeType="1"/>
              </p:cNvSpPr>
              <p:nvPr/>
            </p:nvSpPr>
            <p:spPr bwMode="auto">
              <a:xfrm>
                <a:off x="5271" y="2083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9536" name="Group 80"/>
            <p:cNvGrpSpPr>
              <a:grpSpLocks/>
            </p:cNvGrpSpPr>
            <p:nvPr/>
          </p:nvGrpSpPr>
          <p:grpSpPr bwMode="auto">
            <a:xfrm>
              <a:off x="5049" y="900"/>
              <a:ext cx="441" cy="560"/>
              <a:chOff x="5049" y="900"/>
              <a:chExt cx="441" cy="560"/>
            </a:xfrm>
          </p:grpSpPr>
          <p:sp>
            <p:nvSpPr>
              <p:cNvPr id="19537" name="Rectangle 81"/>
              <p:cNvSpPr>
                <a:spLocks noChangeArrowheads="1"/>
              </p:cNvSpPr>
              <p:nvPr/>
            </p:nvSpPr>
            <p:spPr bwMode="auto">
              <a:xfrm>
                <a:off x="5049" y="900"/>
                <a:ext cx="441" cy="560"/>
              </a:xfrm>
              <a:prstGeom prst="rect">
                <a:avLst/>
              </a:prstGeom>
              <a:solidFill>
                <a:srgbClr val="BBE0E3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538" name="Line 82"/>
              <p:cNvSpPr>
                <a:spLocks noChangeShapeType="1"/>
              </p:cNvSpPr>
              <p:nvPr/>
            </p:nvSpPr>
            <p:spPr bwMode="auto">
              <a:xfrm>
                <a:off x="5049" y="1041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39" name="Line 83"/>
              <p:cNvSpPr>
                <a:spLocks noChangeShapeType="1"/>
              </p:cNvSpPr>
              <p:nvPr/>
            </p:nvSpPr>
            <p:spPr bwMode="auto">
              <a:xfrm>
                <a:off x="5049" y="1181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40" name="Line 84"/>
              <p:cNvSpPr>
                <a:spLocks noChangeShapeType="1"/>
              </p:cNvSpPr>
              <p:nvPr/>
            </p:nvSpPr>
            <p:spPr bwMode="auto">
              <a:xfrm>
                <a:off x="5049" y="1322"/>
                <a:ext cx="441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541" name="Line 85"/>
              <p:cNvSpPr>
                <a:spLocks noChangeShapeType="1"/>
              </p:cNvSpPr>
              <p:nvPr/>
            </p:nvSpPr>
            <p:spPr bwMode="auto">
              <a:xfrm>
                <a:off x="5270" y="1322"/>
                <a:ext cx="0" cy="13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934" y="1422"/>
              <a:ext cx="92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>
              <a:off x="2260" y="1422"/>
              <a:ext cx="27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1417" y="1422"/>
              <a:ext cx="533" cy="23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420" y="1499"/>
              <a:ext cx="529" cy="2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2084" y="1499"/>
              <a:ext cx="0" cy="16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47" name="Line 91"/>
            <p:cNvSpPr>
              <a:spLocks noChangeShapeType="1"/>
            </p:cNvSpPr>
            <p:nvPr/>
          </p:nvSpPr>
          <p:spPr bwMode="auto">
            <a:xfrm>
              <a:off x="1596" y="2183"/>
              <a:ext cx="26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48" name="Line 92"/>
            <p:cNvSpPr>
              <a:spLocks noChangeShapeType="1"/>
            </p:cNvSpPr>
            <p:nvPr/>
          </p:nvSpPr>
          <p:spPr bwMode="auto">
            <a:xfrm>
              <a:off x="1287" y="2183"/>
              <a:ext cx="0" cy="19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49" name="Line 93"/>
            <p:cNvSpPr>
              <a:spLocks noChangeShapeType="1"/>
            </p:cNvSpPr>
            <p:nvPr/>
          </p:nvSpPr>
          <p:spPr bwMode="auto">
            <a:xfrm flipV="1">
              <a:off x="1420" y="2221"/>
              <a:ext cx="0" cy="2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0" name="Line 94"/>
            <p:cNvSpPr>
              <a:spLocks noChangeShapeType="1"/>
            </p:cNvSpPr>
            <p:nvPr/>
          </p:nvSpPr>
          <p:spPr bwMode="auto">
            <a:xfrm>
              <a:off x="2660" y="2946"/>
              <a:ext cx="0" cy="19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1" name="Line 95"/>
            <p:cNvSpPr>
              <a:spLocks noChangeShapeType="1"/>
            </p:cNvSpPr>
            <p:nvPr/>
          </p:nvSpPr>
          <p:spPr bwMode="auto">
            <a:xfrm flipV="1">
              <a:off x="2748" y="2984"/>
              <a:ext cx="0" cy="20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2" name="Line 96"/>
            <p:cNvSpPr>
              <a:spLocks noChangeShapeType="1"/>
            </p:cNvSpPr>
            <p:nvPr/>
          </p:nvSpPr>
          <p:spPr bwMode="auto">
            <a:xfrm>
              <a:off x="2925" y="2906"/>
              <a:ext cx="44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3" name="Line 97"/>
            <p:cNvSpPr>
              <a:spLocks noChangeShapeType="1"/>
            </p:cNvSpPr>
            <p:nvPr/>
          </p:nvSpPr>
          <p:spPr bwMode="auto">
            <a:xfrm flipH="1">
              <a:off x="2745" y="2143"/>
              <a:ext cx="667" cy="27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4" name="Line 98"/>
            <p:cNvSpPr>
              <a:spLocks noChangeShapeType="1"/>
            </p:cNvSpPr>
            <p:nvPr/>
          </p:nvSpPr>
          <p:spPr bwMode="auto">
            <a:xfrm flipV="1">
              <a:off x="2836" y="2222"/>
              <a:ext cx="662" cy="28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 flipV="1">
              <a:off x="3589" y="2221"/>
              <a:ext cx="0" cy="2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6" name="Line 100"/>
            <p:cNvSpPr>
              <a:spLocks noChangeShapeType="1"/>
            </p:cNvSpPr>
            <p:nvPr/>
          </p:nvSpPr>
          <p:spPr bwMode="auto">
            <a:xfrm>
              <a:off x="3766" y="2143"/>
              <a:ext cx="44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4297" y="2183"/>
              <a:ext cx="0" cy="23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8" name="Line 102"/>
            <p:cNvSpPr>
              <a:spLocks noChangeShapeType="1"/>
            </p:cNvSpPr>
            <p:nvPr/>
          </p:nvSpPr>
          <p:spPr bwMode="auto">
            <a:xfrm flipV="1">
              <a:off x="4430" y="2221"/>
              <a:ext cx="0" cy="2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59" name="Line 103"/>
            <p:cNvSpPr>
              <a:spLocks noChangeShapeType="1"/>
            </p:cNvSpPr>
            <p:nvPr/>
          </p:nvSpPr>
          <p:spPr bwMode="auto">
            <a:xfrm>
              <a:off x="4607" y="2143"/>
              <a:ext cx="44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60" name="Line 104"/>
            <p:cNvSpPr>
              <a:spLocks noChangeShapeType="1"/>
            </p:cNvSpPr>
            <p:nvPr/>
          </p:nvSpPr>
          <p:spPr bwMode="auto">
            <a:xfrm flipV="1">
              <a:off x="5271" y="1458"/>
              <a:ext cx="0" cy="2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61" name="Line 105"/>
            <p:cNvSpPr>
              <a:spLocks noChangeShapeType="1"/>
            </p:cNvSpPr>
            <p:nvPr/>
          </p:nvSpPr>
          <p:spPr bwMode="auto">
            <a:xfrm flipV="1">
              <a:off x="4430" y="1458"/>
              <a:ext cx="794" cy="2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62" name="Line 106"/>
            <p:cNvSpPr>
              <a:spLocks noChangeShapeType="1"/>
            </p:cNvSpPr>
            <p:nvPr/>
          </p:nvSpPr>
          <p:spPr bwMode="auto">
            <a:xfrm flipV="1">
              <a:off x="3589" y="1458"/>
              <a:ext cx="1592" cy="24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63" name="Line 107"/>
            <p:cNvSpPr>
              <a:spLocks noChangeShapeType="1"/>
            </p:cNvSpPr>
            <p:nvPr/>
          </p:nvSpPr>
          <p:spPr bwMode="auto">
            <a:xfrm flipH="1">
              <a:off x="3542" y="1422"/>
              <a:ext cx="1596" cy="23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64" name="Text Box 108"/>
            <p:cNvSpPr txBox="1">
              <a:spLocks noChangeArrowheads="1"/>
            </p:cNvSpPr>
            <p:nvPr/>
          </p:nvSpPr>
          <p:spPr bwMode="auto">
            <a:xfrm>
              <a:off x="630" y="1215"/>
              <a:ext cx="351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65" name="Text Box 109"/>
            <p:cNvSpPr txBox="1">
              <a:spLocks noChangeArrowheads="1"/>
            </p:cNvSpPr>
            <p:nvPr/>
          </p:nvSpPr>
          <p:spPr bwMode="auto">
            <a:xfrm>
              <a:off x="1952" y="1783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66" name="Text Box 110"/>
            <p:cNvSpPr txBox="1">
              <a:spLocks noChangeArrowheads="1"/>
            </p:cNvSpPr>
            <p:nvPr/>
          </p:nvSpPr>
          <p:spPr bwMode="auto">
            <a:xfrm>
              <a:off x="1287" y="1944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67" name="Text Box 111"/>
            <p:cNvSpPr txBox="1">
              <a:spLocks noChangeArrowheads="1"/>
            </p:cNvSpPr>
            <p:nvPr/>
          </p:nvSpPr>
          <p:spPr bwMode="auto">
            <a:xfrm>
              <a:off x="1287" y="1783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68" name="Text Box 112"/>
            <p:cNvSpPr txBox="1">
              <a:spLocks noChangeArrowheads="1"/>
            </p:cNvSpPr>
            <p:nvPr/>
          </p:nvSpPr>
          <p:spPr bwMode="auto">
            <a:xfrm>
              <a:off x="1952" y="1061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69" name="Text Box 113"/>
            <p:cNvSpPr txBox="1">
              <a:spLocks noChangeArrowheads="1"/>
            </p:cNvSpPr>
            <p:nvPr/>
          </p:nvSpPr>
          <p:spPr bwMode="auto">
            <a:xfrm>
              <a:off x="1952" y="1221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0" name="Text Box 114"/>
            <p:cNvSpPr txBox="1">
              <a:spLocks noChangeArrowheads="1"/>
            </p:cNvSpPr>
            <p:nvPr/>
          </p:nvSpPr>
          <p:spPr bwMode="auto">
            <a:xfrm>
              <a:off x="3456" y="1783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1" name="Text Box 115"/>
            <p:cNvSpPr txBox="1">
              <a:spLocks noChangeArrowheads="1"/>
            </p:cNvSpPr>
            <p:nvPr/>
          </p:nvSpPr>
          <p:spPr bwMode="auto">
            <a:xfrm>
              <a:off x="1287" y="2665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2" name="Text Box 116"/>
            <p:cNvSpPr txBox="1">
              <a:spLocks noChangeArrowheads="1"/>
            </p:cNvSpPr>
            <p:nvPr/>
          </p:nvSpPr>
          <p:spPr bwMode="auto">
            <a:xfrm>
              <a:off x="1287" y="2505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3" name="Text Box 117"/>
            <p:cNvSpPr txBox="1">
              <a:spLocks noChangeArrowheads="1"/>
            </p:cNvSpPr>
            <p:nvPr/>
          </p:nvSpPr>
          <p:spPr bwMode="auto">
            <a:xfrm>
              <a:off x="1952" y="1944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4" name="Text Box 118"/>
            <p:cNvSpPr txBox="1">
              <a:spLocks noChangeArrowheads="1"/>
            </p:cNvSpPr>
            <p:nvPr/>
          </p:nvSpPr>
          <p:spPr bwMode="auto">
            <a:xfrm>
              <a:off x="5139" y="1783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5" name="Text Box 119"/>
            <p:cNvSpPr txBox="1">
              <a:spLocks noChangeArrowheads="1"/>
            </p:cNvSpPr>
            <p:nvPr/>
          </p:nvSpPr>
          <p:spPr bwMode="auto">
            <a:xfrm>
              <a:off x="4297" y="1944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6" name="Text Box 120"/>
            <p:cNvSpPr txBox="1">
              <a:spLocks noChangeArrowheads="1"/>
            </p:cNvSpPr>
            <p:nvPr/>
          </p:nvSpPr>
          <p:spPr bwMode="auto">
            <a:xfrm>
              <a:off x="4297" y="1783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7" name="Text Box 121"/>
            <p:cNvSpPr txBox="1">
              <a:spLocks noChangeArrowheads="1"/>
            </p:cNvSpPr>
            <p:nvPr/>
          </p:nvSpPr>
          <p:spPr bwMode="auto">
            <a:xfrm>
              <a:off x="3456" y="1944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8" name="Text Box 122"/>
            <p:cNvSpPr txBox="1">
              <a:spLocks noChangeArrowheads="1"/>
            </p:cNvSpPr>
            <p:nvPr/>
          </p:nvSpPr>
          <p:spPr bwMode="auto">
            <a:xfrm>
              <a:off x="3456" y="2545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79" name="Text Box 123"/>
            <p:cNvSpPr txBox="1">
              <a:spLocks noChangeArrowheads="1"/>
            </p:cNvSpPr>
            <p:nvPr/>
          </p:nvSpPr>
          <p:spPr bwMode="auto">
            <a:xfrm>
              <a:off x="2614" y="2705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0" name="Text Box 124"/>
            <p:cNvSpPr txBox="1">
              <a:spLocks noChangeArrowheads="1"/>
            </p:cNvSpPr>
            <p:nvPr/>
          </p:nvSpPr>
          <p:spPr bwMode="auto">
            <a:xfrm>
              <a:off x="2614" y="2545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1" name="Text Box 125"/>
            <p:cNvSpPr txBox="1">
              <a:spLocks noChangeArrowheads="1"/>
            </p:cNvSpPr>
            <p:nvPr/>
          </p:nvSpPr>
          <p:spPr bwMode="auto">
            <a:xfrm>
              <a:off x="5139" y="1944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2" name="Text Box 126"/>
            <p:cNvSpPr txBox="1">
              <a:spLocks noChangeArrowheads="1"/>
            </p:cNvSpPr>
            <p:nvPr/>
          </p:nvSpPr>
          <p:spPr bwMode="auto">
            <a:xfrm>
              <a:off x="4297" y="2705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3" name="Text Box 127"/>
            <p:cNvSpPr txBox="1">
              <a:spLocks noChangeArrowheads="1"/>
            </p:cNvSpPr>
            <p:nvPr/>
          </p:nvSpPr>
          <p:spPr bwMode="auto">
            <a:xfrm>
              <a:off x="5139" y="1020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4" name="Text Box 128"/>
            <p:cNvSpPr txBox="1">
              <a:spLocks noChangeArrowheads="1"/>
            </p:cNvSpPr>
            <p:nvPr/>
          </p:nvSpPr>
          <p:spPr bwMode="auto">
            <a:xfrm>
              <a:off x="4297" y="2545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5" name="Text Box 129"/>
            <p:cNvSpPr txBox="1">
              <a:spLocks noChangeArrowheads="1"/>
            </p:cNvSpPr>
            <p:nvPr/>
          </p:nvSpPr>
          <p:spPr bwMode="auto">
            <a:xfrm>
              <a:off x="3456" y="2705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6" name="Text Box 130"/>
            <p:cNvSpPr txBox="1">
              <a:spLocks noChangeArrowheads="1"/>
            </p:cNvSpPr>
            <p:nvPr/>
          </p:nvSpPr>
          <p:spPr bwMode="auto">
            <a:xfrm>
              <a:off x="630" y="1079"/>
              <a:ext cx="351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7" name="Text Box 131"/>
            <p:cNvSpPr txBox="1">
              <a:spLocks noChangeArrowheads="1"/>
            </p:cNvSpPr>
            <p:nvPr/>
          </p:nvSpPr>
          <p:spPr bwMode="auto">
            <a:xfrm>
              <a:off x="2614" y="3267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8" name="Text Box 132"/>
            <p:cNvSpPr txBox="1">
              <a:spLocks noChangeArrowheads="1"/>
            </p:cNvSpPr>
            <p:nvPr/>
          </p:nvSpPr>
          <p:spPr bwMode="auto">
            <a:xfrm>
              <a:off x="5139" y="1181"/>
              <a:ext cx="352" cy="192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87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14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10</a:t>
              </a:r>
            </a:p>
          </p:txBody>
        </p:sp>
        <p:sp>
          <p:nvSpPr>
            <p:cNvPr id="19589" name="Line 133"/>
            <p:cNvSpPr>
              <a:spLocks noChangeShapeType="1"/>
            </p:cNvSpPr>
            <p:nvPr/>
          </p:nvSpPr>
          <p:spPr bwMode="auto">
            <a:xfrm flipH="1">
              <a:off x="1195" y="2826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0" name="Line 134"/>
            <p:cNvSpPr>
              <a:spLocks noChangeShapeType="1"/>
            </p:cNvSpPr>
            <p:nvPr/>
          </p:nvSpPr>
          <p:spPr bwMode="auto">
            <a:xfrm flipH="1">
              <a:off x="1417" y="2826"/>
              <a:ext cx="223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1" name="Line 135"/>
            <p:cNvSpPr>
              <a:spLocks noChangeShapeType="1"/>
            </p:cNvSpPr>
            <p:nvPr/>
          </p:nvSpPr>
          <p:spPr bwMode="auto">
            <a:xfrm flipH="1">
              <a:off x="1859" y="2103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2" name="Line 136"/>
            <p:cNvSpPr>
              <a:spLocks noChangeShapeType="1"/>
            </p:cNvSpPr>
            <p:nvPr/>
          </p:nvSpPr>
          <p:spPr bwMode="auto">
            <a:xfrm flipH="1">
              <a:off x="2081" y="2103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3" name="Line 137"/>
            <p:cNvSpPr>
              <a:spLocks noChangeShapeType="1"/>
            </p:cNvSpPr>
            <p:nvPr/>
          </p:nvSpPr>
          <p:spPr bwMode="auto">
            <a:xfrm flipH="1">
              <a:off x="5269" y="1342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4" name="Line 138"/>
            <p:cNvSpPr>
              <a:spLocks noChangeShapeType="1"/>
            </p:cNvSpPr>
            <p:nvPr/>
          </p:nvSpPr>
          <p:spPr bwMode="auto">
            <a:xfrm flipH="1">
              <a:off x="5269" y="2103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5" name="Line 139"/>
            <p:cNvSpPr>
              <a:spLocks noChangeShapeType="1"/>
            </p:cNvSpPr>
            <p:nvPr/>
          </p:nvSpPr>
          <p:spPr bwMode="auto">
            <a:xfrm flipH="1">
              <a:off x="5047" y="2103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6" name="Line 140"/>
            <p:cNvSpPr>
              <a:spLocks noChangeShapeType="1"/>
            </p:cNvSpPr>
            <p:nvPr/>
          </p:nvSpPr>
          <p:spPr bwMode="auto">
            <a:xfrm flipH="1">
              <a:off x="4427" y="2866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7" name="Line 141"/>
            <p:cNvSpPr>
              <a:spLocks noChangeShapeType="1"/>
            </p:cNvSpPr>
            <p:nvPr/>
          </p:nvSpPr>
          <p:spPr bwMode="auto">
            <a:xfrm flipH="1">
              <a:off x="4206" y="2866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8" name="Line 142"/>
            <p:cNvSpPr>
              <a:spLocks noChangeShapeType="1"/>
            </p:cNvSpPr>
            <p:nvPr/>
          </p:nvSpPr>
          <p:spPr bwMode="auto">
            <a:xfrm flipH="1">
              <a:off x="3586" y="2866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99" name="Line 143"/>
            <p:cNvSpPr>
              <a:spLocks noChangeShapeType="1"/>
            </p:cNvSpPr>
            <p:nvPr/>
          </p:nvSpPr>
          <p:spPr bwMode="auto">
            <a:xfrm flipH="1">
              <a:off x="2745" y="3588"/>
              <a:ext cx="224" cy="11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600" name="Line 144"/>
            <p:cNvSpPr>
              <a:spLocks noChangeShapeType="1"/>
            </p:cNvSpPr>
            <p:nvPr/>
          </p:nvSpPr>
          <p:spPr bwMode="auto">
            <a:xfrm flipV="1">
              <a:off x="2526" y="3585"/>
              <a:ext cx="220" cy="1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601" name="Text Box 145"/>
            <p:cNvSpPr txBox="1">
              <a:spLocks noChangeArrowheads="1"/>
            </p:cNvSpPr>
            <p:nvPr/>
          </p:nvSpPr>
          <p:spPr bwMode="auto">
            <a:xfrm>
              <a:off x="360" y="1620"/>
              <a:ext cx="839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parent</a:t>
              </a:r>
            </a:p>
          </p:txBody>
        </p:sp>
        <p:sp>
          <p:nvSpPr>
            <p:cNvPr id="19602" name="Text Box 146"/>
            <p:cNvSpPr txBox="1">
              <a:spLocks noChangeArrowheads="1"/>
            </p:cNvSpPr>
            <p:nvPr/>
          </p:nvSpPr>
          <p:spPr bwMode="auto">
            <a:xfrm>
              <a:off x="360" y="1935"/>
              <a:ext cx="839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degree</a:t>
              </a:r>
            </a:p>
          </p:txBody>
        </p:sp>
        <p:sp>
          <p:nvSpPr>
            <p:cNvPr id="19603" name="Text Box 147"/>
            <p:cNvSpPr txBox="1">
              <a:spLocks noChangeArrowheads="1"/>
            </p:cNvSpPr>
            <p:nvPr/>
          </p:nvSpPr>
          <p:spPr bwMode="auto">
            <a:xfrm>
              <a:off x="447" y="1783"/>
              <a:ext cx="839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key</a:t>
              </a:r>
            </a:p>
          </p:txBody>
        </p:sp>
        <p:sp>
          <p:nvSpPr>
            <p:cNvPr id="19604" name="Text Box 148"/>
            <p:cNvSpPr txBox="1">
              <a:spLocks noChangeArrowheads="1"/>
            </p:cNvSpPr>
            <p:nvPr/>
          </p:nvSpPr>
          <p:spPr bwMode="auto">
            <a:xfrm>
              <a:off x="405" y="2429"/>
              <a:ext cx="404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child</a:t>
              </a:r>
            </a:p>
          </p:txBody>
        </p:sp>
        <p:sp>
          <p:nvSpPr>
            <p:cNvPr id="19605" name="Text Box 149"/>
            <p:cNvSpPr txBox="1">
              <a:spLocks noChangeArrowheads="1"/>
            </p:cNvSpPr>
            <p:nvPr/>
          </p:nvSpPr>
          <p:spPr bwMode="auto">
            <a:xfrm>
              <a:off x="1774" y="2584"/>
              <a:ext cx="839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sibling</a:t>
              </a:r>
            </a:p>
          </p:txBody>
        </p:sp>
        <p:sp>
          <p:nvSpPr>
            <p:cNvPr id="19606" name="Text Box 150"/>
            <p:cNvSpPr txBox="1">
              <a:spLocks noChangeArrowheads="1"/>
            </p:cNvSpPr>
            <p:nvPr/>
          </p:nvSpPr>
          <p:spPr bwMode="auto">
            <a:xfrm>
              <a:off x="2660" y="1061"/>
              <a:ext cx="2122" cy="23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ROOT LIST (LINKED LIST)</a:t>
              </a:r>
            </a:p>
          </p:txBody>
        </p:sp>
        <p:sp>
          <p:nvSpPr>
            <p:cNvPr id="19607" name="Line 151"/>
            <p:cNvSpPr>
              <a:spLocks noChangeShapeType="1"/>
            </p:cNvSpPr>
            <p:nvPr/>
          </p:nvSpPr>
          <p:spPr bwMode="auto">
            <a:xfrm>
              <a:off x="900" y="1889"/>
              <a:ext cx="264" cy="0"/>
            </a:xfrm>
            <a:prstGeom prst="line">
              <a:avLst/>
            </a:prstGeom>
            <a:noFill/>
            <a:ln w="9360" cap="sq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608" name="Line 152"/>
            <p:cNvSpPr>
              <a:spLocks noChangeShapeType="1"/>
            </p:cNvSpPr>
            <p:nvPr/>
          </p:nvSpPr>
          <p:spPr bwMode="auto">
            <a:xfrm>
              <a:off x="900" y="2024"/>
              <a:ext cx="264" cy="0"/>
            </a:xfrm>
            <a:prstGeom prst="line">
              <a:avLst/>
            </a:prstGeom>
            <a:noFill/>
            <a:ln w="9360" cap="sq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609" name="Line 153"/>
            <p:cNvSpPr>
              <a:spLocks noChangeShapeType="1"/>
            </p:cNvSpPr>
            <p:nvPr/>
          </p:nvSpPr>
          <p:spPr bwMode="auto">
            <a:xfrm flipH="1">
              <a:off x="709" y="2143"/>
              <a:ext cx="577" cy="279"/>
            </a:xfrm>
            <a:prstGeom prst="line">
              <a:avLst/>
            </a:prstGeom>
            <a:noFill/>
            <a:ln w="9360" cap="sq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610" name="Line 154"/>
            <p:cNvSpPr>
              <a:spLocks noChangeShapeType="1"/>
            </p:cNvSpPr>
            <p:nvPr/>
          </p:nvSpPr>
          <p:spPr bwMode="auto">
            <a:xfrm>
              <a:off x="1508" y="2183"/>
              <a:ext cx="485" cy="399"/>
            </a:xfrm>
            <a:prstGeom prst="line">
              <a:avLst/>
            </a:prstGeom>
            <a:noFill/>
            <a:ln w="9360" cap="sq">
              <a:solidFill>
                <a:srgbClr val="333399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611" name="Line 155"/>
            <p:cNvSpPr>
              <a:spLocks noChangeShapeType="1"/>
            </p:cNvSpPr>
            <p:nvPr/>
          </p:nvSpPr>
          <p:spPr bwMode="auto">
            <a:xfrm>
              <a:off x="269" y="941"/>
              <a:ext cx="0" cy="47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612" name="Line 156"/>
            <p:cNvSpPr>
              <a:spLocks noChangeShapeType="1"/>
            </p:cNvSpPr>
            <p:nvPr/>
          </p:nvSpPr>
          <p:spPr bwMode="auto">
            <a:xfrm>
              <a:off x="269" y="1422"/>
              <a:ext cx="263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613" name="Line 157"/>
          <p:cNvSpPr>
            <a:spLocks noChangeShapeType="1"/>
          </p:cNvSpPr>
          <p:nvPr/>
        </p:nvSpPr>
        <p:spPr bwMode="auto">
          <a:xfrm>
            <a:off x="1428750" y="2786063"/>
            <a:ext cx="422275" cy="1587"/>
          </a:xfrm>
          <a:prstGeom prst="line">
            <a:avLst/>
          </a:prstGeom>
          <a:noFill/>
          <a:ln w="9360" cap="sq">
            <a:solidFill>
              <a:srgbClr val="333399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2D5D1E6-2ED9-4FC8-B28C-0CC8913C0967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6868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Representation of Binomial Heaps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lnSpc>
                <a:spcPct val="130000"/>
              </a:lnSpc>
              <a:spcBef>
                <a:spcPts val="8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Let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be a node with sibling[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≠ NIL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tr-TR" sz="2400">
              <a:solidFill>
                <a:srgbClr val="000000"/>
              </a:solidFill>
              <a:cs typeface="Arial" charset="0"/>
            </a:endParaRPr>
          </a:p>
          <a:p>
            <a:pPr marL="739775" lvl="1" indent="-282575">
              <a:spcBef>
                <a:spcPts val="800"/>
              </a:spcBef>
              <a:buFont typeface="Times New Roman" pitchFamily="16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3200">
                <a:solidFill>
                  <a:srgbClr val="000000"/>
                </a:solidFill>
                <a:cs typeface="Arial" charset="0"/>
              </a:rPr>
              <a:t>Degree [sibling [</a:t>
            </a:r>
            <a:r>
              <a:rPr lang="tr-TR" sz="3200" i="1">
                <a:solidFill>
                  <a:srgbClr val="000000"/>
                </a:solidFill>
                <a:cs typeface="Arial" charset="0"/>
              </a:rPr>
              <a:t>x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]]=degree[</a:t>
            </a:r>
            <a:r>
              <a:rPr lang="tr-TR" sz="3200" i="1">
                <a:solidFill>
                  <a:srgbClr val="000000"/>
                </a:solidFill>
                <a:cs typeface="Arial" charset="0"/>
              </a:rPr>
              <a:t>x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]-1 </a:t>
            </a:r>
          </a:p>
          <a:p>
            <a:pPr marL="739775" lvl="1" indent="-27940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	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if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 is </a:t>
            </a:r>
            <a:r>
              <a:rPr lang="tr-TR" sz="3200">
                <a:solidFill>
                  <a:srgbClr val="FF3300"/>
                </a:solidFill>
                <a:cs typeface="Arial" charset="0"/>
              </a:rPr>
              <a:t>NOT A ROOT</a:t>
            </a:r>
          </a:p>
          <a:p>
            <a:pPr marL="739775" lvl="1" indent="-279400">
              <a:spcBef>
                <a:spcPts val="45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tr-TR">
              <a:solidFill>
                <a:srgbClr val="0000FF"/>
              </a:solidFill>
              <a:cs typeface="Arial" charset="0"/>
            </a:endParaRPr>
          </a:p>
          <a:p>
            <a:pPr marL="739775" lvl="1" indent="-282575">
              <a:spcBef>
                <a:spcPts val="800"/>
              </a:spcBef>
              <a:buFont typeface="Times New Roman" pitchFamily="16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3200">
                <a:solidFill>
                  <a:srgbClr val="000000"/>
                </a:solidFill>
                <a:cs typeface="Arial" charset="0"/>
              </a:rPr>
              <a:t>Degree [sibling [</a:t>
            </a:r>
            <a:r>
              <a:rPr lang="tr-TR" sz="3200" i="1">
                <a:solidFill>
                  <a:srgbClr val="000000"/>
                </a:solidFill>
                <a:cs typeface="Arial" charset="0"/>
              </a:rPr>
              <a:t>x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]] &gt; degree[</a:t>
            </a:r>
            <a:r>
              <a:rPr lang="tr-TR" sz="3200" i="1">
                <a:solidFill>
                  <a:srgbClr val="000000"/>
                </a:solidFill>
                <a:cs typeface="Arial" charset="0"/>
              </a:rPr>
              <a:t>x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] </a:t>
            </a:r>
          </a:p>
          <a:p>
            <a:pPr marL="739775" lvl="1" indent="-279400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>
                <a:solidFill>
                  <a:srgbClr val="000000"/>
                </a:solidFill>
                <a:cs typeface="Arial" charset="0"/>
              </a:rPr>
              <a:t>	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if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 is a root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886047F-11E8-4F11-8666-9EC9F67D32D4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Operations on Binomial Heaps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4213" y="1628775"/>
            <a:ext cx="7345362" cy="4392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CREATING A NEW BINOMIAL HEAP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</a:t>
            </a: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        </a:t>
            </a:r>
            <a:r>
              <a:rPr lang="tr-TR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MAKE-BINOMIAL-HEAP (  )</a:t>
            </a:r>
          </a:p>
          <a:p>
            <a:pPr marL="342900" indent="-339725">
              <a:lnSpc>
                <a:spcPct val="3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    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allocate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head [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]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NIL     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return</a:t>
            </a:r>
            <a:r>
              <a:rPr lang="tr-TR" sz="2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end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C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003800" y="3357563"/>
            <a:ext cx="3529013" cy="460375"/>
          </a:xfrm>
          <a:prstGeom prst="rect">
            <a:avLst/>
          </a:prstGeom>
          <a:gradFill rotWithShape="0">
            <a:gsLst>
              <a:gs pos="0">
                <a:srgbClr val="F0FFFF"/>
              </a:gs>
              <a:gs pos="100000">
                <a:srgbClr val="CFFFFF"/>
              </a:gs>
            </a:gsLst>
            <a:lin ang="5400000" scaled="1"/>
          </a:gradFill>
          <a:ln w="9360" cap="sq">
            <a:solidFill>
              <a:srgbClr val="B6DCD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0000"/>
                </a:solidFill>
                <a:cs typeface="Times New Roman" pitchFamily="16" charset="0"/>
              </a:rPr>
              <a:t>RUNNING-TIME= </a:t>
            </a:r>
            <a:r>
              <a:rPr lang="el-GR" sz="2400">
                <a:solidFill>
                  <a:srgbClr val="000000"/>
                </a:solidFill>
                <a:cs typeface="Times New Roman" pitchFamily="16" charset="0"/>
              </a:rPr>
              <a:t>Θ</a:t>
            </a:r>
            <a:r>
              <a:rPr lang="tr-TR" sz="2400">
                <a:solidFill>
                  <a:srgbClr val="000000"/>
                </a:solidFill>
                <a:cs typeface="Times New Roman" pitchFamily="16" charset="0"/>
              </a:rPr>
              <a:t>(1)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2B7CF92-0304-4B7A-9C8F-59E669FDFAD9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 dirty="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 Trees</a:t>
            </a:r>
            <a:r>
              <a:rPr lang="tr-TR" sz="4400" dirty="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" y="1412875"/>
            <a:ext cx="8229600" cy="4968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b="1" u="sng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binomial tree B </a:t>
            </a:r>
            <a:r>
              <a:rPr lang="en-IN" sz="2400" baseline="-3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an ordered tree defined recursively, the binomial tree B</a:t>
            </a:r>
            <a:r>
              <a:rPr lang="en-IN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0</a:t>
            </a: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consists of a single node. The binomial tree B </a:t>
            </a:r>
            <a:r>
              <a:rPr lang="en-IN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</a:t>
            </a: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consists of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two binomial trees B </a:t>
            </a:r>
            <a:r>
              <a:rPr lang="en-IN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that are linked together.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B </a:t>
            </a:r>
            <a:r>
              <a:rPr lang="en-IN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 =  </a:t>
            </a: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B </a:t>
            </a:r>
            <a:r>
              <a:rPr lang="en-IN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+   B </a:t>
            </a:r>
            <a:r>
              <a:rPr lang="en-IN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the root of one is the leftmost child of the root  of the other.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508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A20E81A-1950-4B5D-9B1C-9D9DB770D771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68313" y="1285875"/>
            <a:ext cx="8370887" cy="5572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 dirty="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BINOMIAL-HEAP-MINIMUM (</a:t>
            </a:r>
            <a:r>
              <a:rPr lang="tr-TR" sz="2800" i="1" dirty="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800" dirty="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)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i="1" dirty="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      </a:t>
            </a:r>
            <a:r>
              <a:rPr lang="tr-TR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  <a:r>
              <a:rPr lang="tr-TR" sz="20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Head [</a:t>
            </a:r>
            <a:r>
              <a:rPr lang="tr-TR" sz="20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  <a:r>
              <a:rPr lang="tr-TR" sz="20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endParaRPr lang="tr-TR" sz="20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</a:t>
            </a:r>
            <a:r>
              <a:rPr lang="tr-TR" sz="2000" dirty="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dirty="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while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sibling[</a:t>
            </a:r>
            <a:r>
              <a:rPr lang="tr-TR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  <a:r>
              <a:rPr lang="tr-TR" sz="2000" dirty="0" smtClean="0">
                <a:solidFill>
                  <a:srgbClr val="000000"/>
                </a:solidFill>
                <a:cs typeface="Arial" charset="0"/>
              </a:rPr>
              <a:t>≠</a:t>
            </a:r>
            <a:r>
              <a:rPr lang="tr-TR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NIL </a:t>
            </a:r>
            <a:endParaRPr lang="en-US" sz="2000" dirty="0" smtClean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		</a:t>
            </a:r>
            <a:r>
              <a:rPr lang="tr-TR" sz="2000" dirty="0" smtClean="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do</a:t>
            </a:r>
            <a:endParaRPr lang="tr-TR" sz="2000" dirty="0">
              <a:solidFill>
                <a:srgbClr val="C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</a:t>
            </a:r>
            <a:r>
              <a:rPr lang="tr-TR" sz="2000" dirty="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if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key 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sibling[</a:t>
            </a:r>
            <a:r>
              <a:rPr lang="tr-TR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[</a:t>
            </a:r>
            <a:r>
              <a:rPr lang="tr-TR" sz="20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  <a:r>
              <a:rPr lang="tr-TR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&lt;  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key[y]</a:t>
            </a:r>
            <a:r>
              <a:rPr lang="tr-TR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endParaRPr lang="en-US" sz="2000" dirty="0" smtClean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</a:t>
            </a:r>
            <a:r>
              <a:rPr lang="tr-TR" sz="2000" dirty="0" smtClean="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then</a:t>
            </a:r>
            <a:r>
              <a:rPr lang="en-US" sz="2000" dirty="0" smtClean="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		</a:t>
            </a:r>
            <a:r>
              <a:rPr lang="tr-TR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sibling [</a:t>
            </a:r>
            <a:r>
              <a:rPr lang="tr-TR" sz="20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en-US" sz="20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  <a:endParaRPr lang="tr-TR" sz="2000" i="1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</a:t>
            </a:r>
            <a:r>
              <a:rPr lang="tr-TR" sz="2000" i="1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s</a:t>
            </a:r>
            <a:r>
              <a:rPr lang="en-US" sz="2000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bling [</a:t>
            </a:r>
            <a:r>
              <a:rPr lang="tr-TR" sz="20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</a:t>
            </a:r>
            <a:r>
              <a:rPr lang="tr-TR" sz="2000" smtClean="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return</a:t>
            </a:r>
            <a:r>
              <a:rPr lang="tr-TR" sz="2000" smtClean="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0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 u="sng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                        </a:t>
            </a:r>
          </a:p>
          <a:p>
            <a:pPr marL="341313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000" u="sng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1313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000" u="sng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42938" y="428625"/>
            <a:ext cx="7643812" cy="703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Operations on Binomial Heaps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BC3883D-A5C5-4593-85E6-FFC19070A0E9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27088" y="1773238"/>
            <a:ext cx="7859712" cy="4352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nce binomial heap is 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HEAP-ORDERED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minimum key must reside in a 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ROOT NODE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Above procedure checks all roots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FF33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NUMBER OF ROOTS   </a:t>
            </a:r>
            <a:r>
              <a:rPr lang="tr-TR" sz="2400">
                <a:solidFill>
                  <a:srgbClr val="FF3300"/>
                </a:solidFill>
                <a:cs typeface="Arial" charset="0"/>
              </a:rPr>
              <a:t>≤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lg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+ 1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RUNNING–TIME = O (lg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)</a:t>
            </a:r>
            <a:r>
              <a:rPr lang="tr-TR" sz="2400" b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       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Operations on Binomial Heaps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958850" y="5373688"/>
            <a:ext cx="225425" cy="225425"/>
            <a:chOff x="604" y="3385"/>
            <a:chExt cx="142" cy="142"/>
          </a:xfrm>
        </p:grpSpPr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652" y="3385"/>
              <a:ext cx="46" cy="46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604" y="3481"/>
              <a:ext cx="46" cy="46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700" y="3481"/>
              <a:ext cx="46" cy="46"/>
            </a:xfrm>
            <a:prstGeom prst="ellipse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4211638" y="4411663"/>
            <a:ext cx="530225" cy="454025"/>
            <a:chOff x="2653" y="2779"/>
            <a:chExt cx="334" cy="286"/>
          </a:xfrm>
        </p:grpSpPr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2653" y="2779"/>
              <a:ext cx="0" cy="285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2653" y="3066"/>
              <a:ext cx="82" cy="0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988" y="2779"/>
              <a:ext cx="0" cy="285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2904" y="3066"/>
              <a:ext cx="82" cy="0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FBCE9AA-27D5-4D62-B3B9-2C462C28D5EE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57200" y="1557338"/>
            <a:ext cx="8435975" cy="4525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BINOMIAL-HEAP-UNION   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Procedure repeatedly link binomial trees whose roots have the same degree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BINOMIAL-LINK</a:t>
            </a:r>
            <a:r>
              <a:rPr lang="tr-TR" sz="2800" u="sng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Procedure links the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tree rooted at node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to   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tree rooted at node z it makes z the parent of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</a:p>
          <a:p>
            <a:pPr marL="342900"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</a:t>
            </a:r>
          </a:p>
          <a:p>
            <a:pPr marL="342900"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i.e. Node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becomes the root of a B</a:t>
            </a:r>
            <a:r>
              <a:rPr lang="tr-TR" sz="28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tree   </a:t>
            </a:r>
          </a:p>
          <a:p>
            <a:pPr marL="342900"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FDC1712-FE1D-4D35-8E6F-77F807A06530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1773238"/>
            <a:ext cx="8229600" cy="4352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32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</a:t>
            </a:r>
            <a:r>
              <a:rPr lang="tr-TR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-</a:t>
            </a:r>
            <a:r>
              <a:rPr lang="tr-TR" sz="32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LINK (</a:t>
            </a:r>
            <a:r>
              <a:rPr lang="tr-TR" sz="32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y,z</a:t>
            </a:r>
            <a:r>
              <a:rPr lang="tr-TR" sz="32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)</a:t>
            </a:r>
          </a:p>
          <a:p>
            <a:pPr marL="342900" indent="-339725">
              <a:lnSpc>
                <a:spcPct val="13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 [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8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sibling  [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8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child [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child    [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8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degree  [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8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degree [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+ 1</a:t>
            </a: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</a:t>
            </a:r>
            <a:r>
              <a:rPr lang="tr-TR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end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6252116-953B-4DC2-B21F-64125F1A7E33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6868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Heaps:</a:t>
            </a:r>
            <a:r>
              <a:rPr lang="en-US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Cases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57200" y="1268413"/>
            <a:ext cx="8686800" cy="504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We maintain 3 pointers into the root list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		   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=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points to the root currently being 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examined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en-US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p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rev</a:t>
            </a:r>
            <a:r>
              <a:rPr lang="en-US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-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= 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points to the root PRECEDING 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on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the root list sibling [prev-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 =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en-US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ext</a:t>
            </a:r>
            <a:r>
              <a:rPr lang="en-US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-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=  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points to the root FOLLOWING 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on 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the root list  sibling [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= next-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800" i="1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3DCDAE9-FFB4-402A-A71F-05938CF136E4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8229600" cy="47132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Initially, there are at most two roots of the same degree</a:t>
            </a:r>
          </a:p>
          <a:p>
            <a:pPr marL="341313" indent="-339725">
              <a:lnSpc>
                <a:spcPct val="1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9725"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Binomial-heap-merge guarantees that if two roots in h have the same degree they are adjacent in the root list</a:t>
            </a:r>
          </a:p>
          <a:p>
            <a:pPr marL="341313" indent="-339725">
              <a:lnSpc>
                <a:spcPct val="2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9725"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During the execution of union, there may be three roots of the same degree appearing on the root list at some time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001DC6F-0DC9-446A-B5AF-5FA55330DA62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8424863" cy="10080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CASE 1: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Occurs when</a:t>
            </a:r>
            <a:r>
              <a:rPr lang="tr-TR" sz="2400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degree [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  </a:t>
            </a:r>
            <a:r>
              <a:rPr lang="tr-TR" sz="2400">
                <a:solidFill>
                  <a:srgbClr val="FF3300"/>
                </a:solidFill>
                <a:cs typeface="Arial" charset="0"/>
              </a:rPr>
              <a:t>≠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degree [next-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>
              <a:lnSpc>
                <a:spcPct val="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000">
              <a:solidFill>
                <a:srgbClr val="0000FF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333399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          prev-</a:t>
            </a:r>
            <a:r>
              <a:rPr lang="tr-TR" i="1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x                   x</a:t>
            </a:r>
            <a:r>
              <a:rPr lang="tr-TR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                  next-</a:t>
            </a:r>
            <a:r>
              <a:rPr lang="tr-TR" i="1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               sibling { next-</a:t>
            </a:r>
            <a:r>
              <a:rPr lang="tr-TR" i="1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}</a:t>
            </a:r>
            <a:r>
              <a:rPr lang="tr-TR" b="1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906588" y="4146550"/>
            <a:ext cx="5618162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           prev-</a:t>
            </a:r>
            <a:r>
              <a:rPr lang="tr-TR" i="1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x                 x</a:t>
            </a:r>
            <a:r>
              <a:rPr lang="tr-TR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                        next-</a:t>
            </a:r>
            <a:r>
              <a:rPr lang="tr-TR" i="1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x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35238" y="3225800"/>
            <a:ext cx="1150937" cy="366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7432675" y="2503488"/>
            <a:ext cx="792163" cy="7937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166813" y="2433638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806450" y="2505075"/>
            <a:ext cx="5048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1814513" y="2505075"/>
            <a:ext cx="9366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255963" y="2505075"/>
            <a:ext cx="9366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695825" y="2505075"/>
            <a:ext cx="9366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6207125" y="2505075"/>
            <a:ext cx="11525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1382713" y="2362200"/>
            <a:ext cx="360362" cy="358775"/>
          </a:xfrm>
          <a:prstGeom prst="ellipse">
            <a:avLst/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</a:t>
            </a: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2535238" y="2433638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751138" y="2362200"/>
            <a:ext cx="360362" cy="358775"/>
          </a:xfrm>
          <a:prstGeom prst="ellipse">
            <a:avLst/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</a:p>
        </p:txBody>
      </p:sp>
      <p:sp>
        <p:nvSpPr>
          <p:cNvPr id="28689" name="AutoShape 17"/>
          <p:cNvSpPr>
            <a:spLocks noChangeArrowheads="1"/>
          </p:cNvSpPr>
          <p:nvPr/>
        </p:nvSpPr>
        <p:spPr bwMode="auto">
          <a:xfrm>
            <a:off x="3975100" y="2433638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4191000" y="2362200"/>
            <a:ext cx="360363" cy="358775"/>
          </a:xfrm>
          <a:prstGeom prst="ellipse">
            <a:avLst/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5559425" y="2433638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5775325" y="2362200"/>
            <a:ext cx="360363" cy="358775"/>
          </a:xfrm>
          <a:prstGeom prst="ellipse">
            <a:avLst/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V="1">
            <a:off x="7380288" y="4865688"/>
            <a:ext cx="792162" cy="7937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1114425" y="4795838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754063" y="4867275"/>
            <a:ext cx="5048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1762125" y="4867275"/>
            <a:ext cx="9366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3203575" y="4867275"/>
            <a:ext cx="9366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4643438" y="4867275"/>
            <a:ext cx="9366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154738" y="4867275"/>
            <a:ext cx="11525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00" name="Oval 28"/>
          <p:cNvSpPr>
            <a:spLocks noChangeArrowheads="1"/>
          </p:cNvSpPr>
          <p:nvPr/>
        </p:nvSpPr>
        <p:spPr bwMode="auto">
          <a:xfrm>
            <a:off x="1330325" y="4724400"/>
            <a:ext cx="360363" cy="358775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</a:t>
            </a:r>
          </a:p>
        </p:txBody>
      </p:sp>
      <p:sp>
        <p:nvSpPr>
          <p:cNvPr id="28701" name="AutoShape 29"/>
          <p:cNvSpPr>
            <a:spLocks noChangeArrowheads="1"/>
          </p:cNvSpPr>
          <p:nvPr/>
        </p:nvSpPr>
        <p:spPr bwMode="auto">
          <a:xfrm>
            <a:off x="2482850" y="4795838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702" name="Oval 30"/>
          <p:cNvSpPr>
            <a:spLocks noChangeArrowheads="1"/>
          </p:cNvSpPr>
          <p:nvPr/>
        </p:nvSpPr>
        <p:spPr bwMode="auto">
          <a:xfrm>
            <a:off x="2698750" y="4724400"/>
            <a:ext cx="360363" cy="358775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</a:p>
        </p:txBody>
      </p:sp>
      <p:sp>
        <p:nvSpPr>
          <p:cNvPr id="28703" name="AutoShape 31"/>
          <p:cNvSpPr>
            <a:spLocks noChangeArrowheads="1"/>
          </p:cNvSpPr>
          <p:nvPr/>
        </p:nvSpPr>
        <p:spPr bwMode="auto">
          <a:xfrm>
            <a:off x="3922713" y="4795838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4138613" y="4724400"/>
            <a:ext cx="360362" cy="358775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</a:p>
        </p:txBody>
      </p:sp>
      <p:sp>
        <p:nvSpPr>
          <p:cNvPr id="28705" name="AutoShape 33"/>
          <p:cNvSpPr>
            <a:spLocks noChangeArrowheads="1"/>
          </p:cNvSpPr>
          <p:nvPr/>
        </p:nvSpPr>
        <p:spPr bwMode="auto">
          <a:xfrm>
            <a:off x="5507038" y="4795838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5722938" y="4724400"/>
            <a:ext cx="360362" cy="358775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</a:t>
            </a:r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 flipV="1">
            <a:off x="374650" y="2503488"/>
            <a:ext cx="576263" cy="7937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flipV="1">
            <a:off x="250825" y="4864100"/>
            <a:ext cx="792163" cy="793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730500" y="3224213"/>
            <a:ext cx="1549400" cy="1133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                     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000" i="1" baseline="-25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 &gt;k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2700338" y="5734050"/>
            <a:ext cx="1871662" cy="1133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                    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 sz="2000" i="1" baseline="-25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</a:t>
            </a:r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B6642E9-B11D-4371-B144-699C185B52B7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7299325" y="3271838"/>
            <a:ext cx="792163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143000" y="2667000"/>
            <a:ext cx="6656388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prev-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               x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next-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sibling [next-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 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362200" y="4495800"/>
            <a:ext cx="5618163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prev-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           </a:t>
            </a:r>
            <a:r>
              <a:rPr lang="en-US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x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  next-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1033463" y="3198813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73100" y="3270250"/>
            <a:ext cx="5048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1681163" y="3270250"/>
            <a:ext cx="9366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3122613" y="3270250"/>
            <a:ext cx="9366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562475" y="3270250"/>
            <a:ext cx="9366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6073775" y="3270250"/>
            <a:ext cx="11525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249363" y="3127375"/>
            <a:ext cx="360362" cy="358775"/>
          </a:xfrm>
          <a:prstGeom prst="ellipse">
            <a:avLst/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</a:t>
            </a:r>
          </a:p>
        </p:txBody>
      </p:sp>
      <p:sp>
        <p:nvSpPr>
          <p:cNvPr id="29710" name="AutoShape 14"/>
          <p:cNvSpPr>
            <a:spLocks noChangeArrowheads="1"/>
          </p:cNvSpPr>
          <p:nvPr/>
        </p:nvSpPr>
        <p:spPr bwMode="auto">
          <a:xfrm>
            <a:off x="2401888" y="3198813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617788" y="3127375"/>
            <a:ext cx="360362" cy="358775"/>
          </a:xfrm>
          <a:prstGeom prst="ellipse">
            <a:avLst/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3841750" y="3198813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057650" y="3127375"/>
            <a:ext cx="360363" cy="358775"/>
          </a:xfrm>
          <a:prstGeom prst="ellipse">
            <a:avLst/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</a:p>
        </p:txBody>
      </p:sp>
      <p:sp>
        <p:nvSpPr>
          <p:cNvPr id="29714" name="AutoShape 18"/>
          <p:cNvSpPr>
            <a:spLocks noChangeArrowheads="1"/>
          </p:cNvSpPr>
          <p:nvPr/>
        </p:nvSpPr>
        <p:spPr bwMode="auto">
          <a:xfrm>
            <a:off x="5426075" y="3198813"/>
            <a:ext cx="768350" cy="719137"/>
          </a:xfrm>
          <a:prstGeom prst="triangle">
            <a:avLst>
              <a:gd name="adj" fmla="val 50000"/>
            </a:avLst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5641975" y="3127375"/>
            <a:ext cx="360363" cy="358775"/>
          </a:xfrm>
          <a:prstGeom prst="ellipse">
            <a:avLst/>
          </a:prstGeom>
          <a:solidFill>
            <a:srgbClr val="00FF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</a:t>
            </a:r>
          </a:p>
        </p:txBody>
      </p:sp>
      <p:sp>
        <p:nvSpPr>
          <p:cNvPr id="29716" name="AutoShape 20"/>
          <p:cNvSpPr>
            <a:spLocks noChangeArrowheads="1"/>
          </p:cNvSpPr>
          <p:nvPr/>
        </p:nvSpPr>
        <p:spPr bwMode="auto">
          <a:xfrm>
            <a:off x="1196975" y="4876800"/>
            <a:ext cx="839788" cy="862013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860425" y="5091113"/>
            <a:ext cx="55245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828800" y="5091113"/>
            <a:ext cx="102393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3270250" y="5091113"/>
            <a:ext cx="102393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710113" y="5091113"/>
            <a:ext cx="102393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6200775" y="5091113"/>
            <a:ext cx="126047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1450975" y="4876800"/>
            <a:ext cx="393700" cy="430213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2565400" y="4876800"/>
            <a:ext cx="839788" cy="862013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2819400" y="4876800"/>
            <a:ext cx="393700" cy="430213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</a:p>
        </p:txBody>
      </p:sp>
      <p:sp>
        <p:nvSpPr>
          <p:cNvPr id="29725" name="AutoShape 29"/>
          <p:cNvSpPr>
            <a:spLocks noChangeArrowheads="1"/>
          </p:cNvSpPr>
          <p:nvPr/>
        </p:nvSpPr>
        <p:spPr bwMode="auto">
          <a:xfrm>
            <a:off x="4005263" y="4876800"/>
            <a:ext cx="839787" cy="862013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6" name="Oval 30"/>
          <p:cNvSpPr>
            <a:spLocks noChangeArrowheads="1"/>
          </p:cNvSpPr>
          <p:nvPr/>
        </p:nvSpPr>
        <p:spPr bwMode="auto">
          <a:xfrm>
            <a:off x="4292600" y="4803775"/>
            <a:ext cx="393700" cy="430213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</a:p>
        </p:txBody>
      </p:sp>
      <p:sp>
        <p:nvSpPr>
          <p:cNvPr id="29727" name="AutoShape 31"/>
          <p:cNvSpPr>
            <a:spLocks noChangeArrowheads="1"/>
          </p:cNvSpPr>
          <p:nvPr/>
        </p:nvSpPr>
        <p:spPr bwMode="auto">
          <a:xfrm>
            <a:off x="5589588" y="4876800"/>
            <a:ext cx="839787" cy="862013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5843588" y="4876800"/>
            <a:ext cx="393700" cy="430213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2474913" y="4279900"/>
            <a:ext cx="3887787" cy="290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2546350" y="4075113"/>
            <a:ext cx="4537075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                       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                            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2895600" y="5715000"/>
            <a:ext cx="4464050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                     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                       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395288" y="333375"/>
            <a:ext cx="8748712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Heaps: Cases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571500" y="1500188"/>
            <a:ext cx="80645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CASE 2: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O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ccurs when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 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is the first of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3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roots of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equal degree</a:t>
            </a:r>
          </a:p>
          <a:p>
            <a:pPr marL="342900" indent="-339725">
              <a:lnSpc>
                <a:spcPct val="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333399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400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    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degree [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  = degree [next-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 = degree [sibling[next-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633B6FE-B4A2-423D-9F6F-D4D7BD8124A0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8569325" cy="4759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1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CASE 3 &amp; 4: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Occur when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the first of 2 roots of equal degree</a:t>
            </a:r>
            <a:r>
              <a:rPr lang="tr-TR" sz="2400" u="sng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degree [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  =  degree  [next-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tr-TR" sz="2400">
                <a:solidFill>
                  <a:srgbClr val="FF3300"/>
                </a:solidFill>
                <a:cs typeface="Arial" charset="0"/>
              </a:rPr>
              <a:t>≠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degree [sibling [next-</a:t>
            </a:r>
            <a:r>
              <a:rPr lang="tr-TR" sz="24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]]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0000FF"/>
              </a:solidFill>
              <a:ea typeface="Droid Sans Fallback" charset="0"/>
              <a:cs typeface="Droid Sans Fallback" charset="0"/>
            </a:endParaRPr>
          </a:p>
          <a:p>
            <a:pPr marL="339725" indent="-336550">
              <a:spcBef>
                <a:spcPts val="60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Occur on the next iteration after any case</a:t>
            </a:r>
          </a:p>
          <a:p>
            <a:pPr marL="341313" indent="-339725">
              <a:lnSpc>
                <a:spcPct val="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6550">
              <a:spcBef>
                <a:spcPts val="60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Always occur immediately following CASE 2</a:t>
            </a:r>
          </a:p>
          <a:p>
            <a:pPr marL="341313" indent="-339725">
              <a:lnSpc>
                <a:spcPct val="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6550">
              <a:spcBef>
                <a:spcPts val="60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Two cases are distinguished by whether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or next-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has the smaller key</a:t>
            </a:r>
          </a:p>
          <a:p>
            <a:pPr marL="341313" indent="-339725">
              <a:lnSpc>
                <a:spcPct val="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6550">
              <a:spcBef>
                <a:spcPts val="60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root with the smaller key becomes the root of the linked tree</a:t>
            </a:r>
          </a:p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  <a:r>
              <a:rPr lang="tr-TR" sz="2400" u="sng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8520112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Heaps: Cases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CF8DEFE-3C20-4EF1-AC36-0CB52874F100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796925" y="2225675"/>
            <a:ext cx="723900" cy="568325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57200" y="2282825"/>
            <a:ext cx="4762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408113" y="2282825"/>
            <a:ext cx="8826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674938" y="2282825"/>
            <a:ext cx="8826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4122738" y="2282825"/>
            <a:ext cx="8826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546725" y="2282825"/>
            <a:ext cx="108743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837363" y="2282825"/>
            <a:ext cx="10858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57200" y="3648075"/>
            <a:ext cx="4762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1457325" y="3648075"/>
            <a:ext cx="2239963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857250" y="1600200"/>
            <a:ext cx="6338888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cs typeface="Times New Roman" pitchFamily="16" charset="0"/>
              </a:rPr>
              <a:t>prev</a:t>
            </a:r>
            <a:r>
              <a:rPr lang="tr-TR" i="1">
                <a:solidFill>
                  <a:srgbClr val="000000"/>
                </a:solidFill>
                <a:cs typeface="Times New Roman" pitchFamily="16" charset="0"/>
              </a:rPr>
              <a:t>-x               x                  </a:t>
            </a:r>
            <a:r>
              <a:rPr lang="tr-TR">
                <a:solidFill>
                  <a:srgbClr val="000000"/>
                </a:solidFill>
                <a:cs typeface="Times New Roman" pitchFamily="16" charset="0"/>
              </a:rPr>
              <a:t>next</a:t>
            </a:r>
            <a:r>
              <a:rPr lang="tr-TR" i="1">
                <a:solidFill>
                  <a:srgbClr val="000000"/>
                </a:solidFill>
                <a:cs typeface="Times New Roman" pitchFamily="16" charset="0"/>
              </a:rPr>
              <a:t>-x          </a:t>
            </a:r>
            <a:r>
              <a:rPr lang="tr-TR">
                <a:solidFill>
                  <a:srgbClr val="000000"/>
                </a:solidFill>
                <a:cs typeface="Times New Roman" pitchFamily="16" charset="0"/>
              </a:rPr>
              <a:t>sibling [next</a:t>
            </a:r>
            <a:r>
              <a:rPr lang="tr-TR" i="1">
                <a:solidFill>
                  <a:srgbClr val="000000"/>
                </a:solidFill>
                <a:cs typeface="Times New Roman" pitchFamily="16" charset="0"/>
              </a:rPr>
              <a:t>-x</a:t>
            </a:r>
            <a:r>
              <a:rPr lang="tr-TR">
                <a:solidFill>
                  <a:srgbClr val="000000"/>
                </a:solidFill>
                <a:cs typeface="Times New Roman" pitchFamily="16" charset="0"/>
              </a:rPr>
              <a:t>] </a:t>
            </a:r>
            <a:r>
              <a:rPr lang="tr-TR" i="1">
                <a:solidFill>
                  <a:srgbClr val="000000"/>
                </a:solidFill>
                <a:cs typeface="Times New Roman" pitchFamily="16" charset="0"/>
              </a:rPr>
              <a:t> 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865188" y="3135313"/>
            <a:ext cx="55657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cs typeface="Times New Roman" pitchFamily="16" charset="0"/>
              </a:rPr>
              <a:t>prev</a:t>
            </a:r>
            <a:r>
              <a:rPr lang="tr-TR" i="1">
                <a:solidFill>
                  <a:srgbClr val="000000"/>
                </a:solidFill>
                <a:cs typeface="Times New Roman" pitchFamily="16" charset="0"/>
              </a:rPr>
              <a:t>-x                                         x                     </a:t>
            </a:r>
            <a:r>
              <a:rPr lang="tr-TR">
                <a:solidFill>
                  <a:srgbClr val="000000"/>
                </a:solidFill>
                <a:cs typeface="Times New Roman" pitchFamily="16" charset="0"/>
              </a:rPr>
              <a:t>next</a:t>
            </a:r>
            <a:r>
              <a:rPr lang="tr-TR" i="1">
                <a:solidFill>
                  <a:srgbClr val="000000"/>
                </a:solidFill>
                <a:cs typeface="Times New Roman" pitchFamily="16" charset="0"/>
              </a:rPr>
              <a:t>-x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222500" y="2852738"/>
            <a:ext cx="5414963" cy="406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B</a:t>
            </a:r>
            <a:r>
              <a:rPr lang="tr-TR" i="1" baseline="-250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k</a:t>
            </a:r>
            <a:r>
              <a:rPr lang="tr-TR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                    B</a:t>
            </a:r>
            <a:r>
              <a:rPr lang="tr-TR" i="1" baseline="-250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k</a:t>
            </a:r>
            <a:r>
              <a:rPr lang="tr-TR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                    B</a:t>
            </a:r>
            <a:r>
              <a:rPr lang="tr-TR" i="1" baseline="-250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</a:t>
            </a:r>
            <a:r>
              <a:rPr lang="tr-TR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                  l &gt; k 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2900363" y="3711575"/>
            <a:ext cx="814387" cy="2809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6294438" y="3648075"/>
            <a:ext cx="611187" cy="1588"/>
          </a:xfrm>
          <a:prstGeom prst="line">
            <a:avLst/>
          </a:prstGeom>
          <a:noFill/>
          <a:ln w="6480" cap="sq">
            <a:solidFill>
              <a:srgbClr val="00000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226300" y="3378200"/>
            <a:ext cx="1104900" cy="3063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3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769100" y="3776663"/>
            <a:ext cx="20701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key [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 </a:t>
            </a:r>
            <a:r>
              <a:rPr lang="tr-TR">
                <a:solidFill>
                  <a:srgbClr val="000000"/>
                </a:solidFill>
                <a:cs typeface="Arial" charset="0"/>
              </a:rPr>
              <a:t>≤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key [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681663" y="5183188"/>
            <a:ext cx="54292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6429375" y="5183188"/>
            <a:ext cx="611188" cy="1587"/>
          </a:xfrm>
          <a:prstGeom prst="line">
            <a:avLst/>
          </a:prstGeom>
          <a:noFill/>
          <a:ln w="6480" cap="sq">
            <a:solidFill>
              <a:srgbClr val="000000"/>
            </a:solidFill>
            <a:prstDash val="lg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7361238" y="4913313"/>
            <a:ext cx="1103312" cy="3063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4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 rot="21540000" flipH="1">
            <a:off x="6831013" y="5348288"/>
            <a:ext cx="192722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key [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 </a:t>
            </a:r>
            <a:r>
              <a:rPr lang="tr-TR">
                <a:solidFill>
                  <a:srgbClr val="000000"/>
                </a:solidFill>
                <a:cs typeface="Arial" charset="0"/>
              </a:rPr>
              <a:t>≤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key [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865188" y="4614863"/>
            <a:ext cx="55657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cs typeface="Times New Roman" pitchFamily="16" charset="0"/>
              </a:rPr>
              <a:t>prev</a:t>
            </a:r>
            <a:r>
              <a:rPr lang="tr-TR" i="1">
                <a:solidFill>
                  <a:srgbClr val="000000"/>
                </a:solidFill>
                <a:cs typeface="Times New Roman" pitchFamily="16" charset="0"/>
              </a:rPr>
              <a:t>-x                                           x                </a:t>
            </a:r>
            <a:r>
              <a:rPr lang="en-US" i="1">
                <a:solidFill>
                  <a:srgbClr val="000000"/>
                </a:solidFill>
                <a:cs typeface="Times New Roman" pitchFamily="16" charset="0"/>
              </a:rPr>
              <a:t>  </a:t>
            </a:r>
            <a:r>
              <a:rPr lang="tr-TR" i="1">
                <a:solidFill>
                  <a:srgbClr val="000000"/>
                </a:solidFill>
                <a:cs typeface="Times New Roman" pitchFamily="16" charset="0"/>
              </a:rPr>
              <a:t> </a:t>
            </a:r>
            <a:r>
              <a:rPr lang="tr-TR">
                <a:solidFill>
                  <a:srgbClr val="000000"/>
                </a:solidFill>
                <a:cs typeface="Times New Roman" pitchFamily="16" charset="0"/>
              </a:rPr>
              <a:t>next</a:t>
            </a:r>
            <a:r>
              <a:rPr lang="tr-TR" i="1">
                <a:solidFill>
                  <a:srgbClr val="000000"/>
                </a:solidFill>
                <a:cs typeface="Times New Roman" pitchFamily="16" charset="0"/>
              </a:rPr>
              <a:t>-x</a:t>
            </a:r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1000125" y="2170113"/>
            <a:ext cx="339725" cy="282575"/>
          </a:xfrm>
          <a:prstGeom prst="ellipse">
            <a:avLst/>
          </a:prstGeom>
          <a:solidFill>
            <a:srgbClr val="FF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a</a:t>
            </a: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auto">
          <a:xfrm>
            <a:off x="2085975" y="2225675"/>
            <a:ext cx="725488" cy="568325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2290763" y="2170113"/>
            <a:ext cx="339725" cy="282575"/>
          </a:xfrm>
          <a:prstGeom prst="ellipse">
            <a:avLst/>
          </a:prstGeom>
          <a:solidFill>
            <a:srgbClr val="FF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b</a:t>
            </a:r>
          </a:p>
        </p:txBody>
      </p:sp>
      <p:sp>
        <p:nvSpPr>
          <p:cNvPr id="31772" name="AutoShape 28"/>
          <p:cNvSpPr>
            <a:spLocks noChangeArrowheads="1"/>
          </p:cNvSpPr>
          <p:nvPr/>
        </p:nvSpPr>
        <p:spPr bwMode="auto">
          <a:xfrm>
            <a:off x="3443288" y="2225675"/>
            <a:ext cx="723900" cy="568325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73" name="Oval 29"/>
          <p:cNvSpPr>
            <a:spLocks noChangeArrowheads="1"/>
          </p:cNvSpPr>
          <p:nvPr/>
        </p:nvSpPr>
        <p:spPr bwMode="auto">
          <a:xfrm>
            <a:off x="3646488" y="2170113"/>
            <a:ext cx="339725" cy="282575"/>
          </a:xfrm>
          <a:prstGeom prst="ellipse">
            <a:avLst/>
          </a:prstGeom>
          <a:solidFill>
            <a:srgbClr val="FF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</a:t>
            </a:r>
          </a:p>
        </p:txBody>
      </p:sp>
      <p:sp>
        <p:nvSpPr>
          <p:cNvPr id="31774" name="AutoShape 30"/>
          <p:cNvSpPr>
            <a:spLocks noChangeArrowheads="1"/>
          </p:cNvSpPr>
          <p:nvPr/>
        </p:nvSpPr>
        <p:spPr bwMode="auto">
          <a:xfrm>
            <a:off x="4937125" y="2225675"/>
            <a:ext cx="723900" cy="568325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5140325" y="2170113"/>
            <a:ext cx="339725" cy="282575"/>
          </a:xfrm>
          <a:prstGeom prst="ellipse">
            <a:avLst/>
          </a:prstGeom>
          <a:solidFill>
            <a:srgbClr val="FF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d</a:t>
            </a:r>
          </a:p>
        </p:txBody>
      </p:sp>
      <p:sp>
        <p:nvSpPr>
          <p:cNvPr id="31776" name="AutoShape 32"/>
          <p:cNvSpPr>
            <a:spLocks noChangeArrowheads="1"/>
          </p:cNvSpPr>
          <p:nvPr/>
        </p:nvSpPr>
        <p:spPr bwMode="auto">
          <a:xfrm>
            <a:off x="796925" y="3589338"/>
            <a:ext cx="723900" cy="568325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1000125" y="3533775"/>
            <a:ext cx="339725" cy="282575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a</a:t>
            </a: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auto">
          <a:xfrm>
            <a:off x="2359025" y="3989388"/>
            <a:ext cx="723900" cy="566737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2562225" y="3932238"/>
            <a:ext cx="339725" cy="282575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4259263" y="3646488"/>
            <a:ext cx="88265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81" name="AutoShape 37"/>
          <p:cNvSpPr>
            <a:spLocks noChangeArrowheads="1"/>
          </p:cNvSpPr>
          <p:nvPr/>
        </p:nvSpPr>
        <p:spPr bwMode="auto">
          <a:xfrm>
            <a:off x="3579813" y="3589338"/>
            <a:ext cx="723900" cy="568325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82" name="Oval 38"/>
          <p:cNvSpPr>
            <a:spLocks noChangeArrowheads="1"/>
          </p:cNvSpPr>
          <p:nvPr/>
        </p:nvSpPr>
        <p:spPr bwMode="auto">
          <a:xfrm>
            <a:off x="3783013" y="3533775"/>
            <a:ext cx="339725" cy="282575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b</a:t>
            </a:r>
          </a:p>
        </p:txBody>
      </p:sp>
      <p:sp>
        <p:nvSpPr>
          <p:cNvPr id="31783" name="AutoShape 39"/>
          <p:cNvSpPr>
            <a:spLocks noChangeArrowheads="1"/>
          </p:cNvSpPr>
          <p:nvPr/>
        </p:nvSpPr>
        <p:spPr bwMode="auto">
          <a:xfrm>
            <a:off x="5073650" y="3533775"/>
            <a:ext cx="723900" cy="568325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84" name="Oval 40"/>
          <p:cNvSpPr>
            <a:spLocks noChangeArrowheads="1"/>
          </p:cNvSpPr>
          <p:nvPr/>
        </p:nvSpPr>
        <p:spPr bwMode="auto">
          <a:xfrm>
            <a:off x="5276850" y="3533775"/>
            <a:ext cx="339725" cy="282575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d</a:t>
            </a:r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5683250" y="3648075"/>
            <a:ext cx="5429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1503363" y="5181600"/>
            <a:ext cx="22415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 flipV="1">
            <a:off x="2968625" y="5211763"/>
            <a:ext cx="817563" cy="3143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88" name="AutoShape 44"/>
          <p:cNvSpPr>
            <a:spLocks noChangeArrowheads="1"/>
          </p:cNvSpPr>
          <p:nvPr/>
        </p:nvSpPr>
        <p:spPr bwMode="auto">
          <a:xfrm>
            <a:off x="863600" y="5124450"/>
            <a:ext cx="725488" cy="568325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89" name="Oval 45"/>
          <p:cNvSpPr>
            <a:spLocks noChangeArrowheads="1"/>
          </p:cNvSpPr>
          <p:nvPr/>
        </p:nvSpPr>
        <p:spPr bwMode="auto">
          <a:xfrm>
            <a:off x="1068388" y="5068888"/>
            <a:ext cx="339725" cy="28257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a</a:t>
            </a:r>
          </a:p>
        </p:txBody>
      </p:sp>
      <p:sp>
        <p:nvSpPr>
          <p:cNvPr id="31790" name="AutoShape 46"/>
          <p:cNvSpPr>
            <a:spLocks noChangeArrowheads="1"/>
          </p:cNvSpPr>
          <p:nvPr/>
        </p:nvSpPr>
        <p:spPr bwMode="auto">
          <a:xfrm>
            <a:off x="2425700" y="5522913"/>
            <a:ext cx="725488" cy="568325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91" name="Oval 47"/>
          <p:cNvSpPr>
            <a:spLocks noChangeArrowheads="1"/>
          </p:cNvSpPr>
          <p:nvPr/>
        </p:nvSpPr>
        <p:spPr bwMode="auto">
          <a:xfrm>
            <a:off x="2630488" y="5467350"/>
            <a:ext cx="338137" cy="28257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b</a:t>
            </a:r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4325938" y="5181600"/>
            <a:ext cx="8826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793" name="AutoShape 49"/>
          <p:cNvSpPr>
            <a:spLocks noChangeArrowheads="1"/>
          </p:cNvSpPr>
          <p:nvPr/>
        </p:nvSpPr>
        <p:spPr bwMode="auto">
          <a:xfrm>
            <a:off x="3646488" y="5126038"/>
            <a:ext cx="725487" cy="568325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94" name="Oval 50"/>
          <p:cNvSpPr>
            <a:spLocks noChangeArrowheads="1"/>
          </p:cNvSpPr>
          <p:nvPr/>
        </p:nvSpPr>
        <p:spPr bwMode="auto">
          <a:xfrm>
            <a:off x="3851275" y="5068888"/>
            <a:ext cx="339725" cy="28257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</a:t>
            </a:r>
          </a:p>
        </p:txBody>
      </p:sp>
      <p:sp>
        <p:nvSpPr>
          <p:cNvPr id="31795" name="AutoShape 51"/>
          <p:cNvSpPr>
            <a:spLocks noChangeArrowheads="1"/>
          </p:cNvSpPr>
          <p:nvPr/>
        </p:nvSpPr>
        <p:spPr bwMode="auto">
          <a:xfrm>
            <a:off x="5140325" y="5126038"/>
            <a:ext cx="723900" cy="568325"/>
          </a:xfrm>
          <a:prstGeom prst="triangle">
            <a:avLst>
              <a:gd name="adj" fmla="val 50000"/>
            </a:avLst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796" name="Oval 52"/>
          <p:cNvSpPr>
            <a:spLocks noChangeArrowheads="1"/>
          </p:cNvSpPr>
          <p:nvPr/>
        </p:nvSpPr>
        <p:spPr bwMode="auto">
          <a:xfrm>
            <a:off x="5343525" y="5068888"/>
            <a:ext cx="339725" cy="28257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d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Heaps: Cases</a:t>
            </a:r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609600" y="1143000"/>
            <a:ext cx="4114800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CASE 3 &amp; 4 CONTINUED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dirty="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9D62B95-1272-411C-9FFF-2123727257E8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 Trees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8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 binomial heap is a collection of binomial trees.</a:t>
            </a:r>
          </a:p>
          <a:p>
            <a:pPr marL="339725" indent="-339725">
              <a:spcBef>
                <a:spcPts val="8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binomial tree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an ordered tree defined recursively</a:t>
            </a:r>
          </a:p>
          <a:p>
            <a:pPr lvl="1" indent="-282575"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Consists of a single node</a:t>
            </a:r>
          </a:p>
          <a:p>
            <a:pPr lvl="1" indent="-282575">
              <a:lnSpc>
                <a:spcPct val="3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.</a:t>
            </a:r>
          </a:p>
          <a:p>
            <a:pPr lvl="1" indent="-282575">
              <a:lnSpc>
                <a:spcPct val="3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.</a:t>
            </a:r>
          </a:p>
          <a:p>
            <a:pPr lvl="1" indent="-282575">
              <a:lnSpc>
                <a:spcPct val="3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.</a:t>
            </a:r>
          </a:p>
          <a:p>
            <a:pPr lvl="1" indent="-28257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Consists of two binominal trees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B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     linked together. Root of one is the 	   		     leftmost child of the root of the other.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6071E5C-E97C-4ED9-9CB7-1E7D96697E14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23850" y="1268413"/>
            <a:ext cx="8569325" cy="48577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7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</a:t>
            </a:r>
            <a:r>
              <a:rPr lang="tr-TR" sz="3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running time 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of </a:t>
            </a:r>
            <a:r>
              <a:rPr lang="tr-TR" sz="3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binomial-heap-union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operation is  </a:t>
            </a:r>
            <a:r>
              <a:rPr lang="tr-TR" sz="3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O (lg</a:t>
            </a:r>
            <a:r>
              <a:rPr lang="tr-TR" sz="30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3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)</a:t>
            </a:r>
          </a:p>
          <a:p>
            <a:pPr marL="342900" indent="-339725">
              <a:spcBef>
                <a:spcPts val="7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3000">
              <a:solidFill>
                <a:srgbClr val="0000FF"/>
              </a:solidFill>
              <a:ea typeface="Droid Sans Fallback" charset="0"/>
              <a:cs typeface="Droid Sans Fallback" charset="0"/>
            </a:endParaRPr>
          </a:p>
          <a:p>
            <a:pPr marL="339725" indent="-336550">
              <a:spcBef>
                <a:spcPts val="75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Let </a:t>
            </a:r>
            <a:r>
              <a:rPr lang="tr-TR" sz="3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3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&amp;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3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3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contain</a:t>
            </a:r>
            <a:r>
              <a:rPr lang="tr-TR" sz="3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</a:t>
            </a:r>
            <a:r>
              <a:rPr lang="tr-TR" sz="3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&amp; </a:t>
            </a:r>
            <a:r>
              <a:rPr lang="tr-TR" sz="3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3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nodes respectively where </a:t>
            </a:r>
            <a:r>
              <a:rPr lang="tr-TR" sz="3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n= n</a:t>
            </a:r>
            <a:r>
              <a:rPr lang="tr-TR" sz="3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3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+n</a:t>
            </a:r>
            <a:r>
              <a:rPr lang="tr-TR" sz="3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  <a:p>
            <a:pPr marL="341313" indent="-339725">
              <a:spcBef>
                <a:spcPts val="7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3000" i="1" baseline="-25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6550">
              <a:spcBef>
                <a:spcPts val="75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Then, H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contains at most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en-US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lg</a:t>
            </a:r>
            <a:r>
              <a:rPr lang="tr-TR" sz="3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3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en-US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+1 roots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</a:t>
            </a:r>
          </a:p>
          <a:p>
            <a:pPr marL="342900" indent="-339725">
              <a:spcBef>
                <a:spcPts val="7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H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 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contains at most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lg</a:t>
            </a:r>
            <a:r>
              <a:rPr lang="tr-TR" sz="3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3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0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+1 roots</a:t>
            </a:r>
          </a:p>
          <a:p>
            <a:pPr marL="342900" indent="-339725">
              <a:spcBef>
                <a:spcPts val="7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3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7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3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8748712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Heaps: Cases</a:t>
            </a:r>
          </a:p>
        </p:txBody>
      </p:sp>
      <p:grpSp>
        <p:nvGrpSpPr>
          <p:cNvPr id="32774" name="Group 6"/>
          <p:cNvGrpSpPr>
            <a:grpSpLocks/>
          </p:cNvGrpSpPr>
          <p:nvPr/>
        </p:nvGrpSpPr>
        <p:grpSpPr bwMode="auto">
          <a:xfrm>
            <a:off x="4787900" y="4292600"/>
            <a:ext cx="758825" cy="454025"/>
            <a:chOff x="3016" y="2704"/>
            <a:chExt cx="478" cy="286"/>
          </a:xfrm>
        </p:grpSpPr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3016" y="2704"/>
              <a:ext cx="0" cy="28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3016" y="2991"/>
              <a:ext cx="94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3495" y="2704"/>
              <a:ext cx="0" cy="28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3399" y="2991"/>
              <a:ext cx="94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4787900" y="4868863"/>
            <a:ext cx="758825" cy="454025"/>
            <a:chOff x="3016" y="3067"/>
            <a:chExt cx="478" cy="286"/>
          </a:xfrm>
        </p:grpSpPr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3016" y="3067"/>
              <a:ext cx="0" cy="28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3016" y="3354"/>
              <a:ext cx="94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3495" y="3067"/>
              <a:ext cx="0" cy="285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3399" y="3354"/>
              <a:ext cx="94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BA21768-218F-4CF2-BFA8-B303132ECB41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35975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0000FF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2060"/>
                </a:solidFill>
                <a:ea typeface="Droid Sans Fallback" charset="0"/>
                <a:cs typeface="Droid Sans Fallback" charset="0"/>
              </a:rPr>
              <a:t>So  H contains at most</a:t>
            </a:r>
            <a:r>
              <a:rPr lang="tr-TR" sz="2800" baseline="-25000">
                <a:solidFill>
                  <a:srgbClr val="002060"/>
                </a:solidFill>
                <a:ea typeface="Droid Sans Fallback" charset="0"/>
                <a:cs typeface="Droid Sans Fallback" charset="0"/>
              </a:rPr>
              <a:t> 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lg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800" i="1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en-US" sz="2800" i="1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 i="1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+ lg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800" i="1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en-US" sz="28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+2  </a:t>
            </a:r>
            <a:r>
              <a:rPr lang="tr-TR" sz="2800">
                <a:solidFill>
                  <a:srgbClr val="FF3300"/>
                </a:solidFill>
                <a:cs typeface="Arial" charset="0"/>
              </a:rPr>
              <a:t>≤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2  lg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8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28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+2= O (lg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)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roots 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immediately after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BINOMIAL-HEAP-MERGE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tr-TR" sz="2800">
              <a:solidFill>
                <a:srgbClr val="333399"/>
              </a:solidFill>
              <a:ea typeface="Droid Sans Fallback" charset="0"/>
              <a:cs typeface="Droid Sans Fallback" charset="0"/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Therefore,</a:t>
            </a:r>
            <a:r>
              <a:rPr lang="tr-TR" sz="2800">
                <a:solidFill>
                  <a:srgbClr val="00206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BINOMIAL-HEAP-MERGE</a:t>
            </a:r>
            <a:r>
              <a:rPr lang="tr-TR" sz="2800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runs in</a:t>
            </a:r>
            <a:r>
              <a:rPr lang="tr-TR" sz="2800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O(lg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)</a:t>
            </a:r>
            <a:r>
              <a:rPr lang="tr-TR" sz="2800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time and</a:t>
            </a:r>
          </a:p>
          <a:p>
            <a:pPr marL="341313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9725">
              <a:lnSpc>
                <a:spcPct val="90000"/>
              </a:lnSpc>
              <a:spcBef>
                <a:spcPts val="700"/>
              </a:spcBef>
              <a:buClr>
                <a:srgbClr val="FF3300"/>
              </a:buClr>
              <a:buFont typeface="Times New Roman" pitchFamily="16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BINOMIAL-HEAP-UNION</a:t>
            </a:r>
            <a:r>
              <a:rPr lang="tr-TR" sz="2800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runs in</a:t>
            </a:r>
            <a:r>
              <a:rPr lang="tr-TR" sz="2800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O (lg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)</a:t>
            </a:r>
            <a:r>
              <a:rPr lang="tr-TR" sz="2800">
                <a:solidFill>
                  <a:srgbClr val="333399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time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8520112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Uniting Two Binomial Heaps: Cases</a:t>
            </a: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711200" y="2143125"/>
            <a:ext cx="758825" cy="454025"/>
            <a:chOff x="448" y="1350"/>
            <a:chExt cx="478" cy="286"/>
          </a:xfrm>
        </p:grpSpPr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448" y="1350"/>
              <a:ext cx="0" cy="285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448" y="1637"/>
              <a:ext cx="94" cy="0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927" y="1350"/>
              <a:ext cx="0" cy="285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831" y="1637"/>
              <a:ext cx="94" cy="0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1712913" y="2143125"/>
            <a:ext cx="717550" cy="454025"/>
            <a:chOff x="1079" y="1350"/>
            <a:chExt cx="452" cy="286"/>
          </a:xfrm>
        </p:grpSpPr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1079" y="1350"/>
              <a:ext cx="0" cy="285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1079" y="1637"/>
              <a:ext cx="89" cy="0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>
              <a:off x="1532" y="1350"/>
              <a:ext cx="0" cy="285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1441" y="1637"/>
              <a:ext cx="89" cy="0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3657600" y="2143125"/>
            <a:ext cx="644525" cy="454025"/>
            <a:chOff x="2304" y="1350"/>
            <a:chExt cx="406" cy="286"/>
          </a:xfrm>
        </p:grpSpPr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2304" y="1350"/>
              <a:ext cx="0" cy="285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2304" y="1637"/>
              <a:ext cx="79" cy="0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2711" y="1350"/>
              <a:ext cx="0" cy="285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2629" y="1637"/>
              <a:ext cx="80" cy="0"/>
            </a:xfrm>
            <a:prstGeom prst="line">
              <a:avLst/>
            </a:prstGeom>
            <a:noFill/>
            <a:ln w="28440" cap="sq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20B3094-CF57-4D02-8D83-1B33F42E034A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23850" y="274638"/>
            <a:ext cx="836295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Binomial-Heap-Union Procedure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830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6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800">
              <a:solidFill>
                <a:srgbClr val="FF33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BINOMIAL-HEAP-MERGE PROCEDURE</a:t>
            </a:r>
          </a:p>
          <a:p>
            <a:pPr marL="342900" indent="-339725">
              <a:lnSpc>
                <a:spcPct val="5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800">
              <a:solidFill>
                <a:srgbClr val="FF3300"/>
              </a:solidFill>
              <a:ea typeface="Droid Sans Fallback" charset="0"/>
              <a:cs typeface="Droid Sans Fallback" charset="0"/>
            </a:endParaRPr>
          </a:p>
          <a:p>
            <a:pPr marL="339725" indent="-336550">
              <a:spcBef>
                <a:spcPts val="700"/>
              </a:spcBef>
              <a:buFont typeface="Times New Roman" pitchFamily="16" charset="0"/>
              <a:buChar char="-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Merges the root lists of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28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&amp;</a:t>
            </a:r>
            <a:r>
              <a:rPr lang="tr-TR" sz="28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into a single linked-list</a:t>
            </a:r>
          </a:p>
          <a:p>
            <a:pPr marL="342900" indent="-339725">
              <a:lnSpc>
                <a:spcPct val="6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  Sorted by degree into monotonically increasing order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8B7B17C-BDD8-4D9D-866C-DE729BA3FAA4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642350" cy="5486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BINOMIAL-HEAP-UNION  (</a:t>
            </a:r>
            <a:r>
              <a:rPr lang="tr-TR" sz="24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400" i="1" baseline="-25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24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,H</a:t>
            </a:r>
            <a:r>
              <a:rPr lang="tr-TR" sz="2400" i="1" baseline="-25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)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H 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MAKE-BINOMIAL-HEAP ( )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head  [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BINOMIAL-HEAP-MERGE (</a:t>
            </a:r>
            <a:r>
              <a:rPr lang="tr-TR" sz="20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 i="1" baseline="-25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20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,H</a:t>
            </a:r>
            <a:r>
              <a:rPr lang="tr-TR" sz="2000" i="1" baseline="-25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)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free the objects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&amp;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but not the  lists they point to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prev-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NIL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HEAD [H]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sibling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while</a:t>
            </a:r>
            <a:r>
              <a:rPr lang="tr-TR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≠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NIL do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if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( degree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≠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degree [next-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OR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(sibling [next-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≠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NIL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and</a:t>
            </a:r>
            <a:r>
              <a:rPr lang="tr-TR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degree[sibling [next-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]] =  degree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])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then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prev-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             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1 and 2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		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              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1 and 2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       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elseif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key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≤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key [next-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then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sibling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sibling [next 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      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3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000">
              <a:solidFill>
                <a:srgbClr val="0000FF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000">
              <a:solidFill>
                <a:srgbClr val="0000FF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23850" y="274638"/>
            <a:ext cx="836295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Binomial-Heap-Union Procedure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8CDFCA1-D4F8-42DC-BF84-5EA34BB5D3D1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7848600" cy="4743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	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 LINK (next-</a:t>
            </a:r>
            <a:r>
              <a:rPr lang="tr-TR" sz="20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, </a:t>
            </a:r>
            <a:r>
              <a:rPr lang="tr-TR" sz="20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)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3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en-US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else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	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if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prev-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NIL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then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		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head [H]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4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	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else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                            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	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4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		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sibling [prev-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4</a:t>
            </a:r>
          </a:p>
          <a:p>
            <a:pPr lvl="1" indent="-28257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	</a:t>
            </a:r>
            <a:r>
              <a:rPr lang="en-US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endif</a:t>
            </a:r>
          </a:p>
          <a:p>
            <a:pPr lvl="1" indent="-28257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BINOMIAL-LINK(x, next-x)</a:t>
            </a:r>
            <a:r>
              <a:rPr lang="tr-TR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         </a:t>
            </a:r>
            <a:r>
              <a:rPr lang="en-US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	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4</a:t>
            </a:r>
          </a:p>
          <a:p>
            <a:pPr marL="342900" indent="-339725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		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              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4 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endif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	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next-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0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sibling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en-US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endwhile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en-US" sz="2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return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end</a:t>
            </a:r>
          </a:p>
          <a:p>
            <a:pPr marL="342900" indent="-339725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endParaRPr lang="tr-TR" sz="2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331450" algn="l"/>
                <a:tab pos="10780713" algn="l"/>
              </a:tabLst>
            </a:pPr>
            <a:endParaRPr lang="tr-TR" sz="2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23850" y="274638"/>
            <a:ext cx="882015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Binomial-Heap-Union Procedure 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(Cont.)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7BB75C-286F-4AE4-8170-F6C5C69134B9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Inserting a Node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BINOMIAL-HEAP-INSERT </a:t>
            </a:r>
            <a:r>
              <a:rPr lang="tr-TR" sz="32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(</a:t>
            </a:r>
            <a:r>
              <a:rPr lang="tr-TR" sz="32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H,x</a:t>
            </a:r>
            <a:r>
              <a:rPr lang="tr-TR" sz="32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)</a:t>
            </a:r>
          </a:p>
          <a:p>
            <a:pPr marL="342900" indent="-339725">
              <a:lnSpc>
                <a:spcPct val="6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3200">
              <a:solidFill>
                <a:srgbClr val="0000FF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en-US" sz="2400" i="1">
                <a:solidFill>
                  <a:srgbClr val="000000"/>
                </a:solidFill>
                <a:cs typeface="Arial" charset="0"/>
              </a:rPr>
              <a:t>'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MAKE-BINOMIAL-HEAP  (</a:t>
            </a:r>
            <a:r>
              <a:rPr lang="tr-TR" sz="24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H, x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)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[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NIL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child [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NIL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sibling [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NIL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degree [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O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head [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400" i="1">
                <a:solidFill>
                  <a:srgbClr val="000000"/>
                </a:solidFill>
                <a:cs typeface="Arial" charset="0"/>
              </a:rPr>
              <a:t>’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BINOMIAL-HEAP-UNION  (</a:t>
            </a:r>
            <a:r>
              <a:rPr lang="tr-TR" sz="24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H, H</a:t>
            </a:r>
            <a:r>
              <a:rPr lang="tr-TR" sz="2400" i="1">
                <a:solidFill>
                  <a:srgbClr val="C00000"/>
                </a:solidFill>
                <a:cs typeface="Arial" charset="0"/>
              </a:rPr>
              <a:t>’</a:t>
            </a:r>
            <a:r>
              <a:rPr lang="tr-TR" sz="2400">
                <a:solidFill>
                  <a:srgbClr val="C00000"/>
                </a:solidFill>
                <a:cs typeface="Arial" charset="0"/>
              </a:rPr>
              <a:t>)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C00000"/>
                </a:solidFill>
                <a:cs typeface="Arial" charset="0"/>
              </a:rPr>
              <a:t>end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286250" y="3571875"/>
            <a:ext cx="4071938" cy="460375"/>
          </a:xfrm>
          <a:prstGeom prst="rect">
            <a:avLst/>
          </a:prstGeom>
          <a:gradFill rotWithShape="0">
            <a:gsLst>
              <a:gs pos="0">
                <a:srgbClr val="F0FFFF"/>
              </a:gs>
              <a:gs pos="100000">
                <a:srgbClr val="CFFFFF"/>
              </a:gs>
            </a:gsLst>
            <a:lin ang="5400000" scaled="1"/>
          </a:gradFill>
          <a:ln w="9360" cap="sq">
            <a:solidFill>
              <a:srgbClr val="B6DCD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0000"/>
                </a:solidFill>
                <a:cs typeface="Times New Roman" pitchFamily="16" charset="0"/>
              </a:rPr>
              <a:t>RUNNING-TIME= O(lg 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552B3C4-4C8D-437D-84D4-D11549F5DF3F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3268663" y="5467350"/>
            <a:ext cx="295275" cy="2841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189538" y="2082800"/>
            <a:ext cx="501650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468813" y="2082800"/>
            <a:ext cx="503237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3749675" y="2082800"/>
            <a:ext cx="501650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3028950" y="2082800"/>
            <a:ext cx="503238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1949450" y="2225675"/>
            <a:ext cx="10795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532188" y="2225675"/>
            <a:ext cx="2159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4252913" y="2225675"/>
            <a:ext cx="287337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4972050" y="2225675"/>
            <a:ext cx="26828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5260975" y="2946400"/>
            <a:ext cx="501650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4540250" y="2946400"/>
            <a:ext cx="503238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3821113" y="2946400"/>
            <a:ext cx="501650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3100388" y="2946400"/>
            <a:ext cx="503237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020888" y="3089275"/>
            <a:ext cx="10795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3605213" y="3090863"/>
            <a:ext cx="28733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4324350" y="3090863"/>
            <a:ext cx="2159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4972050" y="3090863"/>
            <a:ext cx="360363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33" name="Oval 21"/>
          <p:cNvSpPr>
            <a:spLocks noChangeArrowheads="1"/>
          </p:cNvSpPr>
          <p:nvPr/>
        </p:nvSpPr>
        <p:spPr bwMode="auto">
          <a:xfrm>
            <a:off x="5334000" y="3886200"/>
            <a:ext cx="501650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4540250" y="3954463"/>
            <a:ext cx="503238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38935" name="Oval 23"/>
          <p:cNvSpPr>
            <a:spLocks noChangeArrowheads="1"/>
          </p:cNvSpPr>
          <p:nvPr/>
        </p:nvSpPr>
        <p:spPr bwMode="auto">
          <a:xfrm>
            <a:off x="3821113" y="3954463"/>
            <a:ext cx="501650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3100388" y="3954463"/>
            <a:ext cx="503237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2020888" y="4097338"/>
            <a:ext cx="10795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3605213" y="4098925"/>
            <a:ext cx="2159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4324350" y="4098925"/>
            <a:ext cx="28733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5045075" y="4098925"/>
            <a:ext cx="2889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41" name="Oval 29"/>
          <p:cNvSpPr>
            <a:spLocks noChangeArrowheads="1"/>
          </p:cNvSpPr>
          <p:nvPr/>
        </p:nvSpPr>
        <p:spPr bwMode="auto">
          <a:xfrm>
            <a:off x="5334000" y="5105400"/>
            <a:ext cx="503238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4572000" y="5105400"/>
            <a:ext cx="501650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3421063" y="5110163"/>
            <a:ext cx="503237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>
            <a:off x="1836738" y="5326063"/>
            <a:ext cx="158432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3924300" y="5326063"/>
            <a:ext cx="6477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5076825" y="5326063"/>
            <a:ext cx="28892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457200" y="188913"/>
            <a:ext cx="8435975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Relat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onship Between Insertion &amp; Incrementin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g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a Binary Number</a:t>
            </a:r>
          </a:p>
        </p:txBody>
      </p:sp>
      <p:sp>
        <p:nvSpPr>
          <p:cNvPr id="38948" name="Oval 36"/>
          <p:cNvSpPr>
            <a:spLocks noChangeArrowheads="1"/>
          </p:cNvSpPr>
          <p:nvPr/>
        </p:nvSpPr>
        <p:spPr bwMode="auto">
          <a:xfrm>
            <a:off x="1660525" y="2946400"/>
            <a:ext cx="503238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38949" name="Oval 37"/>
          <p:cNvSpPr>
            <a:spLocks noChangeArrowheads="1"/>
          </p:cNvSpPr>
          <p:nvPr/>
        </p:nvSpPr>
        <p:spPr bwMode="auto">
          <a:xfrm>
            <a:off x="2236788" y="4673600"/>
            <a:ext cx="503237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38950" name="Oval 38"/>
          <p:cNvSpPr>
            <a:spLocks noChangeArrowheads="1"/>
          </p:cNvSpPr>
          <p:nvPr/>
        </p:nvSpPr>
        <p:spPr bwMode="auto">
          <a:xfrm>
            <a:off x="2963863" y="5672138"/>
            <a:ext cx="501650" cy="504825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1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1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250825" y="1412875"/>
            <a:ext cx="7200900" cy="647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: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2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=51       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= &lt; 110011&gt;    =    { 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B</a:t>
            </a:r>
            <a:r>
              <a:rPr lang="tr-TR" sz="24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357188" y="2000250"/>
            <a:ext cx="1152525" cy="4078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MERGE</a:t>
            </a: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 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H,H</a:t>
            </a:r>
            <a:r>
              <a:rPr lang="tr-TR" i="1">
                <a:solidFill>
                  <a:srgbClr val="000000"/>
                </a:solidFill>
                <a:cs typeface="Arial" charset="0"/>
              </a:rPr>
              <a:t>’</a:t>
            </a:r>
            <a:r>
              <a:rPr lang="tr-TR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>
              <a:solidFill>
                <a:srgbClr val="000000"/>
              </a:solidFill>
              <a:cs typeface="Arial" charset="0"/>
            </a:endParaRP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>
              <a:solidFill>
                <a:srgbClr val="000000"/>
              </a:solidFill>
              <a:cs typeface="Arial" charset="0"/>
            </a:endParaRP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cs typeface="Arial" charset="0"/>
              </a:rPr>
              <a:t>LINK</a:t>
            </a: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>
              <a:solidFill>
                <a:srgbClr val="000000"/>
              </a:solidFill>
              <a:cs typeface="Arial" charset="0"/>
            </a:endParaRP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>
              <a:solidFill>
                <a:srgbClr val="000000"/>
              </a:solidFill>
              <a:cs typeface="Arial" charset="0"/>
            </a:endParaRP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tr-TR">
              <a:solidFill>
                <a:srgbClr val="000000"/>
              </a:solidFill>
              <a:cs typeface="Arial" charset="0"/>
            </a:endParaRPr>
          </a:p>
          <a:p>
            <a:pPr algn="ctr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cs typeface="Arial" charset="0"/>
              </a:rPr>
              <a:t>LINK</a:t>
            </a: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6084888" y="3068638"/>
            <a:ext cx="2697162" cy="3422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42900" indent="-339725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5   4   3   2   1   0         </a:t>
            </a:r>
          </a:p>
          <a:p>
            <a:pPr marL="342900" indent="-339725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                  1</a:t>
            </a:r>
          </a:p>
          <a:p>
            <a:pPr marL="342900" indent="-339725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1   1   0   0   1   1   </a:t>
            </a:r>
          </a:p>
          <a:p>
            <a:pPr marL="342900" indent="-339725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                        1</a:t>
            </a:r>
          </a:p>
          <a:p>
            <a:pPr marL="342900" indent="-339725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 baseline="-25000">
                <a:solidFill>
                  <a:srgbClr val="333399"/>
                </a:solidFill>
                <a:cs typeface="Arial" charset="0"/>
              </a:rPr>
              <a:t>+</a:t>
            </a:r>
          </a:p>
          <a:p>
            <a:pPr marL="342900" indent="-339725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 baseline="-25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2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1   1   0   1   0   0</a:t>
            </a:r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6072188" y="4786313"/>
            <a:ext cx="2447925" cy="1587"/>
          </a:xfrm>
          <a:prstGeom prst="line">
            <a:avLst/>
          </a:prstGeom>
          <a:noFill/>
          <a:ln w="9360" cap="sq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3563938" y="4681538"/>
            <a:ext cx="2114550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</a:t>
            </a:r>
            <a:r>
              <a:rPr lang="en-US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            </a:t>
            </a:r>
            <a:r>
              <a:rPr lang="en-US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</a:t>
            </a: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3008313" y="3460750"/>
            <a:ext cx="13716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x        </a:t>
            </a:r>
            <a:r>
              <a:rPr lang="tr-TR" sz="28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next-x</a:t>
            </a:r>
          </a:p>
        </p:txBody>
      </p:sp>
      <p:sp>
        <p:nvSpPr>
          <p:cNvPr id="38957" name="Rectangle 45"/>
          <p:cNvSpPr>
            <a:spLocks noChangeArrowheads="1"/>
          </p:cNvSpPr>
          <p:nvPr/>
        </p:nvSpPr>
        <p:spPr bwMode="auto">
          <a:xfrm>
            <a:off x="1371600" y="2514600"/>
            <a:ext cx="4765675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       next-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</a:p>
        </p:txBody>
      </p:sp>
      <p:sp>
        <p:nvSpPr>
          <p:cNvPr id="38958" name="Line 46"/>
          <p:cNvSpPr>
            <a:spLocks noChangeShapeType="1"/>
          </p:cNvSpPr>
          <p:nvPr/>
        </p:nvSpPr>
        <p:spPr bwMode="auto">
          <a:xfrm flipV="1">
            <a:off x="2668588" y="4311650"/>
            <a:ext cx="504825" cy="43973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959" name="AutoShape 47"/>
          <p:cNvSpPr>
            <a:spLocks noChangeArrowheads="1"/>
          </p:cNvSpPr>
          <p:nvPr/>
        </p:nvSpPr>
        <p:spPr bwMode="auto">
          <a:xfrm rot="19200000">
            <a:off x="1155700" y="3813175"/>
            <a:ext cx="925513" cy="169863"/>
          </a:xfrm>
          <a:prstGeom prst="leftArrow">
            <a:avLst>
              <a:gd name="adj1" fmla="val 50000"/>
              <a:gd name="adj2" fmla="val 136215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960" name="AutoShape 48"/>
          <p:cNvSpPr>
            <a:spLocks noChangeArrowheads="1"/>
          </p:cNvSpPr>
          <p:nvPr/>
        </p:nvSpPr>
        <p:spPr bwMode="auto">
          <a:xfrm rot="19200000">
            <a:off x="1155700" y="4965700"/>
            <a:ext cx="925513" cy="169863"/>
          </a:xfrm>
          <a:prstGeom prst="leftArrow">
            <a:avLst>
              <a:gd name="adj1" fmla="val 50000"/>
              <a:gd name="adj2" fmla="val 136215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961" name="Oval 49"/>
          <p:cNvSpPr>
            <a:spLocks noChangeArrowheads="1"/>
          </p:cNvSpPr>
          <p:nvPr/>
        </p:nvSpPr>
        <p:spPr bwMode="auto">
          <a:xfrm rot="3000000">
            <a:off x="2560638" y="3621087"/>
            <a:ext cx="719138" cy="1909763"/>
          </a:xfrm>
          <a:prstGeom prst="ellips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962" name="Oval 50"/>
          <p:cNvSpPr>
            <a:spLocks noChangeArrowheads="1"/>
          </p:cNvSpPr>
          <p:nvPr/>
        </p:nvSpPr>
        <p:spPr bwMode="auto">
          <a:xfrm rot="3000000">
            <a:off x="3074194" y="4847431"/>
            <a:ext cx="852488" cy="1514475"/>
          </a:xfrm>
          <a:prstGeom prst="ellips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1F2E33C-FE2D-4A4F-A987-14C47FCD252D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57200" y="2209800"/>
            <a:ext cx="8229600" cy="39163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800"/>
              </a:spcBef>
              <a:buFont typeface="Times New Roman" pitchFamily="16" charset="0"/>
              <a:buChar char="-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More effıc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ent</a:t>
            </a:r>
          </a:p>
          <a:p>
            <a:pPr marL="339725" indent="-339725">
              <a:spcBef>
                <a:spcPts val="800"/>
              </a:spcBef>
              <a:buFont typeface="Times New Roman" pitchFamily="16" charset="0"/>
              <a:buChar char="-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Case 2 never occurs</a:t>
            </a:r>
          </a:p>
          <a:p>
            <a:pPr marL="339725" indent="-339725">
              <a:spcBef>
                <a:spcPts val="800"/>
              </a:spcBef>
              <a:buFont typeface="Times New Roman" pitchFamily="16" charset="0"/>
              <a:buChar char="-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Wh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le loop should term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nate whenever 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case 1 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 encountered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0" y="533400"/>
            <a:ext cx="8915400" cy="1190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9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A Direct Implementation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t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hat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d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oes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ot Call Binomial-Heap-Union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B1822C5-2951-4E00-86DE-20D346B2FB6A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28600" y="274638"/>
            <a:ext cx="89154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Extracting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t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he Node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w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ith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the 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Minimum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ey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BINOMIAL-HEAP-EXTRACT-MIN (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)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 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(1) 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find the root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with the minimum key in the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root list of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and remove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from the root list of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  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(2)  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800" i="1">
                <a:solidFill>
                  <a:srgbClr val="000000"/>
                </a:solidFill>
                <a:cs typeface="Arial" charset="0"/>
              </a:rPr>
              <a:t>’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8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800">
                <a:solidFill>
                  <a:srgbClr val="000000"/>
                </a:solidFill>
                <a:cs typeface="Arial" charset="0"/>
              </a:rPr>
              <a:t>  </a:t>
            </a:r>
            <a:r>
              <a:rPr lang="tr-TR" sz="2800">
                <a:solidFill>
                  <a:srgbClr val="FF3300"/>
                </a:solidFill>
                <a:cs typeface="Arial" charset="0"/>
              </a:rPr>
              <a:t>MAKE-BINOMIAL-HEAP ( )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FF"/>
                </a:solidFill>
                <a:cs typeface="Arial" charset="0"/>
              </a:rPr>
              <a:t>   </a:t>
            </a:r>
            <a:r>
              <a:rPr lang="tr-TR" sz="2800">
                <a:solidFill>
                  <a:srgbClr val="FF3300"/>
                </a:solidFill>
                <a:cs typeface="Arial" charset="0"/>
              </a:rPr>
              <a:t> (3)  </a:t>
            </a:r>
            <a:r>
              <a:rPr lang="tr-TR" sz="2800">
                <a:solidFill>
                  <a:srgbClr val="000000"/>
                </a:solidFill>
                <a:cs typeface="Arial" charset="0"/>
              </a:rPr>
              <a:t>reverse the order of the linked list of </a:t>
            </a:r>
            <a:r>
              <a:rPr lang="tr-TR" sz="2800" i="1">
                <a:solidFill>
                  <a:srgbClr val="000000"/>
                </a:solidFill>
                <a:cs typeface="Arial" charset="0"/>
              </a:rPr>
              <a:t>x</a:t>
            </a:r>
            <a:r>
              <a:rPr lang="tr-TR" sz="2800">
                <a:solidFill>
                  <a:srgbClr val="000000"/>
                </a:solidFill>
                <a:cs typeface="Arial" charset="0"/>
              </a:rPr>
              <a:t>’ children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cs typeface="Arial" charset="0"/>
              </a:rPr>
              <a:t>          and set head [</a:t>
            </a: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800">
                <a:solidFill>
                  <a:srgbClr val="000000"/>
                </a:solidFill>
                <a:cs typeface="Arial" charset="0"/>
              </a:rPr>
              <a:t>’] </a:t>
            </a:r>
            <a:r>
              <a:rPr lang="en-AU" sz="28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800">
                <a:solidFill>
                  <a:srgbClr val="000000"/>
                </a:solidFill>
                <a:cs typeface="Arial" charset="0"/>
              </a:rPr>
              <a:t>  head of the resulting list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FF"/>
                </a:solidFill>
                <a:cs typeface="Arial" charset="0"/>
              </a:rPr>
              <a:t>    </a:t>
            </a:r>
            <a:r>
              <a:rPr lang="tr-TR" sz="2800">
                <a:solidFill>
                  <a:srgbClr val="FF3300"/>
                </a:solidFill>
                <a:cs typeface="Arial" charset="0"/>
              </a:rPr>
              <a:t>(4) </a:t>
            </a:r>
            <a:r>
              <a:rPr lang="tr-TR" sz="2800" i="1">
                <a:solidFill>
                  <a:srgbClr val="000000"/>
                </a:solidFill>
                <a:cs typeface="Arial" charset="0"/>
              </a:rPr>
              <a:t>H</a:t>
            </a:r>
            <a:r>
              <a:rPr lang="tr-TR" sz="2800">
                <a:solidFill>
                  <a:srgbClr val="000000"/>
                </a:solidFill>
                <a:cs typeface="Arial" charset="0"/>
              </a:rPr>
              <a:t> </a:t>
            </a:r>
            <a:r>
              <a:rPr lang="tr-TR" sz="28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AU" sz="28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800">
                <a:solidFill>
                  <a:srgbClr val="000000"/>
                </a:solidFill>
                <a:cs typeface="Arial" charset="0"/>
              </a:rPr>
              <a:t>  </a:t>
            </a:r>
            <a:r>
              <a:rPr lang="tr-TR" sz="28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BINOMIAL-HEAP-UNION (</a:t>
            </a:r>
            <a:r>
              <a:rPr lang="tr-TR" sz="2800" i="1">
                <a:solidFill>
                  <a:srgbClr val="FF3300"/>
                </a:solidFill>
                <a:cs typeface="Arial" charset="0"/>
              </a:rPr>
              <a:t>H, </a:t>
            </a:r>
            <a:r>
              <a:rPr lang="tr-TR" sz="28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800" i="1">
                <a:solidFill>
                  <a:srgbClr val="FF3300"/>
                </a:solidFill>
                <a:cs typeface="Arial" charset="0"/>
              </a:rPr>
              <a:t>’)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cs typeface="Arial" charset="0"/>
              </a:rPr>
              <a:t>           </a:t>
            </a:r>
            <a:r>
              <a:rPr lang="tr-TR" sz="2800">
                <a:solidFill>
                  <a:srgbClr val="FF3300"/>
                </a:solidFill>
                <a:cs typeface="Arial" charset="0"/>
              </a:rPr>
              <a:t>return </a:t>
            </a:r>
            <a:r>
              <a:rPr lang="tr-TR" sz="2800" i="1">
                <a:solidFill>
                  <a:srgbClr val="000000"/>
                </a:solidFill>
                <a:cs typeface="Arial" charset="0"/>
              </a:rPr>
              <a:t>x</a:t>
            </a:r>
          </a:p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000000"/>
                </a:solidFill>
                <a:cs typeface="Arial" charset="0"/>
              </a:rPr>
              <a:t>     </a:t>
            </a:r>
            <a:r>
              <a:rPr lang="tr-TR" sz="2800">
                <a:solidFill>
                  <a:srgbClr val="FF3300"/>
                </a:solidFill>
                <a:cs typeface="Arial" charset="0"/>
              </a:rPr>
              <a:t>end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C2CEBE2-1C94-497F-ACF0-5CEBC8F5F20A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403350" y="2852738"/>
            <a:ext cx="6192838" cy="2881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tr-TR" sz="3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tr-TR" sz="3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5435600" y="3789363"/>
            <a:ext cx="1604963" cy="3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1795463" y="3586163"/>
            <a:ext cx="400050" cy="419100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403350" y="3789363"/>
            <a:ext cx="360363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2195513" y="3789363"/>
            <a:ext cx="449262" cy="3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059113" y="3789363"/>
            <a:ext cx="1927225" cy="3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4284663" y="4868863"/>
            <a:ext cx="71913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V="1">
            <a:off x="5435600" y="4865688"/>
            <a:ext cx="360363" cy="12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4211638" y="4002088"/>
            <a:ext cx="936625" cy="6572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V="1">
            <a:off x="5219700" y="4002088"/>
            <a:ext cx="1588" cy="62706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 flipV="1">
            <a:off x="5289550" y="4002088"/>
            <a:ext cx="701675" cy="711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23850" y="3505200"/>
            <a:ext cx="1081088" cy="39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head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763713" y="4152900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2484438" y="3573463"/>
            <a:ext cx="787400" cy="942975"/>
            <a:chOff x="1565" y="2251"/>
            <a:chExt cx="496" cy="594"/>
          </a:xfrm>
        </p:grpSpPr>
        <p:sp>
          <p:nvSpPr>
            <p:cNvPr id="42002" name="AutoShape 18"/>
            <p:cNvSpPr>
              <a:spLocks noChangeArrowheads="1"/>
            </p:cNvSpPr>
            <p:nvPr/>
          </p:nvSpPr>
          <p:spPr bwMode="auto">
            <a:xfrm>
              <a:off x="1565" y="2432"/>
              <a:ext cx="451" cy="407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1655" y="2251"/>
              <a:ext cx="270" cy="270"/>
            </a:xfrm>
            <a:prstGeom prst="ellipse">
              <a:avLst/>
            </a:prstGeom>
            <a:solidFill>
              <a:srgbClr val="00CC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1655" y="2568"/>
              <a:ext cx="406" cy="27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20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  <a:r>
                <a:rPr lang="tr-TR" sz="2000" i="1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</p:grp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4932363" y="3144838"/>
            <a:ext cx="357187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x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Extracting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t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he Node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w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ith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the 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Minimum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ey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539750" y="1844675"/>
            <a:ext cx="8280400" cy="925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Consider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with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en-US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27,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en-US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&lt;1 1 0 1 1&gt;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</a:t>
            </a:r>
            <a:r>
              <a:rPr lang="en-US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{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B</a:t>
            </a:r>
            <a:r>
              <a:rPr lang="tr-TR" sz="2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B</a:t>
            </a:r>
            <a:r>
              <a:rPr lang="tr-TR" sz="2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 B</a:t>
            </a:r>
            <a:r>
              <a:rPr lang="tr-TR" sz="2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} assume that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 root of </a:t>
            </a: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the root with minimum key</a:t>
            </a:r>
          </a:p>
        </p:txBody>
      </p:sp>
      <p:grpSp>
        <p:nvGrpSpPr>
          <p:cNvPr id="42008" name="Group 24"/>
          <p:cNvGrpSpPr>
            <a:grpSpLocks/>
          </p:cNvGrpSpPr>
          <p:nvPr/>
        </p:nvGrpSpPr>
        <p:grpSpPr bwMode="auto">
          <a:xfrm>
            <a:off x="3492500" y="4957763"/>
            <a:ext cx="1074738" cy="844550"/>
            <a:chOff x="2200" y="3123"/>
            <a:chExt cx="677" cy="532"/>
          </a:xfrm>
        </p:grpSpPr>
        <p:sp>
          <p:nvSpPr>
            <p:cNvPr id="42009" name="AutoShape 25"/>
            <p:cNvSpPr>
              <a:spLocks noChangeArrowheads="1"/>
            </p:cNvSpPr>
            <p:nvPr/>
          </p:nvSpPr>
          <p:spPr bwMode="auto">
            <a:xfrm>
              <a:off x="2200" y="3123"/>
              <a:ext cx="616" cy="532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2323" y="3301"/>
              <a:ext cx="554" cy="27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20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  <a:r>
                <a:rPr lang="tr-TR" sz="2000" i="1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2</a:t>
              </a:r>
            </a:p>
          </p:txBody>
        </p:sp>
      </p:grpSp>
      <p:grpSp>
        <p:nvGrpSpPr>
          <p:cNvPr id="42011" name="Group 27"/>
          <p:cNvGrpSpPr>
            <a:grpSpLocks/>
          </p:cNvGrpSpPr>
          <p:nvPr/>
        </p:nvGrpSpPr>
        <p:grpSpPr bwMode="auto">
          <a:xfrm>
            <a:off x="4859338" y="4940300"/>
            <a:ext cx="787400" cy="655638"/>
            <a:chOff x="3061" y="3112"/>
            <a:chExt cx="496" cy="413"/>
          </a:xfrm>
        </p:grpSpPr>
        <p:sp>
          <p:nvSpPr>
            <p:cNvPr id="42012" name="AutoShape 28"/>
            <p:cNvSpPr>
              <a:spLocks noChangeArrowheads="1"/>
            </p:cNvSpPr>
            <p:nvPr/>
          </p:nvSpPr>
          <p:spPr bwMode="auto">
            <a:xfrm>
              <a:off x="3061" y="3112"/>
              <a:ext cx="451" cy="407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3151" y="3248"/>
              <a:ext cx="406" cy="27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20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B</a:t>
              </a:r>
              <a:r>
                <a:rPr lang="tr-TR" sz="2000" i="1" baseline="-25000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1</a:t>
              </a:r>
            </a:p>
          </p:txBody>
        </p:sp>
      </p:grpSp>
      <p:sp>
        <p:nvSpPr>
          <p:cNvPr id="42014" name="Oval 30"/>
          <p:cNvSpPr>
            <a:spLocks noChangeArrowheads="1"/>
          </p:cNvSpPr>
          <p:nvPr/>
        </p:nvSpPr>
        <p:spPr bwMode="auto">
          <a:xfrm>
            <a:off x="5795963" y="4652963"/>
            <a:ext cx="400050" cy="419100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5786438" y="5072063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42016" name="Oval 32"/>
          <p:cNvSpPr>
            <a:spLocks noChangeArrowheads="1"/>
          </p:cNvSpPr>
          <p:nvPr/>
        </p:nvSpPr>
        <p:spPr bwMode="auto">
          <a:xfrm>
            <a:off x="5003800" y="3573463"/>
            <a:ext cx="400050" cy="419100"/>
          </a:xfrm>
          <a:prstGeom prst="ellipse">
            <a:avLst/>
          </a:prstGeom>
          <a:solidFill>
            <a:srgbClr val="33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017" name="AutoShape 33"/>
          <p:cNvSpPr>
            <a:spLocks noChangeArrowheads="1"/>
          </p:cNvSpPr>
          <p:nvPr/>
        </p:nvSpPr>
        <p:spPr bwMode="auto">
          <a:xfrm>
            <a:off x="6588125" y="3933825"/>
            <a:ext cx="1562100" cy="1296988"/>
          </a:xfrm>
          <a:prstGeom prst="triangle">
            <a:avLst>
              <a:gd name="adj" fmla="val 50000"/>
            </a:avLst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7164388" y="4365625"/>
            <a:ext cx="140811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42019" name="Oval 35"/>
          <p:cNvSpPr>
            <a:spLocks noChangeArrowheads="1"/>
          </p:cNvSpPr>
          <p:nvPr/>
        </p:nvSpPr>
        <p:spPr bwMode="auto">
          <a:xfrm>
            <a:off x="5043488" y="4643438"/>
            <a:ext cx="400050" cy="419100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3786188" y="4643438"/>
            <a:ext cx="400050" cy="419100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2021" name="Oval 37"/>
          <p:cNvSpPr>
            <a:spLocks noChangeArrowheads="1"/>
          </p:cNvSpPr>
          <p:nvPr/>
        </p:nvSpPr>
        <p:spPr bwMode="auto">
          <a:xfrm>
            <a:off x="7143750" y="3571875"/>
            <a:ext cx="431800" cy="431800"/>
          </a:xfrm>
          <a:prstGeom prst="ellipse">
            <a:avLst/>
          </a:prstGeom>
          <a:solidFill>
            <a:srgbClr val="00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8B06DD5-0240-46B0-A2FF-B1A7A4C13241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3924300" y="2852738"/>
            <a:ext cx="1654175" cy="1797050"/>
            <a:chOff x="2472" y="1797"/>
            <a:chExt cx="1042" cy="1132"/>
          </a:xfrm>
        </p:grpSpPr>
        <p:sp>
          <p:nvSpPr>
            <p:cNvPr id="6149" name="AutoShape 5"/>
            <p:cNvSpPr>
              <a:spLocks noChangeArrowheads="1"/>
            </p:cNvSpPr>
            <p:nvPr/>
          </p:nvSpPr>
          <p:spPr bwMode="auto">
            <a:xfrm>
              <a:off x="2472" y="1842"/>
              <a:ext cx="1042" cy="1087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2925" y="1797"/>
              <a:ext cx="134" cy="134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 Trees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23850" y="1700213"/>
            <a:ext cx="8229600" cy="45259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3200" b="1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3200" b="1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5724525" y="2060575"/>
            <a:ext cx="1654175" cy="1797050"/>
            <a:chOff x="3606" y="1298"/>
            <a:chExt cx="1042" cy="1132"/>
          </a:xfrm>
        </p:grpSpPr>
        <p:sp>
          <p:nvSpPr>
            <p:cNvPr id="6154" name="AutoShape 10"/>
            <p:cNvSpPr>
              <a:spLocks noChangeArrowheads="1"/>
            </p:cNvSpPr>
            <p:nvPr/>
          </p:nvSpPr>
          <p:spPr bwMode="auto">
            <a:xfrm>
              <a:off x="3606" y="1343"/>
              <a:ext cx="1042" cy="1087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5" name="Oval 11"/>
            <p:cNvSpPr>
              <a:spLocks noChangeArrowheads="1"/>
            </p:cNvSpPr>
            <p:nvPr/>
          </p:nvSpPr>
          <p:spPr bwMode="auto">
            <a:xfrm>
              <a:off x="4059" y="1298"/>
              <a:ext cx="134" cy="134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6156" name="AutoShape 12"/>
          <p:cNvCxnSpPr>
            <a:cxnSpLocks noChangeShapeType="1"/>
            <a:stCxn id="6150" idx="6"/>
            <a:endCxn id="6155" idx="2"/>
          </p:cNvCxnSpPr>
          <p:nvPr/>
        </p:nvCxnSpPr>
        <p:spPr bwMode="auto">
          <a:xfrm flipV="1">
            <a:off x="4857750" y="2166938"/>
            <a:ext cx="1585913" cy="7921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286250" y="4786313"/>
            <a:ext cx="695325" cy="509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b="1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 </a:t>
            </a:r>
            <a:r>
              <a:rPr lang="tr-TR" sz="2400" b="1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6215063" y="4000500"/>
            <a:ext cx="695325" cy="509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b="1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 </a:t>
            </a:r>
            <a:r>
              <a:rPr lang="tr-TR" sz="2400" b="1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1908175" y="2852738"/>
            <a:ext cx="360363" cy="360362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AutoShape 16"/>
          <p:cNvSpPr>
            <a:spLocks/>
          </p:cNvSpPr>
          <p:nvPr/>
        </p:nvSpPr>
        <p:spPr bwMode="auto">
          <a:xfrm rot="16200000">
            <a:off x="5924550" y="3224213"/>
            <a:ext cx="168275" cy="4321175"/>
          </a:xfrm>
          <a:prstGeom prst="leftBrace">
            <a:avLst>
              <a:gd name="adj1" fmla="val 213994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724525" y="5591175"/>
            <a:ext cx="676275" cy="5095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b="1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 </a:t>
            </a:r>
            <a:r>
              <a:rPr lang="tr-TR" sz="2400" b="1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4572000" y="2852738"/>
            <a:ext cx="360363" cy="360362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6372225" y="2060575"/>
            <a:ext cx="360363" cy="360363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22B34F7-5612-48CF-BF70-A2E5E07DE22B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516688" y="4799013"/>
            <a:ext cx="11811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head [</a:t>
            </a: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i="1">
                <a:solidFill>
                  <a:srgbClr val="000000"/>
                </a:solidFill>
                <a:cs typeface="Arial" charset="0"/>
              </a:rPr>
              <a:t>’</a:t>
            </a:r>
            <a:r>
              <a:rPr lang="tr-TR">
                <a:solidFill>
                  <a:srgbClr val="000000"/>
                </a:solidFill>
                <a:cs typeface="Arial" charset="0"/>
              </a:rPr>
              <a:t>]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8610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Extracting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t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he Node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w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ith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the 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Minimum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ey</a:t>
            </a:r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5292725" y="2276475"/>
            <a:ext cx="2374900" cy="7207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866900" y="2792413"/>
            <a:ext cx="400050" cy="419100"/>
          </a:xfrm>
          <a:prstGeom prst="ellipse">
            <a:avLst/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1474788" y="2995613"/>
            <a:ext cx="360362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266950" y="2995613"/>
            <a:ext cx="449263" cy="3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3130550" y="2273300"/>
            <a:ext cx="2233613" cy="7254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356100" y="4003675"/>
            <a:ext cx="719138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V="1">
            <a:off x="5507038" y="4000500"/>
            <a:ext cx="360362" cy="12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V="1">
            <a:off x="4283075" y="3136900"/>
            <a:ext cx="936625" cy="657225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V="1">
            <a:off x="5291138" y="3136900"/>
            <a:ext cx="1587" cy="627063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 flipV="1">
            <a:off x="5360988" y="3136900"/>
            <a:ext cx="701675" cy="711200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95288" y="2711450"/>
            <a:ext cx="1081087" cy="39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head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1835150" y="3359150"/>
            <a:ext cx="411163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2555875" y="3067050"/>
            <a:ext cx="719138" cy="649288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2698750" y="2779713"/>
            <a:ext cx="431800" cy="431800"/>
          </a:xfrm>
          <a:prstGeom prst="ellipse">
            <a:avLst/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98750" y="3282950"/>
            <a:ext cx="647700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5003800" y="2279650"/>
            <a:ext cx="357188" cy="39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x</a:t>
            </a:r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3563938" y="4092575"/>
            <a:ext cx="981075" cy="847725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3759200" y="4373563"/>
            <a:ext cx="882650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43032" name="AutoShape 24"/>
          <p:cNvSpPr>
            <a:spLocks noChangeArrowheads="1"/>
          </p:cNvSpPr>
          <p:nvPr/>
        </p:nvSpPr>
        <p:spPr bwMode="auto">
          <a:xfrm>
            <a:off x="4932363" y="4076700"/>
            <a:ext cx="719137" cy="649288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5075238" y="3789363"/>
            <a:ext cx="431800" cy="431800"/>
          </a:xfrm>
          <a:prstGeom prst="ellipse">
            <a:avLst/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075238" y="4292600"/>
            <a:ext cx="647700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5867400" y="3787775"/>
            <a:ext cx="400050" cy="419100"/>
          </a:xfrm>
          <a:prstGeom prst="ellipse">
            <a:avLst/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5938838" y="4295775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5075238" y="2708275"/>
            <a:ext cx="400050" cy="419100"/>
          </a:xfrm>
          <a:prstGeom prst="ellipse">
            <a:avLst/>
          </a:prstGeom>
          <a:solidFill>
            <a:srgbClr val="3333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38" name="AutoShape 30"/>
          <p:cNvSpPr>
            <a:spLocks noChangeArrowheads="1"/>
          </p:cNvSpPr>
          <p:nvPr/>
        </p:nvSpPr>
        <p:spPr bwMode="auto">
          <a:xfrm>
            <a:off x="7235825" y="3141663"/>
            <a:ext cx="1444625" cy="10795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7735888" y="3644900"/>
            <a:ext cx="140811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 flipV="1">
            <a:off x="6227763" y="4002088"/>
            <a:ext cx="360362" cy="12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6588125" y="4005263"/>
            <a:ext cx="360363" cy="7191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3857625" y="3786188"/>
            <a:ext cx="431800" cy="431800"/>
          </a:xfrm>
          <a:prstGeom prst="ellipse">
            <a:avLst/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7773988" y="2857500"/>
            <a:ext cx="400050" cy="419100"/>
          </a:xfrm>
          <a:prstGeom prst="ellipse">
            <a:avLst/>
          </a:prstGeom>
          <a:solidFill>
            <a:srgbClr val="FF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9863" y="804863"/>
            <a:ext cx="6264275" cy="57483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0704A61-F856-4E72-B6F1-8670A30F1944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60000"/>
              </a:lnSpc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3200">
              <a:solidFill>
                <a:srgbClr val="0000FF"/>
              </a:solidFill>
              <a:ea typeface="Droid Sans Fallback" charset="0"/>
              <a:cs typeface="Droid Sans Fallback" charset="0"/>
            </a:endParaRPr>
          </a:p>
          <a:p>
            <a:pPr marL="339725" indent="-336550">
              <a:lnSpc>
                <a:spcPct val="110000"/>
              </a:lnSpc>
              <a:spcBef>
                <a:spcPts val="80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Un</a:t>
            </a:r>
            <a:r>
              <a:rPr lang="en-US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te 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nom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al heaps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 {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 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and         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H’</a:t>
            </a:r>
            <a:r>
              <a:rPr lang="tr-TR" sz="3200">
                <a:solidFill>
                  <a:srgbClr val="000000"/>
                </a:solidFill>
                <a:cs typeface="Arial" charset="0"/>
              </a:rPr>
              <a:t> = 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{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}</a:t>
            </a:r>
          </a:p>
          <a:p>
            <a:pPr marL="339725" indent="-336550">
              <a:lnSpc>
                <a:spcPct val="120000"/>
              </a:lnSpc>
              <a:spcBef>
                <a:spcPts val="80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Runn</a:t>
            </a:r>
            <a:r>
              <a:rPr lang="en-US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ng t</a:t>
            </a:r>
            <a:r>
              <a:rPr lang="en-US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me 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has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nodes</a:t>
            </a:r>
          </a:p>
          <a:p>
            <a:pPr marL="339725" indent="-336550">
              <a:lnSpc>
                <a:spcPct val="130000"/>
              </a:lnSpc>
              <a:spcBef>
                <a:spcPts val="800"/>
              </a:spcBef>
              <a:buFont typeface="Times New Roman" pitchFamily="16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Each of l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nes 1-4 takes O(lg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) 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time</a:t>
            </a: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it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 </a:t>
            </a:r>
            <a:r>
              <a:rPr lang="tr-TR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O(lg</a:t>
            </a:r>
            <a:r>
              <a:rPr lang="tr-TR" sz="32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).</a:t>
            </a: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3200">
              <a:solidFill>
                <a:srgbClr val="0000FF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686800" cy="1371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Extracting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t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he Node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w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ith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the 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Minimum </a:t>
            </a:r>
            <a:r>
              <a:rPr lang="en-US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47CC278-3E6E-42B9-86B4-C37EE4469391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403350" y="1600200"/>
            <a:ext cx="728345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BINOMIAL-HEAP-DE</a:t>
            </a:r>
            <a:r>
              <a:rPr lang="en-US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C</a:t>
            </a:r>
            <a:r>
              <a:rPr lang="tr-TR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REASE-KEY (H,</a:t>
            </a:r>
            <a:r>
              <a:rPr lang="en-US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x,</a:t>
            </a:r>
            <a:r>
              <a:rPr lang="en-US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8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k)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key [x]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k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 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x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 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p[y] 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while</a:t>
            </a:r>
            <a:r>
              <a:rPr lang="tr-TR" sz="2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 </a:t>
            </a:r>
            <a:r>
              <a:rPr lang="tr-TR" sz="2400">
                <a:solidFill>
                  <a:srgbClr val="000000"/>
                </a:solidFill>
                <a:cs typeface="Arial" charset="0"/>
              </a:rPr>
              <a:t>≠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NIL and key [y] &lt; key [z] 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do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exchange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key [y]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key [z]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exchange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satellite fields of y and z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y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z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z </a:t>
            </a:r>
            <a:r>
              <a:rPr lang="en-AU" sz="2400">
                <a:solidFill>
                  <a:srgbClr val="000000"/>
                </a:solidFill>
                <a:latin typeface="Symbol" pitchFamily="16" charset="2"/>
                <a:ea typeface="Symbol" pitchFamily="16" charset="2"/>
                <a:cs typeface="Symbol" pitchFamily="16" charset="2"/>
              </a:rPr>
              <a:t></a:t>
            </a: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 [y]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endwhile</a:t>
            </a:r>
          </a:p>
          <a:p>
            <a:pPr marL="342900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4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end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C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Decreasing </a:t>
            </a:r>
            <a:r>
              <a:rPr lang="en-US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a</a:t>
            </a: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1036DDF-7A1A-4F26-9251-35C7D603441A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8367713" cy="441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39725">
              <a:lnSpc>
                <a:spcPct val="60000"/>
              </a:lnSpc>
              <a:spcBef>
                <a:spcPts val="700"/>
              </a:spcBef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8138">
              <a:spcBef>
                <a:spcPts val="750"/>
              </a:spcBef>
              <a:buClr>
                <a:srgbClr val="0000FF"/>
              </a:buClr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tr-TR" sz="3000">
              <a:solidFill>
                <a:srgbClr val="FF33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Decreasing </a:t>
            </a:r>
            <a:r>
              <a:rPr lang="en-US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a</a:t>
            </a: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Key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0088" y="1152525"/>
            <a:ext cx="5591175" cy="4464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8C1B0B0-4A05-4544-9B18-EF474F8B3EA0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8367713" cy="4419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39725">
              <a:lnSpc>
                <a:spcPct val="60000"/>
              </a:lnSpc>
              <a:spcBef>
                <a:spcPts val="700"/>
              </a:spcBef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tr-TR" sz="28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8138">
              <a:spcBef>
                <a:spcPts val="750"/>
              </a:spcBef>
              <a:buClr>
                <a:srgbClr val="0000FF"/>
              </a:buClr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Similar to </a:t>
            </a:r>
            <a:r>
              <a:rPr lang="tr-TR" sz="3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DECREASE-KEY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in BINARY HEAP</a:t>
            </a:r>
          </a:p>
          <a:p>
            <a:pPr marL="341313" indent="-339725">
              <a:spcBef>
                <a:spcPts val="750"/>
              </a:spcBef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tr-TR" sz="3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8138">
              <a:spcBef>
                <a:spcPts val="750"/>
              </a:spcBef>
              <a:buClr>
                <a:srgbClr val="FF3300"/>
              </a:buClr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tr-TR" sz="3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BUBBLE-UP</a:t>
            </a:r>
            <a:r>
              <a:rPr lang="tr-TR" sz="3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the key in the binomial tree it resides in</a:t>
            </a:r>
          </a:p>
          <a:p>
            <a:pPr marL="341313" indent="-339725">
              <a:lnSpc>
                <a:spcPct val="80000"/>
              </a:lnSpc>
              <a:spcBef>
                <a:spcPts val="750"/>
              </a:spcBef>
              <a:buClrTx/>
              <a:buFontTx/>
              <a:buNone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endParaRPr lang="tr-TR" sz="3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39725" indent="-338138">
              <a:spcBef>
                <a:spcPts val="750"/>
              </a:spcBef>
              <a:buClr>
                <a:srgbClr val="FF3300"/>
              </a:buClr>
              <a:buFont typeface="Times New Roman" pitchFamily="16" charset="0"/>
              <a:buChar char="•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</a:pPr>
            <a:r>
              <a:rPr lang="tr-TR" sz="3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RUNNING TIME: O(lg</a:t>
            </a:r>
            <a:r>
              <a:rPr lang="tr-TR" sz="3000" i="1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n</a:t>
            </a:r>
            <a:r>
              <a:rPr lang="tr-TR" sz="30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)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Decreasing </a:t>
            </a:r>
            <a:r>
              <a:rPr lang="en-US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a</a:t>
            </a: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Key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E9AA9BC-FDB6-4651-ABC9-3E9B2CC58A1D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Deleting </a:t>
            </a:r>
            <a:r>
              <a:rPr lang="en-US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a</a:t>
            </a: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Key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 HEAP- DELETE (</a:t>
            </a:r>
            <a:r>
              <a:rPr lang="tr-TR" sz="20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H,x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)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y </a:t>
            </a:r>
            <a:r>
              <a:rPr lang="tr-TR" sz="2000" i="1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x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while   </a:t>
            </a:r>
            <a:r>
              <a:rPr lang="tr-TR" sz="20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≠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NIL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do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key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key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satellite field of y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satellite field of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 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 </a:t>
            </a:r>
            <a:r>
              <a:rPr lang="tr-TR" sz="2000" i="1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z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;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y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 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endwhile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 i="1">
                <a:solidFill>
                  <a:srgbClr val="000000"/>
                </a:solidFill>
                <a:cs typeface="Arial" charset="0"/>
              </a:rPr>
              <a:t>’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MAKE-BINOMIAL-HEAP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remove root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from the root list of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  reverse the order of the linked list of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’s children    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  and set head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 i="1">
                <a:solidFill>
                  <a:srgbClr val="000000"/>
                </a:solidFill>
                <a:cs typeface="Arial" charset="0"/>
              </a:rPr>
              <a:t>’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head of the resulting list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BINOMIAL-HEAP-UNION (</a:t>
            </a:r>
            <a:r>
              <a:rPr lang="tr-TR" sz="20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H, H</a:t>
            </a:r>
            <a:r>
              <a:rPr lang="tr-TR" sz="2000" i="1">
                <a:solidFill>
                  <a:srgbClr val="C00000"/>
                </a:solidFill>
                <a:cs typeface="Arial" charset="0"/>
              </a:rPr>
              <a:t>’</a:t>
            </a:r>
            <a:r>
              <a:rPr lang="tr-TR" sz="2000">
                <a:solidFill>
                  <a:srgbClr val="C00000"/>
                </a:solidFill>
                <a:cs typeface="Arial" charset="0"/>
              </a:rPr>
              <a:t>)</a:t>
            </a: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000">
              <a:solidFill>
                <a:srgbClr val="C00000"/>
              </a:solidFill>
              <a:cs typeface="Arial" charset="0"/>
            </a:endParaRP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0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786313" y="2071688"/>
            <a:ext cx="3929062" cy="460375"/>
          </a:xfrm>
          <a:prstGeom prst="rect">
            <a:avLst/>
          </a:prstGeom>
          <a:gradFill rotWithShape="0">
            <a:gsLst>
              <a:gs pos="0">
                <a:srgbClr val="F0FFFF"/>
              </a:gs>
              <a:gs pos="100000">
                <a:srgbClr val="CFFFFF"/>
              </a:gs>
            </a:gsLst>
            <a:lin ang="5400000" scaled="1"/>
          </a:gradFill>
          <a:ln w="9360" cap="sq">
            <a:solidFill>
              <a:srgbClr val="B6DCD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ts val="1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>
                <a:solidFill>
                  <a:srgbClr val="000000"/>
                </a:solidFill>
                <a:cs typeface="Times New Roman" pitchFamily="16" charset="0"/>
              </a:rPr>
              <a:t>RUNNING-TIME= O(lg 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15BB51-3659-44D4-AE25-AEE2F094A12A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6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4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 i="1">
                <a:solidFill>
                  <a:srgbClr val="000000"/>
                </a:solidFill>
                <a:cs typeface="Arial" charset="0"/>
              </a:rPr>
              <a:t>’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MAKE-BINOMIAL-HEAP</a:t>
            </a:r>
          </a:p>
          <a:p>
            <a:pPr marL="342900"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remove root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from the root list of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</a:p>
          <a:p>
            <a:pPr marL="342900"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reverse the order of the linked list of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z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’s 	children    </a:t>
            </a:r>
          </a:p>
          <a:p>
            <a:pPr marL="342900"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 set head [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 i="1">
                <a:solidFill>
                  <a:srgbClr val="000000"/>
                </a:solidFill>
                <a:cs typeface="Arial" charset="0"/>
              </a:rPr>
              <a:t>’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]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head of the resulting list</a:t>
            </a:r>
          </a:p>
          <a:p>
            <a:pPr marL="342900"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   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H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000000"/>
                </a:solidFill>
                <a:cs typeface="Arial" charset="0"/>
              </a:rPr>
              <a:t>←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tr-TR" sz="2000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BINOMIAL-HEAP-UNION (</a:t>
            </a:r>
            <a:r>
              <a:rPr lang="tr-TR" sz="2000" i="1">
                <a:solidFill>
                  <a:srgbClr val="C00000"/>
                </a:solidFill>
                <a:ea typeface="Droid Sans Fallback" charset="0"/>
                <a:cs typeface="Droid Sans Fallback" charset="0"/>
              </a:rPr>
              <a:t>H, H</a:t>
            </a:r>
            <a:r>
              <a:rPr lang="tr-TR" sz="2000" i="1">
                <a:solidFill>
                  <a:srgbClr val="C00000"/>
                </a:solidFill>
                <a:cs typeface="Arial" charset="0"/>
              </a:rPr>
              <a:t>’</a:t>
            </a:r>
            <a:r>
              <a:rPr lang="tr-TR" sz="2000">
                <a:solidFill>
                  <a:srgbClr val="C00000"/>
                </a:solidFill>
                <a:cs typeface="Arial" charset="0"/>
              </a:rPr>
              <a:t>)</a:t>
            </a:r>
          </a:p>
          <a:p>
            <a:pPr marL="342900"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>
                <a:solidFill>
                  <a:srgbClr val="C00000"/>
                </a:solidFill>
                <a:cs typeface="Arial" charset="0"/>
              </a:rPr>
              <a:t>end</a:t>
            </a:r>
          </a:p>
          <a:p>
            <a:pPr marL="342900" indent="-339725"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00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Deleting a Key </a:t>
            </a: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(Cont.)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D517D6B-3A23-4257-A89D-0C6EC21C6504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28625" y="285750"/>
            <a:ext cx="8218488" cy="1209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 Trees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428875" y="2000250"/>
            <a:ext cx="211138" cy="639763"/>
            <a:chOff x="1530" y="1260"/>
            <a:chExt cx="133" cy="403"/>
          </a:xfrm>
        </p:grpSpPr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1530" y="153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1530" y="12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176" name="AutoShape 8"/>
            <p:cNvCxnSpPr>
              <a:cxnSpLocks noChangeShapeType="1"/>
              <a:stCxn id="7175" idx="4"/>
              <a:endCxn id="7174" idx="0"/>
            </p:cNvCxnSpPr>
            <p:nvPr/>
          </p:nvCxnSpPr>
          <p:spPr bwMode="auto">
            <a:xfrm>
              <a:off x="1597" y="139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857250" y="2428875"/>
            <a:ext cx="215900" cy="215900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AutoShape 10"/>
          <p:cNvSpPr>
            <a:spLocks/>
          </p:cNvSpPr>
          <p:nvPr/>
        </p:nvSpPr>
        <p:spPr bwMode="auto">
          <a:xfrm rot="16200000">
            <a:off x="7137400" y="1649413"/>
            <a:ext cx="96837" cy="2376488"/>
          </a:xfrm>
          <a:prstGeom prst="leftBrace">
            <a:avLst>
              <a:gd name="adj1" fmla="val 204509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79" name="AutoShape 11"/>
          <p:cNvSpPr>
            <a:spLocks/>
          </p:cNvSpPr>
          <p:nvPr/>
        </p:nvSpPr>
        <p:spPr bwMode="auto">
          <a:xfrm rot="16200000">
            <a:off x="950119" y="2621757"/>
            <a:ext cx="96837" cy="431800"/>
          </a:xfrm>
          <a:prstGeom prst="leftBrace">
            <a:avLst>
              <a:gd name="adj1" fmla="val 37159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0" name="AutoShape 12"/>
          <p:cNvSpPr>
            <a:spLocks/>
          </p:cNvSpPr>
          <p:nvPr/>
        </p:nvSpPr>
        <p:spPr bwMode="auto">
          <a:xfrm rot="16200000">
            <a:off x="2522538" y="2549525"/>
            <a:ext cx="96837" cy="576263"/>
          </a:xfrm>
          <a:prstGeom prst="leftBrace">
            <a:avLst>
              <a:gd name="adj1" fmla="val 49590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1" name="AutoShape 13"/>
          <p:cNvSpPr>
            <a:spLocks/>
          </p:cNvSpPr>
          <p:nvPr/>
        </p:nvSpPr>
        <p:spPr bwMode="auto">
          <a:xfrm rot="16200000">
            <a:off x="4167982" y="2261394"/>
            <a:ext cx="96837" cy="1152525"/>
          </a:xfrm>
          <a:prstGeom prst="leftBrace">
            <a:avLst>
              <a:gd name="adj1" fmla="val 99181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785813" y="2928938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357438" y="2928938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000500" y="2928938"/>
            <a:ext cx="476250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000875" y="2928938"/>
            <a:ext cx="411163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4357688" y="1428750"/>
            <a:ext cx="358775" cy="865188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7" name="Oval 19"/>
          <p:cNvSpPr>
            <a:spLocks noChangeArrowheads="1"/>
          </p:cNvSpPr>
          <p:nvPr/>
        </p:nvSpPr>
        <p:spPr bwMode="auto">
          <a:xfrm>
            <a:off x="3714750" y="1928813"/>
            <a:ext cx="358775" cy="865187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5929313" y="1428750"/>
            <a:ext cx="1143000" cy="1366838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500438" y="1571625"/>
            <a:ext cx="427037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4714875" y="1357313"/>
            <a:ext cx="411163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286500" y="1071563"/>
            <a:ext cx="411163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7643813" y="2143125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7193" name="AutoShape 25"/>
          <p:cNvSpPr>
            <a:spLocks/>
          </p:cNvSpPr>
          <p:nvPr/>
        </p:nvSpPr>
        <p:spPr bwMode="auto">
          <a:xfrm rot="16200000">
            <a:off x="3876675" y="3049588"/>
            <a:ext cx="215900" cy="5975350"/>
          </a:xfrm>
          <a:prstGeom prst="leftBrace">
            <a:avLst>
              <a:gd name="adj1" fmla="val 230637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643313" y="6072188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</a:t>
            </a:r>
          </a:p>
        </p:txBody>
      </p:sp>
      <p:sp>
        <p:nvSpPr>
          <p:cNvPr id="7195" name="Oval 27"/>
          <p:cNvSpPr>
            <a:spLocks noChangeArrowheads="1"/>
          </p:cNvSpPr>
          <p:nvPr/>
        </p:nvSpPr>
        <p:spPr bwMode="auto">
          <a:xfrm>
            <a:off x="7858125" y="1500188"/>
            <a:ext cx="358775" cy="431800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8215313" y="1643063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  <p:grpSp>
        <p:nvGrpSpPr>
          <p:cNvPr id="7197" name="Group 29"/>
          <p:cNvGrpSpPr>
            <a:grpSpLocks/>
          </p:cNvGrpSpPr>
          <p:nvPr/>
        </p:nvGrpSpPr>
        <p:grpSpPr bwMode="auto">
          <a:xfrm>
            <a:off x="3786188" y="2000250"/>
            <a:ext cx="211137" cy="639763"/>
            <a:chOff x="2385" y="1260"/>
            <a:chExt cx="133" cy="403"/>
          </a:xfrm>
        </p:grpSpPr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>
              <a:off x="2385" y="153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99" name="Oval 31"/>
            <p:cNvSpPr>
              <a:spLocks noChangeArrowheads="1"/>
            </p:cNvSpPr>
            <p:nvPr/>
          </p:nvSpPr>
          <p:spPr bwMode="auto">
            <a:xfrm>
              <a:off x="2385" y="12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00" name="AutoShape 32"/>
            <p:cNvCxnSpPr>
              <a:cxnSpLocks noChangeShapeType="1"/>
              <a:stCxn id="7199" idx="4"/>
              <a:endCxn id="7198" idx="0"/>
            </p:cNvCxnSpPr>
            <p:nvPr/>
          </p:nvCxnSpPr>
          <p:spPr bwMode="auto">
            <a:xfrm>
              <a:off x="2452" y="139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7201" name="Group 33"/>
          <p:cNvGrpSpPr>
            <a:grpSpLocks/>
          </p:cNvGrpSpPr>
          <p:nvPr/>
        </p:nvGrpSpPr>
        <p:grpSpPr bwMode="auto">
          <a:xfrm>
            <a:off x="4429125" y="1571625"/>
            <a:ext cx="211138" cy="639763"/>
            <a:chOff x="2790" y="990"/>
            <a:chExt cx="133" cy="403"/>
          </a:xfrm>
        </p:grpSpPr>
        <p:sp>
          <p:nvSpPr>
            <p:cNvPr id="7202" name="Oval 34"/>
            <p:cNvSpPr>
              <a:spLocks noChangeArrowheads="1"/>
            </p:cNvSpPr>
            <p:nvPr/>
          </p:nvSpPr>
          <p:spPr bwMode="auto">
            <a:xfrm>
              <a:off x="2790" y="12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3" name="Oval 35"/>
            <p:cNvSpPr>
              <a:spLocks noChangeArrowheads="1"/>
            </p:cNvSpPr>
            <p:nvPr/>
          </p:nvSpPr>
          <p:spPr bwMode="auto">
            <a:xfrm>
              <a:off x="2790" y="99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04" name="AutoShape 36"/>
            <p:cNvCxnSpPr>
              <a:cxnSpLocks noChangeShapeType="1"/>
              <a:stCxn id="7203" idx="4"/>
              <a:endCxn id="7202" idx="0"/>
            </p:cNvCxnSpPr>
            <p:nvPr/>
          </p:nvCxnSpPr>
          <p:spPr bwMode="auto">
            <a:xfrm>
              <a:off x="2857" y="112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7205" name="Line 37"/>
          <p:cNvSpPr>
            <a:spLocks noChangeShapeType="1"/>
          </p:cNvSpPr>
          <p:nvPr/>
        </p:nvSpPr>
        <p:spPr bwMode="auto">
          <a:xfrm flipV="1">
            <a:off x="3968750" y="1782763"/>
            <a:ext cx="566738" cy="2524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7206" name="Group 38"/>
          <p:cNvGrpSpPr>
            <a:grpSpLocks/>
          </p:cNvGrpSpPr>
          <p:nvPr/>
        </p:nvGrpSpPr>
        <p:grpSpPr bwMode="auto">
          <a:xfrm>
            <a:off x="6000750" y="2000250"/>
            <a:ext cx="211138" cy="639763"/>
            <a:chOff x="3780" y="1260"/>
            <a:chExt cx="133" cy="403"/>
          </a:xfrm>
        </p:grpSpPr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>
              <a:off x="3780" y="153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08" name="Oval 40"/>
            <p:cNvSpPr>
              <a:spLocks noChangeArrowheads="1"/>
            </p:cNvSpPr>
            <p:nvPr/>
          </p:nvSpPr>
          <p:spPr bwMode="auto">
            <a:xfrm>
              <a:off x="3780" y="12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09" name="AutoShape 41"/>
            <p:cNvCxnSpPr>
              <a:cxnSpLocks noChangeShapeType="1"/>
              <a:stCxn id="7208" idx="4"/>
              <a:endCxn id="7207" idx="0"/>
            </p:cNvCxnSpPr>
            <p:nvPr/>
          </p:nvCxnSpPr>
          <p:spPr bwMode="auto">
            <a:xfrm>
              <a:off x="3847" y="139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7210" name="Group 42"/>
          <p:cNvGrpSpPr>
            <a:grpSpLocks/>
          </p:cNvGrpSpPr>
          <p:nvPr/>
        </p:nvGrpSpPr>
        <p:grpSpPr bwMode="auto">
          <a:xfrm>
            <a:off x="6643688" y="1571625"/>
            <a:ext cx="211137" cy="639763"/>
            <a:chOff x="4185" y="990"/>
            <a:chExt cx="133" cy="403"/>
          </a:xfrm>
        </p:grpSpPr>
        <p:sp>
          <p:nvSpPr>
            <p:cNvPr id="7211" name="Oval 43"/>
            <p:cNvSpPr>
              <a:spLocks noChangeArrowheads="1"/>
            </p:cNvSpPr>
            <p:nvPr/>
          </p:nvSpPr>
          <p:spPr bwMode="auto">
            <a:xfrm>
              <a:off x="4185" y="12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12" name="Oval 44"/>
            <p:cNvSpPr>
              <a:spLocks noChangeArrowheads="1"/>
            </p:cNvSpPr>
            <p:nvPr/>
          </p:nvSpPr>
          <p:spPr bwMode="auto">
            <a:xfrm>
              <a:off x="4185" y="99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13" name="AutoShape 45"/>
            <p:cNvCxnSpPr>
              <a:cxnSpLocks noChangeShapeType="1"/>
              <a:stCxn id="7212" idx="4"/>
              <a:endCxn id="7211" idx="0"/>
            </p:cNvCxnSpPr>
            <p:nvPr/>
          </p:nvCxnSpPr>
          <p:spPr bwMode="auto">
            <a:xfrm>
              <a:off x="4252" y="112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7214" name="Line 46"/>
          <p:cNvSpPr>
            <a:spLocks noChangeShapeType="1"/>
          </p:cNvSpPr>
          <p:nvPr/>
        </p:nvSpPr>
        <p:spPr bwMode="auto">
          <a:xfrm flipV="1">
            <a:off x="6183313" y="1782763"/>
            <a:ext cx="568325" cy="2524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215" name="Oval 47"/>
          <p:cNvSpPr>
            <a:spLocks noChangeArrowheads="1"/>
          </p:cNvSpPr>
          <p:nvPr/>
        </p:nvSpPr>
        <p:spPr bwMode="auto">
          <a:xfrm>
            <a:off x="7929563" y="1000125"/>
            <a:ext cx="215900" cy="215900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 flipV="1">
            <a:off x="6826250" y="1181100"/>
            <a:ext cx="1135063" cy="4254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7217" name="Group 49"/>
          <p:cNvGrpSpPr>
            <a:grpSpLocks/>
          </p:cNvGrpSpPr>
          <p:nvPr/>
        </p:nvGrpSpPr>
        <p:grpSpPr bwMode="auto">
          <a:xfrm>
            <a:off x="7429500" y="1571625"/>
            <a:ext cx="211138" cy="639763"/>
            <a:chOff x="4680" y="990"/>
            <a:chExt cx="133" cy="403"/>
          </a:xfrm>
        </p:grpSpPr>
        <p:sp>
          <p:nvSpPr>
            <p:cNvPr id="7218" name="Oval 50"/>
            <p:cNvSpPr>
              <a:spLocks noChangeArrowheads="1"/>
            </p:cNvSpPr>
            <p:nvPr/>
          </p:nvSpPr>
          <p:spPr bwMode="auto">
            <a:xfrm>
              <a:off x="4680" y="12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19" name="Oval 51"/>
            <p:cNvSpPr>
              <a:spLocks noChangeArrowheads="1"/>
            </p:cNvSpPr>
            <p:nvPr/>
          </p:nvSpPr>
          <p:spPr bwMode="auto">
            <a:xfrm>
              <a:off x="4680" y="99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20" name="AutoShape 52"/>
            <p:cNvCxnSpPr>
              <a:cxnSpLocks noChangeShapeType="1"/>
              <a:stCxn id="7219" idx="4"/>
              <a:endCxn id="7218" idx="0"/>
            </p:cNvCxnSpPr>
            <p:nvPr/>
          </p:nvCxnSpPr>
          <p:spPr bwMode="auto">
            <a:xfrm>
              <a:off x="4747" y="112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7221" name="Line 53"/>
          <p:cNvSpPr>
            <a:spLocks noChangeShapeType="1"/>
          </p:cNvSpPr>
          <p:nvPr/>
        </p:nvSpPr>
        <p:spPr bwMode="auto">
          <a:xfrm flipV="1">
            <a:off x="7537450" y="1181100"/>
            <a:ext cx="423863" cy="393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7929563" y="1571625"/>
            <a:ext cx="215900" cy="215900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 flipV="1">
            <a:off x="8035925" y="1212850"/>
            <a:ext cx="1588" cy="3619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224" name="Oval 56"/>
          <p:cNvSpPr>
            <a:spLocks noChangeArrowheads="1"/>
          </p:cNvSpPr>
          <p:nvPr/>
        </p:nvSpPr>
        <p:spPr bwMode="auto">
          <a:xfrm>
            <a:off x="7358063" y="1500188"/>
            <a:ext cx="358775" cy="865187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225" name="Group 57"/>
          <p:cNvGrpSpPr>
            <a:grpSpLocks/>
          </p:cNvGrpSpPr>
          <p:nvPr/>
        </p:nvGrpSpPr>
        <p:grpSpPr bwMode="auto">
          <a:xfrm>
            <a:off x="1428750" y="5286375"/>
            <a:ext cx="211138" cy="639763"/>
            <a:chOff x="900" y="3330"/>
            <a:chExt cx="133" cy="403"/>
          </a:xfrm>
        </p:grpSpPr>
        <p:sp>
          <p:nvSpPr>
            <p:cNvPr id="7226" name="Oval 58"/>
            <p:cNvSpPr>
              <a:spLocks noChangeArrowheads="1"/>
            </p:cNvSpPr>
            <p:nvPr/>
          </p:nvSpPr>
          <p:spPr bwMode="auto">
            <a:xfrm>
              <a:off x="900" y="360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7" name="Oval 59"/>
            <p:cNvSpPr>
              <a:spLocks noChangeArrowheads="1"/>
            </p:cNvSpPr>
            <p:nvPr/>
          </p:nvSpPr>
          <p:spPr bwMode="auto">
            <a:xfrm>
              <a:off x="900" y="333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28" name="AutoShape 60"/>
            <p:cNvCxnSpPr>
              <a:cxnSpLocks noChangeShapeType="1"/>
              <a:stCxn id="7227" idx="4"/>
              <a:endCxn id="7226" idx="0"/>
            </p:cNvCxnSpPr>
            <p:nvPr/>
          </p:nvCxnSpPr>
          <p:spPr bwMode="auto">
            <a:xfrm>
              <a:off x="967" y="346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7229" name="Group 61"/>
          <p:cNvGrpSpPr>
            <a:grpSpLocks/>
          </p:cNvGrpSpPr>
          <p:nvPr/>
        </p:nvGrpSpPr>
        <p:grpSpPr bwMode="auto">
          <a:xfrm>
            <a:off x="2071688" y="4857750"/>
            <a:ext cx="211137" cy="639763"/>
            <a:chOff x="1305" y="3060"/>
            <a:chExt cx="133" cy="403"/>
          </a:xfrm>
        </p:grpSpPr>
        <p:sp>
          <p:nvSpPr>
            <p:cNvPr id="7230" name="Oval 62"/>
            <p:cNvSpPr>
              <a:spLocks noChangeArrowheads="1"/>
            </p:cNvSpPr>
            <p:nvPr/>
          </p:nvSpPr>
          <p:spPr bwMode="auto">
            <a:xfrm>
              <a:off x="1305" y="333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31" name="Oval 63"/>
            <p:cNvSpPr>
              <a:spLocks noChangeArrowheads="1"/>
            </p:cNvSpPr>
            <p:nvPr/>
          </p:nvSpPr>
          <p:spPr bwMode="auto">
            <a:xfrm>
              <a:off x="1305" y="30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32" name="AutoShape 64"/>
            <p:cNvCxnSpPr>
              <a:cxnSpLocks noChangeShapeType="1"/>
              <a:stCxn id="7231" idx="4"/>
              <a:endCxn id="7230" idx="0"/>
            </p:cNvCxnSpPr>
            <p:nvPr/>
          </p:nvCxnSpPr>
          <p:spPr bwMode="auto">
            <a:xfrm>
              <a:off x="1372" y="319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7233" name="Line 65"/>
          <p:cNvSpPr>
            <a:spLocks noChangeShapeType="1"/>
          </p:cNvSpPr>
          <p:nvPr/>
        </p:nvSpPr>
        <p:spPr bwMode="auto">
          <a:xfrm flipV="1">
            <a:off x="1611313" y="4962525"/>
            <a:ext cx="460375" cy="3587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234" name="Oval 66"/>
          <p:cNvSpPr>
            <a:spLocks noChangeArrowheads="1"/>
          </p:cNvSpPr>
          <p:nvPr/>
        </p:nvSpPr>
        <p:spPr bwMode="auto">
          <a:xfrm>
            <a:off x="3357563" y="4286250"/>
            <a:ext cx="215900" cy="215900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35" name="Line 67"/>
          <p:cNvSpPr>
            <a:spLocks noChangeShapeType="1"/>
          </p:cNvSpPr>
          <p:nvPr/>
        </p:nvSpPr>
        <p:spPr bwMode="auto">
          <a:xfrm flipV="1">
            <a:off x="2254250" y="4498975"/>
            <a:ext cx="1211263" cy="3937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7236" name="Group 68"/>
          <p:cNvGrpSpPr>
            <a:grpSpLocks/>
          </p:cNvGrpSpPr>
          <p:nvPr/>
        </p:nvGrpSpPr>
        <p:grpSpPr bwMode="auto">
          <a:xfrm>
            <a:off x="2857500" y="4857750"/>
            <a:ext cx="211138" cy="639763"/>
            <a:chOff x="1800" y="3060"/>
            <a:chExt cx="133" cy="403"/>
          </a:xfrm>
        </p:grpSpPr>
        <p:sp>
          <p:nvSpPr>
            <p:cNvPr id="7237" name="Oval 69"/>
            <p:cNvSpPr>
              <a:spLocks noChangeArrowheads="1"/>
            </p:cNvSpPr>
            <p:nvPr/>
          </p:nvSpPr>
          <p:spPr bwMode="auto">
            <a:xfrm>
              <a:off x="1800" y="333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38" name="Oval 70"/>
            <p:cNvSpPr>
              <a:spLocks noChangeArrowheads="1"/>
            </p:cNvSpPr>
            <p:nvPr/>
          </p:nvSpPr>
          <p:spPr bwMode="auto">
            <a:xfrm>
              <a:off x="1800" y="30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39" name="AutoShape 71"/>
            <p:cNvCxnSpPr>
              <a:cxnSpLocks noChangeShapeType="1"/>
              <a:stCxn id="7238" idx="4"/>
              <a:endCxn id="7237" idx="0"/>
            </p:cNvCxnSpPr>
            <p:nvPr/>
          </p:nvCxnSpPr>
          <p:spPr bwMode="auto">
            <a:xfrm>
              <a:off x="1867" y="319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7240" name="Line 72"/>
          <p:cNvSpPr>
            <a:spLocks noChangeShapeType="1"/>
          </p:cNvSpPr>
          <p:nvPr/>
        </p:nvSpPr>
        <p:spPr bwMode="auto">
          <a:xfrm flipV="1">
            <a:off x="2963863" y="4498975"/>
            <a:ext cx="501650" cy="3619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241" name="Oval 73"/>
          <p:cNvSpPr>
            <a:spLocks noChangeArrowheads="1"/>
          </p:cNvSpPr>
          <p:nvPr/>
        </p:nvSpPr>
        <p:spPr bwMode="auto">
          <a:xfrm>
            <a:off x="3357563" y="4857750"/>
            <a:ext cx="215900" cy="215900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42" name="Line 74"/>
          <p:cNvSpPr>
            <a:spLocks noChangeShapeType="1"/>
          </p:cNvSpPr>
          <p:nvPr/>
        </p:nvSpPr>
        <p:spPr bwMode="auto">
          <a:xfrm flipV="1">
            <a:off x="3463925" y="4500563"/>
            <a:ext cx="1588" cy="3619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7243" name="Group 75"/>
          <p:cNvGrpSpPr>
            <a:grpSpLocks/>
          </p:cNvGrpSpPr>
          <p:nvPr/>
        </p:nvGrpSpPr>
        <p:grpSpPr bwMode="auto">
          <a:xfrm>
            <a:off x="4071938" y="4857750"/>
            <a:ext cx="211137" cy="639763"/>
            <a:chOff x="2565" y="3060"/>
            <a:chExt cx="133" cy="403"/>
          </a:xfrm>
        </p:grpSpPr>
        <p:sp>
          <p:nvSpPr>
            <p:cNvPr id="7244" name="Oval 76"/>
            <p:cNvSpPr>
              <a:spLocks noChangeArrowheads="1"/>
            </p:cNvSpPr>
            <p:nvPr/>
          </p:nvSpPr>
          <p:spPr bwMode="auto">
            <a:xfrm>
              <a:off x="2565" y="333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45" name="Oval 77"/>
            <p:cNvSpPr>
              <a:spLocks noChangeArrowheads="1"/>
            </p:cNvSpPr>
            <p:nvPr/>
          </p:nvSpPr>
          <p:spPr bwMode="auto">
            <a:xfrm>
              <a:off x="2565" y="30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46" name="AutoShape 78"/>
            <p:cNvCxnSpPr>
              <a:cxnSpLocks noChangeShapeType="1"/>
              <a:stCxn id="7245" idx="4"/>
              <a:endCxn id="7244" idx="0"/>
            </p:cNvCxnSpPr>
            <p:nvPr/>
          </p:nvCxnSpPr>
          <p:spPr bwMode="auto">
            <a:xfrm>
              <a:off x="2632" y="3194"/>
              <a:ext cx="0" cy="13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grpSp>
        <p:nvGrpSpPr>
          <p:cNvPr id="7247" name="Group 79"/>
          <p:cNvGrpSpPr>
            <a:grpSpLocks/>
          </p:cNvGrpSpPr>
          <p:nvPr/>
        </p:nvGrpSpPr>
        <p:grpSpPr bwMode="auto">
          <a:xfrm>
            <a:off x="4714875" y="4286250"/>
            <a:ext cx="211138" cy="782638"/>
            <a:chOff x="2970" y="2700"/>
            <a:chExt cx="133" cy="493"/>
          </a:xfrm>
        </p:grpSpPr>
        <p:sp>
          <p:nvSpPr>
            <p:cNvPr id="7248" name="Oval 80"/>
            <p:cNvSpPr>
              <a:spLocks noChangeArrowheads="1"/>
            </p:cNvSpPr>
            <p:nvPr/>
          </p:nvSpPr>
          <p:spPr bwMode="auto">
            <a:xfrm>
              <a:off x="2970" y="30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49" name="Oval 81"/>
            <p:cNvSpPr>
              <a:spLocks noChangeArrowheads="1"/>
            </p:cNvSpPr>
            <p:nvPr/>
          </p:nvSpPr>
          <p:spPr bwMode="auto">
            <a:xfrm>
              <a:off x="2970" y="270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50" name="AutoShape 82"/>
            <p:cNvCxnSpPr>
              <a:cxnSpLocks noChangeShapeType="1"/>
              <a:stCxn id="7249" idx="4"/>
              <a:endCxn id="7248" idx="0"/>
            </p:cNvCxnSpPr>
            <p:nvPr/>
          </p:nvCxnSpPr>
          <p:spPr bwMode="auto">
            <a:xfrm>
              <a:off x="3037" y="2834"/>
              <a:ext cx="0" cy="22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7251" name="Line 83"/>
          <p:cNvSpPr>
            <a:spLocks noChangeShapeType="1"/>
          </p:cNvSpPr>
          <p:nvPr/>
        </p:nvSpPr>
        <p:spPr bwMode="auto">
          <a:xfrm flipV="1">
            <a:off x="4254500" y="4465638"/>
            <a:ext cx="492125" cy="42703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7252" name="Group 84"/>
          <p:cNvGrpSpPr>
            <a:grpSpLocks/>
          </p:cNvGrpSpPr>
          <p:nvPr/>
        </p:nvGrpSpPr>
        <p:grpSpPr bwMode="auto">
          <a:xfrm>
            <a:off x="5500688" y="4286250"/>
            <a:ext cx="211137" cy="782638"/>
            <a:chOff x="3465" y="2700"/>
            <a:chExt cx="133" cy="493"/>
          </a:xfrm>
        </p:grpSpPr>
        <p:sp>
          <p:nvSpPr>
            <p:cNvPr id="7253" name="Oval 85"/>
            <p:cNvSpPr>
              <a:spLocks noChangeArrowheads="1"/>
            </p:cNvSpPr>
            <p:nvPr/>
          </p:nvSpPr>
          <p:spPr bwMode="auto">
            <a:xfrm>
              <a:off x="3465" y="306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54" name="Oval 86"/>
            <p:cNvSpPr>
              <a:spLocks noChangeArrowheads="1"/>
            </p:cNvSpPr>
            <p:nvPr/>
          </p:nvSpPr>
          <p:spPr bwMode="auto">
            <a:xfrm>
              <a:off x="3465" y="2700"/>
              <a:ext cx="133" cy="133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7255" name="AutoShape 87"/>
            <p:cNvCxnSpPr>
              <a:cxnSpLocks noChangeShapeType="1"/>
              <a:stCxn id="7254" idx="4"/>
              <a:endCxn id="7253" idx="0"/>
            </p:cNvCxnSpPr>
            <p:nvPr/>
          </p:nvCxnSpPr>
          <p:spPr bwMode="auto">
            <a:xfrm>
              <a:off x="3532" y="2834"/>
              <a:ext cx="0" cy="22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</p:cxnSp>
      </p:grpSp>
      <p:sp>
        <p:nvSpPr>
          <p:cNvPr id="7256" name="Oval 88"/>
          <p:cNvSpPr>
            <a:spLocks noChangeArrowheads="1"/>
          </p:cNvSpPr>
          <p:nvPr/>
        </p:nvSpPr>
        <p:spPr bwMode="auto">
          <a:xfrm>
            <a:off x="6215063" y="4286250"/>
            <a:ext cx="215900" cy="215900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57" name="Oval 89"/>
          <p:cNvSpPr>
            <a:spLocks noChangeArrowheads="1"/>
          </p:cNvSpPr>
          <p:nvPr/>
        </p:nvSpPr>
        <p:spPr bwMode="auto">
          <a:xfrm>
            <a:off x="6215063" y="3643313"/>
            <a:ext cx="215900" cy="215900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7258" name="AutoShape 90"/>
          <p:cNvCxnSpPr>
            <a:cxnSpLocks noChangeShapeType="1"/>
            <a:stCxn id="7257" idx="4"/>
            <a:endCxn id="7256" idx="0"/>
          </p:cNvCxnSpPr>
          <p:nvPr/>
        </p:nvCxnSpPr>
        <p:spPr bwMode="auto">
          <a:xfrm>
            <a:off x="6323013" y="3859213"/>
            <a:ext cx="1587" cy="4270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59" name="AutoShape 91"/>
          <p:cNvCxnSpPr>
            <a:cxnSpLocks noChangeShapeType="1"/>
            <a:stCxn id="7257" idx="4"/>
            <a:endCxn id="7254" idx="7"/>
          </p:cNvCxnSpPr>
          <p:nvPr/>
        </p:nvCxnSpPr>
        <p:spPr bwMode="auto">
          <a:xfrm flipH="1">
            <a:off x="5683250" y="3859213"/>
            <a:ext cx="639763" cy="4587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60" name="AutoShape 92"/>
          <p:cNvCxnSpPr>
            <a:cxnSpLocks noChangeShapeType="1"/>
            <a:stCxn id="7257" idx="4"/>
            <a:endCxn id="7249" idx="7"/>
          </p:cNvCxnSpPr>
          <p:nvPr/>
        </p:nvCxnSpPr>
        <p:spPr bwMode="auto">
          <a:xfrm flipH="1">
            <a:off x="4897438" y="3859213"/>
            <a:ext cx="1425575" cy="4587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7261" name="AutoShape 93"/>
          <p:cNvCxnSpPr>
            <a:cxnSpLocks noChangeShapeType="1"/>
            <a:stCxn id="7257" idx="4"/>
            <a:endCxn id="7234" idx="7"/>
          </p:cNvCxnSpPr>
          <p:nvPr/>
        </p:nvCxnSpPr>
        <p:spPr bwMode="auto">
          <a:xfrm flipH="1">
            <a:off x="3541713" y="3859213"/>
            <a:ext cx="2781300" cy="4587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7262" name="Oval 94"/>
          <p:cNvSpPr>
            <a:spLocks noChangeArrowheads="1"/>
          </p:cNvSpPr>
          <p:nvPr/>
        </p:nvSpPr>
        <p:spPr bwMode="auto">
          <a:xfrm>
            <a:off x="785813" y="3929063"/>
            <a:ext cx="3071812" cy="2214562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63" name="Text Box 95"/>
          <p:cNvSpPr txBox="1">
            <a:spLocks noChangeArrowheads="1"/>
          </p:cNvSpPr>
          <p:nvPr/>
        </p:nvSpPr>
        <p:spPr bwMode="auto">
          <a:xfrm>
            <a:off x="1285875" y="4214813"/>
            <a:ext cx="411163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</a:t>
            </a:r>
          </a:p>
        </p:txBody>
      </p:sp>
      <p:sp>
        <p:nvSpPr>
          <p:cNvPr id="7264" name="Oval 96"/>
          <p:cNvSpPr>
            <a:spLocks noChangeArrowheads="1"/>
          </p:cNvSpPr>
          <p:nvPr/>
        </p:nvSpPr>
        <p:spPr bwMode="auto">
          <a:xfrm>
            <a:off x="3929063" y="4214813"/>
            <a:ext cx="1143000" cy="1500187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65" name="Text Box 97"/>
          <p:cNvSpPr txBox="1">
            <a:spLocks noChangeArrowheads="1"/>
          </p:cNvSpPr>
          <p:nvPr/>
        </p:nvSpPr>
        <p:spPr bwMode="auto">
          <a:xfrm>
            <a:off x="4071938" y="4357688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7266" name="Oval 98"/>
          <p:cNvSpPr>
            <a:spLocks noChangeArrowheads="1"/>
          </p:cNvSpPr>
          <p:nvPr/>
        </p:nvSpPr>
        <p:spPr bwMode="auto">
          <a:xfrm>
            <a:off x="5429250" y="4214813"/>
            <a:ext cx="358775" cy="1000125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67" name="Text Box 99"/>
          <p:cNvSpPr txBox="1">
            <a:spLocks noChangeArrowheads="1"/>
          </p:cNvSpPr>
          <p:nvPr/>
        </p:nvSpPr>
        <p:spPr bwMode="auto">
          <a:xfrm>
            <a:off x="5715000" y="4929188"/>
            <a:ext cx="411163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7268" name="Oval 100"/>
          <p:cNvSpPr>
            <a:spLocks noChangeArrowheads="1"/>
          </p:cNvSpPr>
          <p:nvPr/>
        </p:nvSpPr>
        <p:spPr bwMode="auto">
          <a:xfrm>
            <a:off x="6143625" y="4214813"/>
            <a:ext cx="358775" cy="431800"/>
          </a:xfrm>
          <a:prstGeom prst="ellipse">
            <a:avLst/>
          </a:prstGeom>
          <a:noFill/>
          <a:ln w="1908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269" name="Text Box 101"/>
          <p:cNvSpPr txBox="1">
            <a:spLocks noChangeArrowheads="1"/>
          </p:cNvSpPr>
          <p:nvPr/>
        </p:nvSpPr>
        <p:spPr bwMode="auto">
          <a:xfrm>
            <a:off x="6500813" y="4357688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77046FA-AB1B-4758-B6B9-15040FA7A3A9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572000" y="2349500"/>
            <a:ext cx="2520950" cy="12239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Binomial Trees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5564188" y="3478213"/>
            <a:ext cx="1008062" cy="1165225"/>
          </a:xfrm>
          <a:prstGeom prst="triangle">
            <a:avLst>
              <a:gd name="adj" fmla="val 50000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6778625" y="3500438"/>
            <a:ext cx="722313" cy="760412"/>
          </a:xfrm>
          <a:prstGeom prst="triangle">
            <a:avLst>
              <a:gd name="adj" fmla="val 50000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2268538" y="3486150"/>
            <a:ext cx="1370012" cy="1800225"/>
          </a:xfrm>
          <a:prstGeom prst="triangle">
            <a:avLst>
              <a:gd name="adj" fmla="val 50000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k-2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611188" y="3500438"/>
            <a:ext cx="1657350" cy="2143125"/>
          </a:xfrm>
          <a:prstGeom prst="triangle">
            <a:avLst>
              <a:gd name="adj" fmla="val 50000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1258888" y="3429000"/>
            <a:ext cx="361950" cy="360363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427538" y="3716338"/>
            <a:ext cx="71437" cy="8255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716463" y="3716338"/>
            <a:ext cx="71437" cy="8255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5003800" y="3716338"/>
            <a:ext cx="71438" cy="8255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5292725" y="3716338"/>
            <a:ext cx="71438" cy="8255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851275" y="3716338"/>
            <a:ext cx="71438" cy="8255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4140200" y="3716338"/>
            <a:ext cx="71438" cy="82550"/>
          </a:xfrm>
          <a:prstGeom prst="ellipse">
            <a:avLst/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8209" name="AutoShape 17"/>
          <p:cNvCxnSpPr>
            <a:cxnSpLocks noChangeShapeType="1"/>
            <a:stCxn id="8202" idx="6"/>
          </p:cNvCxnSpPr>
          <p:nvPr/>
        </p:nvCxnSpPr>
        <p:spPr bwMode="auto">
          <a:xfrm flipV="1">
            <a:off x="1620838" y="2278063"/>
            <a:ext cx="2663825" cy="13319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8210" name="AutoShape 18"/>
          <p:cNvCxnSpPr>
            <a:cxnSpLocks noChangeShapeType="1"/>
          </p:cNvCxnSpPr>
          <p:nvPr/>
        </p:nvCxnSpPr>
        <p:spPr bwMode="auto">
          <a:xfrm flipV="1">
            <a:off x="3113088" y="2378075"/>
            <a:ext cx="1216025" cy="11953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8211" name="AutoShape 19"/>
          <p:cNvCxnSpPr>
            <a:cxnSpLocks noChangeShapeType="1"/>
          </p:cNvCxnSpPr>
          <p:nvPr/>
        </p:nvCxnSpPr>
        <p:spPr bwMode="auto">
          <a:xfrm flipH="1" flipV="1">
            <a:off x="4529138" y="2378075"/>
            <a:ext cx="1379537" cy="10937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cxnSp>
        <p:nvCxnSpPr>
          <p:cNvPr id="8212" name="AutoShape 20"/>
          <p:cNvCxnSpPr>
            <a:cxnSpLocks noChangeShapeType="1"/>
          </p:cNvCxnSpPr>
          <p:nvPr/>
        </p:nvCxnSpPr>
        <p:spPr bwMode="auto">
          <a:xfrm>
            <a:off x="4572000" y="2278063"/>
            <a:ext cx="3355975" cy="12652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cxnSp>
      <p:sp>
        <p:nvSpPr>
          <p:cNvPr id="8213" name="AutoShape 21"/>
          <p:cNvSpPr>
            <a:spLocks/>
          </p:cNvSpPr>
          <p:nvPr/>
        </p:nvSpPr>
        <p:spPr bwMode="auto">
          <a:xfrm rot="16200000">
            <a:off x="4491832" y="1720056"/>
            <a:ext cx="215900" cy="8062913"/>
          </a:xfrm>
          <a:prstGeom prst="leftBrace">
            <a:avLst>
              <a:gd name="adj1" fmla="val 311213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143000" y="4929188"/>
            <a:ext cx="592138" cy="509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4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4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5857875" y="4143375"/>
            <a:ext cx="411163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958013" y="3862388"/>
            <a:ext cx="411162" cy="4413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0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7786688" y="3786188"/>
            <a:ext cx="463550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Bo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4429125" y="5786438"/>
            <a:ext cx="792163" cy="5794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</a:p>
        </p:txBody>
      </p:sp>
      <p:sp>
        <p:nvSpPr>
          <p:cNvPr id="8219" name="Oval 27"/>
          <p:cNvSpPr>
            <a:spLocks noChangeArrowheads="1"/>
          </p:cNvSpPr>
          <p:nvPr/>
        </p:nvSpPr>
        <p:spPr bwMode="auto">
          <a:xfrm>
            <a:off x="2786063" y="3429000"/>
            <a:ext cx="361950" cy="360363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5857875" y="3429000"/>
            <a:ext cx="361950" cy="360363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6929438" y="3429000"/>
            <a:ext cx="361950" cy="360363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7715250" y="3429000"/>
            <a:ext cx="361950" cy="360363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4286250" y="2071688"/>
            <a:ext cx="361950" cy="360362"/>
          </a:xfrm>
          <a:prstGeom prst="ellipse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7CDC4A3-8830-47F2-8702-B6931CB66D7A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3820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Properties of Binomial Trees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435975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609600" indent="-6064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3200">
                <a:solidFill>
                  <a:srgbClr val="FF3300"/>
                </a:solidFill>
                <a:ea typeface="Droid Sans Fallback" charset="0"/>
                <a:cs typeface="Droid Sans Fallback" charset="0"/>
              </a:rPr>
              <a:t>LEMMA: 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For the binomial tree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;</a:t>
            </a:r>
          </a:p>
          <a:p>
            <a:pPr marL="606425" indent="-60325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AutoNum type="arabicPeriod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There are 2</a:t>
            </a:r>
            <a:r>
              <a:rPr lang="tr-TR" sz="3200" i="1" baseline="30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nodes,</a:t>
            </a:r>
          </a:p>
          <a:p>
            <a:pPr marL="606425" indent="-60325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AutoNum type="arabicPeriod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height of tree is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</a:t>
            </a:r>
          </a:p>
          <a:p>
            <a:pPr marL="606425" indent="-60325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AutoNum type="arabicPeriod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There are exactly         nodes at depth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for      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 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 0,1,..,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US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and</a:t>
            </a:r>
          </a:p>
          <a:p>
            <a:pPr marL="606425" indent="-603250">
              <a:lnSpc>
                <a:spcPct val="90000"/>
              </a:lnSpc>
              <a:spcBef>
                <a:spcPts val="800"/>
              </a:spcBef>
              <a:buFont typeface="Times New Roman" pitchFamily="16" charset="0"/>
              <a:buAutoNum type="arabicPeriod"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root has degree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&gt; degree of any other node if the children of the root are numbered from left to right as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k-1, k-2,...</a:t>
            </a:r>
            <a:r>
              <a:rPr lang="en-US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0;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child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the root of a subtree </a:t>
            </a:r>
            <a:r>
              <a:rPr lang="tr-TR" sz="32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32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 marL="608013" indent="-606425">
              <a:lnSpc>
                <a:spcPct val="90000"/>
              </a:lnSpc>
              <a:spcBef>
                <a:spcPts val="800"/>
              </a:spcBef>
              <a:buClrTx/>
              <a:buFontTx/>
              <a:buNone/>
              <a:tabLst>
                <a:tab pos="609600" algn="l"/>
                <a:tab pos="1057275" algn="l"/>
                <a:tab pos="1506538" algn="l"/>
                <a:tab pos="1955800" algn="l"/>
                <a:tab pos="2405063" algn="l"/>
                <a:tab pos="2854325" algn="l"/>
                <a:tab pos="3303588" algn="l"/>
                <a:tab pos="3752850" algn="l"/>
                <a:tab pos="4202113" algn="l"/>
                <a:tab pos="4651375" algn="l"/>
                <a:tab pos="5100638" algn="l"/>
                <a:tab pos="5549900" algn="l"/>
                <a:tab pos="5999163" algn="l"/>
                <a:tab pos="6448425" algn="l"/>
                <a:tab pos="6897688" algn="l"/>
                <a:tab pos="7346950" algn="l"/>
                <a:tab pos="7796213" algn="l"/>
                <a:tab pos="8245475" algn="l"/>
                <a:tab pos="8694738" algn="l"/>
                <a:tab pos="9144000" algn="l"/>
                <a:tab pos="9593263" algn="l"/>
              </a:tabLst>
            </a:pPr>
            <a:endParaRPr lang="tr-TR" sz="3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4191000" y="3071813"/>
            <a:ext cx="520700" cy="947737"/>
            <a:chOff x="2640" y="1935"/>
            <a:chExt cx="328" cy="597"/>
          </a:xfrm>
        </p:grpSpPr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2640" y="2016"/>
              <a:ext cx="328" cy="478"/>
            </a:xfrm>
            <a:prstGeom prst="bracketPair">
              <a:avLst>
                <a:gd name="adj" fmla="val 17130"/>
              </a:avLst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2709" y="1935"/>
              <a:ext cx="246" cy="32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28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k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709" y="2205"/>
              <a:ext cx="175" cy="327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tr-TR" sz="2800" i="1">
                  <a:solidFill>
                    <a:srgbClr val="000000"/>
                  </a:solidFill>
                  <a:ea typeface="Droid Sans Fallback" charset="0"/>
                  <a:cs typeface="Droid Sans Fallback" charset="0"/>
                </a:rPr>
                <a:t>i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E55DF3D-1835-4EF7-A046-61398FD4EC71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36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Properties of Binomial Trees</a:t>
            </a:r>
            <a:r>
              <a:rPr lang="tr-TR" sz="44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412875"/>
            <a:ext cx="8229600" cy="4968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The proof is by induction on k.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For each property, the basis is the binomial tree B </a:t>
            </a:r>
            <a:r>
              <a:rPr lang="en-IN" sz="2400" b="1" baseline="-1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.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Verifying that each property holds for B </a:t>
            </a:r>
            <a:r>
              <a:rPr lang="en-IN" sz="2400" b="1" baseline="-1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0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is trivial.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For the inductive step, we assume that the lemma holds for B </a:t>
            </a:r>
            <a:r>
              <a:rPr lang="en-IN" sz="2400" b="1" baseline="-1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 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1. Binomial tree B</a:t>
            </a:r>
            <a:r>
              <a:rPr lang="en-IN" sz="2400" b="1" baseline="-33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k  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consists of two trees of B </a:t>
            </a:r>
            <a:r>
              <a:rPr lang="en-IN" sz="2400" b="1" baseline="-33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 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, and hence B </a:t>
            </a:r>
            <a:r>
              <a:rPr lang="en-IN" sz="2400" b="1" baseline="-33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has </a:t>
            </a: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 </a:t>
            </a:r>
            <a:r>
              <a:rPr lang="en-IN" sz="2400" b="1" baseline="33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  </a:t>
            </a: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+ 2 </a:t>
            </a:r>
            <a:r>
              <a:rPr lang="en-IN" sz="2400" b="1" baseline="33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 -1</a:t>
            </a: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IN" sz="2400" b="1" baseline="1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 2 </a:t>
            </a:r>
            <a:r>
              <a:rPr lang="en-IN" sz="2400" b="1" baseline="33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IN" sz="2400" b="1" baseline="1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nodes.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. Because of the way in which the two copies of B </a:t>
            </a:r>
            <a:r>
              <a:rPr lang="en-IN" sz="2400" b="1" baseline="-1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are linked to form B k , the maximum depth of a node in B</a:t>
            </a:r>
            <a:r>
              <a:rPr lang="en-IN" sz="2400" b="1" baseline="-12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k 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is one greater than the maximum depth in B </a:t>
            </a:r>
            <a:r>
              <a:rPr lang="en-IN" sz="2400" b="1" baseline="-330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.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By the inductive hypothesis, this maximum depth is (k - 1) + 1 = k.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dirty="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 </a:t>
            </a: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dirty="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CS 473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t>Lecture X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CCF9FE3-2D34-444A-AD0F-E019B3DC3B5C}" type="slidenum">
              <a:rPr lang="en-US" sz="1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400">
              <a:solidFill>
                <a:srgbClr val="000000"/>
              </a:solidFill>
              <a:latin typeface="Arial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458200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4000">
                <a:solidFill>
                  <a:srgbClr val="0000FF"/>
                </a:solidFill>
                <a:ea typeface="Droid Sans Fallback" charset="0"/>
                <a:cs typeface="Droid Sans Fallback" charset="0"/>
              </a:rPr>
              <a:t>Properties of Binomial Trees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9725">
              <a:spcBef>
                <a:spcPts val="6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32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3. </a:t>
            </a:r>
            <a:r>
              <a:rPr lang="tr-TR" sz="2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Let D(</a:t>
            </a:r>
            <a:r>
              <a:rPr lang="tr-TR" sz="26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k,i</a:t>
            </a:r>
            <a:r>
              <a:rPr lang="tr-TR" sz="2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) denote the number of nodes  at depth </a:t>
            </a:r>
            <a:r>
              <a:rPr lang="tr-TR" sz="26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 </a:t>
            </a:r>
            <a:r>
              <a:rPr lang="tr-TR" sz="2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of a </a:t>
            </a:r>
            <a:r>
              <a:rPr lang="tr-TR" sz="26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6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2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;</a:t>
            </a:r>
          </a:p>
          <a:p>
            <a:pPr marL="342900" indent="-339725">
              <a:spcBef>
                <a:spcPts val="65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26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3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tr-TR" sz="320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342900" indent="-339725">
              <a:lnSpc>
                <a:spcPts val="4175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   			</a:t>
            </a:r>
            <a:r>
              <a:rPr lang="en-US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</a:t>
            </a:r>
          </a:p>
          <a:p>
            <a:pPr marL="342900" indent="-339725">
              <a:lnSpc>
                <a:spcPct val="17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				    true by induction</a:t>
            </a:r>
          </a:p>
        </p:txBody>
      </p:sp>
      <p:sp>
        <p:nvSpPr>
          <p:cNvPr id="11270" name="AutoShape 6"/>
          <p:cNvSpPr>
            <a:spLocks/>
          </p:cNvSpPr>
          <p:nvPr/>
        </p:nvSpPr>
        <p:spPr bwMode="auto">
          <a:xfrm rot="16200000">
            <a:off x="2405062" y="3011488"/>
            <a:ext cx="182563" cy="2382838"/>
          </a:xfrm>
          <a:prstGeom prst="leftBrace">
            <a:avLst>
              <a:gd name="adj1" fmla="val 108768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1754188" y="2286000"/>
            <a:ext cx="59309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1381125" y="2468563"/>
            <a:ext cx="2314575" cy="1590675"/>
            <a:chOff x="870" y="1555"/>
            <a:chExt cx="1458" cy="1002"/>
          </a:xfrm>
        </p:grpSpPr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870" y="1595"/>
              <a:ext cx="1458" cy="962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4" name="Oval 10"/>
            <p:cNvSpPr>
              <a:spLocks noChangeArrowheads="1"/>
            </p:cNvSpPr>
            <p:nvPr/>
          </p:nvSpPr>
          <p:spPr bwMode="auto">
            <a:xfrm>
              <a:off x="1503" y="1555"/>
              <a:ext cx="188" cy="118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154238" y="4244975"/>
            <a:ext cx="773112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</a:p>
        </p:txBody>
      </p:sp>
      <p:grpSp>
        <p:nvGrpSpPr>
          <p:cNvPr id="11276" name="Group 12"/>
          <p:cNvGrpSpPr>
            <a:grpSpLocks/>
          </p:cNvGrpSpPr>
          <p:nvPr/>
        </p:nvGrpSpPr>
        <p:grpSpPr bwMode="auto">
          <a:xfrm>
            <a:off x="4471988" y="2193925"/>
            <a:ext cx="2343150" cy="1543050"/>
            <a:chOff x="2817" y="1382"/>
            <a:chExt cx="1476" cy="972"/>
          </a:xfrm>
        </p:grpSpPr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>
              <a:off x="2817" y="1420"/>
              <a:ext cx="1476" cy="934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3458" y="1382"/>
              <a:ext cx="191" cy="115"/>
            </a:xfrm>
            <a:prstGeom prst="ellipse">
              <a:avLst/>
            </a:prstGeom>
            <a:solidFill>
              <a:srgbClr val="BBE0E3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279" name="AutoShape 15"/>
          <p:cNvSpPr>
            <a:spLocks/>
          </p:cNvSpPr>
          <p:nvPr/>
        </p:nvSpPr>
        <p:spPr bwMode="auto">
          <a:xfrm rot="16200000">
            <a:off x="5569745" y="2691606"/>
            <a:ext cx="182562" cy="2384425"/>
          </a:xfrm>
          <a:prstGeom prst="leftBrace">
            <a:avLst>
              <a:gd name="adj1" fmla="val 108841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673725" y="3860800"/>
            <a:ext cx="771525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8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</a:t>
            </a:r>
            <a:r>
              <a:rPr lang="tr-TR" sz="2800" i="1" baseline="-25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V="1">
            <a:off x="2668588" y="2282825"/>
            <a:ext cx="2833687" cy="233363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1763713" y="2559050"/>
            <a:ext cx="779462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1951038" y="3289300"/>
            <a:ext cx="1160462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4784725" y="3289300"/>
            <a:ext cx="1674813" cy="1588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3111500" y="3289300"/>
            <a:ext cx="167322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6459538" y="3289300"/>
            <a:ext cx="1287462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cxnSp>
        <p:nvCxnSpPr>
          <p:cNvPr id="11287" name="AutoShape 23"/>
          <p:cNvCxnSpPr>
            <a:cxnSpLocks noChangeShapeType="1"/>
          </p:cNvCxnSpPr>
          <p:nvPr/>
        </p:nvCxnSpPr>
        <p:spPr bwMode="auto">
          <a:xfrm flipH="1">
            <a:off x="7072313" y="2286000"/>
            <a:ext cx="30162" cy="10001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11288" name="AutoShape 24"/>
          <p:cNvCxnSpPr>
            <a:cxnSpLocks noChangeShapeType="1"/>
          </p:cNvCxnSpPr>
          <p:nvPr/>
        </p:nvCxnSpPr>
        <p:spPr bwMode="auto">
          <a:xfrm>
            <a:off x="1714500" y="2286000"/>
            <a:ext cx="1588" cy="2730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071563" y="2214563"/>
            <a:ext cx="609600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d=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278688" y="2663825"/>
            <a:ext cx="550862" cy="39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d=i</a:t>
            </a:r>
          </a:p>
        </p:txBody>
      </p:sp>
      <p:sp>
        <p:nvSpPr>
          <p:cNvPr id="11291" name="AutoShape 27"/>
          <p:cNvSpPr>
            <a:spLocks/>
          </p:cNvSpPr>
          <p:nvPr/>
        </p:nvSpPr>
        <p:spPr bwMode="auto">
          <a:xfrm rot="16200000">
            <a:off x="2474119" y="2853532"/>
            <a:ext cx="44450" cy="1096962"/>
          </a:xfrm>
          <a:prstGeom prst="leftBrace">
            <a:avLst>
              <a:gd name="adj1" fmla="val 205655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92" name="AutoShape 28"/>
          <p:cNvSpPr>
            <a:spLocks/>
          </p:cNvSpPr>
          <p:nvPr/>
        </p:nvSpPr>
        <p:spPr bwMode="auto">
          <a:xfrm rot="16200000">
            <a:off x="5541169" y="2620169"/>
            <a:ext cx="92075" cy="1611313"/>
          </a:xfrm>
          <a:prstGeom prst="leftBrace">
            <a:avLst>
              <a:gd name="adj1" fmla="val 145833"/>
              <a:gd name="adj2" fmla="val 4901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2532063" y="2559050"/>
            <a:ext cx="1587" cy="73025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2532063" y="2603500"/>
            <a:ext cx="1587" cy="685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5622925" y="2286000"/>
            <a:ext cx="1588" cy="10033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2643188" y="2714625"/>
            <a:ext cx="765175" cy="39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d=i-</a:t>
            </a:r>
            <a:r>
              <a:rPr lang="en-US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5603875" y="2757488"/>
            <a:ext cx="550863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d=i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1868488" y="3484563"/>
            <a:ext cx="1273175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(k-1,i -1)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5172075" y="3433763"/>
            <a:ext cx="1060450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(k-1, i)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09600" y="5334000"/>
            <a:ext cx="3600450" cy="39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D(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,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)=D(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-1,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 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-1) + D(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-1,</a:t>
            </a:r>
            <a:r>
              <a:rPr lang="tr-TR" sz="2000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  <a:r>
              <a:rPr lang="tr-TR" sz="20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)   =</a:t>
            </a:r>
          </a:p>
        </p:txBody>
      </p:sp>
      <p:sp>
        <p:nvSpPr>
          <p:cNvPr id="11301" name="AutoShape 37"/>
          <p:cNvSpPr>
            <a:spLocks noChangeArrowheads="1"/>
          </p:cNvSpPr>
          <p:nvPr/>
        </p:nvSpPr>
        <p:spPr bwMode="auto">
          <a:xfrm>
            <a:off x="4283075" y="5262563"/>
            <a:ext cx="719138" cy="719137"/>
          </a:xfrm>
          <a:prstGeom prst="bracketPair">
            <a:avLst>
              <a:gd name="adj" fmla="val 1713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02" name="AutoShape 38"/>
          <p:cNvSpPr>
            <a:spLocks noChangeArrowheads="1"/>
          </p:cNvSpPr>
          <p:nvPr/>
        </p:nvSpPr>
        <p:spPr bwMode="auto">
          <a:xfrm>
            <a:off x="5578475" y="5262563"/>
            <a:ext cx="720725" cy="719137"/>
          </a:xfrm>
          <a:prstGeom prst="bracketPair">
            <a:avLst>
              <a:gd name="adj" fmla="val 1713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03" name="AutoShape 39"/>
          <p:cNvSpPr>
            <a:spLocks noChangeArrowheads="1"/>
          </p:cNvSpPr>
          <p:nvPr/>
        </p:nvSpPr>
        <p:spPr bwMode="auto">
          <a:xfrm>
            <a:off x="6946900" y="5262563"/>
            <a:ext cx="504825" cy="719137"/>
          </a:xfrm>
          <a:prstGeom prst="bracketPair">
            <a:avLst>
              <a:gd name="adj" fmla="val 1713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4425950" y="5264150"/>
            <a:ext cx="4730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4425950" y="5622925"/>
            <a:ext cx="50165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 -1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5199063" y="5427663"/>
            <a:ext cx="334962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+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5702300" y="5211763"/>
            <a:ext cx="4730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k-1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5715000" y="5562600"/>
            <a:ext cx="4191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i </a:t>
            </a:r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6494463" y="5427663"/>
            <a:ext cx="334962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=</a:t>
            </a:r>
          </a:p>
        </p:txBody>
      </p:sp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7070725" y="5138738"/>
            <a:ext cx="2825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k</a:t>
            </a:r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7061200" y="5572125"/>
            <a:ext cx="244475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tr-TR" i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</a:t>
            </a:r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4714875" y="4783138"/>
            <a:ext cx="428625" cy="482600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 flipH="1" flipV="1">
            <a:off x="5497513" y="4783138"/>
            <a:ext cx="342900" cy="457200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8" ma:contentTypeDescription="Create a new document." ma:contentTypeScope="" ma:versionID="47672c4b886260e8e6784f7250205eaf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385fd464c505d6bcf43ee5d3fb3f35bf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5A3823-61A3-4F0E-B44A-2055F16FF1B3}"/>
</file>

<file path=customXml/itemProps2.xml><?xml version="1.0" encoding="utf-8"?>
<ds:datastoreItem xmlns:ds="http://schemas.openxmlformats.org/officeDocument/2006/customXml" ds:itemID="{375C1B87-5E20-4294-8CAD-44FC86CDDCF5}"/>
</file>

<file path=customXml/itemProps3.xml><?xml version="1.0" encoding="utf-8"?>
<ds:datastoreItem xmlns:ds="http://schemas.openxmlformats.org/officeDocument/2006/customXml" ds:itemID="{DC190F2F-A43A-4A45-AC5E-DEE621FF12D2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1487</TotalTime>
  <Words>2307</Words>
  <Application>Microsoft Office PowerPoint</Application>
  <PresentationFormat>On-screen Show (4:3)</PresentationFormat>
  <Paragraphs>706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Equity</vt:lpstr>
      <vt:lpstr>Binomial Heaps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HEAPS</dc:title>
  <dc:creator>Ergin NOYAN</dc:creator>
  <cp:lastModifiedBy>ucer</cp:lastModifiedBy>
  <cp:revision>138</cp:revision>
  <cp:lastPrinted>1601-01-01T00:00:00Z</cp:lastPrinted>
  <dcterms:created xsi:type="dcterms:W3CDTF">2004-12-05T07:43:41Z</dcterms:created>
  <dcterms:modified xsi:type="dcterms:W3CDTF">2020-09-30T05:12:07Z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