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65" r:id="rId2"/>
    <p:sldId id="257" r:id="rId3"/>
    <p:sldId id="382" r:id="rId4"/>
    <p:sldId id="366" r:id="rId5"/>
    <p:sldId id="381" r:id="rId6"/>
    <p:sldId id="370" r:id="rId7"/>
    <p:sldId id="371" r:id="rId8"/>
    <p:sldId id="367" r:id="rId9"/>
    <p:sldId id="368" r:id="rId10"/>
    <p:sldId id="369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6" r:id="rId32"/>
    <p:sldId id="395" r:id="rId33"/>
    <p:sldId id="3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0239" autoAdjust="0"/>
  </p:normalViewPr>
  <p:slideViewPr>
    <p:cSldViewPr snapToGrid="0">
      <p:cViewPr varScale="1">
        <p:scale>
          <a:sx n="65" d="100"/>
          <a:sy n="65" d="100"/>
        </p:scale>
        <p:origin x="-9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FB59-DF28-428B-8187-93123B19889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A430-D55F-4E20-B2B5-36B26D989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985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8422C9-F0BB-4383-832A-0F1914ADA3D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IN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376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D47DB0-80D4-4939-9669-41CBD07FE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526709B-9F6E-4AE2-A1D7-3EAF9EA6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EE9581-16AE-4A69-AC1D-C047D42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2C1CAA-C249-4411-ACDE-A04DA79E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E83E22-C76E-48C5-A2CD-B8A45BFF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08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F31A74-2DA6-421A-99D2-3375C9B8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DC0C7A7-8BE2-4774-977E-64C00BF3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263B85-E018-408C-9EAA-FB04195E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CA08E5-C796-456B-89B2-AF4556AF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4124D8-1E8C-4F3B-A303-AD9F35C7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345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5899180-8169-4DA5-9BD6-7A8B54EB5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C84B28-03B2-4F94-AEC8-7CEADB849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E67071-9541-42F3-9D23-CDE0985B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5AB6A1-E018-494C-8743-1193B7D5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09F24-ED11-4720-B62A-20E8F42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444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C28C6-419C-4E78-9516-A1B77184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08189F-B08D-4F6B-A371-B229AD4A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4F8F08-DBA1-4B4E-A4FE-7FB60B1B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6B1616-0136-4359-B970-672B6368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CB26F3-47EA-4D3F-A823-93EF4577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260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3A8C39-8642-4AAF-A367-7DCC06AC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FCA27F-29B5-4436-9065-ED796A3B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F770F2-5380-4894-8506-09484586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61087C-CF50-4CFA-A6BD-0854AE1B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1B7118-F73B-48CB-970C-B321660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682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ADDC31-2E06-467F-B277-A077B6F1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0C7DDD-6A68-4D55-95EB-ADAF94FF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F9BE3A-09B1-4163-85E2-527C6F03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A60BC-60A5-46EA-907A-8ACD26CF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2FE22A-7373-4913-96BD-6EA1E537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E4FCDA-7544-4BD2-BCF1-49098B53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278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CBDE12-4A81-40A4-9CBD-B896B7BE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FFACAB-C551-4BEC-B39E-C65548CF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AD79AB-0890-4C81-B424-D40ADC153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879D425-EC0F-44ED-AA71-C58295C9D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CF9F2E0-CB82-4F65-8A4C-5E21A8AC5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06C7078-FF80-413B-85E8-1748E15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52A41CD-272F-4B0F-BFED-50C4646E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3207C7B-00EA-4963-8DF2-C59EFC88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18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1C836-B710-4358-82E2-88D5FD6A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533957C-E359-4673-922E-583E62CA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18651EF-6DEE-4754-A57C-63371734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55EEF8-FFB2-42B8-968B-6ABD428A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03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BF4628A-BF87-43BD-9204-5522805C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D5A20A-2E47-4831-B9FF-A84CFDC7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51B7FB-69E8-466F-9816-BD3C531D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580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2C334-20B8-44CA-8C4A-D1DCCA9F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2CC7D-EEA9-4CBF-88FF-51270305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9E3F4A-8C50-4539-9CA0-2576DF518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3ADB4C-952C-4506-A9CD-858056A5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7BF753-4E29-44FE-8E13-06135760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4EC680-53B5-4F15-9B73-B724F42A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94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115CC4-94B8-44C9-A179-03C6407E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D8E7E6B-9B14-4922-A7D7-5F8BA99C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01F9C8-EDB9-4204-8B9A-09446F11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FE6448-32BF-4C39-BD0C-E52B9824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72AF838-DEF2-4DE5-AF90-1E6AB0C9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95AE29-6DDE-415D-86E5-AC8B445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13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287C2B1-D3C7-4D58-9F35-C831B85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ADDE84-8702-4663-9BA4-1956B191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A19EA4-5318-4C61-BE39-007610C56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C2B5-CD55-46D4-95A8-81F2C30B11C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70E72F-EF1B-4250-9433-6ED529B5D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EFF9EC-2776-486C-81D4-C65E5E92C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279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81260" y="2789100"/>
            <a:ext cx="5829030" cy="150363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endParaRPr lang="en-US" sz="135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324010" y="2677050"/>
            <a:ext cx="7886430" cy="40285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endParaRPr lang="en-IN" sz="24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lang="en-IN" sz="24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IN" sz="4800" b="1" spc="-1" dirty="0">
                <a:solidFill>
                  <a:srgbClr val="0070C0"/>
                </a:solidFill>
                <a:latin typeface="Calibri"/>
              </a:rPr>
              <a:t>Object Oriented System Design</a:t>
            </a: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US" sz="5400" b="1" dirty="0">
                <a:solidFill>
                  <a:srgbClr val="FF0000"/>
                </a:solidFill>
              </a:rPr>
              <a:t>Sequence Diagram</a:t>
            </a:r>
            <a:endParaRPr lang="en-IN" sz="5400" spc="-1" dirty="0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IN" sz="3200" b="1" spc="-1" dirty="0">
                <a:solidFill>
                  <a:srgbClr val="0070C0"/>
                </a:solidFill>
                <a:latin typeface="Calibri"/>
              </a:rPr>
              <a:t>Unit 2</a:t>
            </a: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lang="en-IN" sz="3225" spc="-1" dirty="0">
              <a:latin typeface="Arial"/>
            </a:endParaRPr>
          </a:p>
        </p:txBody>
      </p:sp>
      <p:pic>
        <p:nvPicPr>
          <p:cNvPr id="90" name="Picture 4"/>
          <p:cNvPicPr/>
          <p:nvPr/>
        </p:nvPicPr>
        <p:blipFill>
          <a:blip r:embed="rId3"/>
          <a:stretch/>
        </p:blipFill>
        <p:spPr>
          <a:xfrm>
            <a:off x="4952865" y="376230"/>
            <a:ext cx="2628720" cy="20371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76642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82C54D2-70C7-4869-ADB4-A87B72A9C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478" y="805414"/>
            <a:ext cx="5481845" cy="56196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958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/>
          </a:bodyPr>
          <a:lstStyle/>
          <a:p>
            <a:r>
              <a:rPr lang="en-US" sz="3200" dirty="0"/>
              <a:t>Communication between objects is depicted using messages. </a:t>
            </a:r>
          </a:p>
          <a:p>
            <a:r>
              <a:rPr lang="en-US" sz="3200" dirty="0"/>
              <a:t>The messages appear in a sequential order on the lifeline.</a:t>
            </a:r>
          </a:p>
          <a:p>
            <a:r>
              <a:rPr lang="en-US" sz="3200" dirty="0"/>
              <a:t>We represent messages using arrows. </a:t>
            </a:r>
          </a:p>
          <a:p>
            <a:r>
              <a:rPr lang="en-US" sz="3200" dirty="0"/>
              <a:t>Lifelines and messages form the core of a sequence diagram.</a:t>
            </a:r>
          </a:p>
        </p:txBody>
      </p:sp>
    </p:spTree>
    <p:extLst>
      <p:ext uri="{BB962C8B-B14F-4D97-AF65-F5344CB8AC3E}">
        <p14:creationId xmlns="" xmlns:p14="http://schemas.microsoft.com/office/powerpoint/2010/main" val="163077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65125"/>
            <a:ext cx="11449877" cy="88057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Messages can be broadly classified into the following categories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960E0D1-4684-4153-ADE8-D7919085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17" y="1245704"/>
            <a:ext cx="8971721" cy="53936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704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Synchronous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A synchronous message waits for a reply before the interaction can move forward.</a:t>
            </a:r>
          </a:p>
          <a:p>
            <a:pPr algn="just"/>
            <a:r>
              <a:rPr lang="en-US" sz="3200" dirty="0"/>
              <a:t>The sender waits until the receiver has completed the processing of the message. </a:t>
            </a:r>
          </a:p>
          <a:p>
            <a:pPr algn="just"/>
            <a:r>
              <a:rPr lang="en-US" sz="3200" dirty="0"/>
              <a:t>The caller continues only when it knows that the receiver has processed the previous message i.e. it receives a reply message. </a:t>
            </a:r>
          </a:p>
          <a:p>
            <a:pPr algn="just"/>
            <a:r>
              <a:rPr lang="en-US" sz="3200" dirty="0"/>
              <a:t>A large number of calls in object oriented programming are synchronous. </a:t>
            </a:r>
          </a:p>
          <a:p>
            <a:pPr algn="just"/>
            <a:r>
              <a:rPr lang="en-US" sz="3200" dirty="0"/>
              <a:t>We use a solid arrow head to represent a synchronous message.</a:t>
            </a:r>
          </a:p>
        </p:txBody>
      </p:sp>
    </p:spTree>
    <p:extLst>
      <p:ext uri="{BB962C8B-B14F-4D97-AF65-F5344CB8AC3E}">
        <p14:creationId xmlns="" xmlns:p14="http://schemas.microsoft.com/office/powerpoint/2010/main" val="16378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sz="4000" b="1" dirty="0">
                <a:solidFill>
                  <a:srgbClr val="00B050"/>
                </a:solidFill>
              </a:rPr>
              <a:t>A sequence diagram using a synchronous message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0E13542-629E-4598-850F-AA628FC06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70" y="1348702"/>
            <a:ext cx="7503826" cy="47207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84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Asynchronous Messages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asynchronous message does not wait for a reply from the receiver. </a:t>
            </a:r>
          </a:p>
          <a:p>
            <a:pPr algn="just"/>
            <a:r>
              <a:rPr lang="en-US" sz="3200" dirty="0"/>
              <a:t>The interaction moves forward irrespective of the receiver processing the previous message or not. </a:t>
            </a:r>
          </a:p>
          <a:p>
            <a:pPr algn="just"/>
            <a:r>
              <a:rPr lang="en-US" sz="3200" dirty="0"/>
              <a:t>We use a lined arrow head to represent an asynchronous message.</a:t>
            </a:r>
          </a:p>
        </p:txBody>
      </p:sp>
    </p:spTree>
    <p:extLst>
      <p:ext uri="{BB962C8B-B14F-4D97-AF65-F5344CB8AC3E}">
        <p14:creationId xmlns="" xmlns:p14="http://schemas.microsoft.com/office/powerpoint/2010/main" val="132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1026" name="Picture 2" descr="https://media.geeksforgeeks.org/wp-content/cdn-uploads/seq7.png">
            <a:extLst>
              <a:ext uri="{FF2B5EF4-FFF2-40B4-BE49-F238E27FC236}">
                <a16:creationId xmlns="" xmlns:a16="http://schemas.microsoft.com/office/drawing/2014/main" id="{6D0CF8A2-5126-4EA2-A30B-59DEA9492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70" y="805413"/>
            <a:ext cx="7911547" cy="5297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642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Create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/>
          </a:bodyPr>
          <a:lstStyle/>
          <a:p>
            <a:r>
              <a:rPr lang="en-US" sz="3200" dirty="0"/>
              <a:t>We use a Create message to instantiate a new object in the sequence diagram.</a:t>
            </a:r>
          </a:p>
          <a:p>
            <a:r>
              <a:rPr lang="en-US" sz="3200" dirty="0"/>
              <a:t>There are situations when a particular message call requires the creation of an object. </a:t>
            </a:r>
          </a:p>
          <a:p>
            <a:r>
              <a:rPr lang="en-US" sz="3200" dirty="0"/>
              <a:t>It is represented with a dotted arrow and create word labelled on it to specify that it is the create Message symbol.</a:t>
            </a:r>
            <a:br>
              <a:rPr lang="en-US" sz="3200" dirty="0"/>
            </a:br>
            <a:r>
              <a:rPr lang="en-US" sz="3600" dirty="0">
                <a:solidFill>
                  <a:srgbClr val="00B050"/>
                </a:solidFill>
              </a:rPr>
              <a:t>For example </a:t>
            </a:r>
            <a:r>
              <a:rPr lang="en-US" sz="3200" dirty="0"/>
              <a:t>– The creation of a new order on a e-commerce website would require a new object of Order class to be created.</a:t>
            </a:r>
          </a:p>
        </p:txBody>
      </p:sp>
    </p:spTree>
    <p:extLst>
      <p:ext uri="{BB962C8B-B14F-4D97-AF65-F5344CB8AC3E}">
        <p14:creationId xmlns="" xmlns:p14="http://schemas.microsoft.com/office/powerpoint/2010/main" val="12503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 situation where create message is used</a:t>
            </a:r>
          </a:p>
        </p:txBody>
      </p:sp>
      <p:pic>
        <p:nvPicPr>
          <p:cNvPr id="2050" name="Picture 2" descr="https://media.geeksforgeeks.org/wp-content/cdn-uploads/seq8.png">
            <a:extLst>
              <a:ext uri="{FF2B5EF4-FFF2-40B4-BE49-F238E27FC236}">
                <a16:creationId xmlns="" xmlns:a16="http://schemas.microsoft.com/office/drawing/2014/main" id="{EEBC4565-BD0B-43EE-9CA5-D606478422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9" y="1245704"/>
            <a:ext cx="8634762" cy="53863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822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599AE7-63D1-4F0E-A32B-6D7C118B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7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Delete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1C3897-6CEF-441D-83F2-DF7640C6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1816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We use a Delete Message to delete an object. </a:t>
            </a:r>
          </a:p>
          <a:p>
            <a:pPr algn="just"/>
            <a:r>
              <a:rPr lang="en-US" sz="3200" dirty="0"/>
              <a:t>When an object is deallocated memory or is destroyed within the system we use the Delete Message symbol. </a:t>
            </a:r>
          </a:p>
          <a:p>
            <a:pPr algn="just"/>
            <a:r>
              <a:rPr lang="en-US" sz="3200" dirty="0"/>
              <a:t>It destroys the occurrence of the object in the system.</a:t>
            </a:r>
          </a:p>
          <a:p>
            <a:pPr algn="just"/>
            <a:r>
              <a:rPr lang="en-US" sz="3200" dirty="0"/>
              <a:t>It is represented by an arrow terminating with a x.</a:t>
            </a:r>
            <a:br>
              <a:rPr lang="en-US" sz="3200" dirty="0"/>
            </a:br>
            <a:r>
              <a:rPr lang="en-US" sz="3600" dirty="0">
                <a:solidFill>
                  <a:srgbClr val="00B050"/>
                </a:solidFill>
              </a:rPr>
              <a:t>For example </a:t>
            </a:r>
            <a:r>
              <a:rPr lang="en-US" sz="3200" dirty="0"/>
              <a:t>– In the scenario below when the order is received by the user, the object of order class can be destroyed.</a:t>
            </a:r>
          </a:p>
        </p:txBody>
      </p:sp>
    </p:spTree>
    <p:extLst>
      <p:ext uri="{BB962C8B-B14F-4D97-AF65-F5344CB8AC3E}">
        <p14:creationId xmlns="" xmlns:p14="http://schemas.microsoft.com/office/powerpoint/2010/main" val="5082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 sequence diagram represents the flow of messages in the system and is also termed as an event diagram.</a:t>
            </a:r>
          </a:p>
          <a:p>
            <a:pPr algn="just"/>
            <a:r>
              <a:rPr lang="en-US" sz="3600" dirty="0"/>
              <a:t>It helps in envisioning several dynamic scenarios. </a:t>
            </a:r>
          </a:p>
          <a:p>
            <a:pPr algn="just"/>
            <a:r>
              <a:rPr lang="en-US" sz="3600" dirty="0"/>
              <a:t>It portrays the communication between any two lifelines as a time-ordered sequence of events, such that these lifelines took part at the run time. </a:t>
            </a:r>
          </a:p>
        </p:txBody>
      </p:sp>
    </p:spTree>
    <p:extLst>
      <p:ext uri="{BB962C8B-B14F-4D97-AF65-F5344CB8AC3E}">
        <p14:creationId xmlns="" xmlns:p14="http://schemas.microsoft.com/office/powerpoint/2010/main" val="1683229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599AE7-63D1-4F0E-A32B-6D7C118B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1C3897-6CEF-441D-83F2-DF7640C6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30"/>
            <a:ext cx="105156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rgbClr val="00B050"/>
                </a:solidFill>
              </a:rPr>
              <a:t>For example </a:t>
            </a:r>
            <a:r>
              <a:rPr lang="en-US" sz="3200" dirty="0"/>
              <a:t>– In the scenario below when the order is received by the user, the object of order class can be destroyed.</a:t>
            </a:r>
          </a:p>
        </p:txBody>
      </p:sp>
      <p:pic>
        <p:nvPicPr>
          <p:cNvPr id="3074" name="Picture 2" descr="https://media.geeksforgeeks.org/wp-content/cdn-uploads/seq9.png">
            <a:extLst>
              <a:ext uri="{FF2B5EF4-FFF2-40B4-BE49-F238E27FC236}">
                <a16:creationId xmlns="" xmlns:a16="http://schemas.microsoft.com/office/drawing/2014/main" id="{9858DB3B-DEC3-49B0-AB71-6BDE8FCE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504" y="1571419"/>
            <a:ext cx="6306792" cy="4675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667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Self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48" y="1073427"/>
            <a:ext cx="10515600" cy="52081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Certain scenarios might arise where the object needs to send a message to itself.</a:t>
            </a:r>
          </a:p>
          <a:p>
            <a:pPr marL="0" indent="0" algn="just">
              <a:buNone/>
            </a:pPr>
            <a:r>
              <a:rPr lang="en-US" sz="3600" dirty="0"/>
              <a:t>Such messages are called Self Messages and are represented with a U shaped arrow.</a:t>
            </a:r>
          </a:p>
        </p:txBody>
      </p:sp>
      <p:pic>
        <p:nvPicPr>
          <p:cNvPr id="4098" name="Picture 2" descr="https://media.geeksforgeeks.org/wp-content/cdn-uploads/seq10.png">
            <a:extLst>
              <a:ext uri="{FF2B5EF4-FFF2-40B4-BE49-F238E27FC236}">
                <a16:creationId xmlns="" xmlns:a16="http://schemas.microsoft.com/office/drawing/2014/main" id="{0B0FB65B-3628-4530-BE3C-69272266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391" y="3429000"/>
            <a:ext cx="1914525" cy="2676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85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50" y="365126"/>
            <a:ext cx="10686450" cy="7126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For example – </a:t>
            </a:r>
            <a:r>
              <a:rPr lang="en-US" sz="3200" dirty="0"/>
              <a:t>Consider a scenario where the device wants to access its webcam. Such a scenario is represented using a self message.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122" name="Picture 2" descr="https://media.geeksforgeeks.org/wp-content/cdn-uploads/seq11.png">
            <a:extLst>
              <a:ext uri="{FF2B5EF4-FFF2-40B4-BE49-F238E27FC236}">
                <a16:creationId xmlns="" xmlns:a16="http://schemas.microsoft.com/office/drawing/2014/main" id="{A1B1CD2E-E9A8-4373-A1CE-9A47831C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20" y="1298714"/>
            <a:ext cx="5777910" cy="5352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053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Reply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770"/>
            <a:ext cx="10515600" cy="52081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Reply messages are used to show the message being sent from the receiver to the sender.</a:t>
            </a:r>
          </a:p>
          <a:p>
            <a:pPr marL="0" indent="0" algn="just">
              <a:buNone/>
            </a:pPr>
            <a:r>
              <a:rPr lang="en-US" sz="3200" dirty="0"/>
              <a:t>We represent a return/reply message using an open arrowhead with a dotted line. </a:t>
            </a:r>
          </a:p>
          <a:p>
            <a:pPr marL="0" indent="0" algn="just">
              <a:buNone/>
            </a:pPr>
            <a:r>
              <a:rPr lang="en-US" sz="3200" dirty="0"/>
              <a:t>The interaction moves forward only when a reply message is sent by the receiver.</a:t>
            </a:r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6146" name="Picture 2" descr="https://media.geeksforgeeks.org/wp-content/cdn-uploads/seq12.png">
            <a:extLst>
              <a:ext uri="{FF2B5EF4-FFF2-40B4-BE49-F238E27FC236}">
                <a16:creationId xmlns="" xmlns:a16="http://schemas.microsoft.com/office/drawing/2014/main" id="{C8BB2D0E-54DD-4C8F-A5A0-679295BC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906480"/>
            <a:ext cx="5562186" cy="666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528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265042"/>
            <a:ext cx="10515600" cy="638754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600" dirty="0">
                <a:solidFill>
                  <a:srgbClr val="00B050"/>
                </a:solidFill>
              </a:rPr>
              <a:t>For example – </a:t>
            </a:r>
            <a:r>
              <a:rPr lang="en-US" sz="3200" dirty="0"/>
              <a:t>Consider the scenario where the device requests a photo from the user. Here the message which shows the photo being sent is a reply message.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170" name="Picture 2" descr="https://media.geeksforgeeks.org/wp-content/cdn-uploads/seq13.png">
            <a:extLst>
              <a:ext uri="{FF2B5EF4-FFF2-40B4-BE49-F238E27FC236}">
                <a16:creationId xmlns="" xmlns:a16="http://schemas.microsoft.com/office/drawing/2014/main" id="{BD9F9E05-375B-48F3-ACA9-58EBD996C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053" y="1582263"/>
            <a:ext cx="5140808" cy="5275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196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5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Found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152939"/>
            <a:ext cx="10515600" cy="520810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Found message is used to represent a scenario where an unknown source sends the message. </a:t>
            </a:r>
          </a:p>
          <a:p>
            <a:pPr marL="0" indent="0" algn="just">
              <a:buNone/>
            </a:pPr>
            <a:r>
              <a:rPr lang="en-US" dirty="0"/>
              <a:t>It is represented using an arrow directed towards a lifeline from an end point.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For example</a:t>
            </a:r>
            <a:r>
              <a:rPr lang="en-US" dirty="0"/>
              <a:t>: Consider the scenario of a hardware failure.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https://media.geeksforgeeks.org/wp-content/cdn-uploads/seq14.png">
            <a:extLst>
              <a:ext uri="{FF2B5EF4-FFF2-40B4-BE49-F238E27FC236}">
                <a16:creationId xmlns="" xmlns:a16="http://schemas.microsoft.com/office/drawing/2014/main" id="{B40C257C-0EB9-4BF0-91D4-72C9D367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42" y="3384512"/>
            <a:ext cx="2040007" cy="309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975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It can be due to multiple reasons and we are not certain as to what caused the hardware failure.</a:t>
            </a:r>
          </a:p>
        </p:txBody>
      </p:sp>
      <p:pic>
        <p:nvPicPr>
          <p:cNvPr id="9218" name="Picture 2" descr="https://media.geeksforgeeks.org/wp-content/cdn-uploads/seq15.png">
            <a:extLst>
              <a:ext uri="{FF2B5EF4-FFF2-40B4-BE49-F238E27FC236}">
                <a16:creationId xmlns="" xmlns:a16="http://schemas.microsoft.com/office/drawing/2014/main" id="{EB6B33EC-03B7-4EDD-AFB3-2531DD35DC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3" y="1524000"/>
            <a:ext cx="5579164" cy="4968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940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Lost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208104"/>
          </a:xfrm>
        </p:spPr>
        <p:txBody>
          <a:bodyPr/>
          <a:lstStyle/>
          <a:p>
            <a:r>
              <a:rPr lang="en-US" dirty="0"/>
              <a:t>A Lost message is used to represent a scenario where the recipient is not known to the system. </a:t>
            </a:r>
          </a:p>
          <a:p>
            <a:r>
              <a:rPr lang="en-US" dirty="0"/>
              <a:t>It is represented using an arrow directed towards an end point from a lifeline.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For example</a:t>
            </a:r>
            <a:r>
              <a:rPr lang="en-US" dirty="0"/>
              <a:t>: Consider a scenario where a warning is generated.</a:t>
            </a:r>
          </a:p>
        </p:txBody>
      </p:sp>
    </p:spTree>
    <p:extLst>
      <p:ext uri="{BB962C8B-B14F-4D97-AF65-F5344CB8AC3E}">
        <p14:creationId xmlns="" xmlns:p14="http://schemas.microsoft.com/office/powerpoint/2010/main" val="10106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scenario where lost message is used</a:t>
            </a:r>
          </a:p>
        </p:txBody>
      </p:sp>
      <p:pic>
        <p:nvPicPr>
          <p:cNvPr id="10242" name="Picture 2" descr="https://media.geeksforgeeks.org/wp-content/cdn-uploads/seq17.png">
            <a:extLst>
              <a:ext uri="{FF2B5EF4-FFF2-40B4-BE49-F238E27FC236}">
                <a16:creationId xmlns="" xmlns:a16="http://schemas.microsoft.com/office/drawing/2014/main" id="{5AB7C5BB-EC18-49E1-BF41-45A8DF8E19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0" y="1431235"/>
            <a:ext cx="5642750" cy="52178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161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Guards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208104"/>
          </a:xfrm>
        </p:spPr>
        <p:txBody>
          <a:bodyPr/>
          <a:lstStyle/>
          <a:p>
            <a:pPr algn="just"/>
            <a:r>
              <a:rPr lang="en-US" sz="3200" dirty="0"/>
              <a:t>To model conditions we use guards in UML.</a:t>
            </a:r>
          </a:p>
          <a:p>
            <a:pPr algn="just"/>
            <a:r>
              <a:rPr lang="en-US" sz="3200" dirty="0"/>
              <a:t>They are used when we need to restrict the flow of messages on the pretext of a condition being met. </a:t>
            </a:r>
          </a:p>
          <a:p>
            <a:pPr algn="just"/>
            <a:r>
              <a:rPr lang="en-US" sz="3200" dirty="0"/>
              <a:t>Guards play an important role in letting software developers know the constraints attached to a system or a particular process.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B050"/>
                </a:solidFill>
              </a:rPr>
              <a:t>For example: </a:t>
            </a:r>
            <a:r>
              <a:rPr lang="en-US" sz="3200" dirty="0"/>
              <a:t>In order to be able to withdraw cash, having a balance greater than zero is a condition that must be met as shown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3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6"/>
            <a:ext cx="10515600" cy="5923722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In UML, the lifeline is represented by a vertical bar, whereas the message flow is represented by a vertical dotted line that extends across the bottom of the page. </a:t>
            </a:r>
          </a:p>
          <a:p>
            <a:pPr algn="just"/>
            <a:r>
              <a:rPr lang="en-US" sz="3600" dirty="0"/>
              <a:t>It incorporates the iterations as well as branching.</a:t>
            </a:r>
          </a:p>
        </p:txBody>
      </p:sp>
    </p:spTree>
    <p:extLst>
      <p:ext uri="{BB962C8B-B14F-4D97-AF65-F5344CB8AC3E}">
        <p14:creationId xmlns="" xmlns:p14="http://schemas.microsoft.com/office/powerpoint/2010/main" val="2323902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11266" name="Picture 2" descr="https://media.geeksforgeeks.org/wp-content/cdn-uploads/seq18.png">
            <a:extLst>
              <a:ext uri="{FF2B5EF4-FFF2-40B4-BE49-F238E27FC236}">
                <a16:creationId xmlns="" xmlns:a16="http://schemas.microsoft.com/office/drawing/2014/main" id="{8F857CB7-0656-4CD3-B0B2-B0623B9A96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09" y="831920"/>
            <a:ext cx="9166955" cy="54970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013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656673"/>
            <a:ext cx="10515600" cy="93358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Sequence diagram depicts the sequence diagram for an emotion based music player: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484243"/>
            <a:ext cx="10515600" cy="471708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Firstly the application is opened by the user.</a:t>
            </a:r>
          </a:p>
          <a:p>
            <a:pPr fontAlgn="base"/>
            <a:r>
              <a:rPr lang="en-US" dirty="0"/>
              <a:t>The device then gets access to the web cam.</a:t>
            </a:r>
          </a:p>
          <a:p>
            <a:pPr fontAlgn="base"/>
            <a:r>
              <a:rPr lang="en-US" dirty="0"/>
              <a:t>The webcam captures the image of the user.</a:t>
            </a:r>
          </a:p>
          <a:p>
            <a:pPr fontAlgn="base"/>
            <a:r>
              <a:rPr lang="en-US" dirty="0"/>
              <a:t>The device uses algorithms to detect the face and predict the mood.</a:t>
            </a:r>
          </a:p>
          <a:p>
            <a:pPr fontAlgn="base"/>
            <a:r>
              <a:rPr lang="en-US" dirty="0"/>
              <a:t>It then requests database for dictionary of possible moods.</a:t>
            </a:r>
          </a:p>
          <a:p>
            <a:pPr fontAlgn="base"/>
            <a:r>
              <a:rPr lang="en-US" dirty="0"/>
              <a:t>The mood is retrieved from the database.</a:t>
            </a:r>
          </a:p>
          <a:p>
            <a:pPr fontAlgn="base"/>
            <a:r>
              <a:rPr lang="en-US" dirty="0"/>
              <a:t>The mood is displayed to the user.</a:t>
            </a:r>
          </a:p>
          <a:p>
            <a:pPr fontAlgn="base"/>
            <a:r>
              <a:rPr lang="en-US" dirty="0"/>
              <a:t>The music is requested from the database.</a:t>
            </a:r>
          </a:p>
          <a:p>
            <a:pPr fontAlgn="base"/>
            <a:r>
              <a:rPr lang="en-US" dirty="0"/>
              <a:t>The playlist is generated and finally shown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77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A sequence diagram for an emotion based music player 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12290" name="Picture 2" descr="https://media.geeksforgeeks.org/wp-content/cdn-uploads/seq19.png">
            <a:extLst>
              <a:ext uri="{FF2B5EF4-FFF2-40B4-BE49-F238E27FC236}">
                <a16:creationId xmlns="" xmlns:a16="http://schemas.microsoft.com/office/drawing/2014/main" id="{CF9193CD-B2E4-45B8-981B-7376F10D1E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7" y="1505726"/>
            <a:ext cx="7765774" cy="51213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191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Uses of sequence diagrams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208104"/>
          </a:xfrm>
        </p:spPr>
        <p:txBody>
          <a:bodyPr/>
          <a:lstStyle/>
          <a:p>
            <a:pPr algn="just" fontAlgn="base"/>
            <a:r>
              <a:rPr lang="en-US" sz="3200" dirty="0"/>
              <a:t>Used to model and visualize the logic behind a sophisticated function, operation or procedure.</a:t>
            </a:r>
          </a:p>
          <a:p>
            <a:pPr algn="just" fontAlgn="base"/>
            <a:r>
              <a:rPr lang="en-US" sz="3200" dirty="0"/>
              <a:t>They are also used to show details of UML use case diagrams.</a:t>
            </a:r>
          </a:p>
          <a:p>
            <a:pPr algn="just" fontAlgn="base"/>
            <a:r>
              <a:rPr lang="en-US" sz="3200" dirty="0"/>
              <a:t>Used to understand the detailed functionality of current or future systems.</a:t>
            </a:r>
          </a:p>
          <a:p>
            <a:pPr algn="just" fontAlgn="base"/>
            <a:r>
              <a:rPr lang="en-US" sz="3200" dirty="0"/>
              <a:t>Visualize how messages and tasks move between objects or components in a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4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Purpose of a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/>
          <a:lstStyle/>
          <a:p>
            <a:pPr algn="just"/>
            <a:r>
              <a:rPr lang="en-US" sz="3600" dirty="0"/>
              <a:t>To model high-level interaction among active objects within a system.</a:t>
            </a:r>
          </a:p>
          <a:p>
            <a:pPr algn="just"/>
            <a:r>
              <a:rPr lang="en-US" sz="3600" dirty="0"/>
              <a:t>To model interaction among objects inside a collaboration realizing a use case.</a:t>
            </a:r>
          </a:p>
          <a:p>
            <a:pPr algn="just"/>
            <a:r>
              <a:rPr lang="en-US" sz="3600" dirty="0"/>
              <a:t>It either models generic interactions or some certain instances of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203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DE740-87FA-4882-9AC8-91126EF7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8514FE-3AF1-4885-B0C8-24164EAA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>
                <a:solidFill>
                  <a:srgbClr val="FF0000"/>
                </a:solidFill>
              </a:rPr>
              <a:t>Notations of a Sequence Diagram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1.Actors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2. Lifelines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4000" b="1" dirty="0">
                <a:solidFill>
                  <a:srgbClr val="00B050"/>
                </a:solidFill>
              </a:rPr>
              <a:t>3. Messages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4. Guards</a:t>
            </a:r>
          </a:p>
        </p:txBody>
      </p:sp>
    </p:spTree>
    <p:extLst>
      <p:ext uri="{BB962C8B-B14F-4D97-AF65-F5344CB8AC3E}">
        <p14:creationId xmlns="" xmlns:p14="http://schemas.microsoft.com/office/powerpoint/2010/main" val="40196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1. Actors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actor in a UML diagram represents a type of role where it interacts with the system and its objects. </a:t>
            </a:r>
          </a:p>
          <a:p>
            <a:pPr algn="just"/>
            <a:r>
              <a:rPr lang="en-US" sz="3200" dirty="0"/>
              <a:t>It is important to note here that an actor is always outside the scope of the system we aim to model using the UML diagram.</a:t>
            </a:r>
          </a:p>
          <a:p>
            <a:pPr algn="just"/>
            <a:r>
              <a:rPr lang="en-US" sz="3200" dirty="0"/>
              <a:t>We use actors to depict various roles including human users and other external subjects. </a:t>
            </a:r>
          </a:p>
          <a:p>
            <a:pPr algn="just"/>
            <a:r>
              <a:rPr lang="en-US" sz="3200" dirty="0"/>
              <a:t>We represent an actor in a UML diagram using a stick person notation. We can have multiple actors in a sequence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416686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7745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</a:rPr>
              <a:t>Here the user in seat reservation system is shown as an actor where it exists outside the system and is not a part of the system.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B64C2E7-E315-4D9E-BBF4-4F26703C2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44" y="1630018"/>
            <a:ext cx="7933038" cy="47575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634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8"/>
            <a:ext cx="10515600" cy="5976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Lifelines</a:t>
            </a:r>
            <a:endParaRPr lang="en-US" sz="4000" dirty="0">
              <a:solidFill>
                <a:srgbClr val="00B050"/>
              </a:solidFill>
            </a:endParaRPr>
          </a:p>
          <a:p>
            <a:pPr algn="just"/>
            <a:r>
              <a:rPr lang="en-US" dirty="0"/>
              <a:t>A lifeline is a named element which depicts an individual participant in a sequence diagram.</a:t>
            </a:r>
          </a:p>
          <a:p>
            <a:pPr algn="just"/>
            <a:r>
              <a:rPr lang="en-US" dirty="0"/>
              <a:t>So basically each instance in a sequence diagram is represented by a lifeline. Lifeline elements are located at the top in a sequence diagram.</a:t>
            </a:r>
          </a:p>
          <a:p>
            <a:pPr marL="0" indent="0">
              <a:buNone/>
            </a:pPr>
            <a:r>
              <a:rPr lang="en-US" dirty="0"/>
              <a:t>The standard in UML for naming a lifeline follows the following format 	</a:t>
            </a:r>
            <a:r>
              <a:rPr lang="en-US" sz="3600" dirty="0">
                <a:solidFill>
                  <a:srgbClr val="00B050"/>
                </a:solidFill>
              </a:rPr>
              <a:t>Instance Name : Class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292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8"/>
            <a:ext cx="10515600" cy="6096000"/>
          </a:xfrm>
        </p:spPr>
        <p:txBody>
          <a:bodyPr/>
          <a:lstStyle/>
          <a:p>
            <a:pPr algn="just"/>
            <a:r>
              <a:rPr lang="en-US" sz="3200" dirty="0"/>
              <a:t>We display a lifeline in a rectangle called head with its name and type. </a:t>
            </a:r>
          </a:p>
          <a:p>
            <a:pPr algn="just"/>
            <a:r>
              <a:rPr lang="en-US" sz="3200" dirty="0"/>
              <a:t>The head is located on top of a vertical dashed line (referred to as the stem) as shown above. </a:t>
            </a:r>
          </a:p>
          <a:p>
            <a:pPr algn="just"/>
            <a:r>
              <a:rPr lang="en-US" sz="3200" dirty="0"/>
              <a:t>If we want to model an unnamed instance, we follow the same pattern except now the portion of lifeline’s name is left blank.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708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D314ACBBD024AB368ED7E36B4D55E" ma:contentTypeVersion="8" ma:contentTypeDescription="Create a new document." ma:contentTypeScope="" ma:versionID="47672c4b886260e8e6784f7250205eaf">
  <xsd:schema xmlns:xsd="http://www.w3.org/2001/XMLSchema" xmlns:xs="http://www.w3.org/2001/XMLSchema" xmlns:p="http://schemas.microsoft.com/office/2006/metadata/properties" xmlns:ns2="a069deda-dd54-4a17-8471-364442f6fb77" targetNamespace="http://schemas.microsoft.com/office/2006/metadata/properties" ma:root="true" ma:fieldsID="385fd464c505d6bcf43ee5d3fb3f35bf" ns2:_="">
    <xsd:import namespace="a069deda-dd54-4a17-8471-364442f6f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deda-dd54-4a17-8471-364442f6f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5FA9E7-AE9A-45D0-8FE6-1ED57BC886D9}"/>
</file>

<file path=customXml/itemProps2.xml><?xml version="1.0" encoding="utf-8"?>
<ds:datastoreItem xmlns:ds="http://schemas.openxmlformats.org/officeDocument/2006/customXml" ds:itemID="{9A692363-D90C-4631-863F-85CAF57879B5}"/>
</file>

<file path=customXml/itemProps3.xml><?xml version="1.0" encoding="utf-8"?>
<ds:datastoreItem xmlns:ds="http://schemas.openxmlformats.org/officeDocument/2006/customXml" ds:itemID="{DF15C142-FBF7-48BF-978D-5ED2C28B7297}"/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1206</Words>
  <Application>Microsoft Office PowerPoint</Application>
  <PresentationFormat>Custom</PresentationFormat>
  <Paragraphs>112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Sequence Diagram</vt:lpstr>
      <vt:lpstr>  </vt:lpstr>
      <vt:lpstr>Purpose of a Sequence Diagram</vt:lpstr>
      <vt:lpstr>  </vt:lpstr>
      <vt:lpstr>1. Actors</vt:lpstr>
      <vt:lpstr>Here the user in seat reservation system is shown as an actor where it exists outside the system and is not a part of the system.</vt:lpstr>
      <vt:lpstr> </vt:lpstr>
      <vt:lpstr> </vt:lpstr>
      <vt:lpstr>  </vt:lpstr>
      <vt:lpstr>Messages</vt:lpstr>
      <vt:lpstr>Messages can be broadly classified into the following categories</vt:lpstr>
      <vt:lpstr>Synchronous Messages</vt:lpstr>
      <vt:lpstr> A sequence diagram using a synchronous message</vt:lpstr>
      <vt:lpstr>Asynchronous Messages</vt:lpstr>
      <vt:lpstr>  </vt:lpstr>
      <vt:lpstr>Create message</vt:lpstr>
      <vt:lpstr>A situation where create message is used</vt:lpstr>
      <vt:lpstr>Delete Message</vt:lpstr>
      <vt:lpstr>  </vt:lpstr>
      <vt:lpstr>Self Message</vt:lpstr>
      <vt:lpstr>  </vt:lpstr>
      <vt:lpstr>Reply Message</vt:lpstr>
      <vt:lpstr>  </vt:lpstr>
      <vt:lpstr>Found Message</vt:lpstr>
      <vt:lpstr>It can be due to multiple reasons and we are not certain as to what caused the hardware failure.</vt:lpstr>
      <vt:lpstr>Lost Message</vt:lpstr>
      <vt:lpstr> A scenario where lost message is used</vt:lpstr>
      <vt:lpstr>Guards</vt:lpstr>
      <vt:lpstr>  </vt:lpstr>
      <vt:lpstr>Sequence diagram depicts the sequence diagram for an emotion based music player: </vt:lpstr>
      <vt:lpstr>A sequence diagram for an emotion based music player </vt:lpstr>
      <vt:lpstr>Uses of sequence diagrams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hp</cp:lastModifiedBy>
  <cp:revision>87</cp:revision>
  <dcterms:created xsi:type="dcterms:W3CDTF">2020-09-28T10:04:31Z</dcterms:created>
  <dcterms:modified xsi:type="dcterms:W3CDTF">2020-10-01T04:50:39Z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0x010100E4AD314ACBBD024AB368ED7E36B4D55E</vt:lpwstr>
  </property>
</Properties>
</file>