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amma.app" TargetMode="Externa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45826"/>
            <a:ext cx="7477601" cy="24995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Introduction to Finance Dashboard App with Machine Learning</a:t>
            </a:r>
            <a:endParaRPr lang="en-US" sz="5250" dirty="0"/>
          </a:p>
        </p:txBody>
      </p:sp>
      <p:sp>
        <p:nvSpPr>
          <p:cNvPr id="6" name="Text 3"/>
          <p:cNvSpPr/>
          <p:nvPr/>
        </p:nvSpPr>
        <p:spPr>
          <a:xfrm>
            <a:off x="6319599" y="4678680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innovative finance dashboard app with integrated machine learning capabilities is designed to provide advanced data analysis and predictive insights for financial decision-making.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022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30629" y="2687003"/>
            <a:ext cx="5041940" cy="5506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335"/>
              </a:lnSpc>
              <a:buNone/>
            </a:pPr>
            <a:r>
              <a:rPr lang="en-US" sz="347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Overview of MERN Stack</a:t>
            </a:r>
            <a:endParaRPr lang="en-US" sz="3470" dirty="0"/>
          </a:p>
        </p:txBody>
      </p:sp>
      <p:sp>
        <p:nvSpPr>
          <p:cNvPr id="6" name="Shape 3"/>
          <p:cNvSpPr/>
          <p:nvPr/>
        </p:nvSpPr>
        <p:spPr>
          <a:xfrm>
            <a:off x="3377327" y="3501866"/>
            <a:ext cx="35123" cy="4243030"/>
          </a:xfrm>
          <a:prstGeom prst="rect">
            <a:avLst/>
          </a:prstGeom>
          <a:solidFill>
            <a:srgbClr val="DEDEE9"/>
          </a:solidFill>
        </p:spPr>
      </p:sp>
      <p:sp>
        <p:nvSpPr>
          <p:cNvPr id="7" name="Shape 4"/>
          <p:cNvSpPr/>
          <p:nvPr/>
        </p:nvSpPr>
        <p:spPr>
          <a:xfrm>
            <a:off x="3593009" y="3820061"/>
            <a:ext cx="616625" cy="35123"/>
          </a:xfrm>
          <a:prstGeom prst="rect">
            <a:avLst/>
          </a:prstGeom>
          <a:solidFill>
            <a:srgbClr val="DEDEE9"/>
          </a:solidFill>
        </p:spPr>
      </p:sp>
      <p:sp>
        <p:nvSpPr>
          <p:cNvPr id="8" name="Shape 5"/>
          <p:cNvSpPr/>
          <p:nvPr/>
        </p:nvSpPr>
        <p:spPr>
          <a:xfrm>
            <a:off x="3196650" y="3639503"/>
            <a:ext cx="396359" cy="396359"/>
          </a:xfrm>
          <a:prstGeom prst="roundRect">
            <a:avLst>
              <a:gd name="adj" fmla="val 26672"/>
            </a:avLst>
          </a:prstGeom>
          <a:solidFill>
            <a:srgbClr val="DEDEE9"/>
          </a:solidFill>
        </p:spPr>
      </p:sp>
      <p:sp>
        <p:nvSpPr>
          <p:cNvPr id="9" name="Text 6"/>
          <p:cNvSpPr/>
          <p:nvPr/>
        </p:nvSpPr>
        <p:spPr>
          <a:xfrm>
            <a:off x="3344168" y="3672483"/>
            <a:ext cx="101203" cy="3303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08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080" dirty="0"/>
          </a:p>
        </p:txBody>
      </p:sp>
      <p:sp>
        <p:nvSpPr>
          <p:cNvPr id="10" name="Text 7"/>
          <p:cNvSpPr/>
          <p:nvPr/>
        </p:nvSpPr>
        <p:spPr>
          <a:xfrm>
            <a:off x="4363879" y="3677960"/>
            <a:ext cx="2202299" cy="275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70"/>
              </a:lnSpc>
              <a:buNone/>
            </a:pPr>
            <a:r>
              <a:rPr lang="en-US" sz="173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Frontend &amp; Backend</a:t>
            </a:r>
            <a:endParaRPr lang="en-US" sz="1735" dirty="0"/>
          </a:p>
        </p:txBody>
      </p:sp>
      <p:sp>
        <p:nvSpPr>
          <p:cNvPr id="11" name="Text 8"/>
          <p:cNvSpPr/>
          <p:nvPr/>
        </p:nvSpPr>
        <p:spPr>
          <a:xfrm>
            <a:off x="4363879" y="4058841"/>
            <a:ext cx="7135892" cy="5638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5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MERN stack comprises MongoDB, Express.js, React, and Node.js, offering a comprehensive solution for building robust web applications.</a:t>
            </a:r>
            <a:endParaRPr lang="en-US" sz="1385" dirty="0"/>
          </a:p>
        </p:txBody>
      </p:sp>
      <p:sp>
        <p:nvSpPr>
          <p:cNvPr id="12" name="Shape 9"/>
          <p:cNvSpPr/>
          <p:nvPr/>
        </p:nvSpPr>
        <p:spPr>
          <a:xfrm>
            <a:off x="3593009" y="5293102"/>
            <a:ext cx="616625" cy="35123"/>
          </a:xfrm>
          <a:prstGeom prst="rect">
            <a:avLst/>
          </a:prstGeom>
          <a:solidFill>
            <a:srgbClr val="DEDEE9"/>
          </a:solidFill>
        </p:spPr>
      </p:sp>
      <p:sp>
        <p:nvSpPr>
          <p:cNvPr id="13" name="Shape 10"/>
          <p:cNvSpPr/>
          <p:nvPr/>
        </p:nvSpPr>
        <p:spPr>
          <a:xfrm>
            <a:off x="3196650" y="5112544"/>
            <a:ext cx="396359" cy="396359"/>
          </a:xfrm>
          <a:prstGeom prst="roundRect">
            <a:avLst>
              <a:gd name="adj" fmla="val 26672"/>
            </a:avLst>
          </a:prstGeom>
          <a:solidFill>
            <a:srgbClr val="DEDEE9"/>
          </a:solidFill>
        </p:spPr>
      </p:sp>
      <p:sp>
        <p:nvSpPr>
          <p:cNvPr id="14" name="Text 11"/>
          <p:cNvSpPr/>
          <p:nvPr/>
        </p:nvSpPr>
        <p:spPr>
          <a:xfrm>
            <a:off x="3325713" y="5145524"/>
            <a:ext cx="138232" cy="3303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08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080" dirty="0"/>
          </a:p>
        </p:txBody>
      </p:sp>
      <p:sp>
        <p:nvSpPr>
          <p:cNvPr id="15" name="Text 12"/>
          <p:cNvSpPr/>
          <p:nvPr/>
        </p:nvSpPr>
        <p:spPr>
          <a:xfrm>
            <a:off x="4363879" y="5151001"/>
            <a:ext cx="2202299" cy="275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70"/>
              </a:lnSpc>
              <a:buNone/>
            </a:pPr>
            <a:r>
              <a:rPr lang="en-US" sz="173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Component-Based</a:t>
            </a:r>
            <a:endParaRPr lang="en-US" sz="1735" dirty="0"/>
          </a:p>
        </p:txBody>
      </p:sp>
      <p:sp>
        <p:nvSpPr>
          <p:cNvPr id="16" name="Text 13"/>
          <p:cNvSpPr/>
          <p:nvPr/>
        </p:nvSpPr>
        <p:spPr>
          <a:xfrm>
            <a:off x="4363879" y="5531882"/>
            <a:ext cx="7135892" cy="5638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5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follows a modular, component-based architecture, promoting code reusability and efficient development processes.</a:t>
            </a:r>
            <a:endParaRPr lang="en-US" sz="1385" dirty="0"/>
          </a:p>
        </p:txBody>
      </p:sp>
      <p:sp>
        <p:nvSpPr>
          <p:cNvPr id="17" name="Shape 14"/>
          <p:cNvSpPr/>
          <p:nvPr/>
        </p:nvSpPr>
        <p:spPr>
          <a:xfrm>
            <a:off x="3593009" y="6766143"/>
            <a:ext cx="616625" cy="35123"/>
          </a:xfrm>
          <a:prstGeom prst="rect">
            <a:avLst/>
          </a:prstGeom>
          <a:solidFill>
            <a:srgbClr val="DEDEE9"/>
          </a:solidFill>
        </p:spPr>
      </p:sp>
      <p:sp>
        <p:nvSpPr>
          <p:cNvPr id="18" name="Shape 15"/>
          <p:cNvSpPr/>
          <p:nvPr/>
        </p:nvSpPr>
        <p:spPr>
          <a:xfrm>
            <a:off x="3196650" y="6585585"/>
            <a:ext cx="396359" cy="396359"/>
          </a:xfrm>
          <a:prstGeom prst="roundRect">
            <a:avLst>
              <a:gd name="adj" fmla="val 26672"/>
            </a:avLst>
          </a:prstGeom>
          <a:solidFill>
            <a:srgbClr val="DEDEE9"/>
          </a:solidFill>
        </p:spPr>
      </p:sp>
      <p:sp>
        <p:nvSpPr>
          <p:cNvPr id="19" name="Text 16"/>
          <p:cNvSpPr/>
          <p:nvPr/>
        </p:nvSpPr>
        <p:spPr>
          <a:xfrm>
            <a:off x="3330357" y="6618565"/>
            <a:ext cx="128945" cy="3303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08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080" dirty="0"/>
          </a:p>
        </p:txBody>
      </p:sp>
      <p:sp>
        <p:nvSpPr>
          <p:cNvPr id="20" name="Text 17"/>
          <p:cNvSpPr/>
          <p:nvPr/>
        </p:nvSpPr>
        <p:spPr>
          <a:xfrm>
            <a:off x="4363879" y="6624042"/>
            <a:ext cx="2202299" cy="275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70"/>
              </a:lnSpc>
              <a:buNone/>
            </a:pPr>
            <a:r>
              <a:rPr lang="en-US" sz="173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Community Support</a:t>
            </a:r>
            <a:endParaRPr lang="en-US" sz="1735" dirty="0"/>
          </a:p>
        </p:txBody>
      </p:sp>
      <p:sp>
        <p:nvSpPr>
          <p:cNvPr id="21" name="Text 18"/>
          <p:cNvSpPr/>
          <p:nvPr/>
        </p:nvSpPr>
        <p:spPr>
          <a:xfrm>
            <a:off x="4363879" y="7004923"/>
            <a:ext cx="7135892" cy="5638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5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active community support, MERN stack encourages the use of open source technologies and libraries, enabling fast-paced development.</a:t>
            </a:r>
            <a:endParaRPr lang="en-US" sz="138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46121"/>
            <a:ext cx="9306401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Literature Review on Finance Dashboard App Development</a:t>
            </a:r>
            <a:endParaRPr lang="en-US" sz="4375" dirty="0"/>
          </a:p>
        </p:txBody>
      </p:sp>
      <p:sp>
        <p:nvSpPr>
          <p:cNvPr id="6" name="Shape 3"/>
          <p:cNvSpPr/>
          <p:nvPr/>
        </p:nvSpPr>
        <p:spPr>
          <a:xfrm>
            <a:off x="4490799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</p:spPr>
      </p:sp>
      <p:sp>
        <p:nvSpPr>
          <p:cNvPr id="7" name="Text 4"/>
          <p:cNvSpPr/>
          <p:nvPr/>
        </p:nvSpPr>
        <p:spPr>
          <a:xfrm>
            <a:off x="4676894" y="3283387"/>
            <a:ext cx="12775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5" dirty="0"/>
          </a:p>
        </p:txBody>
      </p:sp>
      <p:sp>
        <p:nvSpPr>
          <p:cNvPr id="8" name="Text 5"/>
          <p:cNvSpPr/>
          <p:nvPr/>
        </p:nvSpPr>
        <p:spPr>
          <a:xfrm>
            <a:off x="5212913" y="331803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Data Visualization</a:t>
            </a:r>
            <a:endParaRPr lang="en-US" sz="2185" dirty="0"/>
          </a:p>
        </p:txBody>
      </p:sp>
      <p:sp>
        <p:nvSpPr>
          <p:cNvPr id="9" name="Text 6"/>
          <p:cNvSpPr/>
          <p:nvPr/>
        </p:nvSpPr>
        <p:spPr>
          <a:xfrm>
            <a:off x="5212913" y="3798451"/>
            <a:ext cx="38200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Research emphasizes the importance of intuitive data visualization techniques tailored for finance-specific metrics.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</p:spPr>
      </p:sp>
      <p:sp>
        <p:nvSpPr>
          <p:cNvPr id="11" name="Text 8"/>
          <p:cNvSpPr/>
          <p:nvPr/>
        </p:nvSpPr>
        <p:spPr>
          <a:xfrm>
            <a:off x="9417844" y="3283387"/>
            <a:ext cx="17430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5" dirty="0"/>
          </a:p>
        </p:txBody>
      </p:sp>
      <p:sp>
        <p:nvSpPr>
          <p:cNvPr id="12" name="Text 9"/>
          <p:cNvSpPr/>
          <p:nvPr/>
        </p:nvSpPr>
        <p:spPr>
          <a:xfrm>
            <a:off x="9977199" y="331803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User Experience</a:t>
            </a:r>
            <a:endParaRPr lang="en-US" sz="2185" dirty="0"/>
          </a:p>
        </p:txBody>
      </p:sp>
      <p:sp>
        <p:nvSpPr>
          <p:cNvPr id="13" name="Text 10"/>
          <p:cNvSpPr/>
          <p:nvPr/>
        </p:nvSpPr>
        <p:spPr>
          <a:xfrm>
            <a:off x="9977199" y="3798451"/>
            <a:ext cx="38200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Studies highlight the significance of user-friendly interfaces and personalized user experiences in finance dashboard apps.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</p:spPr>
      </p:sp>
      <p:sp>
        <p:nvSpPr>
          <p:cNvPr id="15" name="Text 12"/>
          <p:cNvSpPr/>
          <p:nvPr/>
        </p:nvSpPr>
        <p:spPr>
          <a:xfrm>
            <a:off x="4659392" y="5657493"/>
            <a:ext cx="16263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5" dirty="0"/>
          </a:p>
        </p:txBody>
      </p:sp>
      <p:sp>
        <p:nvSpPr>
          <p:cNvPr id="16" name="Text 13"/>
          <p:cNvSpPr/>
          <p:nvPr/>
        </p:nvSpPr>
        <p:spPr>
          <a:xfrm>
            <a:off x="5212913" y="569214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Security Measures</a:t>
            </a:r>
            <a:endParaRPr lang="en-US" sz="2185" dirty="0"/>
          </a:p>
        </p:txBody>
      </p:sp>
      <p:sp>
        <p:nvSpPr>
          <p:cNvPr id="17" name="Text 14"/>
          <p:cNvSpPr/>
          <p:nvPr/>
        </p:nvSpPr>
        <p:spPr>
          <a:xfrm>
            <a:off x="5212913" y="6172557"/>
            <a:ext cx="858428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literature stresses the need for robust security protocols to protect sensitive financial data and prevent unauthorized access.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Literature Review on Machine Learning in Finance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3868936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Enhanced Predictive Analytics</a:t>
            </a:r>
            <a:endParaRPr lang="en-US" sz="2185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500622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Studies highlight the effectiveness of machine learning algorithms in enhancing predictive analytics for financial trends and risk assessment.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99145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Risk Management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7593806" y="4560808"/>
            <a:ext cx="500622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Literature showcases the role of machine learning in optimizing risk management strategies and identifying early warning signals for potential financial risks.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62777"/>
            <a:ext cx="9306401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Literature Review on Integrating Machine Learning with MERN Stack</a:t>
            </a:r>
            <a:endParaRPr lang="en-US" sz="437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2984778"/>
            <a:ext cx="1110972" cy="19909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320694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Seamless Integration</a:t>
            </a:r>
            <a:endParaRPr lang="en-US" sz="2185" dirty="0"/>
          </a:p>
        </p:txBody>
      </p:sp>
      <p:sp>
        <p:nvSpPr>
          <p:cNvPr id="8" name="Text 4"/>
          <p:cNvSpPr/>
          <p:nvPr/>
        </p:nvSpPr>
        <p:spPr>
          <a:xfrm>
            <a:off x="2277428" y="3687366"/>
            <a:ext cx="7862173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Research demonstrates the seamless integration of machine learning models within the MERN stack, enabling real-time data analysis and optimization.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4975741"/>
            <a:ext cx="1110972" cy="19909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5197912"/>
            <a:ext cx="3373279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Scalability &amp; Performance</a:t>
            </a:r>
            <a:endParaRPr lang="en-US" sz="2185" dirty="0"/>
          </a:p>
        </p:txBody>
      </p:sp>
      <p:sp>
        <p:nvSpPr>
          <p:cNvPr id="11" name="Text 6"/>
          <p:cNvSpPr/>
          <p:nvPr/>
        </p:nvSpPr>
        <p:spPr>
          <a:xfrm>
            <a:off x="2277428" y="5678329"/>
            <a:ext cx="7862173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Literature explores the scalable architecture of MERN stack in accommodating machine learning algorithms without compromising performance.</a:t>
            </a:r>
            <a:endParaRPr lang="en-US" sz="1750" dirty="0"/>
          </a:p>
        </p:txBody>
      </p:sp>
      <p:pic>
        <p:nvPicPr>
          <p:cNvPr id="12" name="Image 3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733431"/>
            <a:ext cx="9306401" cy="20831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Case Studies of Finance Dashboard Apps with Machine Learning using MERN Stack</a:t>
            </a:r>
            <a:endParaRPr lang="en-US" sz="4375" dirty="0"/>
          </a:p>
        </p:txBody>
      </p:sp>
      <p:sp>
        <p:nvSpPr>
          <p:cNvPr id="6" name="Shape 3"/>
          <p:cNvSpPr/>
          <p:nvPr/>
        </p:nvSpPr>
        <p:spPr>
          <a:xfrm>
            <a:off x="4490799" y="4149804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</p:spPr>
      </p:sp>
      <p:sp>
        <p:nvSpPr>
          <p:cNvPr id="7" name="Text 4"/>
          <p:cNvSpPr/>
          <p:nvPr/>
        </p:nvSpPr>
        <p:spPr>
          <a:xfrm>
            <a:off x="4712970" y="437197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Financial Forecasting</a:t>
            </a:r>
            <a:endParaRPr lang="en-US" sz="2185" dirty="0"/>
          </a:p>
        </p:txBody>
      </p:sp>
      <p:sp>
        <p:nvSpPr>
          <p:cNvPr id="8" name="Text 5"/>
          <p:cNvSpPr/>
          <p:nvPr/>
        </p:nvSpPr>
        <p:spPr>
          <a:xfrm>
            <a:off x="4712970" y="4852392"/>
            <a:ext cx="4097774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case study delves into leveraging machine learning within MERN stack to build accurate financial forecasting tools.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4149804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</p:spPr>
      </p:sp>
      <p:sp>
        <p:nvSpPr>
          <p:cNvPr id="10" name="Text 7"/>
          <p:cNvSpPr/>
          <p:nvPr/>
        </p:nvSpPr>
        <p:spPr>
          <a:xfrm>
            <a:off x="9477256" y="4371975"/>
            <a:ext cx="288262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Market Trend Analysis</a:t>
            </a:r>
            <a:endParaRPr lang="en-US" sz="2185" dirty="0"/>
          </a:p>
        </p:txBody>
      </p:sp>
      <p:sp>
        <p:nvSpPr>
          <p:cNvPr id="11" name="Text 8"/>
          <p:cNvSpPr/>
          <p:nvPr/>
        </p:nvSpPr>
        <p:spPr>
          <a:xfrm>
            <a:off x="9477256" y="4852392"/>
            <a:ext cx="4097774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Real-world examples showcase MERN stack's role in developing market trend analysis tools using integrated machine learning algorithms.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F3F3F7"/>
          </a:solidFill>
        </p:spPr>
      </p:sp>
      <p:sp>
        <p:nvSpPr>
          <p:cNvPr id="4" name="Text 2"/>
          <p:cNvSpPr/>
          <p:nvPr/>
        </p:nvSpPr>
        <p:spPr>
          <a:xfrm>
            <a:off x="3065026" y="492085"/>
            <a:ext cx="8500229" cy="16777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405"/>
              </a:lnSpc>
              <a:buNone/>
            </a:pPr>
            <a:r>
              <a:rPr lang="en-US" sz="352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Challenges and Limitations in Developing Finance Dashboard App with Machine Learning using MERN Stack</a:t>
            </a:r>
            <a:endParaRPr lang="en-US" sz="352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5026" y="2527697"/>
            <a:ext cx="357902" cy="35790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65026" y="3064550"/>
            <a:ext cx="2238018" cy="2795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6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Technical Complexity</a:t>
            </a:r>
            <a:endParaRPr lang="en-US" sz="1760" dirty="0"/>
          </a:p>
        </p:txBody>
      </p:sp>
      <p:sp>
        <p:nvSpPr>
          <p:cNvPr id="7" name="Text 4"/>
          <p:cNvSpPr/>
          <p:nvPr/>
        </p:nvSpPr>
        <p:spPr>
          <a:xfrm>
            <a:off x="3065026" y="3451384"/>
            <a:ext cx="2654498" cy="143113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55"/>
              </a:lnSpc>
              <a:buNone/>
            </a:pPr>
            <a:r>
              <a:rPr lang="en-US" sz="141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Challenges related to integrating complex machine learning models within the MERN stack architecture are identified.</a:t>
            </a:r>
            <a:endParaRPr lang="en-US" sz="141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891" y="2527697"/>
            <a:ext cx="357902" cy="35790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87891" y="3064550"/>
            <a:ext cx="2654498" cy="5591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6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Performance Optimization</a:t>
            </a:r>
            <a:endParaRPr lang="en-US" sz="1760" dirty="0"/>
          </a:p>
        </p:txBody>
      </p:sp>
      <p:sp>
        <p:nvSpPr>
          <p:cNvPr id="10" name="Text 6"/>
          <p:cNvSpPr/>
          <p:nvPr/>
        </p:nvSpPr>
        <p:spPr>
          <a:xfrm>
            <a:off x="5987891" y="3730942"/>
            <a:ext cx="2654498" cy="143113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55"/>
              </a:lnSpc>
              <a:buNone/>
            </a:pPr>
            <a:r>
              <a:rPr lang="en-US" sz="141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Addressing limitations involves optimizing the performance of machine learning algorithms within the MERN stack environment.</a:t>
            </a:r>
            <a:endParaRPr lang="en-US" sz="141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7" y="2527697"/>
            <a:ext cx="357902" cy="35790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910757" y="3064550"/>
            <a:ext cx="2652355" cy="2795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6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Data Model Compatibility</a:t>
            </a:r>
            <a:endParaRPr lang="en-US" sz="1760" dirty="0"/>
          </a:p>
        </p:txBody>
      </p:sp>
      <p:sp>
        <p:nvSpPr>
          <p:cNvPr id="13" name="Text 8"/>
          <p:cNvSpPr/>
          <p:nvPr/>
        </p:nvSpPr>
        <p:spPr>
          <a:xfrm>
            <a:off x="8910757" y="3451384"/>
            <a:ext cx="2654498" cy="143113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55"/>
              </a:lnSpc>
              <a:buNone/>
            </a:pPr>
            <a:r>
              <a:rPr lang="en-US" sz="141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data model compatibility issues between MERN stack and machine learning frameworks is crucial to address limitations.</a:t>
            </a:r>
            <a:endParaRPr lang="en-US" sz="141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757" y="5083731"/>
            <a:ext cx="2654498" cy="26544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2875</Words>
  <Application>WPS Presentation</Application>
  <PresentationFormat>On-screen Show (16:9)</PresentationFormat>
  <Paragraphs>88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Playfair Display</vt:lpstr>
      <vt:lpstr>苹方-简</vt:lpstr>
      <vt:lpstr>Playfair Display</vt:lpstr>
      <vt:lpstr>Playfair Display</vt:lpstr>
      <vt:lpstr>Open Sans</vt:lpstr>
      <vt:lpstr>Open Sans</vt:lpstr>
      <vt:lpstr>Open Sans</vt:lpstr>
      <vt:lpstr>Calibri</vt:lpstr>
      <vt:lpstr>Helvetica Neue</vt:lpstr>
      <vt:lpstr>Microsoft YaHei</vt:lpstr>
      <vt:lpstr>汉仪旗黑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varun</cp:lastModifiedBy>
  <cp:revision>2</cp:revision>
  <dcterms:created xsi:type="dcterms:W3CDTF">2024-03-03T14:04:33Z</dcterms:created>
  <dcterms:modified xsi:type="dcterms:W3CDTF">2024-03-03T14:04:33Z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