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5" r:id="rId7"/>
    <p:sldId id="267" r:id="rId8"/>
    <p:sldId id="276" r:id="rId9"/>
    <p:sldId id="277" r:id="rId10"/>
    <p:sldId id="278" r:id="rId11"/>
    <p:sldId id="279" r:id="rId12"/>
    <p:sldId id="268" r:id="rId13"/>
    <p:sldId id="271" r:id="rId14"/>
    <p:sldId id="269" r:id="rId15"/>
    <p:sldId id="272" r:id="rId16"/>
    <p:sldId id="273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455A2-635C-4FB2-8B09-92C613B0C943}" v="8" dt="2024-12-05T04:42:08.739"/>
    <p1510:client id="{A66E8126-8AC9-476F-B16A-ED53542579FB}" v="798" dt="2024-12-05T20:22:43.35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RLHF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Team : Trisha </a:t>
            </a:r>
            <a:r>
              <a:rPr lang="en-US" dirty="0" err="1"/>
              <a:t>Reddygari</a:t>
            </a:r>
            <a:r>
              <a:rPr lang="en-US" dirty="0"/>
              <a:t>(Lead)</a:t>
            </a:r>
          </a:p>
          <a:p>
            <a:r>
              <a:rPr lang="en-US" dirty="0"/>
              <a:t>Varun </a:t>
            </a:r>
            <a:r>
              <a:rPr lang="en-US" dirty="0" err="1"/>
              <a:t>Dudipala</a:t>
            </a:r>
          </a:p>
          <a:p>
            <a:r>
              <a:rPr lang="en-US" dirty="0"/>
              <a:t>Alekhya Marni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0E0E0E"/>
                </a:solidFill>
                <a:ea typeface="+mj-lt"/>
                <a:cs typeface="+mj-lt"/>
              </a:rPr>
              <a:t>Methods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Methods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7744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>
                <a:ea typeface="+mn-lt"/>
                <a:cs typeface="+mn-lt"/>
              </a:rPr>
              <a:t>Hyperparameter Tuning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Tuned trajectory length, number of episodes, and target rewards.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Experimented with different values for learning rate and batch size.</a:t>
            </a:r>
          </a:p>
          <a:p>
            <a:pPr>
              <a:buFont typeface="Arial"/>
              <a:buChar char="▪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Reproduce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E4639E-DDF8-4F99-D319-C7DC8305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63715" cy="42672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Collect Training Data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Use OpenAI </a:t>
            </a:r>
            <a:r>
              <a:rPr lang="en-US" dirty="0" err="1">
                <a:ea typeface="+mn-lt"/>
                <a:cs typeface="+mn-lt"/>
              </a:rPr>
              <a:t>WebGPT</a:t>
            </a:r>
            <a:r>
              <a:rPr lang="en-US" dirty="0">
                <a:ea typeface="+mn-lt"/>
                <a:cs typeface="+mn-lt"/>
              </a:rPr>
              <a:t> dataset.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Train Reward Model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Normalize scores and train BERT.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>
                <a:ea typeface="+mn-lt"/>
                <a:cs typeface="+mn-lt"/>
              </a:rPr>
              <a:t>Fine-Tune Policy Model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Input reward model outputs into GPT-2 via PPO.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4. </a:t>
            </a:r>
            <a:r>
              <a:rPr lang="en-US" b="1" dirty="0">
                <a:ea typeface="+mn-lt"/>
                <a:cs typeface="+mn-lt"/>
              </a:rPr>
              <a:t>Optimize Hyperparameters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Experiment with trajectory lengths, learning rates, and reward metrics.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5. </a:t>
            </a:r>
            <a:r>
              <a:rPr lang="en-US" b="1" dirty="0">
                <a:ea typeface="+mn-lt"/>
                <a:cs typeface="+mn-lt"/>
              </a:rPr>
              <a:t>Evaluate Results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Compare pre- and post-training model outputs.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E4639E-DDF8-4F99-D319-C7DC8305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63715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 screen shot of a black screen">
            <a:extLst>
              <a:ext uri="{FF2B5EF4-FFF2-40B4-BE49-F238E27FC236}">
                <a16:creationId xmlns:a16="http://schemas.microsoft.com/office/drawing/2014/main" id="{1A5442E0-D18C-9E17-A07A-E4BBBB7F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47" y="1710399"/>
            <a:ext cx="9537339" cy="48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E4639E-DDF8-4F99-D319-C7DC8305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263715" cy="4267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Key Findings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Automating RLHF improved language model alignment with human preferences.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Reward model effectively guided policy fine-tuning.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Challenges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High computational costs.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Sensitivity to dataset bias and limitations of </a:t>
            </a:r>
            <a:r>
              <a:rPr lang="en-US" dirty="0" err="1">
                <a:ea typeface="+mn-lt"/>
                <a:cs typeface="+mn-lt"/>
              </a:rPr>
              <a:t>WebGPT</a:t>
            </a:r>
            <a:r>
              <a:rPr lang="en-US" dirty="0">
                <a:ea typeface="+mn-lt"/>
                <a:cs typeface="+mn-lt"/>
              </a:rPr>
              <a:t> data.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Future Work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Explore larger datasets and more complex RL algorithms.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Enhance model generalization for broader applicability.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6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695417"/>
            <a:ext cx="10075333" cy="4593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Background: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Aligning language models with human preferences is critical for better AI systems.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RLHF uses human feedback for fine-tuning, but traditional methods require extensive human annotations.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Project Goal: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Automate RLHF to streamline fine-tuning.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Benefits include efficiency, scalability, and the ability to train models that better align with human preferences.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722-5D43-C7C1-3D35-7F7691E0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before and after RLHF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69F0-DA33-3610-5F47-97F7C4B8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18705"/>
            <a:ext cx="10471150" cy="48027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Pre-RLHF Outputs: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Literal and often misaligned responses.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Inconsistent quality with verbose or off-topic outputs.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Post-RLHF Outputs: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Aligned, coherent, and user-preferred responses.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Improved relevance, coherence, and satisfaction.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Impact of RLHF: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Transforms models to align with human preferences.</a:t>
            </a:r>
            <a:endParaRPr lang="en-US"/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▪</a:t>
            </a:r>
            <a:r>
              <a:rPr lang="en-US">
                <a:ea typeface="+mn-lt"/>
                <a:cs typeface="+mn-lt"/>
              </a:rPr>
              <a:t>- Produces contextually appropriate and practical outputs.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339" y="274638"/>
            <a:ext cx="9109073" cy="1020762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52D5-AC6E-43A4-C331-6851049D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22" y="1718705"/>
            <a:ext cx="10343092" cy="445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Dataset Used: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OpenAI </a:t>
            </a:r>
            <a:r>
              <a:rPr lang="en-US" b="1" dirty="0" err="1">
                <a:ea typeface="+mn-lt"/>
                <a:cs typeface="+mn-lt"/>
              </a:rPr>
              <a:t>WebGPT</a:t>
            </a:r>
            <a:r>
              <a:rPr lang="en-US" b="1" dirty="0">
                <a:ea typeface="+mn-lt"/>
                <a:cs typeface="+mn-lt"/>
              </a:rPr>
              <a:t> Comparisons Dataset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Consists of human annotations comparing pairs of answers.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Provides human preference scores to guide reward model training.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</a:t>
            </a:r>
            <a:r>
              <a:rPr lang="en-US" sz="2600" dirty="0">
                <a:ea typeface="+mn-lt"/>
                <a:cs typeface="+mn-lt"/>
              </a:rPr>
              <a:t> </a:t>
            </a:r>
            <a:r>
              <a:rPr lang="en-US" sz="2600" b="1" dirty="0">
                <a:ea typeface="+mn-lt"/>
                <a:cs typeface="+mn-lt"/>
              </a:rPr>
              <a:t>Tools:</a:t>
            </a:r>
            <a:endParaRPr lang="en-US" sz="26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600" dirty="0">
                <a:ea typeface="+mn-lt"/>
                <a:cs typeface="+mn-lt"/>
              </a:rPr>
              <a:t>• </a:t>
            </a:r>
            <a:r>
              <a:rPr lang="en-US" sz="2600" b="1" dirty="0" err="1">
                <a:ea typeface="+mn-lt"/>
                <a:cs typeface="+mn-lt"/>
              </a:rPr>
              <a:t>PyTorch</a:t>
            </a:r>
            <a:r>
              <a:rPr lang="en-US" sz="2600" dirty="0">
                <a:ea typeface="+mn-lt"/>
                <a:cs typeface="+mn-lt"/>
              </a:rPr>
              <a:t>: For model implementation.</a:t>
            </a:r>
          </a:p>
          <a:p>
            <a:pPr>
              <a:buNone/>
            </a:pPr>
            <a:r>
              <a:rPr lang="en-US" sz="2600" dirty="0">
                <a:ea typeface="+mn-lt"/>
                <a:cs typeface="+mn-lt"/>
              </a:rPr>
              <a:t>• </a:t>
            </a:r>
            <a:r>
              <a:rPr lang="en-US" sz="2600" b="1" dirty="0">
                <a:ea typeface="+mn-lt"/>
                <a:cs typeface="+mn-lt"/>
              </a:rPr>
              <a:t>Vast.ai</a:t>
            </a:r>
            <a:r>
              <a:rPr lang="en-US" sz="2600" dirty="0">
                <a:ea typeface="+mn-lt"/>
                <a:cs typeface="+mn-lt"/>
              </a:rPr>
              <a:t>: GPUs for training.</a:t>
            </a:r>
          </a:p>
          <a:p>
            <a:pPr>
              <a:buNone/>
            </a:pPr>
            <a:r>
              <a:rPr lang="en-US" sz="2600" dirty="0">
                <a:ea typeface="+mn-lt"/>
                <a:cs typeface="+mn-lt"/>
              </a:rPr>
              <a:t>• </a:t>
            </a:r>
            <a:r>
              <a:rPr lang="en-US" sz="2600" b="1" dirty="0">
                <a:ea typeface="+mn-lt"/>
                <a:cs typeface="+mn-lt"/>
              </a:rPr>
              <a:t>Proximal Policy Optimization (PPO)</a:t>
            </a:r>
            <a:r>
              <a:rPr lang="en-US" sz="2600" dirty="0">
                <a:ea typeface="+mn-lt"/>
                <a:cs typeface="+mn-lt"/>
              </a:rPr>
              <a:t>: For RL-based fine-tuning.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A852-5E3D-4D08-B441-147CF1F7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10B3F9-0384-C45C-891A-6E90876C0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432098"/>
              </p:ext>
            </p:extLst>
          </p:nvPr>
        </p:nvGraphicFramePr>
        <p:xfrm>
          <a:off x="833511" y="1712202"/>
          <a:ext cx="11117347" cy="4937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22108">
                  <a:extLst>
                    <a:ext uri="{9D8B030D-6E8A-4147-A177-3AD203B41FA5}">
                      <a16:colId xmlns:a16="http://schemas.microsoft.com/office/drawing/2014/main" val="1467748277"/>
                    </a:ext>
                  </a:extLst>
                </a:gridCol>
                <a:gridCol w="4245132">
                  <a:extLst>
                    <a:ext uri="{9D8B030D-6E8A-4147-A177-3AD203B41FA5}">
                      <a16:colId xmlns:a16="http://schemas.microsoft.com/office/drawing/2014/main" val="3795079451"/>
                    </a:ext>
                  </a:extLst>
                </a:gridCol>
                <a:gridCol w="2272392">
                  <a:extLst>
                    <a:ext uri="{9D8B030D-6E8A-4147-A177-3AD203B41FA5}">
                      <a16:colId xmlns:a16="http://schemas.microsoft.com/office/drawing/2014/main" val="797855238"/>
                    </a:ext>
                  </a:extLst>
                </a:gridCol>
                <a:gridCol w="2077715">
                  <a:extLst>
                    <a:ext uri="{9D8B030D-6E8A-4147-A177-3AD203B41FA5}">
                      <a16:colId xmlns:a16="http://schemas.microsoft.com/office/drawing/2014/main" val="644782071"/>
                    </a:ext>
                  </a:extLst>
                </a:gridCol>
              </a:tblGrid>
              <a:tr h="298688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1688"/>
                  </a:ext>
                </a:extLst>
              </a:tr>
              <a:tr h="164278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BERT Sequence Classification (Reward Model)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A BERT-based model fine-tuned to predict human preference scores. For example, given a question and a model-generated answer, it outputs a scalar representing how closely that answer aligns with human-like preferences.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Strong performance on classification tasks - Leverages rich language understanding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Can directly output a preference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-Requires labeled preference data for fine-tuning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- May be sensitive to domain shifts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31067"/>
                  </a:ext>
                </a:extLst>
              </a:tr>
              <a:tr h="209081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PPO Fine-Tuned GPT-2 (Policy Model)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A GPT-2 language model fine-tuned using Proximal Policy Optimization (PPO) guided by the BERT reward model. For example, the policy model generates candidate answers, receives a reward from the BERT model, and updates its parameters to produce more human-aligned outputs over time.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Improves generation quality by aligning with learned preferences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Iteratively refines outputs via RL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Flexible and adaptable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RL training adds complexity and computational cost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- Sensitive to reward model quality and tuning parameters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4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8F2E-2C2E-AD53-2E4E-D3C4E63A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9BC-807E-279B-1320-77FB9F57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96996" cy="4641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Overview of BERT: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Bidirectional Encoder Representations from Transformers (BERT) is a transformer-based model designed for natural language understanding tasks.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It uses </a:t>
            </a:r>
            <a:r>
              <a:rPr lang="en-US" b="1" dirty="0">
                <a:ea typeface="+mn-lt"/>
                <a:cs typeface="+mn-lt"/>
              </a:rPr>
              <a:t>self-attention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>
                <a:ea typeface="+mn-lt"/>
                <a:cs typeface="+mn-lt"/>
              </a:rPr>
              <a:t>feed-forward layers</a:t>
            </a:r>
            <a:r>
              <a:rPr lang="en-US" dirty="0">
                <a:ea typeface="+mn-lt"/>
                <a:cs typeface="+mn-lt"/>
              </a:rPr>
              <a:t> to process input text in a bidirectional manner, enabling context-aware embeddings.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Layers: 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Input Layer: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Tokens like [CLS], words, and [SEP].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Represented as embeddings (word + segment + position).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8F2E-2C2E-AD53-2E4E-D3C4E63A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9BC-807E-279B-1320-77FB9F57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10296996" cy="4641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Multi-Layer Encoder: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Multiple transformer encoder layers, each with: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Self-Attention Heads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Feed-Forward Neural Network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Residual connections and layer normalization for stability.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>
                <a:ea typeface="+mn-lt"/>
                <a:cs typeface="+mn-lt"/>
              </a:rPr>
              <a:t>Output Layer: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Token embeddings for downstream tasks (e.g., sequence classification).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82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0417-3954-C4E6-560A-B4868019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 </a:t>
            </a:r>
          </a:p>
        </p:txBody>
      </p:sp>
      <p:pic>
        <p:nvPicPr>
          <p:cNvPr id="4" name="Content Placeholder 3" descr="A diagram of a language">
            <a:extLst>
              <a:ext uri="{FF2B5EF4-FFF2-40B4-BE49-F238E27FC236}">
                <a16:creationId xmlns:a16="http://schemas.microsoft.com/office/drawing/2014/main" id="{E4C10676-3DB8-9AF1-64FC-666C8FE7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929" y="1735298"/>
            <a:ext cx="9756262" cy="4831212"/>
          </a:xfrm>
        </p:spPr>
      </p:pic>
    </p:spTree>
    <p:extLst>
      <p:ext uri="{BB962C8B-B14F-4D97-AF65-F5344CB8AC3E}">
        <p14:creationId xmlns:p14="http://schemas.microsoft.com/office/powerpoint/2010/main" val="11979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0E0E0E"/>
                </a:solidFill>
                <a:ea typeface="+mj-lt"/>
                <a:cs typeface="+mj-lt"/>
              </a:rPr>
              <a:t>Methods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Methods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715428"/>
            <a:ext cx="10077449" cy="46714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Training the Reward Model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Used BERT for Sequence Classification.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Normalized scores from the </a:t>
            </a:r>
            <a:r>
              <a:rPr lang="en-US" dirty="0" err="1">
                <a:ea typeface="+mn-lt"/>
                <a:cs typeface="+mn-lt"/>
              </a:rPr>
              <a:t>WebGPT</a:t>
            </a:r>
            <a:r>
              <a:rPr lang="en-US" dirty="0">
                <a:ea typeface="+mn-lt"/>
                <a:cs typeface="+mn-lt"/>
              </a:rPr>
              <a:t> dataset for regression tasks.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Optimized using training/validation loss.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Fine-Tuning the Policy Model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GPT-2 augmented with a value head.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PPO leveraged feedback from the reward model for fine-tuning.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Key Steps: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Tokenized input/output text.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Fine-tuned over multiple epochs.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Adjusted hyperparameters like learning rate and batch size.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Automating RLHF</vt:lpstr>
      <vt:lpstr>Introduction</vt:lpstr>
      <vt:lpstr>Model before and after RLHF</vt:lpstr>
      <vt:lpstr>Materials</vt:lpstr>
      <vt:lpstr>Model comparison</vt:lpstr>
      <vt:lpstr>BERT architecture</vt:lpstr>
      <vt:lpstr>BERT architecture</vt:lpstr>
      <vt:lpstr>BERT architecture </vt:lpstr>
      <vt:lpstr>Methods Methods</vt:lpstr>
      <vt:lpstr>Methods Methods</vt:lpstr>
      <vt:lpstr>Steps to Reproduce</vt:lpstr>
      <vt:lpstr>Results</vt:lpstr>
      <vt:lpstr>Discussion/Conclusion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236</cp:revision>
  <dcterms:created xsi:type="dcterms:W3CDTF">2024-12-05T04:41:41Z</dcterms:created>
  <dcterms:modified xsi:type="dcterms:W3CDTF">2024-12-05T20:27:05Z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