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notesMasterIdLst>
    <p:notesMasterId r:id="rId11"/>
  </p:notesMasterIdLst>
  <p:sldIdLst>
    <p:sldId id="256" r:id="rId2"/>
    <p:sldId id="258" r:id="rId3"/>
    <p:sldId id="259" r:id="rId4"/>
    <p:sldId id="261" r:id="rId5"/>
    <p:sldId id="262" r:id="rId6"/>
    <p:sldId id="263" r:id="rId7"/>
    <p:sldId id="260" r:id="rId8"/>
    <p:sldId id="264" r:id="rId9"/>
    <p:sldId id="25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p:cViewPr varScale="1">
        <p:scale>
          <a:sx n="84" d="100"/>
          <a:sy n="84" d="100"/>
        </p:scale>
        <p:origin x="1474"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60540-088E-4F9B-B15D-2416A91EF2E4}" type="datetimeFigureOut">
              <a:rPr lang="en-US" smtClean="0"/>
              <a:t>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EE0B1-B4AF-4E22-AD76-580242ED662F}" type="slidenum">
              <a:rPr lang="en-US" smtClean="0"/>
              <a:t>‹#›</a:t>
            </a:fld>
            <a:endParaRPr lang="en-US"/>
          </a:p>
        </p:txBody>
      </p:sp>
    </p:spTree>
    <p:extLst>
      <p:ext uri="{BB962C8B-B14F-4D97-AF65-F5344CB8AC3E}">
        <p14:creationId xmlns:p14="http://schemas.microsoft.com/office/powerpoint/2010/main" val="320731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EE0B1-B4AF-4E22-AD76-580242ED662F}" type="slidenum">
              <a:rPr lang="en-US" smtClean="0"/>
              <a:t>2</a:t>
            </a:fld>
            <a:endParaRPr lang="en-US"/>
          </a:p>
        </p:txBody>
      </p:sp>
    </p:spTree>
    <p:extLst>
      <p:ext uri="{BB962C8B-B14F-4D97-AF65-F5344CB8AC3E}">
        <p14:creationId xmlns:p14="http://schemas.microsoft.com/office/powerpoint/2010/main" val="374254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197780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A83A03E-7BFC-4532-A0EF-9A7F94DB252D}" type="datetimeFigureOut">
              <a:rPr lang="en-US" smtClean="0"/>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32640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4154892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14309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1282426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35445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3106591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680898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306644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383006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3A03E-7BFC-4532-A0EF-9A7F94DB252D}"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292659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83A03E-7BFC-4532-A0EF-9A7F94DB252D}"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175923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83A03E-7BFC-4532-A0EF-9A7F94DB252D}" type="datetimeFigureOut">
              <a:rPr lang="en-US" smtClean="0"/>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132341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83A03E-7BFC-4532-A0EF-9A7F94DB252D}" type="datetimeFigureOut">
              <a:rPr lang="en-US" smtClean="0"/>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200030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3A03E-7BFC-4532-A0EF-9A7F94DB252D}" type="datetimeFigureOut">
              <a:rPr lang="en-US" smtClean="0"/>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305680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3A03E-7BFC-4532-A0EF-9A7F94DB252D}"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364279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3A03E-7BFC-4532-A0EF-9A7F94DB252D}" type="datetimeFigureOut">
              <a:rPr lang="en-US" smtClean="0"/>
              <a:t>2/3/2015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24C80DEC-6463-4F3B-B969-472F309CF4FD}" type="slidenum">
              <a:rPr lang="en-US" smtClean="0"/>
              <a:t>‹#›</a:t>
            </a:fld>
            <a:endParaRPr lang="en-US"/>
          </a:p>
        </p:txBody>
      </p:sp>
    </p:spTree>
    <p:extLst>
      <p:ext uri="{BB962C8B-B14F-4D97-AF65-F5344CB8AC3E}">
        <p14:creationId xmlns:p14="http://schemas.microsoft.com/office/powerpoint/2010/main" val="346591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83A03E-7BFC-4532-A0EF-9A7F94DB252D}" type="datetimeFigureOut">
              <a:rPr lang="en-US" smtClean="0"/>
              <a:t>2/3/2015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24C80DEC-6463-4F3B-B969-472F309CF4FD}" type="slidenum">
              <a:rPr lang="en-US" smtClean="0"/>
              <a:t>‹#›</a:t>
            </a:fld>
            <a:endParaRPr lang="en-US"/>
          </a:p>
        </p:txBody>
      </p:sp>
    </p:spTree>
    <p:extLst>
      <p:ext uri="{BB962C8B-B14F-4D97-AF65-F5344CB8AC3E}">
        <p14:creationId xmlns:p14="http://schemas.microsoft.com/office/powerpoint/2010/main" val="2846078042"/>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950" y="0"/>
            <a:ext cx="5826719" cy="1646302"/>
          </a:xfrm>
        </p:spPr>
        <p:txBody>
          <a:bodyPr/>
          <a:lstStyle/>
          <a:p>
            <a:r>
              <a:rPr lang="en-US" i="1" dirty="0" smtClean="0"/>
              <a:t>Brassica oleracea</a:t>
            </a:r>
            <a:endParaRPr lang="en-US" i="1" dirty="0"/>
          </a:p>
        </p:txBody>
      </p:sp>
      <p:sp>
        <p:nvSpPr>
          <p:cNvPr id="3" name="Subtitle 2"/>
          <p:cNvSpPr>
            <a:spLocks noGrp="1"/>
          </p:cNvSpPr>
          <p:nvPr>
            <p:ph type="subTitle" idx="1"/>
          </p:nvPr>
        </p:nvSpPr>
        <p:spPr>
          <a:xfrm>
            <a:off x="84950" y="1488506"/>
            <a:ext cx="5826719" cy="1096899"/>
          </a:xfrm>
        </p:spPr>
        <p:txBody>
          <a:bodyPr/>
          <a:lstStyle/>
          <a:p>
            <a:r>
              <a:rPr lang="en-US" dirty="0" smtClean="0"/>
              <a:t>By: Megana Kasavaraju</a:t>
            </a:r>
          </a:p>
          <a:p>
            <a:r>
              <a:rPr lang="en-US" dirty="0" smtClean="0"/>
              <a:t>Block: 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0" y="-30480"/>
            <a:ext cx="5143500" cy="7010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52801"/>
            <a:ext cx="4000500" cy="3505200"/>
          </a:xfrm>
          <a:prstGeom prst="rect">
            <a:avLst/>
          </a:prstGeom>
        </p:spPr>
      </p:pic>
    </p:spTree>
    <p:extLst>
      <p:ext uri="{BB962C8B-B14F-4D97-AF65-F5344CB8AC3E}">
        <p14:creationId xmlns:p14="http://schemas.microsoft.com/office/powerpoint/2010/main" val="3322709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65" y="-103791"/>
            <a:ext cx="6347713" cy="1320800"/>
          </a:xfrm>
        </p:spPr>
        <p:txBody>
          <a:bodyPr/>
          <a:lstStyle/>
          <a:p>
            <a:r>
              <a:rPr lang="en-US" dirty="0" smtClean="0"/>
              <a:t>Classification</a:t>
            </a:r>
            <a:endParaRPr lang="en-US" dirty="0"/>
          </a:p>
        </p:txBody>
      </p:sp>
      <p:sp>
        <p:nvSpPr>
          <p:cNvPr id="8" name="Content Placeholder 7"/>
          <p:cNvSpPr>
            <a:spLocks noGrp="1"/>
          </p:cNvSpPr>
          <p:nvPr>
            <p:ph idx="1"/>
          </p:nvPr>
        </p:nvSpPr>
        <p:spPr>
          <a:xfrm>
            <a:off x="-96266" y="1723884"/>
            <a:ext cx="6347714" cy="3880773"/>
          </a:xfrm>
        </p:spPr>
        <p:txBody>
          <a:bodyPr>
            <a:noAutofit/>
          </a:bodyPr>
          <a:lstStyle/>
          <a:p>
            <a:pPr fontAlgn="ctr"/>
            <a:endParaRPr lang="en-US" sz="1800" dirty="0">
              <a:solidFill>
                <a:schemeClr val="tx1"/>
              </a:solidFill>
            </a:endParaRPr>
          </a:p>
          <a:p>
            <a:pPr fontAlgn="ctr"/>
            <a:r>
              <a:rPr lang="en-US" sz="1800" dirty="0" smtClean="0">
                <a:solidFill>
                  <a:schemeClr val="tx1"/>
                </a:solidFill>
              </a:rPr>
              <a:t>Kingdom: Plantae </a:t>
            </a:r>
          </a:p>
          <a:p>
            <a:pPr fontAlgn="ctr"/>
            <a:r>
              <a:rPr lang="en-US" sz="1800" dirty="0" smtClean="0">
                <a:solidFill>
                  <a:schemeClr val="tx1"/>
                </a:solidFill>
              </a:rPr>
              <a:t>Subkingdom: </a:t>
            </a:r>
            <a:r>
              <a:rPr lang="en-US" sz="1800" dirty="0" err="1" smtClean="0">
                <a:solidFill>
                  <a:schemeClr val="tx1"/>
                </a:solidFill>
              </a:rPr>
              <a:t>Tracheobionta</a:t>
            </a:r>
            <a:r>
              <a:rPr lang="en-US" sz="1800" dirty="0" smtClean="0">
                <a:solidFill>
                  <a:schemeClr val="tx1"/>
                </a:solidFill>
              </a:rPr>
              <a:t> </a:t>
            </a:r>
          </a:p>
          <a:p>
            <a:pPr fontAlgn="ctr"/>
            <a:r>
              <a:rPr lang="en-US" sz="1800" dirty="0" err="1" smtClean="0">
                <a:solidFill>
                  <a:schemeClr val="tx1"/>
                </a:solidFill>
              </a:rPr>
              <a:t>Superdivision</a:t>
            </a:r>
            <a:r>
              <a:rPr lang="en-US" sz="1800" dirty="0" smtClean="0">
                <a:solidFill>
                  <a:schemeClr val="tx1"/>
                </a:solidFill>
              </a:rPr>
              <a:t>: </a:t>
            </a:r>
            <a:r>
              <a:rPr lang="en-US" sz="1800" dirty="0" err="1" smtClean="0">
                <a:solidFill>
                  <a:schemeClr val="tx1"/>
                </a:solidFill>
              </a:rPr>
              <a:t>Spermatophyta</a:t>
            </a:r>
            <a:endParaRPr lang="en-US" sz="1800" dirty="0">
              <a:solidFill>
                <a:schemeClr val="tx1"/>
              </a:solidFill>
            </a:endParaRPr>
          </a:p>
          <a:p>
            <a:pPr fontAlgn="ctr"/>
            <a:r>
              <a:rPr lang="en-US" sz="1800" dirty="0" smtClean="0">
                <a:solidFill>
                  <a:schemeClr val="tx1"/>
                </a:solidFill>
              </a:rPr>
              <a:t>Division: </a:t>
            </a:r>
            <a:r>
              <a:rPr lang="en-US" sz="1800" dirty="0" err="1" smtClean="0">
                <a:solidFill>
                  <a:schemeClr val="tx1"/>
                </a:solidFill>
              </a:rPr>
              <a:t>Magnoliophyta</a:t>
            </a:r>
            <a:endParaRPr lang="en-US" sz="1800" dirty="0">
              <a:solidFill>
                <a:schemeClr val="tx1"/>
              </a:solidFill>
            </a:endParaRPr>
          </a:p>
          <a:p>
            <a:pPr fontAlgn="ctr"/>
            <a:r>
              <a:rPr lang="en-US" sz="1800" dirty="0" smtClean="0">
                <a:solidFill>
                  <a:schemeClr val="tx1"/>
                </a:solidFill>
              </a:rPr>
              <a:t>Class: </a:t>
            </a:r>
            <a:r>
              <a:rPr lang="en-US" sz="1800" dirty="0" err="1" smtClean="0">
                <a:solidFill>
                  <a:schemeClr val="tx1"/>
                </a:solidFill>
              </a:rPr>
              <a:t>Magnoliopsida</a:t>
            </a:r>
            <a:r>
              <a:rPr lang="en-US" sz="1800" dirty="0" smtClean="0">
                <a:solidFill>
                  <a:schemeClr val="tx1"/>
                </a:solidFill>
              </a:rPr>
              <a:t> </a:t>
            </a:r>
            <a:endParaRPr lang="en-US" sz="1800" dirty="0">
              <a:solidFill>
                <a:schemeClr val="tx1"/>
              </a:solidFill>
            </a:endParaRPr>
          </a:p>
          <a:p>
            <a:pPr fontAlgn="ctr"/>
            <a:r>
              <a:rPr lang="en-US" sz="1800" dirty="0" smtClean="0">
                <a:solidFill>
                  <a:schemeClr val="tx1"/>
                </a:solidFill>
              </a:rPr>
              <a:t>Subclass: </a:t>
            </a:r>
            <a:r>
              <a:rPr lang="en-US" sz="1800" dirty="0" err="1" smtClean="0">
                <a:solidFill>
                  <a:schemeClr val="tx1"/>
                </a:solidFill>
              </a:rPr>
              <a:t>Dilleniidae</a:t>
            </a:r>
            <a:r>
              <a:rPr lang="en-US" sz="1800" dirty="0" smtClean="0">
                <a:solidFill>
                  <a:schemeClr val="tx1"/>
                </a:solidFill>
              </a:rPr>
              <a:t> </a:t>
            </a:r>
            <a:endParaRPr lang="en-US" sz="1800" dirty="0">
              <a:solidFill>
                <a:schemeClr val="tx1"/>
              </a:solidFill>
            </a:endParaRPr>
          </a:p>
          <a:p>
            <a:pPr fontAlgn="ctr"/>
            <a:r>
              <a:rPr lang="en-US" sz="1800" dirty="0" smtClean="0">
                <a:solidFill>
                  <a:schemeClr val="tx1"/>
                </a:solidFill>
              </a:rPr>
              <a:t>Order: </a:t>
            </a:r>
            <a:r>
              <a:rPr lang="en-US" sz="1800" dirty="0" err="1" smtClean="0">
                <a:solidFill>
                  <a:schemeClr val="tx1"/>
                </a:solidFill>
              </a:rPr>
              <a:t>Capparales</a:t>
            </a:r>
            <a:r>
              <a:rPr lang="en-US" sz="1800" dirty="0" smtClean="0">
                <a:solidFill>
                  <a:schemeClr val="tx1"/>
                </a:solidFill>
              </a:rPr>
              <a:t> </a:t>
            </a:r>
            <a:endParaRPr lang="en-US" sz="1800" dirty="0">
              <a:solidFill>
                <a:schemeClr val="tx1"/>
              </a:solidFill>
            </a:endParaRPr>
          </a:p>
          <a:p>
            <a:pPr fontAlgn="ctr"/>
            <a:r>
              <a:rPr lang="en-US" sz="1800" dirty="0" smtClean="0">
                <a:solidFill>
                  <a:schemeClr val="tx1"/>
                </a:solidFill>
              </a:rPr>
              <a:t>Family: </a:t>
            </a:r>
            <a:r>
              <a:rPr lang="en-US" sz="1800" dirty="0" err="1" smtClean="0">
                <a:solidFill>
                  <a:schemeClr val="tx1"/>
                </a:solidFill>
              </a:rPr>
              <a:t>Brassicaceae</a:t>
            </a:r>
            <a:r>
              <a:rPr lang="en-US" sz="1800" dirty="0" smtClean="0">
                <a:solidFill>
                  <a:schemeClr val="tx1"/>
                </a:solidFill>
              </a:rPr>
              <a:t> </a:t>
            </a:r>
            <a:r>
              <a:rPr lang="en-US" sz="1800" dirty="0">
                <a:solidFill>
                  <a:schemeClr val="tx1"/>
                </a:solidFill>
              </a:rPr>
              <a:t>⁄ </a:t>
            </a:r>
            <a:r>
              <a:rPr lang="en-US" sz="1800" dirty="0" err="1" smtClean="0">
                <a:solidFill>
                  <a:schemeClr val="tx1"/>
                </a:solidFill>
              </a:rPr>
              <a:t>Cruciferae</a:t>
            </a:r>
            <a:endParaRPr lang="en-US" sz="1800" dirty="0">
              <a:solidFill>
                <a:schemeClr val="tx1"/>
              </a:solidFill>
            </a:endParaRPr>
          </a:p>
          <a:p>
            <a:pPr fontAlgn="ctr"/>
            <a:r>
              <a:rPr lang="en-US" sz="1800" dirty="0" smtClean="0">
                <a:solidFill>
                  <a:schemeClr val="tx1"/>
                </a:solidFill>
              </a:rPr>
              <a:t>Genus: </a:t>
            </a:r>
            <a:r>
              <a:rPr lang="en-US" sz="1800" i="1" dirty="0" smtClean="0">
                <a:solidFill>
                  <a:schemeClr val="tx1"/>
                </a:solidFill>
              </a:rPr>
              <a:t>Brassica </a:t>
            </a:r>
            <a:endParaRPr lang="en-US" sz="1800" dirty="0" smtClean="0">
              <a:solidFill>
                <a:schemeClr val="tx1"/>
              </a:solidFill>
            </a:endParaRPr>
          </a:p>
          <a:p>
            <a:pPr fontAlgn="ctr"/>
            <a:r>
              <a:rPr lang="en-US" sz="1800" dirty="0" smtClean="0">
                <a:solidFill>
                  <a:schemeClr val="tx1"/>
                </a:solidFill>
              </a:rPr>
              <a:t>Species: </a:t>
            </a:r>
            <a:r>
              <a:rPr lang="en-US" sz="1800" i="1" dirty="0" smtClean="0">
                <a:solidFill>
                  <a:schemeClr val="tx1"/>
                </a:solidFill>
              </a:rPr>
              <a:t>Brassica </a:t>
            </a:r>
            <a:r>
              <a:rPr lang="en-US" sz="1800" i="1" dirty="0" smtClean="0">
                <a:solidFill>
                  <a:schemeClr val="tx1"/>
                </a:solidFill>
              </a:rPr>
              <a:t>oleracea</a:t>
            </a:r>
            <a:endParaRPr lang="en-US" sz="1800" dirty="0">
              <a:solidFill>
                <a:schemeClr val="tx1"/>
              </a:solidFill>
            </a:endParaRPr>
          </a:p>
          <a:p>
            <a:endParaRPr lang="en-US" sz="1800" dirty="0">
              <a:solidFill>
                <a:schemeClr val="tx1"/>
              </a:solidFill>
            </a:endParaRPr>
          </a:p>
        </p:txBody>
      </p:sp>
      <p:sp>
        <p:nvSpPr>
          <p:cNvPr id="5" name="Rectangle 1"/>
          <p:cNvSpPr>
            <a:spLocks noChangeArrowheads="1"/>
          </p:cNvSpPr>
          <p:nvPr/>
        </p:nvSpPr>
        <p:spPr bwMode="auto">
          <a:xfrm>
            <a:off x="2209800" y="190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a:off x="4114800" y="3375900"/>
            <a:ext cx="4724400" cy="2308324"/>
          </a:xfrm>
          <a:prstGeom prst="rect">
            <a:avLst/>
          </a:prstGeom>
          <a:noFill/>
        </p:spPr>
        <p:txBody>
          <a:bodyPr wrap="square" rtlCol="0">
            <a:spAutoFit/>
          </a:bodyPr>
          <a:lstStyle/>
          <a:p>
            <a:r>
              <a:rPr lang="en-US" b="1" dirty="0" smtClean="0"/>
              <a:t>Common Name: </a:t>
            </a:r>
            <a:r>
              <a:rPr lang="en-US" dirty="0" smtClean="0"/>
              <a:t>Broccoli, Cabbage, Wild Cabbage, Brussel Sprouts, and Cauliflower</a:t>
            </a:r>
          </a:p>
          <a:p>
            <a:r>
              <a:rPr lang="en-US" b="1" dirty="0" smtClean="0"/>
              <a:t>Scientific name</a:t>
            </a:r>
            <a:r>
              <a:rPr lang="en-US" b="1" dirty="0"/>
              <a:t>: </a:t>
            </a:r>
            <a:r>
              <a:rPr lang="en-US" dirty="0"/>
              <a:t>Brassica oleracea</a:t>
            </a:r>
            <a:endParaRPr lang="en-US" dirty="0" smtClean="0"/>
          </a:p>
          <a:p>
            <a:r>
              <a:rPr lang="en-US" b="1" dirty="0" smtClean="0"/>
              <a:t>Status: </a:t>
            </a:r>
            <a:r>
              <a:rPr lang="en-US" i="1" dirty="0"/>
              <a:t>Brassica oleracea</a:t>
            </a:r>
            <a:r>
              <a:rPr lang="en-US" dirty="0"/>
              <a:t> is assessed as Data Deficient </a:t>
            </a:r>
            <a:r>
              <a:rPr lang="en-US" dirty="0" smtClean="0"/>
              <a:t>because there is </a:t>
            </a:r>
            <a:r>
              <a:rPr lang="en-US" dirty="0" smtClean="0"/>
              <a:t>insufficient </a:t>
            </a:r>
            <a:r>
              <a:rPr lang="en-US" dirty="0"/>
              <a:t>information available to evaluate this species. </a:t>
            </a:r>
            <a:endParaRPr lang="en-US" dirty="0" smtClean="0"/>
          </a:p>
        </p:txBody>
      </p:sp>
      <p:graphicFrame>
        <p:nvGraphicFramePr>
          <p:cNvPr id="10" name="Table 9"/>
          <p:cNvGraphicFramePr>
            <a:graphicFrameLocks noGrp="1"/>
          </p:cNvGraphicFramePr>
          <p:nvPr>
            <p:extLst>
              <p:ext uri="{D42A27DB-BD31-4B8C-83A1-F6EECF244321}">
                <p14:modId xmlns:p14="http://schemas.microsoft.com/office/powerpoint/2010/main" val="3979715055"/>
              </p:ext>
            </p:extLst>
          </p:nvPr>
        </p:nvGraphicFramePr>
        <p:xfrm>
          <a:off x="0" y="5975985"/>
          <a:ext cx="9525000" cy="882015"/>
        </p:xfrm>
        <a:graphic>
          <a:graphicData uri="http://schemas.openxmlformats.org/drawingml/2006/table">
            <a:tbl>
              <a:tblPr/>
              <a:tblGrid>
                <a:gridCol w="1905000"/>
                <a:gridCol w="1905000"/>
                <a:gridCol w="1905000"/>
                <a:gridCol w="1905000"/>
                <a:gridCol w="1905000"/>
              </a:tblGrid>
              <a:tr h="333375">
                <a:tc>
                  <a:txBody>
                    <a:bodyPr/>
                    <a:lstStyle/>
                    <a:p>
                      <a:r>
                        <a:rPr lang="en-US" sz="1800" dirty="0"/>
                        <a:t>Kingdom</a:t>
                      </a:r>
                    </a:p>
                  </a:txBody>
                  <a:tcPr marL="0" marR="0" marT="0" marB="0" anchor="ctr">
                    <a:lnL>
                      <a:noFill/>
                    </a:lnL>
                    <a:lnR>
                      <a:noFill/>
                    </a:lnR>
                    <a:lnT>
                      <a:noFill/>
                    </a:lnT>
                    <a:lnB>
                      <a:noFill/>
                    </a:lnB>
                  </a:tcPr>
                </a:tc>
                <a:tc>
                  <a:txBody>
                    <a:bodyPr/>
                    <a:lstStyle/>
                    <a:p>
                      <a:r>
                        <a:rPr lang="en-US" sz="1800" dirty="0"/>
                        <a:t>Phylum</a:t>
                      </a:r>
                    </a:p>
                  </a:txBody>
                  <a:tcPr marL="0" marR="0" marT="0" marB="0" anchor="ctr">
                    <a:lnL>
                      <a:noFill/>
                    </a:lnL>
                    <a:lnR>
                      <a:noFill/>
                    </a:lnR>
                    <a:lnT>
                      <a:noFill/>
                    </a:lnT>
                    <a:lnB>
                      <a:noFill/>
                    </a:lnB>
                  </a:tcPr>
                </a:tc>
                <a:tc>
                  <a:txBody>
                    <a:bodyPr/>
                    <a:lstStyle/>
                    <a:p>
                      <a:r>
                        <a:rPr lang="en-US" sz="1800"/>
                        <a:t>Class</a:t>
                      </a:r>
                    </a:p>
                  </a:txBody>
                  <a:tcPr marL="0" marR="0" marT="0" marB="0" anchor="ctr">
                    <a:lnL>
                      <a:noFill/>
                    </a:lnL>
                    <a:lnR>
                      <a:noFill/>
                    </a:lnR>
                    <a:lnT>
                      <a:noFill/>
                    </a:lnT>
                    <a:lnB>
                      <a:noFill/>
                    </a:lnB>
                  </a:tcPr>
                </a:tc>
                <a:tc>
                  <a:txBody>
                    <a:bodyPr/>
                    <a:lstStyle/>
                    <a:p>
                      <a:r>
                        <a:rPr lang="en-US" sz="1800"/>
                        <a:t>Order</a:t>
                      </a:r>
                    </a:p>
                  </a:txBody>
                  <a:tcPr marL="0" marR="0" marT="0" marB="0" anchor="ctr">
                    <a:lnL>
                      <a:noFill/>
                    </a:lnL>
                    <a:lnR>
                      <a:noFill/>
                    </a:lnR>
                    <a:lnT>
                      <a:noFill/>
                    </a:lnT>
                    <a:lnB>
                      <a:noFill/>
                    </a:lnB>
                  </a:tcPr>
                </a:tc>
                <a:tc>
                  <a:txBody>
                    <a:bodyPr/>
                    <a:lstStyle/>
                    <a:p>
                      <a:r>
                        <a:rPr lang="en-US" sz="1800"/>
                        <a:t>Family</a:t>
                      </a:r>
                    </a:p>
                  </a:txBody>
                  <a:tcPr marL="0" marR="0" marT="0" marB="0" anchor="ctr">
                    <a:lnL>
                      <a:noFill/>
                    </a:lnL>
                    <a:lnR>
                      <a:noFill/>
                    </a:lnR>
                    <a:lnT>
                      <a:noFill/>
                    </a:lnT>
                    <a:lnB>
                      <a:noFill/>
                    </a:lnB>
                  </a:tcPr>
                </a:tc>
              </a:tr>
              <a:tr h="428625">
                <a:tc>
                  <a:txBody>
                    <a:bodyPr/>
                    <a:lstStyle/>
                    <a:p>
                      <a:r>
                        <a:rPr lang="en-US" sz="1800"/>
                        <a:t>PLANTAE</a:t>
                      </a:r>
                    </a:p>
                  </a:txBody>
                  <a:tcPr marL="0" marR="0" marT="0" marB="0" anchor="ctr">
                    <a:lnL>
                      <a:noFill/>
                    </a:lnL>
                    <a:lnR>
                      <a:noFill/>
                    </a:lnR>
                    <a:lnT>
                      <a:noFill/>
                    </a:lnT>
                    <a:lnB>
                      <a:noFill/>
                    </a:lnB>
                  </a:tcPr>
                </a:tc>
                <a:tc>
                  <a:txBody>
                    <a:bodyPr/>
                    <a:lstStyle/>
                    <a:p>
                      <a:r>
                        <a:rPr lang="en-US" sz="1800" dirty="0"/>
                        <a:t>TRACHEOPHYTA</a:t>
                      </a:r>
                    </a:p>
                  </a:txBody>
                  <a:tcPr marL="0" marR="0" marT="0" marB="0" anchor="ctr">
                    <a:lnL>
                      <a:noFill/>
                    </a:lnL>
                    <a:lnR>
                      <a:noFill/>
                    </a:lnR>
                    <a:lnT>
                      <a:noFill/>
                    </a:lnT>
                    <a:lnB>
                      <a:noFill/>
                    </a:lnB>
                  </a:tcPr>
                </a:tc>
                <a:tc>
                  <a:txBody>
                    <a:bodyPr/>
                    <a:lstStyle/>
                    <a:p>
                      <a:r>
                        <a:rPr lang="en-US" sz="1800"/>
                        <a:t>MAGNOLIOPSIDA</a:t>
                      </a:r>
                    </a:p>
                  </a:txBody>
                  <a:tcPr marL="0" marR="0" marT="0" marB="0" anchor="ctr">
                    <a:lnL>
                      <a:noFill/>
                    </a:lnL>
                    <a:lnR>
                      <a:noFill/>
                    </a:lnR>
                    <a:lnT>
                      <a:noFill/>
                    </a:lnT>
                    <a:lnB>
                      <a:noFill/>
                    </a:lnB>
                  </a:tcPr>
                </a:tc>
                <a:tc>
                  <a:txBody>
                    <a:bodyPr/>
                    <a:lstStyle/>
                    <a:p>
                      <a:r>
                        <a:rPr lang="en-US" sz="1800" dirty="0"/>
                        <a:t>CAPPARALES</a:t>
                      </a:r>
                    </a:p>
                  </a:txBody>
                  <a:tcPr marL="0" marR="0" marT="0" marB="0" anchor="ctr">
                    <a:lnL>
                      <a:noFill/>
                    </a:lnL>
                    <a:lnR>
                      <a:noFill/>
                    </a:lnR>
                    <a:lnT>
                      <a:noFill/>
                    </a:lnT>
                    <a:lnB>
                      <a:noFill/>
                    </a:lnB>
                  </a:tcPr>
                </a:tc>
                <a:tc>
                  <a:txBody>
                    <a:bodyPr/>
                    <a:lstStyle/>
                    <a:p>
                      <a:r>
                        <a:rPr lang="en-US" sz="1800" dirty="0"/>
                        <a:t>CRUCIFERAE</a:t>
                      </a:r>
                    </a:p>
                  </a:txBody>
                  <a:tcPr marL="0" marR="0" marT="0" marB="0" anchor="ctr">
                    <a:lnL>
                      <a:noFill/>
                    </a:lnL>
                    <a:lnR>
                      <a:noFill/>
                    </a:lnR>
                    <a:lnT>
                      <a:noFill/>
                    </a:lnT>
                    <a:lnB>
                      <a:noFill/>
                    </a:lnB>
                  </a:tcPr>
                </a:tc>
              </a:tr>
            </a:tbl>
          </a:graphicData>
        </a:graphic>
      </p:graphicFrame>
      <p:pic>
        <p:nvPicPr>
          <p:cNvPr id="11" name="Picture 10"/>
          <p:cNvPicPr>
            <a:picLocks noChangeAspect="1"/>
          </p:cNvPicPr>
          <p:nvPr/>
        </p:nvPicPr>
        <p:blipFill rotWithShape="1">
          <a:blip r:embed="rId3"/>
          <a:srcRect l="15169" t="30925" r="36041" b="23820"/>
          <a:stretch/>
        </p:blipFill>
        <p:spPr>
          <a:xfrm>
            <a:off x="3581400" y="0"/>
            <a:ext cx="5743511" cy="3320717"/>
          </a:xfrm>
          <a:prstGeom prst="rect">
            <a:avLst/>
          </a:prstGeom>
        </p:spPr>
      </p:pic>
    </p:spTree>
    <p:extLst>
      <p:ext uri="{BB962C8B-B14F-4D97-AF65-F5344CB8AC3E}">
        <p14:creationId xmlns:p14="http://schemas.microsoft.com/office/powerpoint/2010/main" val="1029194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62317" y="422497"/>
            <a:ext cx="7086233" cy="4005262"/>
          </a:xfrm>
          <a:prstGeom prst="rect">
            <a:avLst/>
          </a:prstGeom>
        </p:spPr>
      </p:pic>
      <p:pic>
        <p:nvPicPr>
          <p:cNvPr id="13" name="Picture 12"/>
          <p:cNvPicPr>
            <a:picLocks noChangeAspect="1"/>
          </p:cNvPicPr>
          <p:nvPr/>
        </p:nvPicPr>
        <p:blipFill>
          <a:blip r:embed="rId3"/>
          <a:stretch>
            <a:fillRect/>
          </a:stretch>
        </p:blipFill>
        <p:spPr>
          <a:xfrm>
            <a:off x="0" y="-112458"/>
            <a:ext cx="9144000" cy="6970458"/>
          </a:xfrm>
          <a:prstGeom prst="rect">
            <a:avLst/>
          </a:prstGeom>
        </p:spPr>
      </p:pic>
      <p:sp>
        <p:nvSpPr>
          <p:cNvPr id="2" name="Title 1"/>
          <p:cNvSpPr>
            <a:spLocks noGrp="1"/>
          </p:cNvSpPr>
          <p:nvPr>
            <p:ph type="title"/>
          </p:nvPr>
        </p:nvSpPr>
        <p:spPr>
          <a:xfrm>
            <a:off x="1" y="-112458"/>
            <a:ext cx="5791200" cy="1136586"/>
          </a:xfrm>
        </p:spPr>
        <p:txBody>
          <a:bodyPr/>
          <a:lstStyle/>
          <a:p>
            <a:r>
              <a:rPr lang="en-US" b="1" dirty="0" smtClean="0">
                <a:solidFill>
                  <a:schemeClr val="bg1"/>
                </a:solidFill>
              </a:rPr>
              <a:t>Varieties</a:t>
            </a:r>
            <a:endParaRPr lang="en-US" b="1" dirty="0">
              <a:solidFill>
                <a:schemeClr val="bg1"/>
              </a:solidFill>
            </a:endParaRPr>
          </a:p>
        </p:txBody>
      </p:sp>
      <p:sp>
        <p:nvSpPr>
          <p:cNvPr id="3" name="Content Placeholder 2"/>
          <p:cNvSpPr>
            <a:spLocks noGrp="1"/>
          </p:cNvSpPr>
          <p:nvPr>
            <p:ph idx="1"/>
          </p:nvPr>
        </p:nvSpPr>
        <p:spPr>
          <a:xfrm>
            <a:off x="-114300" y="479647"/>
            <a:ext cx="9220200" cy="5943600"/>
          </a:xfrm>
        </p:spPr>
        <p:txBody>
          <a:bodyPr>
            <a:noAutofit/>
          </a:bodyPr>
          <a:lstStyle/>
          <a:p>
            <a:pPr marL="274320">
              <a:spcBef>
                <a:spcPts val="0"/>
              </a:spcBef>
            </a:pPr>
            <a:r>
              <a:rPr lang="en-US" b="1" dirty="0" smtClean="0">
                <a:solidFill>
                  <a:schemeClr val="bg1"/>
                </a:solidFill>
              </a:rPr>
              <a:t>There are numerous types of the </a:t>
            </a:r>
            <a:r>
              <a:rPr lang="en-US" b="1" i="1" dirty="0" smtClean="0">
                <a:solidFill>
                  <a:schemeClr val="bg1"/>
                </a:solidFill>
              </a:rPr>
              <a:t>Brassica oleracea </a:t>
            </a:r>
            <a:r>
              <a:rPr lang="en-US" b="1" dirty="0" smtClean="0">
                <a:solidFill>
                  <a:schemeClr val="bg1"/>
                </a:solidFill>
              </a:rPr>
              <a:t>such </a:t>
            </a:r>
            <a:r>
              <a:rPr lang="en-US" b="1" dirty="0">
                <a:solidFill>
                  <a:schemeClr val="bg1"/>
                </a:solidFill>
              </a:rPr>
              <a:t>as broccoli, cabbage, cauliflower, collards, Chinese broccoli, Brussels sprouts, kale, curly kale, and </a:t>
            </a:r>
            <a:r>
              <a:rPr lang="en-US" b="1" dirty="0" smtClean="0">
                <a:solidFill>
                  <a:schemeClr val="bg1"/>
                </a:solidFill>
              </a:rPr>
              <a:t>kohlrabi</a:t>
            </a:r>
            <a:r>
              <a:rPr lang="en-US" b="1" dirty="0" smtClean="0">
                <a:solidFill>
                  <a:schemeClr val="bg1"/>
                </a:solidFill>
              </a:rPr>
              <a:t>. Their distinguishing characteristics are the types of textures they have and types of buds.</a:t>
            </a:r>
            <a:endParaRPr lang="en-US" b="1" dirty="0" smtClean="0">
              <a:solidFill>
                <a:schemeClr val="bg1"/>
              </a:solidFill>
            </a:endParaRPr>
          </a:p>
          <a:p>
            <a:pPr marL="274320">
              <a:spcBef>
                <a:spcPts val="0"/>
              </a:spcBef>
            </a:pPr>
            <a:r>
              <a:rPr lang="en-US" b="1" dirty="0" smtClean="0">
                <a:solidFill>
                  <a:schemeClr val="bg1"/>
                </a:solidFill>
              </a:rPr>
              <a:t>The var</a:t>
            </a:r>
            <a:r>
              <a:rPr lang="en-US" b="1" dirty="0">
                <a:solidFill>
                  <a:schemeClr val="bg1"/>
                </a:solidFill>
              </a:rPr>
              <a:t>. </a:t>
            </a:r>
            <a:r>
              <a:rPr lang="en-US" b="1" i="1" dirty="0" err="1" smtClean="0">
                <a:solidFill>
                  <a:schemeClr val="bg1"/>
                </a:solidFill>
              </a:rPr>
              <a:t>alboglabra</a:t>
            </a:r>
            <a:r>
              <a:rPr lang="en-US" b="1" i="1" dirty="0" smtClean="0">
                <a:solidFill>
                  <a:schemeClr val="bg1"/>
                </a:solidFill>
              </a:rPr>
              <a:t> </a:t>
            </a:r>
            <a:r>
              <a:rPr lang="en-US" b="1" dirty="0" smtClean="0">
                <a:solidFill>
                  <a:schemeClr val="bg1"/>
                </a:solidFill>
              </a:rPr>
              <a:t>type is Chinese </a:t>
            </a:r>
            <a:r>
              <a:rPr lang="en-US" b="1" dirty="0">
                <a:solidFill>
                  <a:schemeClr val="bg1"/>
                </a:solidFill>
              </a:rPr>
              <a:t>broccoli or Chinese </a:t>
            </a:r>
            <a:r>
              <a:rPr lang="en-US" b="1" dirty="0" smtClean="0">
                <a:solidFill>
                  <a:schemeClr val="bg1"/>
                </a:solidFill>
              </a:rPr>
              <a:t>kale. It produces </a:t>
            </a:r>
            <a:r>
              <a:rPr lang="en-US" b="1" dirty="0">
                <a:solidFill>
                  <a:schemeClr val="bg1"/>
                </a:solidFill>
              </a:rPr>
              <a:t>fleshy stems and crowded flower </a:t>
            </a:r>
            <a:r>
              <a:rPr lang="en-US" b="1" dirty="0" smtClean="0">
                <a:solidFill>
                  <a:schemeClr val="bg1"/>
                </a:solidFill>
              </a:rPr>
              <a:t>buds. </a:t>
            </a:r>
          </a:p>
          <a:p>
            <a:pPr marL="274320">
              <a:spcBef>
                <a:spcPts val="0"/>
              </a:spcBef>
            </a:pPr>
            <a:r>
              <a:rPr lang="en-US" b="1" dirty="0" smtClean="0">
                <a:solidFill>
                  <a:schemeClr val="bg1"/>
                </a:solidFill>
              </a:rPr>
              <a:t>The var</a:t>
            </a:r>
            <a:r>
              <a:rPr lang="en-US" b="1" dirty="0">
                <a:solidFill>
                  <a:schemeClr val="bg1"/>
                </a:solidFill>
              </a:rPr>
              <a:t>. </a:t>
            </a:r>
            <a:r>
              <a:rPr lang="en-US" b="1" i="1" dirty="0" err="1" smtClean="0">
                <a:solidFill>
                  <a:schemeClr val="bg1"/>
                </a:solidFill>
              </a:rPr>
              <a:t>botrytris</a:t>
            </a:r>
            <a:r>
              <a:rPr lang="en-US" b="1" i="1" dirty="0" smtClean="0">
                <a:solidFill>
                  <a:schemeClr val="bg1"/>
                </a:solidFill>
              </a:rPr>
              <a:t> </a:t>
            </a:r>
            <a:r>
              <a:rPr lang="en-US" b="1" dirty="0" smtClean="0">
                <a:solidFill>
                  <a:schemeClr val="bg1"/>
                </a:solidFill>
              </a:rPr>
              <a:t>type is cauliflower and Cape broccoli. They </a:t>
            </a:r>
            <a:r>
              <a:rPr lang="en-US" b="1" dirty="0">
                <a:solidFill>
                  <a:schemeClr val="bg1"/>
                </a:solidFill>
              </a:rPr>
              <a:t>have large fleshy stems and flower buds that do not </a:t>
            </a:r>
            <a:r>
              <a:rPr lang="en-US" b="1" dirty="0" smtClean="0">
                <a:solidFill>
                  <a:schemeClr val="bg1"/>
                </a:solidFill>
              </a:rPr>
              <a:t>open.</a:t>
            </a:r>
            <a:endParaRPr lang="en-US" b="1" dirty="0" smtClean="0">
              <a:solidFill>
                <a:schemeClr val="bg1"/>
              </a:solidFill>
            </a:endParaRPr>
          </a:p>
          <a:p>
            <a:pPr marL="274320">
              <a:spcBef>
                <a:spcPts val="0"/>
              </a:spcBef>
            </a:pPr>
            <a:r>
              <a:rPr lang="en-US" b="1" dirty="0" smtClean="0">
                <a:solidFill>
                  <a:schemeClr val="bg1"/>
                </a:solidFill>
              </a:rPr>
              <a:t>The var</a:t>
            </a:r>
            <a:r>
              <a:rPr lang="en-US" b="1" dirty="0">
                <a:solidFill>
                  <a:schemeClr val="bg1"/>
                </a:solidFill>
              </a:rPr>
              <a:t>. </a:t>
            </a:r>
            <a:r>
              <a:rPr lang="en-US" b="1" i="1" dirty="0" err="1" smtClean="0">
                <a:solidFill>
                  <a:schemeClr val="bg1"/>
                </a:solidFill>
              </a:rPr>
              <a:t>capitata</a:t>
            </a:r>
            <a:r>
              <a:rPr lang="en-US" b="1" dirty="0" smtClean="0">
                <a:solidFill>
                  <a:schemeClr val="bg1"/>
                </a:solidFill>
              </a:rPr>
              <a:t> is cabbage, </a:t>
            </a:r>
            <a:r>
              <a:rPr lang="en-US" b="1" dirty="0">
                <a:solidFill>
                  <a:schemeClr val="bg1"/>
                </a:solidFill>
              </a:rPr>
              <a:t>red cabbage, and Savoy </a:t>
            </a:r>
            <a:r>
              <a:rPr lang="en-US" b="1" dirty="0" smtClean="0">
                <a:solidFill>
                  <a:schemeClr val="bg1"/>
                </a:solidFill>
              </a:rPr>
              <a:t>cabbage. They have large</a:t>
            </a:r>
            <a:r>
              <a:rPr lang="en-US" b="1" dirty="0">
                <a:solidFill>
                  <a:schemeClr val="bg1"/>
                </a:solidFill>
              </a:rPr>
              <a:t>, rounded </a:t>
            </a:r>
            <a:r>
              <a:rPr lang="en-US" b="1" dirty="0" smtClean="0">
                <a:solidFill>
                  <a:schemeClr val="bg1"/>
                </a:solidFill>
              </a:rPr>
              <a:t>leaves that </a:t>
            </a:r>
            <a:r>
              <a:rPr lang="en-US" b="1" dirty="0">
                <a:solidFill>
                  <a:schemeClr val="bg1"/>
                </a:solidFill>
              </a:rPr>
              <a:t>grow together densely together with a fleshy </a:t>
            </a:r>
            <a:r>
              <a:rPr lang="en-US" b="1" dirty="0" smtClean="0">
                <a:solidFill>
                  <a:schemeClr val="bg1"/>
                </a:solidFill>
              </a:rPr>
              <a:t>stem. </a:t>
            </a:r>
          </a:p>
          <a:p>
            <a:pPr marL="274320">
              <a:spcBef>
                <a:spcPts val="0"/>
              </a:spcBef>
            </a:pPr>
            <a:r>
              <a:rPr lang="en-US" b="1" dirty="0" smtClean="0">
                <a:solidFill>
                  <a:schemeClr val="bg1"/>
                </a:solidFill>
              </a:rPr>
              <a:t>The </a:t>
            </a:r>
            <a:r>
              <a:rPr lang="en-US" b="1" dirty="0" smtClean="0">
                <a:solidFill>
                  <a:schemeClr val="bg1"/>
                </a:solidFill>
              </a:rPr>
              <a:t>var</a:t>
            </a:r>
            <a:r>
              <a:rPr lang="en-US" b="1" dirty="0">
                <a:solidFill>
                  <a:schemeClr val="bg1"/>
                </a:solidFill>
              </a:rPr>
              <a:t>. </a:t>
            </a:r>
            <a:r>
              <a:rPr lang="en-US" b="1" i="1" dirty="0" err="1" smtClean="0">
                <a:solidFill>
                  <a:schemeClr val="bg1"/>
                </a:solidFill>
              </a:rPr>
              <a:t>gemmifera</a:t>
            </a:r>
            <a:r>
              <a:rPr lang="en-US" b="1" i="1" dirty="0" smtClean="0">
                <a:solidFill>
                  <a:schemeClr val="bg1"/>
                </a:solidFill>
              </a:rPr>
              <a:t> type is</a:t>
            </a:r>
            <a:r>
              <a:rPr lang="en-US" b="1" dirty="0" smtClean="0">
                <a:solidFill>
                  <a:schemeClr val="bg1"/>
                </a:solidFill>
              </a:rPr>
              <a:t> </a:t>
            </a:r>
            <a:r>
              <a:rPr lang="en-US" b="1" dirty="0">
                <a:solidFill>
                  <a:schemeClr val="bg1"/>
                </a:solidFill>
              </a:rPr>
              <a:t>Brussels </a:t>
            </a:r>
            <a:r>
              <a:rPr lang="en-US" b="1" dirty="0" smtClean="0">
                <a:solidFill>
                  <a:schemeClr val="bg1"/>
                </a:solidFill>
              </a:rPr>
              <a:t>sprouts. They form </a:t>
            </a:r>
            <a:r>
              <a:rPr lang="en-US" b="1" dirty="0">
                <a:solidFill>
                  <a:schemeClr val="bg1"/>
                </a:solidFill>
              </a:rPr>
              <a:t>numerous large </a:t>
            </a:r>
            <a:r>
              <a:rPr lang="en-US" b="1" dirty="0" smtClean="0">
                <a:solidFill>
                  <a:schemeClr val="bg1"/>
                </a:solidFill>
              </a:rPr>
              <a:t>buds</a:t>
            </a:r>
            <a:r>
              <a:rPr lang="en-US" b="1" dirty="0" smtClean="0">
                <a:solidFill>
                  <a:schemeClr val="bg1"/>
                </a:solidFill>
              </a:rPr>
              <a:t>, </a:t>
            </a:r>
            <a:r>
              <a:rPr lang="en-US" b="1" dirty="0">
                <a:solidFill>
                  <a:schemeClr val="bg1"/>
                </a:solidFill>
              </a:rPr>
              <a:t>with </a:t>
            </a:r>
            <a:r>
              <a:rPr lang="en-US" b="1" dirty="0" smtClean="0">
                <a:solidFill>
                  <a:schemeClr val="bg1"/>
                </a:solidFill>
              </a:rPr>
              <a:t>densely packed leaves to </a:t>
            </a:r>
            <a:r>
              <a:rPr lang="en-US" b="1" dirty="0">
                <a:solidFill>
                  <a:schemeClr val="bg1"/>
                </a:solidFill>
              </a:rPr>
              <a:t>form small </a:t>
            </a:r>
            <a:r>
              <a:rPr lang="en-US" b="1" dirty="0" smtClean="0">
                <a:solidFill>
                  <a:schemeClr val="bg1"/>
                </a:solidFill>
              </a:rPr>
              <a:t>heads. These </a:t>
            </a:r>
            <a:r>
              <a:rPr lang="en-US" b="1" dirty="0">
                <a:solidFill>
                  <a:schemeClr val="bg1"/>
                </a:solidFill>
              </a:rPr>
              <a:t>buds </a:t>
            </a:r>
            <a:r>
              <a:rPr lang="en-US" b="1" dirty="0" smtClean="0">
                <a:solidFill>
                  <a:schemeClr val="bg1"/>
                </a:solidFill>
              </a:rPr>
              <a:t>can </a:t>
            </a:r>
            <a:r>
              <a:rPr lang="en-US" b="1" dirty="0">
                <a:solidFill>
                  <a:schemeClr val="bg1"/>
                </a:solidFill>
              </a:rPr>
              <a:t>grow to 1 m (3 </a:t>
            </a:r>
            <a:r>
              <a:rPr lang="en-US" b="1" dirty="0" err="1">
                <a:solidFill>
                  <a:schemeClr val="bg1"/>
                </a:solidFill>
              </a:rPr>
              <a:t>ft</a:t>
            </a:r>
            <a:r>
              <a:rPr lang="en-US" b="1" dirty="0">
                <a:solidFill>
                  <a:schemeClr val="bg1"/>
                </a:solidFill>
              </a:rPr>
              <a:t>) </a:t>
            </a:r>
            <a:r>
              <a:rPr lang="en-US" b="1" dirty="0" smtClean="0">
                <a:solidFill>
                  <a:schemeClr val="bg1"/>
                </a:solidFill>
              </a:rPr>
              <a:t>tall. </a:t>
            </a:r>
          </a:p>
        </p:txBody>
      </p:sp>
    </p:spTree>
    <p:extLst>
      <p:ext uri="{BB962C8B-B14F-4D97-AF65-F5344CB8AC3E}">
        <p14:creationId xmlns:p14="http://schemas.microsoft.com/office/powerpoint/2010/main" val="272425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2190" y="-73450"/>
            <a:ext cx="4597905" cy="3387007"/>
          </a:xfrm>
          <a:prstGeom prst="rect">
            <a:avLst/>
          </a:prstGeom>
        </p:spPr>
      </p:pic>
      <p:pic>
        <p:nvPicPr>
          <p:cNvPr id="7" name="Picture 6"/>
          <p:cNvPicPr>
            <a:picLocks noChangeAspect="1"/>
          </p:cNvPicPr>
          <p:nvPr/>
        </p:nvPicPr>
        <p:blipFill>
          <a:blip r:embed="rId2"/>
          <a:stretch>
            <a:fillRect/>
          </a:stretch>
        </p:blipFill>
        <p:spPr>
          <a:xfrm>
            <a:off x="-1" y="3271837"/>
            <a:ext cx="4586287" cy="3586164"/>
          </a:xfrm>
          <a:prstGeom prst="rect">
            <a:avLst/>
          </a:prstGeom>
        </p:spPr>
      </p:pic>
      <p:pic>
        <p:nvPicPr>
          <p:cNvPr id="4" name="Picture 3"/>
          <p:cNvPicPr>
            <a:picLocks noChangeAspect="1"/>
          </p:cNvPicPr>
          <p:nvPr/>
        </p:nvPicPr>
        <p:blipFill>
          <a:blip r:embed="rId3"/>
          <a:stretch>
            <a:fillRect/>
          </a:stretch>
        </p:blipFill>
        <p:spPr>
          <a:xfrm>
            <a:off x="4586285" y="27431"/>
            <a:ext cx="4557715" cy="3249169"/>
          </a:xfrm>
          <a:prstGeom prst="rect">
            <a:avLst/>
          </a:prstGeom>
        </p:spPr>
      </p:pic>
      <p:pic>
        <p:nvPicPr>
          <p:cNvPr id="6" name="Picture 5"/>
          <p:cNvPicPr>
            <a:picLocks noChangeAspect="1"/>
          </p:cNvPicPr>
          <p:nvPr/>
        </p:nvPicPr>
        <p:blipFill>
          <a:blip r:embed="rId4"/>
          <a:stretch>
            <a:fillRect/>
          </a:stretch>
        </p:blipFill>
        <p:spPr>
          <a:xfrm>
            <a:off x="4586288" y="3271836"/>
            <a:ext cx="4557714" cy="3586164"/>
          </a:xfrm>
          <a:prstGeom prst="rect">
            <a:avLst/>
          </a:prstGeom>
        </p:spPr>
      </p:pic>
      <p:sp>
        <p:nvSpPr>
          <p:cNvPr id="2" name="Title 1"/>
          <p:cNvSpPr>
            <a:spLocks noGrp="1"/>
          </p:cNvSpPr>
          <p:nvPr>
            <p:ph type="title"/>
          </p:nvPr>
        </p:nvSpPr>
        <p:spPr>
          <a:xfrm>
            <a:off x="12192" y="27432"/>
            <a:ext cx="6554867" cy="1524000"/>
          </a:xfrm>
        </p:spPr>
        <p:txBody>
          <a:bodyPr/>
          <a:lstStyle/>
          <a:p>
            <a:r>
              <a:rPr lang="en-US" b="1" dirty="0" smtClean="0">
                <a:solidFill>
                  <a:schemeClr val="bg1"/>
                </a:solidFill>
              </a:rPr>
              <a:t>Habitat</a:t>
            </a:r>
            <a:endParaRPr lang="en-US" b="1" dirty="0">
              <a:solidFill>
                <a:schemeClr val="bg1"/>
              </a:solidFill>
            </a:endParaRPr>
          </a:p>
        </p:txBody>
      </p:sp>
      <p:sp>
        <p:nvSpPr>
          <p:cNvPr id="3" name="Content Placeholder 2"/>
          <p:cNvSpPr>
            <a:spLocks noGrp="1"/>
          </p:cNvSpPr>
          <p:nvPr>
            <p:ph idx="1"/>
          </p:nvPr>
        </p:nvSpPr>
        <p:spPr>
          <a:xfrm>
            <a:off x="152400" y="1578864"/>
            <a:ext cx="8001000" cy="4942140"/>
          </a:xfrm>
        </p:spPr>
        <p:txBody>
          <a:bodyPr>
            <a:noAutofit/>
          </a:bodyPr>
          <a:lstStyle/>
          <a:p>
            <a:r>
              <a:rPr lang="en-US" b="1" dirty="0" smtClean="0">
                <a:solidFill>
                  <a:schemeClr val="bg1"/>
                </a:solidFill>
              </a:rPr>
              <a:t>The </a:t>
            </a:r>
            <a:r>
              <a:rPr lang="en-US" b="1" i="1" dirty="0" smtClean="0">
                <a:solidFill>
                  <a:schemeClr val="bg1"/>
                </a:solidFill>
              </a:rPr>
              <a:t>Brassica oleracea</a:t>
            </a:r>
            <a:r>
              <a:rPr lang="en-US" b="1" dirty="0" smtClean="0">
                <a:solidFill>
                  <a:schemeClr val="bg1"/>
                </a:solidFill>
              </a:rPr>
              <a:t> is an easily grown plant. It can grow in light </a:t>
            </a:r>
            <a:r>
              <a:rPr lang="en-US" b="1" dirty="0">
                <a:solidFill>
                  <a:schemeClr val="bg1"/>
                </a:solidFill>
              </a:rPr>
              <a:t>(sandy), medium (loamy) and heavy (clay) </a:t>
            </a:r>
            <a:r>
              <a:rPr lang="en-US" b="1" dirty="0" smtClean="0">
                <a:solidFill>
                  <a:schemeClr val="bg1"/>
                </a:solidFill>
              </a:rPr>
              <a:t>soils, but it prefers heavy clay </a:t>
            </a:r>
            <a:r>
              <a:rPr lang="en-US" b="1" dirty="0" smtClean="0">
                <a:solidFill>
                  <a:schemeClr val="bg1"/>
                </a:solidFill>
              </a:rPr>
              <a:t>soils that are well-drained. </a:t>
            </a:r>
            <a:r>
              <a:rPr lang="en-US" b="1" dirty="0" smtClean="0">
                <a:solidFill>
                  <a:schemeClr val="bg1"/>
                </a:solidFill>
              </a:rPr>
              <a:t>It can grow in acid</a:t>
            </a:r>
            <a:r>
              <a:rPr lang="en-US" b="1" dirty="0">
                <a:solidFill>
                  <a:schemeClr val="bg1"/>
                </a:solidFill>
              </a:rPr>
              <a:t>, neutral and basic </a:t>
            </a:r>
            <a:r>
              <a:rPr lang="en-US" b="1" dirty="0" smtClean="0">
                <a:solidFill>
                  <a:schemeClr val="bg1"/>
                </a:solidFill>
              </a:rPr>
              <a:t>soils, although it prefers basic. </a:t>
            </a:r>
            <a:r>
              <a:rPr lang="en-US" b="1" dirty="0">
                <a:solidFill>
                  <a:schemeClr val="bg1"/>
                </a:solidFill>
              </a:rPr>
              <a:t>It can grow in </a:t>
            </a:r>
            <a:r>
              <a:rPr lang="en-US" b="1" dirty="0" smtClean="0">
                <a:solidFill>
                  <a:schemeClr val="bg1"/>
                </a:solidFill>
              </a:rPr>
              <a:t>semi-shade, no shade, or in full sun. </a:t>
            </a:r>
            <a:endParaRPr lang="en-US" b="1" dirty="0" smtClean="0">
              <a:solidFill>
                <a:schemeClr val="bg1"/>
              </a:solidFill>
            </a:endParaRPr>
          </a:p>
          <a:p>
            <a:r>
              <a:rPr lang="en-US" b="1" i="1" dirty="0" smtClean="0">
                <a:solidFill>
                  <a:schemeClr val="bg1"/>
                </a:solidFill>
              </a:rPr>
              <a:t>B</a:t>
            </a:r>
            <a:r>
              <a:rPr lang="en-US" b="1" i="1" dirty="0">
                <a:solidFill>
                  <a:schemeClr val="bg1"/>
                </a:solidFill>
              </a:rPr>
              <a:t>. oleracea</a:t>
            </a:r>
            <a:r>
              <a:rPr lang="en-US" b="1" dirty="0">
                <a:solidFill>
                  <a:schemeClr val="bg1"/>
                </a:solidFill>
              </a:rPr>
              <a:t> is native to northern, middle and southwestern Europe </a:t>
            </a:r>
            <a:r>
              <a:rPr lang="en-US" b="1" dirty="0" smtClean="0">
                <a:solidFill>
                  <a:schemeClr val="bg1"/>
                </a:solidFill>
              </a:rPr>
              <a:t>where</a:t>
            </a:r>
            <a:r>
              <a:rPr lang="en-US" b="1" dirty="0">
                <a:solidFill>
                  <a:schemeClr val="bg1"/>
                </a:solidFill>
              </a:rPr>
              <a:t>  it </a:t>
            </a:r>
            <a:r>
              <a:rPr lang="en-US" b="1" dirty="0" smtClean="0">
                <a:solidFill>
                  <a:schemeClr val="bg1"/>
                </a:solidFill>
              </a:rPr>
              <a:t>grows along </a:t>
            </a:r>
            <a:r>
              <a:rPr lang="en-US" b="1" dirty="0">
                <a:solidFill>
                  <a:schemeClr val="bg1"/>
                </a:solidFill>
              </a:rPr>
              <a:t>the coasts of the United Kingdom, Schleswig-Holstein in Germany, the west and north coasts of France and the north coast of Spain.</a:t>
            </a:r>
            <a:r>
              <a:rPr lang="en-US" b="1" i="1" dirty="0">
                <a:solidFill>
                  <a:schemeClr val="bg1"/>
                </a:solidFill>
              </a:rPr>
              <a:t> </a:t>
            </a:r>
            <a:endParaRPr lang="en-US" b="1" i="1" dirty="0" smtClean="0">
              <a:solidFill>
                <a:schemeClr val="bg1"/>
              </a:solidFill>
            </a:endParaRPr>
          </a:p>
          <a:p>
            <a:r>
              <a:rPr lang="en-US" b="1" i="1" dirty="0" smtClean="0">
                <a:solidFill>
                  <a:schemeClr val="bg1"/>
                </a:solidFill>
              </a:rPr>
              <a:t>B</a:t>
            </a:r>
            <a:r>
              <a:rPr lang="en-US" b="1" i="1" dirty="0">
                <a:solidFill>
                  <a:schemeClr val="bg1"/>
                </a:solidFill>
              </a:rPr>
              <a:t>. oleracea</a:t>
            </a:r>
            <a:r>
              <a:rPr lang="en-US" b="1" dirty="0">
                <a:solidFill>
                  <a:schemeClr val="bg1"/>
                </a:solidFill>
              </a:rPr>
              <a:t> </a:t>
            </a:r>
            <a:r>
              <a:rPr lang="en-US" b="1" dirty="0" smtClean="0">
                <a:solidFill>
                  <a:schemeClr val="bg1"/>
                </a:solidFill>
              </a:rPr>
              <a:t>usually </a:t>
            </a:r>
            <a:r>
              <a:rPr lang="en-US" b="1" dirty="0" smtClean="0">
                <a:solidFill>
                  <a:schemeClr val="bg1"/>
                </a:solidFill>
              </a:rPr>
              <a:t>grows in terrestrial environments limestone</a:t>
            </a:r>
            <a:r>
              <a:rPr lang="en-US" b="1" dirty="0" smtClean="0">
                <a:solidFill>
                  <a:schemeClr val="bg1"/>
                </a:solidFill>
              </a:rPr>
              <a:t>, chalk cliffs, and </a:t>
            </a:r>
            <a:r>
              <a:rPr lang="en-US" b="1" dirty="0">
                <a:solidFill>
                  <a:schemeClr val="bg1"/>
                </a:solidFill>
              </a:rPr>
              <a:t>below cliffs among </a:t>
            </a:r>
            <a:r>
              <a:rPr lang="en-US" b="1" dirty="0" smtClean="0">
                <a:solidFill>
                  <a:schemeClr val="bg1"/>
                </a:solidFill>
              </a:rPr>
              <a:t>shrubs. It sometimes also grows on </a:t>
            </a:r>
            <a:r>
              <a:rPr lang="en-US" b="1" dirty="0">
                <a:solidFill>
                  <a:schemeClr val="bg1"/>
                </a:solidFill>
              </a:rPr>
              <a:t>steep, grassy </a:t>
            </a:r>
            <a:r>
              <a:rPr lang="en-US" b="1" dirty="0" smtClean="0">
                <a:solidFill>
                  <a:schemeClr val="bg1"/>
                </a:solidFill>
              </a:rPr>
              <a:t>slopes. It </a:t>
            </a:r>
            <a:r>
              <a:rPr lang="en-US" b="1" dirty="0">
                <a:solidFill>
                  <a:schemeClr val="bg1"/>
                </a:solidFill>
              </a:rPr>
              <a:t>grows in open, rocky </a:t>
            </a:r>
            <a:r>
              <a:rPr lang="en-US" b="1" dirty="0" smtClean="0">
                <a:solidFill>
                  <a:schemeClr val="bg1"/>
                </a:solidFill>
              </a:rPr>
              <a:t>places in </a:t>
            </a:r>
            <a:r>
              <a:rPr lang="en-US" b="1" dirty="0">
                <a:solidFill>
                  <a:schemeClr val="bg1"/>
                </a:solidFill>
              </a:rPr>
              <a:t>maritime grassland, inland quarries, waste </a:t>
            </a:r>
            <a:r>
              <a:rPr lang="en-US" b="1" dirty="0" smtClean="0">
                <a:solidFill>
                  <a:schemeClr val="bg1"/>
                </a:solidFill>
              </a:rPr>
              <a:t>places, </a:t>
            </a:r>
            <a:r>
              <a:rPr lang="en-US" b="1" dirty="0">
                <a:solidFill>
                  <a:schemeClr val="bg1"/>
                </a:solidFill>
              </a:rPr>
              <a:t>and on </a:t>
            </a:r>
            <a:r>
              <a:rPr lang="en-US" b="1" dirty="0" smtClean="0">
                <a:solidFill>
                  <a:schemeClr val="bg1"/>
                </a:solidFill>
              </a:rPr>
              <a:t>roadsides. </a:t>
            </a:r>
            <a:r>
              <a:rPr lang="en-US" b="1" dirty="0" smtClean="0">
                <a:solidFill>
                  <a:schemeClr val="bg1"/>
                </a:solidFill>
              </a:rPr>
              <a:t> </a:t>
            </a:r>
            <a:endParaRPr lang="en-US" b="1" dirty="0" smtClean="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326938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89204"/>
            <a:ext cx="9144000" cy="5867400"/>
          </a:xfrm>
        </p:spPr>
        <p:txBody>
          <a:bodyPr>
            <a:noAutofit/>
          </a:bodyPr>
          <a:lstStyle/>
          <a:p>
            <a:pPr marL="0" indent="0">
              <a:spcBef>
                <a:spcPts val="0"/>
              </a:spcBef>
              <a:spcAft>
                <a:spcPts val="0"/>
              </a:spcAft>
              <a:buNone/>
            </a:pPr>
            <a:r>
              <a:rPr lang="en-US" sz="1800" b="1" u="sng" dirty="0" smtClean="0">
                <a:solidFill>
                  <a:schemeClr val="bg1"/>
                </a:solidFill>
              </a:rPr>
              <a:t>Life Cycle</a:t>
            </a:r>
          </a:p>
          <a:p>
            <a:pPr>
              <a:lnSpc>
                <a:spcPct val="120000"/>
              </a:lnSpc>
              <a:spcBef>
                <a:spcPts val="0"/>
              </a:spcBef>
              <a:spcAft>
                <a:spcPts val="0"/>
              </a:spcAft>
            </a:pPr>
            <a:r>
              <a:rPr lang="en-US" sz="1800" b="1" dirty="0" smtClean="0">
                <a:solidFill>
                  <a:schemeClr val="bg1"/>
                </a:solidFill>
              </a:rPr>
              <a:t>Seed Stage </a:t>
            </a:r>
            <a:endParaRPr lang="en-US" sz="1800" b="1" dirty="0">
              <a:solidFill>
                <a:schemeClr val="bg1"/>
              </a:solidFill>
            </a:endParaRPr>
          </a:p>
          <a:p>
            <a:pPr>
              <a:lnSpc>
                <a:spcPct val="120000"/>
              </a:lnSpc>
              <a:spcBef>
                <a:spcPts val="0"/>
              </a:spcBef>
              <a:spcAft>
                <a:spcPts val="0"/>
              </a:spcAft>
            </a:pPr>
            <a:r>
              <a:rPr lang="en-US" sz="1800" dirty="0">
                <a:solidFill>
                  <a:schemeClr val="bg1"/>
                </a:solidFill>
              </a:rPr>
              <a:t>D</a:t>
            </a:r>
            <a:r>
              <a:rPr lang="en-US" sz="1800" dirty="0" smtClean="0">
                <a:solidFill>
                  <a:schemeClr val="bg1"/>
                </a:solidFill>
              </a:rPr>
              <a:t>ormant seed: There </a:t>
            </a:r>
            <a:r>
              <a:rPr lang="en-US" sz="1800" dirty="0">
                <a:solidFill>
                  <a:schemeClr val="bg1"/>
                </a:solidFill>
              </a:rPr>
              <a:t>are about 100 seeds per </a:t>
            </a:r>
            <a:r>
              <a:rPr lang="en-US" sz="1800" dirty="0" smtClean="0">
                <a:solidFill>
                  <a:schemeClr val="bg1"/>
                </a:solidFill>
              </a:rPr>
              <a:t>gram</a:t>
            </a:r>
          </a:p>
          <a:p>
            <a:pPr>
              <a:lnSpc>
                <a:spcPct val="120000"/>
              </a:lnSpc>
              <a:spcBef>
                <a:spcPts val="0"/>
              </a:spcBef>
              <a:spcAft>
                <a:spcPts val="0"/>
              </a:spcAft>
            </a:pPr>
            <a:r>
              <a:rPr lang="en-US" sz="1800" dirty="0">
                <a:solidFill>
                  <a:schemeClr val="bg1"/>
                </a:solidFill>
              </a:rPr>
              <a:t>G</a:t>
            </a:r>
            <a:r>
              <a:rPr lang="en-US" sz="1800" dirty="0" smtClean="0">
                <a:solidFill>
                  <a:schemeClr val="bg1"/>
                </a:solidFill>
              </a:rPr>
              <a:t>erminating seed. </a:t>
            </a:r>
          </a:p>
          <a:p>
            <a:pPr>
              <a:lnSpc>
                <a:spcPct val="120000"/>
              </a:lnSpc>
              <a:spcBef>
                <a:spcPts val="0"/>
              </a:spcBef>
              <a:spcAft>
                <a:spcPts val="0"/>
              </a:spcAft>
            </a:pPr>
            <a:r>
              <a:rPr lang="en-US" sz="1800" b="1" dirty="0" smtClean="0">
                <a:solidFill>
                  <a:schemeClr val="bg1"/>
                </a:solidFill>
              </a:rPr>
              <a:t>Vegetative Stage </a:t>
            </a:r>
            <a:endParaRPr lang="en-US" sz="1800" b="1" dirty="0">
              <a:solidFill>
                <a:schemeClr val="bg1"/>
              </a:solidFill>
            </a:endParaRPr>
          </a:p>
          <a:p>
            <a:pPr>
              <a:lnSpc>
                <a:spcPct val="120000"/>
              </a:lnSpc>
              <a:spcBef>
                <a:spcPts val="0"/>
              </a:spcBef>
              <a:spcAft>
                <a:spcPts val="0"/>
              </a:spcAft>
            </a:pPr>
            <a:r>
              <a:rPr lang="en-US" sz="1800" dirty="0" smtClean="0">
                <a:solidFill>
                  <a:schemeClr val="bg1"/>
                </a:solidFill>
              </a:rPr>
              <a:t>1. Young </a:t>
            </a:r>
            <a:r>
              <a:rPr lang="en-US" sz="1800" dirty="0">
                <a:solidFill>
                  <a:schemeClr val="bg1"/>
                </a:solidFill>
              </a:rPr>
              <a:t>plant (3-5 weeks); </a:t>
            </a:r>
            <a:r>
              <a:rPr lang="en-US" sz="1800" dirty="0" smtClean="0">
                <a:solidFill>
                  <a:schemeClr val="bg1"/>
                </a:solidFill>
              </a:rPr>
              <a:t>hardened </a:t>
            </a:r>
            <a:r>
              <a:rPr lang="en-US" sz="1800" dirty="0">
                <a:solidFill>
                  <a:schemeClr val="bg1"/>
                </a:solidFill>
              </a:rPr>
              <a:t>plants are frost tolerant and can be among the earliest planted garden </a:t>
            </a:r>
            <a:r>
              <a:rPr lang="en-US" sz="1800" dirty="0" smtClean="0">
                <a:solidFill>
                  <a:schemeClr val="bg1"/>
                </a:solidFill>
              </a:rPr>
              <a:t>vegetables. However</a:t>
            </a:r>
            <a:r>
              <a:rPr lang="en-US" sz="1800" dirty="0">
                <a:solidFill>
                  <a:schemeClr val="bg1"/>
                </a:solidFill>
              </a:rPr>
              <a:t>, plants that </a:t>
            </a:r>
            <a:r>
              <a:rPr lang="en-US" sz="1800" dirty="0" smtClean="0">
                <a:solidFill>
                  <a:schemeClr val="bg1"/>
                </a:solidFill>
              </a:rPr>
              <a:t>are exposed </a:t>
            </a:r>
            <a:r>
              <a:rPr lang="en-US" sz="1800" dirty="0">
                <a:solidFill>
                  <a:schemeClr val="bg1"/>
                </a:solidFill>
              </a:rPr>
              <a:t>to low </a:t>
            </a:r>
            <a:r>
              <a:rPr lang="en-US" sz="1800" dirty="0" smtClean="0">
                <a:solidFill>
                  <a:schemeClr val="bg1"/>
                </a:solidFill>
              </a:rPr>
              <a:t>temperature (35 </a:t>
            </a:r>
            <a:r>
              <a:rPr lang="en-US" sz="1800" dirty="0">
                <a:solidFill>
                  <a:schemeClr val="bg1"/>
                </a:solidFill>
              </a:rPr>
              <a:t>to 45 degrees F) </a:t>
            </a:r>
            <a:r>
              <a:rPr lang="en-US" sz="1800" dirty="0" smtClean="0">
                <a:solidFill>
                  <a:schemeClr val="bg1"/>
                </a:solidFill>
              </a:rPr>
              <a:t>for an extended time can </a:t>
            </a:r>
            <a:r>
              <a:rPr lang="en-US" sz="1800" dirty="0">
                <a:solidFill>
                  <a:schemeClr val="bg1"/>
                </a:solidFill>
              </a:rPr>
              <a:t>bolt prematurely without producing a firm </a:t>
            </a:r>
            <a:r>
              <a:rPr lang="en-US" sz="1800" dirty="0" smtClean="0">
                <a:solidFill>
                  <a:schemeClr val="bg1"/>
                </a:solidFill>
              </a:rPr>
              <a:t>head. </a:t>
            </a:r>
          </a:p>
          <a:p>
            <a:pPr>
              <a:lnSpc>
                <a:spcPct val="120000"/>
              </a:lnSpc>
              <a:spcBef>
                <a:spcPts val="0"/>
              </a:spcBef>
              <a:spcAft>
                <a:spcPts val="0"/>
              </a:spcAft>
            </a:pPr>
            <a:r>
              <a:rPr lang="en-US" sz="1800" dirty="0" smtClean="0">
                <a:solidFill>
                  <a:schemeClr val="bg1"/>
                </a:solidFill>
              </a:rPr>
              <a:t>2. Growth </a:t>
            </a:r>
            <a:r>
              <a:rPr lang="en-US" sz="1800" dirty="0">
                <a:solidFill>
                  <a:schemeClr val="bg1"/>
                </a:solidFill>
              </a:rPr>
              <a:t>of rosette leaves; at end of this stage </a:t>
            </a:r>
            <a:r>
              <a:rPr lang="en-US" sz="1800" i="1" dirty="0">
                <a:solidFill>
                  <a:schemeClr val="bg1"/>
                </a:solidFill>
              </a:rPr>
              <a:t>B. oleracea</a:t>
            </a:r>
            <a:r>
              <a:rPr lang="en-US" sz="1800" dirty="0">
                <a:solidFill>
                  <a:schemeClr val="bg1"/>
                </a:solidFill>
              </a:rPr>
              <a:t> </a:t>
            </a:r>
            <a:r>
              <a:rPr lang="en-US" sz="1800" dirty="0" smtClean="0">
                <a:solidFill>
                  <a:schemeClr val="bg1"/>
                </a:solidFill>
              </a:rPr>
              <a:t>forms a firm head. The cabbage </a:t>
            </a:r>
            <a:r>
              <a:rPr lang="en-US" sz="1800" dirty="0">
                <a:solidFill>
                  <a:schemeClr val="bg1"/>
                </a:solidFill>
              </a:rPr>
              <a:t>heads can be harvested any time when firm head </a:t>
            </a:r>
            <a:r>
              <a:rPr lang="en-US" sz="1800" dirty="0" smtClean="0">
                <a:solidFill>
                  <a:schemeClr val="bg1"/>
                </a:solidFill>
              </a:rPr>
              <a:t>develops. </a:t>
            </a:r>
            <a:endParaRPr lang="en-US" sz="1800" dirty="0" smtClean="0">
              <a:solidFill>
                <a:schemeClr val="bg1"/>
              </a:solidFill>
            </a:endParaRPr>
          </a:p>
          <a:p>
            <a:pPr>
              <a:lnSpc>
                <a:spcPct val="120000"/>
              </a:lnSpc>
              <a:spcBef>
                <a:spcPts val="0"/>
              </a:spcBef>
              <a:spcAft>
                <a:spcPts val="0"/>
              </a:spcAft>
            </a:pPr>
            <a:r>
              <a:rPr lang="en-US" sz="1800" dirty="0" smtClean="0">
                <a:solidFill>
                  <a:schemeClr val="bg1"/>
                </a:solidFill>
              </a:rPr>
              <a:t>3</a:t>
            </a:r>
            <a:r>
              <a:rPr lang="en-US" sz="1800" dirty="0" smtClean="0">
                <a:solidFill>
                  <a:schemeClr val="bg1"/>
                </a:solidFill>
              </a:rPr>
              <a:t>. Bud stage; plants </a:t>
            </a:r>
            <a:r>
              <a:rPr lang="en-US" sz="1800" dirty="0">
                <a:solidFill>
                  <a:schemeClr val="bg1"/>
                </a:solidFill>
              </a:rPr>
              <a:t>reach their maximum leaf area </a:t>
            </a:r>
            <a:r>
              <a:rPr lang="en-US" sz="1800" dirty="0" smtClean="0">
                <a:solidFill>
                  <a:schemeClr val="bg1"/>
                </a:solidFill>
              </a:rPr>
              <a:t>index.</a:t>
            </a:r>
          </a:p>
          <a:p>
            <a:pPr>
              <a:lnSpc>
                <a:spcPct val="120000"/>
              </a:lnSpc>
              <a:spcBef>
                <a:spcPts val="0"/>
              </a:spcBef>
              <a:spcAft>
                <a:spcPts val="0"/>
              </a:spcAft>
            </a:pPr>
            <a:r>
              <a:rPr lang="en-US" sz="1800" dirty="0" smtClean="0">
                <a:solidFill>
                  <a:schemeClr val="bg1"/>
                </a:solidFill>
              </a:rPr>
              <a:t>4. </a:t>
            </a:r>
            <a:r>
              <a:rPr lang="en-US" sz="1800" dirty="0" smtClean="0">
                <a:solidFill>
                  <a:schemeClr val="bg1"/>
                </a:solidFill>
              </a:rPr>
              <a:t>Bolting </a:t>
            </a:r>
            <a:r>
              <a:rPr lang="en-US" sz="1800" dirty="0">
                <a:solidFill>
                  <a:schemeClr val="bg1"/>
                </a:solidFill>
              </a:rPr>
              <a:t>rapid growth of stem</a:t>
            </a:r>
          </a:p>
          <a:p>
            <a:pPr>
              <a:lnSpc>
                <a:spcPct val="120000"/>
              </a:lnSpc>
              <a:spcBef>
                <a:spcPts val="0"/>
              </a:spcBef>
              <a:spcAft>
                <a:spcPts val="0"/>
              </a:spcAft>
            </a:pPr>
            <a:r>
              <a:rPr lang="en-US" sz="1800" b="1" dirty="0" smtClean="0">
                <a:solidFill>
                  <a:schemeClr val="bg1"/>
                </a:solidFill>
              </a:rPr>
              <a:t>Reproductive Stage</a:t>
            </a:r>
            <a:endParaRPr lang="en-US" sz="1800" dirty="0" smtClean="0">
              <a:solidFill>
                <a:schemeClr val="bg1"/>
              </a:solidFill>
            </a:endParaRPr>
          </a:p>
          <a:p>
            <a:pPr>
              <a:lnSpc>
                <a:spcPct val="120000"/>
              </a:lnSpc>
              <a:spcBef>
                <a:spcPts val="0"/>
              </a:spcBef>
              <a:spcAft>
                <a:spcPts val="0"/>
              </a:spcAft>
            </a:pPr>
            <a:r>
              <a:rPr lang="en-US" sz="1800" dirty="0" smtClean="0">
                <a:solidFill>
                  <a:schemeClr val="bg1"/>
                </a:solidFill>
              </a:rPr>
              <a:t>1. </a:t>
            </a:r>
            <a:r>
              <a:rPr lang="en-US" sz="1800" dirty="0">
                <a:solidFill>
                  <a:schemeClr val="bg1"/>
                </a:solidFill>
              </a:rPr>
              <a:t>F</a:t>
            </a:r>
            <a:r>
              <a:rPr lang="en-US" sz="1800" dirty="0" smtClean="0">
                <a:solidFill>
                  <a:schemeClr val="bg1"/>
                </a:solidFill>
              </a:rPr>
              <a:t>lowering </a:t>
            </a:r>
          </a:p>
          <a:p>
            <a:pPr>
              <a:lnSpc>
                <a:spcPct val="120000"/>
              </a:lnSpc>
              <a:spcBef>
                <a:spcPts val="0"/>
              </a:spcBef>
              <a:spcAft>
                <a:spcPts val="0"/>
              </a:spcAft>
            </a:pPr>
            <a:r>
              <a:rPr lang="en-US" sz="1800" dirty="0" smtClean="0">
                <a:solidFill>
                  <a:schemeClr val="bg1"/>
                </a:solidFill>
              </a:rPr>
              <a:t>2. Ripening seeds </a:t>
            </a:r>
            <a:r>
              <a:rPr lang="en-US" sz="1800" dirty="0">
                <a:solidFill>
                  <a:schemeClr val="bg1"/>
                </a:solidFill>
              </a:rPr>
              <a:t>are mature and attain best </a:t>
            </a:r>
            <a:r>
              <a:rPr lang="en-US" sz="1800" dirty="0" err="1">
                <a:solidFill>
                  <a:schemeClr val="bg1"/>
                </a:solidFill>
              </a:rPr>
              <a:t>germinability</a:t>
            </a:r>
            <a:r>
              <a:rPr lang="en-US" sz="1800" dirty="0">
                <a:solidFill>
                  <a:schemeClr val="bg1"/>
                </a:solidFill>
              </a:rPr>
              <a:t> and growth vigor in </a:t>
            </a:r>
            <a:r>
              <a:rPr lang="en-US" sz="1800" dirty="0" smtClean="0">
                <a:solidFill>
                  <a:schemeClr val="bg1"/>
                </a:solidFill>
              </a:rPr>
              <a:t>60 </a:t>
            </a:r>
            <a:r>
              <a:rPr lang="en-US" sz="1800" dirty="0">
                <a:solidFill>
                  <a:schemeClr val="bg1"/>
                </a:solidFill>
              </a:rPr>
              <a:t>days after flowering </a:t>
            </a:r>
          </a:p>
          <a:p>
            <a:pPr>
              <a:lnSpc>
                <a:spcPct val="120000"/>
              </a:lnSpc>
              <a:spcBef>
                <a:spcPts val="0"/>
              </a:spcBef>
              <a:spcAft>
                <a:spcPts val="0"/>
              </a:spcAft>
            </a:pPr>
            <a:r>
              <a:rPr lang="en-US" sz="1800" b="1" dirty="0" smtClean="0">
                <a:solidFill>
                  <a:schemeClr val="bg1"/>
                </a:solidFill>
              </a:rPr>
              <a:t>Senescent </a:t>
            </a:r>
            <a:r>
              <a:rPr lang="en-US" sz="1800" b="1" dirty="0" smtClean="0">
                <a:solidFill>
                  <a:schemeClr val="bg1"/>
                </a:solidFill>
              </a:rPr>
              <a:t>Stage</a:t>
            </a:r>
            <a:endParaRPr lang="en-US" sz="1800" b="1" dirty="0" smtClean="0">
              <a:solidFill>
                <a:schemeClr val="bg1"/>
              </a:solidFill>
            </a:endParaRPr>
          </a:p>
          <a:p>
            <a:pPr marL="0" indent="0">
              <a:spcBef>
                <a:spcPts val="0"/>
              </a:spcBef>
              <a:spcAft>
                <a:spcPts val="0"/>
              </a:spcAft>
              <a:buNone/>
            </a:pPr>
            <a:r>
              <a:rPr lang="en-US" sz="1800" b="1" u="sng" dirty="0" smtClean="0">
                <a:solidFill>
                  <a:schemeClr val="bg1"/>
                </a:solidFill>
              </a:rPr>
              <a:t>Reproduction</a:t>
            </a:r>
          </a:p>
          <a:p>
            <a:pPr>
              <a:spcBef>
                <a:spcPts val="0"/>
              </a:spcBef>
              <a:spcAft>
                <a:spcPts val="0"/>
              </a:spcAft>
            </a:pPr>
            <a:r>
              <a:rPr lang="en-US" sz="1800" dirty="0">
                <a:solidFill>
                  <a:schemeClr val="bg1"/>
                </a:solidFill>
              </a:rPr>
              <a:t>The flowers are </a:t>
            </a:r>
            <a:r>
              <a:rPr lang="en-US" sz="1800" dirty="0" smtClean="0">
                <a:solidFill>
                  <a:schemeClr val="bg1"/>
                </a:solidFill>
              </a:rPr>
              <a:t>hermaphrodite because have </a:t>
            </a:r>
            <a:r>
              <a:rPr lang="en-US" sz="1800" dirty="0">
                <a:solidFill>
                  <a:schemeClr val="bg1"/>
                </a:solidFill>
              </a:rPr>
              <a:t>both male and female </a:t>
            </a:r>
            <a:r>
              <a:rPr lang="en-US" sz="1800" dirty="0" smtClean="0">
                <a:solidFill>
                  <a:schemeClr val="bg1"/>
                </a:solidFill>
              </a:rPr>
              <a:t>organs </a:t>
            </a:r>
            <a:r>
              <a:rPr lang="en-US" sz="1800" dirty="0">
                <a:solidFill>
                  <a:schemeClr val="bg1"/>
                </a:solidFill>
              </a:rPr>
              <a:t>and are pollinated by Bees</a:t>
            </a:r>
            <a:r>
              <a:rPr lang="en-US" sz="1800" dirty="0" smtClean="0">
                <a:solidFill>
                  <a:schemeClr val="bg1"/>
                </a:solidFill>
              </a:rPr>
              <a:t>. The </a:t>
            </a:r>
            <a:r>
              <a:rPr lang="en-US" sz="1800" dirty="0">
                <a:solidFill>
                  <a:schemeClr val="bg1"/>
                </a:solidFill>
              </a:rPr>
              <a:t>plant is self-fertile. </a:t>
            </a:r>
          </a:p>
        </p:txBody>
      </p:sp>
    </p:spTree>
    <p:extLst>
      <p:ext uri="{BB962C8B-B14F-4D97-AF65-F5344CB8AC3E}">
        <p14:creationId xmlns:p14="http://schemas.microsoft.com/office/powerpoint/2010/main" val="3141340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1"/>
            <a:ext cx="5181599" cy="2133600"/>
          </a:xfrm>
          <a:prstGeom prst="rect">
            <a:avLst/>
          </a:prstGeom>
        </p:spPr>
      </p:pic>
      <p:sp>
        <p:nvSpPr>
          <p:cNvPr id="2" name="Title 1"/>
          <p:cNvSpPr>
            <a:spLocks noGrp="1"/>
          </p:cNvSpPr>
          <p:nvPr>
            <p:ph type="title"/>
          </p:nvPr>
        </p:nvSpPr>
        <p:spPr>
          <a:xfrm>
            <a:off x="0" y="-152400"/>
            <a:ext cx="4954667" cy="926592"/>
          </a:xfrm>
        </p:spPr>
        <p:txBody>
          <a:bodyPr/>
          <a:lstStyle/>
          <a:p>
            <a:r>
              <a:rPr lang="en-US" b="1" u="sng" dirty="0" smtClean="0">
                <a:solidFill>
                  <a:schemeClr val="bg1"/>
                </a:solidFill>
              </a:rPr>
              <a:t>History</a:t>
            </a:r>
            <a:endParaRPr lang="en-US" b="1" u="sng" dirty="0">
              <a:solidFill>
                <a:schemeClr val="bg1"/>
              </a:solidFill>
            </a:endParaRPr>
          </a:p>
        </p:txBody>
      </p:sp>
      <p:sp>
        <p:nvSpPr>
          <p:cNvPr id="3" name="Content Placeholder 2"/>
          <p:cNvSpPr>
            <a:spLocks noGrp="1"/>
          </p:cNvSpPr>
          <p:nvPr>
            <p:ph idx="1"/>
          </p:nvPr>
        </p:nvSpPr>
        <p:spPr>
          <a:xfrm>
            <a:off x="-9835" y="1905000"/>
            <a:ext cx="9048750" cy="5029200"/>
          </a:xfrm>
        </p:spPr>
        <p:txBody>
          <a:bodyPr>
            <a:noAutofit/>
          </a:bodyPr>
          <a:lstStyle/>
          <a:p>
            <a:r>
              <a:rPr lang="en-US" sz="1800" b="1" dirty="0">
                <a:solidFill>
                  <a:schemeClr val="bg1"/>
                </a:solidFill>
              </a:rPr>
              <a:t>The original </a:t>
            </a:r>
            <a:r>
              <a:rPr lang="en-US" sz="1800" b="1" i="1" dirty="0">
                <a:solidFill>
                  <a:schemeClr val="bg1"/>
                </a:solidFill>
              </a:rPr>
              <a:t>Brassica oleracea</a:t>
            </a:r>
            <a:r>
              <a:rPr lang="en-US" sz="1800" b="1" dirty="0">
                <a:solidFill>
                  <a:schemeClr val="bg1"/>
                </a:solidFill>
              </a:rPr>
              <a:t> </a:t>
            </a:r>
            <a:r>
              <a:rPr lang="en-US" sz="1800" b="1" dirty="0" smtClean="0">
                <a:solidFill>
                  <a:schemeClr val="bg1"/>
                </a:solidFill>
              </a:rPr>
              <a:t>is </a:t>
            </a:r>
            <a:r>
              <a:rPr lang="en-US" sz="1800" b="1" dirty="0">
                <a:solidFill>
                  <a:schemeClr val="bg1"/>
                </a:solidFill>
              </a:rPr>
              <a:t>native to the Mediterranean region of Europe. </a:t>
            </a:r>
            <a:r>
              <a:rPr lang="en-US" sz="1800" b="1" dirty="0" smtClean="0">
                <a:solidFill>
                  <a:schemeClr val="bg1"/>
                </a:solidFill>
              </a:rPr>
              <a:t>The wild </a:t>
            </a:r>
            <a:r>
              <a:rPr lang="en-US" sz="1800" b="1" i="1" dirty="0" smtClean="0">
                <a:solidFill>
                  <a:schemeClr val="bg1"/>
                </a:solidFill>
              </a:rPr>
              <a:t>B</a:t>
            </a:r>
            <a:r>
              <a:rPr lang="en-US" sz="1800" b="1" i="1" dirty="0">
                <a:solidFill>
                  <a:schemeClr val="bg1"/>
                </a:solidFill>
              </a:rPr>
              <a:t>. oleracea</a:t>
            </a:r>
            <a:r>
              <a:rPr lang="en-US" sz="1800" b="1" dirty="0">
                <a:solidFill>
                  <a:schemeClr val="bg1"/>
                </a:solidFill>
              </a:rPr>
              <a:t> is believed to have been cultivated for several thousand years, </a:t>
            </a:r>
            <a:r>
              <a:rPr lang="en-US" sz="1800" b="1" dirty="0" smtClean="0">
                <a:solidFill>
                  <a:schemeClr val="bg1"/>
                </a:solidFill>
              </a:rPr>
              <a:t>During the Greek </a:t>
            </a:r>
            <a:r>
              <a:rPr lang="en-US" sz="1800" b="1" dirty="0">
                <a:solidFill>
                  <a:schemeClr val="bg1"/>
                </a:solidFill>
              </a:rPr>
              <a:t>and Roman times</a:t>
            </a:r>
            <a:r>
              <a:rPr lang="en-US" sz="1800" b="1" dirty="0" smtClean="0">
                <a:solidFill>
                  <a:schemeClr val="bg1"/>
                </a:solidFill>
              </a:rPr>
              <a:t>, it was </a:t>
            </a:r>
            <a:r>
              <a:rPr lang="en-US" sz="1800" b="1" dirty="0">
                <a:solidFill>
                  <a:schemeClr val="bg1"/>
                </a:solidFill>
              </a:rPr>
              <a:t>known to be a well-established garden vegetable. </a:t>
            </a:r>
            <a:endParaRPr lang="en-US" sz="1800" b="1" dirty="0" smtClean="0">
              <a:solidFill>
                <a:schemeClr val="bg1"/>
              </a:solidFill>
            </a:endParaRPr>
          </a:p>
          <a:p>
            <a:r>
              <a:rPr lang="en-US" sz="1800" b="1" dirty="0" smtClean="0">
                <a:solidFill>
                  <a:schemeClr val="bg1"/>
                </a:solidFill>
              </a:rPr>
              <a:t>After </a:t>
            </a:r>
            <a:r>
              <a:rPr lang="en-US" sz="1800" b="1" dirty="0">
                <a:solidFill>
                  <a:schemeClr val="bg1"/>
                </a:solidFill>
              </a:rPr>
              <a:t>the first </a:t>
            </a:r>
            <a:r>
              <a:rPr lang="en-US" sz="1800" b="1" dirty="0" smtClean="0">
                <a:solidFill>
                  <a:schemeClr val="bg1"/>
                </a:solidFill>
              </a:rPr>
              <a:t>cultivation of the first Brassica oleracea, cabbage became more popular because their leaves were larger than the plants grown before. The plants with the largest leaves were selected to be grown. Farmers </a:t>
            </a:r>
            <a:r>
              <a:rPr lang="en-US" sz="1800" b="1" dirty="0">
                <a:solidFill>
                  <a:schemeClr val="bg1"/>
                </a:solidFill>
              </a:rPr>
              <a:t>and breeders were using the idea of selection to cause </a:t>
            </a:r>
            <a:r>
              <a:rPr lang="en-US" sz="1800" b="1" dirty="0" smtClean="0">
                <a:solidFill>
                  <a:schemeClr val="bg1"/>
                </a:solidFill>
              </a:rPr>
              <a:t>changes </a:t>
            </a:r>
            <a:r>
              <a:rPr lang="en-US" sz="1800" b="1" dirty="0">
                <a:solidFill>
                  <a:schemeClr val="bg1"/>
                </a:solidFill>
              </a:rPr>
              <a:t>in the features of their </a:t>
            </a:r>
            <a:r>
              <a:rPr lang="en-US" sz="1800" b="1" dirty="0" smtClean="0">
                <a:solidFill>
                  <a:schemeClr val="bg1"/>
                </a:solidFill>
              </a:rPr>
              <a:t>plants. </a:t>
            </a:r>
            <a:r>
              <a:rPr lang="en-US" sz="1800" b="1" dirty="0">
                <a:solidFill>
                  <a:schemeClr val="bg1"/>
                </a:solidFill>
              </a:rPr>
              <a:t>Farmers and breeders allowed only the plants </a:t>
            </a:r>
            <a:r>
              <a:rPr lang="en-US" sz="1800" b="1" dirty="0" smtClean="0">
                <a:solidFill>
                  <a:schemeClr val="bg1"/>
                </a:solidFill>
              </a:rPr>
              <a:t>with </a:t>
            </a:r>
            <a:r>
              <a:rPr lang="en-US" sz="1800" b="1" dirty="0">
                <a:solidFill>
                  <a:schemeClr val="bg1"/>
                </a:solidFill>
              </a:rPr>
              <a:t>desirable characteristics </a:t>
            </a:r>
            <a:r>
              <a:rPr lang="en-US" sz="1800" b="1" dirty="0" smtClean="0">
                <a:solidFill>
                  <a:schemeClr val="bg1"/>
                </a:solidFill>
              </a:rPr>
              <a:t>(which was size) to reproduce, </a:t>
            </a:r>
            <a:r>
              <a:rPr lang="en-US" sz="1800" b="1" dirty="0">
                <a:solidFill>
                  <a:schemeClr val="bg1"/>
                </a:solidFill>
              </a:rPr>
              <a:t>causing the evolution of </a:t>
            </a:r>
            <a:r>
              <a:rPr lang="en-US" sz="1800" b="1" dirty="0" smtClean="0">
                <a:solidFill>
                  <a:schemeClr val="bg1"/>
                </a:solidFill>
              </a:rPr>
              <a:t>crops. </a:t>
            </a:r>
            <a:r>
              <a:rPr lang="en-US" sz="1800" b="1" dirty="0">
                <a:solidFill>
                  <a:schemeClr val="bg1"/>
                </a:solidFill>
              </a:rPr>
              <a:t>This process is called artificial selection because people (instead of nature) select which organisms get to reproduce</a:t>
            </a:r>
            <a:r>
              <a:rPr lang="en-US" sz="1800" b="1" dirty="0" smtClean="0">
                <a:solidFill>
                  <a:schemeClr val="bg1"/>
                </a:solidFill>
              </a:rPr>
              <a:t>.</a:t>
            </a:r>
          </a:p>
          <a:p>
            <a:r>
              <a:rPr lang="en-US" sz="1800" b="1" dirty="0" smtClean="0">
                <a:solidFill>
                  <a:schemeClr val="bg1"/>
                </a:solidFill>
              </a:rPr>
              <a:t>The </a:t>
            </a:r>
            <a:r>
              <a:rPr lang="en-US" sz="1800" b="1" dirty="0">
                <a:solidFill>
                  <a:schemeClr val="bg1"/>
                </a:solidFill>
              </a:rPr>
              <a:t>continued preference for </a:t>
            </a:r>
            <a:r>
              <a:rPr lang="en-US" sz="1800" b="1" dirty="0" smtClean="0">
                <a:solidFill>
                  <a:schemeClr val="bg1"/>
                </a:solidFill>
              </a:rPr>
              <a:t>larger </a:t>
            </a:r>
            <a:r>
              <a:rPr lang="en-US" sz="1800" b="1" dirty="0">
                <a:solidFill>
                  <a:schemeClr val="bg1"/>
                </a:solidFill>
              </a:rPr>
              <a:t>leaves </a:t>
            </a:r>
            <a:r>
              <a:rPr lang="en-US" sz="1800" b="1" dirty="0" smtClean="0">
                <a:solidFill>
                  <a:schemeClr val="bg1"/>
                </a:solidFill>
              </a:rPr>
              <a:t>led to kale and other plants. The domestication of the kale and cabbage spread all over Europe. The Brassica oleracea spread </a:t>
            </a:r>
            <a:r>
              <a:rPr lang="en-US" sz="1800" b="1" dirty="0">
                <a:solidFill>
                  <a:schemeClr val="bg1"/>
                </a:solidFill>
              </a:rPr>
              <a:t>from Europe into Mesopotamia and Egypt as a winter vegetable, and later </a:t>
            </a:r>
            <a:r>
              <a:rPr lang="en-US" sz="1800" b="1" dirty="0" smtClean="0">
                <a:solidFill>
                  <a:schemeClr val="bg1"/>
                </a:solidFill>
              </a:rPr>
              <a:t>through </a:t>
            </a:r>
            <a:r>
              <a:rPr lang="en-US" sz="1800" b="1" dirty="0">
                <a:solidFill>
                  <a:schemeClr val="bg1"/>
                </a:solidFill>
              </a:rPr>
              <a:t>trade routes </a:t>
            </a:r>
            <a:r>
              <a:rPr lang="en-US" sz="1800" b="1" dirty="0" smtClean="0">
                <a:solidFill>
                  <a:schemeClr val="bg1"/>
                </a:solidFill>
              </a:rPr>
              <a:t>though Asia </a:t>
            </a:r>
            <a:r>
              <a:rPr lang="en-US" sz="1800" b="1" dirty="0">
                <a:solidFill>
                  <a:schemeClr val="bg1"/>
                </a:solidFill>
              </a:rPr>
              <a:t>and the Americas</a:t>
            </a:r>
            <a:r>
              <a:rPr lang="en-US" sz="1800" b="1" dirty="0" smtClean="0">
                <a:solidFill>
                  <a:schemeClr val="bg1"/>
                </a:solidFill>
              </a:rPr>
              <a:t>.</a:t>
            </a:r>
            <a:endParaRPr lang="en-US" sz="1800" b="1" dirty="0">
              <a:solidFill>
                <a:schemeClr val="bg1"/>
              </a:solidFill>
            </a:endParaRPr>
          </a:p>
        </p:txBody>
      </p:sp>
      <p:pic>
        <p:nvPicPr>
          <p:cNvPr id="5" name="Picture 4"/>
          <p:cNvPicPr>
            <a:picLocks noChangeAspect="1"/>
          </p:cNvPicPr>
          <p:nvPr/>
        </p:nvPicPr>
        <p:blipFill>
          <a:blip r:embed="rId3"/>
          <a:stretch>
            <a:fillRect/>
          </a:stretch>
        </p:blipFill>
        <p:spPr>
          <a:xfrm>
            <a:off x="4267200" y="0"/>
            <a:ext cx="4876800" cy="2133600"/>
          </a:xfrm>
          <a:prstGeom prst="rect">
            <a:avLst/>
          </a:prstGeom>
        </p:spPr>
      </p:pic>
    </p:spTree>
    <p:extLst>
      <p:ext uri="{BB962C8B-B14F-4D97-AF65-F5344CB8AC3E}">
        <p14:creationId xmlns:p14="http://schemas.microsoft.com/office/powerpoint/2010/main" val="94803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19601" y="0"/>
            <a:ext cx="4724400" cy="6858000"/>
          </a:xfrm>
          <a:prstGeom prst="rect">
            <a:avLst/>
          </a:prstGeom>
        </p:spPr>
      </p:pic>
      <p:pic>
        <p:nvPicPr>
          <p:cNvPr id="5" name="Picture 4"/>
          <p:cNvPicPr>
            <a:picLocks noChangeAspect="1"/>
          </p:cNvPicPr>
          <p:nvPr/>
        </p:nvPicPr>
        <p:blipFill>
          <a:blip r:embed="rId3"/>
          <a:stretch>
            <a:fillRect/>
          </a:stretch>
        </p:blipFill>
        <p:spPr>
          <a:xfrm>
            <a:off x="1" y="0"/>
            <a:ext cx="4438649" cy="6858000"/>
          </a:xfrm>
          <a:prstGeom prst="rect">
            <a:avLst/>
          </a:prstGeom>
        </p:spPr>
      </p:pic>
      <p:sp>
        <p:nvSpPr>
          <p:cNvPr id="2" name="Title 1"/>
          <p:cNvSpPr>
            <a:spLocks noGrp="1"/>
          </p:cNvSpPr>
          <p:nvPr>
            <p:ph type="title"/>
          </p:nvPr>
        </p:nvSpPr>
        <p:spPr>
          <a:xfrm>
            <a:off x="1" y="0"/>
            <a:ext cx="5105400" cy="990600"/>
          </a:xfrm>
        </p:spPr>
        <p:txBody>
          <a:bodyPr/>
          <a:lstStyle/>
          <a:p>
            <a:r>
              <a:rPr lang="en-US" b="1" dirty="0" smtClean="0">
                <a:solidFill>
                  <a:schemeClr val="bg1"/>
                </a:solidFill>
              </a:rPr>
              <a:t>Benefit </a:t>
            </a:r>
            <a:r>
              <a:rPr lang="en-US" b="1" dirty="0" smtClean="0">
                <a:solidFill>
                  <a:schemeClr val="bg1"/>
                </a:solidFill>
              </a:rPr>
              <a:t>to </a:t>
            </a:r>
            <a:r>
              <a:rPr lang="en-US" b="1" dirty="0" smtClean="0">
                <a:solidFill>
                  <a:schemeClr val="bg1"/>
                </a:solidFill>
              </a:rPr>
              <a:t>Humans</a:t>
            </a:r>
            <a:endParaRPr lang="en-US" b="1" dirty="0">
              <a:solidFill>
                <a:schemeClr val="bg1"/>
              </a:solidFill>
            </a:endParaRPr>
          </a:p>
        </p:txBody>
      </p:sp>
      <p:sp>
        <p:nvSpPr>
          <p:cNvPr id="3" name="Content Placeholder 2"/>
          <p:cNvSpPr>
            <a:spLocks noGrp="1"/>
          </p:cNvSpPr>
          <p:nvPr>
            <p:ph idx="1"/>
          </p:nvPr>
        </p:nvSpPr>
        <p:spPr>
          <a:xfrm>
            <a:off x="-76200" y="685800"/>
            <a:ext cx="9296400" cy="6553200"/>
          </a:xfrm>
        </p:spPr>
        <p:txBody>
          <a:bodyPr>
            <a:noAutofit/>
          </a:bodyPr>
          <a:lstStyle/>
          <a:p>
            <a:r>
              <a:rPr lang="en-US" sz="1800" b="1" dirty="0" smtClean="0">
                <a:solidFill>
                  <a:schemeClr val="bg1"/>
                </a:solidFill>
                <a:latin typeface="+mj-lt"/>
              </a:rPr>
              <a:t>The Brassica oleracea (which includes broccoli</a:t>
            </a:r>
            <a:r>
              <a:rPr lang="en-US" sz="1800" b="1" dirty="0" smtClean="0">
                <a:solidFill>
                  <a:schemeClr val="bg1"/>
                </a:solidFill>
                <a:latin typeface="+mj-lt"/>
              </a:rPr>
              <a:t>, cabbage, red cabbage, Brussel sprout, and </a:t>
            </a:r>
            <a:r>
              <a:rPr lang="en-US" sz="1800" b="1" dirty="0" smtClean="0">
                <a:solidFill>
                  <a:schemeClr val="bg1"/>
                </a:solidFill>
                <a:latin typeface="+mj-lt"/>
              </a:rPr>
              <a:t>cauliflower) provides many sources of nutritious and healthy food for people to eat.</a:t>
            </a:r>
          </a:p>
          <a:p>
            <a:r>
              <a:rPr lang="en-US" sz="1800" b="1" dirty="0">
                <a:solidFill>
                  <a:schemeClr val="bg1"/>
                </a:solidFill>
                <a:latin typeface="+mj-lt"/>
              </a:rPr>
              <a:t>This plant </a:t>
            </a:r>
            <a:r>
              <a:rPr lang="en-US" sz="1800" b="1" dirty="0" smtClean="0">
                <a:solidFill>
                  <a:schemeClr val="bg1"/>
                </a:solidFill>
                <a:latin typeface="+mj-lt"/>
              </a:rPr>
              <a:t>is not only nutritious </a:t>
            </a:r>
            <a:r>
              <a:rPr lang="en-US" sz="1800" b="1" dirty="0">
                <a:solidFill>
                  <a:schemeClr val="bg1"/>
                </a:solidFill>
                <a:latin typeface="+mj-lt"/>
              </a:rPr>
              <a:t>to eat, it also helps in curing many different illnesses. The leaves are </a:t>
            </a:r>
            <a:r>
              <a:rPr lang="en-US" sz="1800" b="1" dirty="0" err="1">
                <a:solidFill>
                  <a:schemeClr val="bg1"/>
                </a:solidFill>
                <a:latin typeface="+mj-lt"/>
              </a:rPr>
              <a:t>cardiotonic</a:t>
            </a:r>
            <a:r>
              <a:rPr lang="en-US" sz="1800" b="1" dirty="0">
                <a:solidFill>
                  <a:schemeClr val="bg1"/>
                </a:solidFill>
                <a:latin typeface="+mj-lt"/>
              </a:rPr>
              <a:t> </a:t>
            </a:r>
            <a:r>
              <a:rPr lang="en-US" sz="1800" b="1" dirty="0" smtClean="0">
                <a:solidFill>
                  <a:schemeClr val="bg1"/>
                </a:solidFill>
                <a:latin typeface="+mj-lt"/>
              </a:rPr>
              <a:t>(supports and stimulates the heart) and stomachic (assisting digestion). </a:t>
            </a:r>
            <a:r>
              <a:rPr lang="en-US" sz="1800" b="1" dirty="0">
                <a:solidFill>
                  <a:schemeClr val="bg1"/>
                </a:solidFill>
                <a:latin typeface="+mj-lt"/>
              </a:rPr>
              <a:t>They have been used in the treatment of gout </a:t>
            </a:r>
            <a:r>
              <a:rPr lang="en-US" sz="1800" b="1" dirty="0" smtClean="0">
                <a:solidFill>
                  <a:schemeClr val="bg1"/>
                </a:solidFill>
                <a:latin typeface="+mj-lt"/>
              </a:rPr>
              <a:t>(a disease that causes arthritis) and rheumatism ( a disease that causes inflammation </a:t>
            </a:r>
            <a:r>
              <a:rPr lang="en-US" sz="1800" b="1" dirty="0">
                <a:solidFill>
                  <a:schemeClr val="bg1"/>
                </a:solidFill>
                <a:latin typeface="+mj-lt"/>
              </a:rPr>
              <a:t>and pain in the joints, muscles, or fibrous tissue, </a:t>
            </a:r>
            <a:r>
              <a:rPr lang="en-US" sz="1800" b="1" dirty="0" smtClean="0">
                <a:solidFill>
                  <a:schemeClr val="bg1"/>
                </a:solidFill>
                <a:latin typeface="+mj-lt"/>
              </a:rPr>
              <a:t>and rheumatoid </a:t>
            </a:r>
            <a:r>
              <a:rPr lang="en-US" sz="1800" b="1" dirty="0">
                <a:solidFill>
                  <a:schemeClr val="bg1"/>
                </a:solidFill>
                <a:latin typeface="+mj-lt"/>
              </a:rPr>
              <a:t>arthritis</a:t>
            </a:r>
            <a:r>
              <a:rPr lang="en-US" sz="1800" b="1" dirty="0" smtClean="0">
                <a:solidFill>
                  <a:schemeClr val="bg1"/>
                </a:solidFill>
                <a:latin typeface="+mj-lt"/>
              </a:rPr>
              <a:t>. </a:t>
            </a:r>
            <a:r>
              <a:rPr lang="en-US" sz="1800" b="1" dirty="0">
                <a:solidFill>
                  <a:schemeClr val="bg1"/>
                </a:solidFill>
                <a:latin typeface="+mj-lt"/>
              </a:rPr>
              <a:t>The leaves can also be used as a poultice </a:t>
            </a:r>
            <a:r>
              <a:rPr lang="en-US" sz="1800" b="1" dirty="0" smtClean="0">
                <a:solidFill>
                  <a:schemeClr val="bg1"/>
                </a:solidFill>
                <a:latin typeface="+mj-lt"/>
              </a:rPr>
              <a:t>(plant used to </a:t>
            </a:r>
            <a:r>
              <a:rPr lang="en-US" sz="1800" b="1" dirty="0">
                <a:solidFill>
                  <a:schemeClr val="bg1"/>
                </a:solidFill>
                <a:latin typeface="+mj-lt"/>
              </a:rPr>
              <a:t>relieve soreness and </a:t>
            </a:r>
            <a:r>
              <a:rPr lang="en-US" sz="1800" b="1" dirty="0" smtClean="0">
                <a:solidFill>
                  <a:schemeClr val="bg1"/>
                </a:solidFill>
                <a:latin typeface="+mj-lt"/>
              </a:rPr>
              <a:t>inflammation) to </a:t>
            </a:r>
            <a:r>
              <a:rPr lang="en-US" sz="1800" b="1" dirty="0">
                <a:solidFill>
                  <a:schemeClr val="bg1"/>
                </a:solidFill>
                <a:latin typeface="+mj-lt"/>
              </a:rPr>
              <a:t>cleanse infected</a:t>
            </a:r>
            <a:r>
              <a:rPr lang="en-US" sz="1800" b="1" dirty="0" smtClean="0">
                <a:solidFill>
                  <a:schemeClr val="bg1"/>
                </a:solidFill>
                <a:latin typeface="+mj-lt"/>
              </a:rPr>
              <a:t>.</a:t>
            </a:r>
          </a:p>
          <a:p>
            <a:r>
              <a:rPr lang="en-US" sz="1800" b="1" i="1" dirty="0" smtClean="0">
                <a:solidFill>
                  <a:schemeClr val="bg1"/>
                </a:solidFill>
                <a:latin typeface="+mj-lt"/>
              </a:rPr>
              <a:t>Brassica</a:t>
            </a:r>
            <a:r>
              <a:rPr lang="en-US" sz="1800" b="1" dirty="0" smtClean="0">
                <a:solidFill>
                  <a:schemeClr val="bg1"/>
                </a:solidFill>
                <a:latin typeface="+mj-lt"/>
              </a:rPr>
              <a:t> </a:t>
            </a:r>
            <a:r>
              <a:rPr lang="en-US" sz="1800" b="1" dirty="0">
                <a:solidFill>
                  <a:schemeClr val="bg1"/>
                </a:solidFill>
                <a:latin typeface="+mj-lt"/>
              </a:rPr>
              <a:t>vegetables </a:t>
            </a:r>
            <a:r>
              <a:rPr lang="en-US" sz="1800" b="1" dirty="0" smtClean="0">
                <a:solidFill>
                  <a:schemeClr val="bg1"/>
                </a:solidFill>
                <a:latin typeface="+mj-lt"/>
              </a:rPr>
              <a:t>also appear </a:t>
            </a:r>
            <a:r>
              <a:rPr lang="en-US" sz="1800" b="1" dirty="0">
                <a:solidFill>
                  <a:schemeClr val="bg1"/>
                </a:solidFill>
                <a:latin typeface="+mj-lt"/>
              </a:rPr>
              <a:t>to be especially protective against cancer and heart </a:t>
            </a:r>
            <a:r>
              <a:rPr lang="en-US" sz="1800" b="1" dirty="0" smtClean="0">
                <a:solidFill>
                  <a:schemeClr val="bg1"/>
                </a:solidFill>
                <a:latin typeface="+mj-lt"/>
              </a:rPr>
              <a:t>disease</a:t>
            </a:r>
            <a:r>
              <a:rPr lang="en-US" sz="1800" b="1" baseline="30000" dirty="0" smtClean="0">
                <a:solidFill>
                  <a:schemeClr val="bg1"/>
                </a:solidFill>
                <a:latin typeface="+mj-lt"/>
              </a:rPr>
              <a:t>.</a:t>
            </a:r>
            <a:r>
              <a:rPr lang="en-US" sz="1800" b="1" dirty="0" smtClean="0">
                <a:solidFill>
                  <a:schemeClr val="bg1"/>
                </a:solidFill>
                <a:latin typeface="+mj-lt"/>
              </a:rPr>
              <a:t> These </a:t>
            </a:r>
            <a:r>
              <a:rPr lang="en-US" sz="1800" b="1" dirty="0">
                <a:solidFill>
                  <a:schemeClr val="bg1"/>
                </a:solidFill>
                <a:latin typeface="+mj-lt"/>
              </a:rPr>
              <a:t>vegetables are also known to be beneficial in the prevention of other major illnesses such as </a:t>
            </a:r>
            <a:r>
              <a:rPr lang="en-US" sz="1800" b="1" dirty="0" err="1">
                <a:solidFill>
                  <a:schemeClr val="bg1"/>
                </a:solidFill>
                <a:latin typeface="+mj-lt"/>
              </a:rPr>
              <a:t>Alzheimers</a:t>
            </a:r>
            <a:r>
              <a:rPr lang="en-US" sz="1800" b="1" dirty="0">
                <a:solidFill>
                  <a:schemeClr val="bg1"/>
                </a:solidFill>
                <a:latin typeface="+mj-lt"/>
              </a:rPr>
              <a:t>, cataracts, and </a:t>
            </a:r>
            <a:r>
              <a:rPr lang="en-US" sz="1800" b="1" dirty="0" smtClean="0">
                <a:solidFill>
                  <a:schemeClr val="bg1"/>
                </a:solidFill>
                <a:latin typeface="+mj-lt"/>
              </a:rPr>
              <a:t>other diseases associated </a:t>
            </a:r>
            <a:r>
              <a:rPr lang="en-US" sz="1800" b="1" dirty="0">
                <a:solidFill>
                  <a:schemeClr val="bg1"/>
                </a:solidFill>
                <a:latin typeface="+mj-lt"/>
              </a:rPr>
              <a:t>with </a:t>
            </a:r>
            <a:r>
              <a:rPr lang="en-US" sz="1800" b="1" dirty="0" smtClean="0">
                <a:solidFill>
                  <a:schemeClr val="bg1"/>
                </a:solidFill>
                <a:latin typeface="+mj-lt"/>
              </a:rPr>
              <a:t>ageing</a:t>
            </a:r>
            <a:r>
              <a:rPr lang="en-US" sz="1800" b="1" baseline="30000" dirty="0" smtClean="0">
                <a:solidFill>
                  <a:schemeClr val="bg1"/>
                </a:solidFill>
                <a:latin typeface="+mj-lt"/>
              </a:rPr>
              <a:t>.</a:t>
            </a:r>
            <a:r>
              <a:rPr lang="en-US" sz="1800" b="1" dirty="0" smtClean="0">
                <a:solidFill>
                  <a:schemeClr val="bg1"/>
                </a:solidFill>
                <a:latin typeface="+mj-lt"/>
              </a:rPr>
              <a:t> </a:t>
            </a:r>
          </a:p>
          <a:p>
            <a:r>
              <a:rPr lang="en-US" sz="1800" b="1" dirty="0" smtClean="0">
                <a:solidFill>
                  <a:schemeClr val="bg1"/>
                </a:solidFill>
                <a:latin typeface="+mj-lt"/>
              </a:rPr>
              <a:t>These plants have also been turned into medicine which have antioxidant </a:t>
            </a:r>
            <a:r>
              <a:rPr lang="en-US" sz="1800" b="1" dirty="0">
                <a:solidFill>
                  <a:schemeClr val="bg1"/>
                </a:solidFill>
                <a:latin typeface="+mj-lt"/>
              </a:rPr>
              <a:t>effects, </a:t>
            </a:r>
            <a:r>
              <a:rPr lang="en-US" sz="1800" b="1" dirty="0" smtClean="0">
                <a:solidFill>
                  <a:schemeClr val="bg1"/>
                </a:solidFill>
                <a:latin typeface="+mj-lt"/>
              </a:rPr>
              <a:t>modulation of detoxification </a:t>
            </a:r>
            <a:r>
              <a:rPr lang="en-US" sz="1800" b="1" dirty="0">
                <a:solidFill>
                  <a:schemeClr val="bg1"/>
                </a:solidFill>
                <a:latin typeface="+mj-lt"/>
              </a:rPr>
              <a:t>enzymes, stimulation of the immune system, reduction of </a:t>
            </a:r>
            <a:r>
              <a:rPr lang="en-US" sz="1800" b="1" dirty="0" smtClean="0">
                <a:solidFill>
                  <a:schemeClr val="bg1"/>
                </a:solidFill>
                <a:latin typeface="+mj-lt"/>
              </a:rPr>
              <a:t>inflammation, </a:t>
            </a:r>
            <a:r>
              <a:rPr lang="en-US" sz="1800" b="1" dirty="0">
                <a:solidFill>
                  <a:schemeClr val="bg1"/>
                </a:solidFill>
                <a:latin typeface="+mj-lt"/>
              </a:rPr>
              <a:t>and antibacterial and antiviral effects. </a:t>
            </a:r>
          </a:p>
          <a:p>
            <a:endParaRPr lang="en-US" sz="1800" b="1" dirty="0">
              <a:solidFill>
                <a:schemeClr val="bg1"/>
              </a:solidFill>
              <a:latin typeface="+mj-lt"/>
            </a:endParaRPr>
          </a:p>
        </p:txBody>
      </p:sp>
    </p:spTree>
    <p:extLst>
      <p:ext uri="{BB962C8B-B14F-4D97-AF65-F5344CB8AC3E}">
        <p14:creationId xmlns:p14="http://schemas.microsoft.com/office/powerpoint/2010/main" val="2352060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19601" y="0"/>
            <a:ext cx="4703064" cy="2343149"/>
          </a:xfrm>
          <a:prstGeom prst="rect">
            <a:avLst/>
          </a:prstGeom>
        </p:spPr>
      </p:pic>
      <p:sp>
        <p:nvSpPr>
          <p:cNvPr id="2" name="Title 1"/>
          <p:cNvSpPr>
            <a:spLocks noGrp="1"/>
          </p:cNvSpPr>
          <p:nvPr>
            <p:ph type="title"/>
          </p:nvPr>
        </p:nvSpPr>
        <p:spPr>
          <a:xfrm>
            <a:off x="12192" y="0"/>
            <a:ext cx="6554867" cy="1524000"/>
          </a:xfrm>
        </p:spPr>
        <p:txBody>
          <a:bodyPr/>
          <a:lstStyle/>
          <a:p>
            <a:r>
              <a:rPr lang="en-US" b="1" dirty="0" smtClean="0">
                <a:solidFill>
                  <a:schemeClr val="bg1"/>
                </a:solidFill>
              </a:rPr>
              <a:t>Use in genetics</a:t>
            </a:r>
            <a:endParaRPr lang="en-US" b="1" dirty="0">
              <a:solidFill>
                <a:schemeClr val="bg1"/>
              </a:solidFill>
            </a:endParaRPr>
          </a:p>
        </p:txBody>
      </p:sp>
      <p:sp>
        <p:nvSpPr>
          <p:cNvPr id="3" name="Content Placeholder 2"/>
          <p:cNvSpPr>
            <a:spLocks noGrp="1"/>
          </p:cNvSpPr>
          <p:nvPr>
            <p:ph idx="1"/>
          </p:nvPr>
        </p:nvSpPr>
        <p:spPr>
          <a:xfrm>
            <a:off x="-228600" y="2133600"/>
            <a:ext cx="7239000" cy="4834470"/>
          </a:xfrm>
        </p:spPr>
        <p:txBody>
          <a:bodyPr>
            <a:normAutofit lnSpcReduction="10000"/>
          </a:bodyPr>
          <a:lstStyle/>
          <a:p>
            <a:r>
              <a:rPr lang="en-US" b="1" dirty="0" smtClean="0">
                <a:solidFill>
                  <a:schemeClr val="bg1"/>
                </a:solidFill>
              </a:rPr>
              <a:t>The Brassica </a:t>
            </a:r>
            <a:r>
              <a:rPr lang="en-US" b="1" dirty="0" err="1" smtClean="0">
                <a:solidFill>
                  <a:schemeClr val="bg1"/>
                </a:solidFill>
              </a:rPr>
              <a:t>olerace</a:t>
            </a:r>
            <a:r>
              <a:rPr lang="en-US" b="1" dirty="0">
                <a:solidFill>
                  <a:schemeClr val="bg1"/>
                </a:solidFill>
              </a:rPr>
              <a:t> </a:t>
            </a:r>
            <a:r>
              <a:rPr lang="en-US" b="1" dirty="0" err="1">
                <a:solidFill>
                  <a:schemeClr val="bg1"/>
                </a:solidFill>
              </a:rPr>
              <a:t>Polyploidization</a:t>
            </a:r>
            <a:r>
              <a:rPr lang="en-US" b="1" dirty="0">
                <a:solidFill>
                  <a:schemeClr val="bg1"/>
                </a:solidFill>
              </a:rPr>
              <a:t> has provided </a:t>
            </a:r>
            <a:r>
              <a:rPr lang="en-US" b="1" dirty="0" smtClean="0">
                <a:solidFill>
                  <a:schemeClr val="bg1"/>
                </a:solidFill>
              </a:rPr>
              <a:t>genetic </a:t>
            </a:r>
            <a:r>
              <a:rPr lang="en-US" b="1" dirty="0">
                <a:solidFill>
                  <a:schemeClr val="bg1"/>
                </a:solidFill>
              </a:rPr>
              <a:t>variation for plant </a:t>
            </a:r>
            <a:r>
              <a:rPr lang="en-US" b="1" dirty="0" smtClean="0">
                <a:solidFill>
                  <a:schemeClr val="bg1"/>
                </a:solidFill>
              </a:rPr>
              <a:t>evolution</a:t>
            </a:r>
            <a:r>
              <a:rPr lang="en-US" b="1" dirty="0">
                <a:solidFill>
                  <a:schemeClr val="bg1"/>
                </a:solidFill>
              </a:rPr>
              <a:t>, but the </a:t>
            </a:r>
            <a:r>
              <a:rPr lang="en-US" b="1" dirty="0" smtClean="0">
                <a:solidFill>
                  <a:schemeClr val="bg1"/>
                </a:solidFill>
              </a:rPr>
              <a:t>way that the evolution </a:t>
            </a:r>
            <a:r>
              <a:rPr lang="en-US" b="1" dirty="0">
                <a:solidFill>
                  <a:schemeClr val="bg1"/>
                </a:solidFill>
              </a:rPr>
              <a:t>of </a:t>
            </a:r>
            <a:r>
              <a:rPr lang="en-US" b="1" dirty="0" err="1">
                <a:solidFill>
                  <a:schemeClr val="bg1"/>
                </a:solidFill>
              </a:rPr>
              <a:t>polyploid</a:t>
            </a:r>
            <a:r>
              <a:rPr lang="en-US" b="1" dirty="0">
                <a:solidFill>
                  <a:schemeClr val="bg1"/>
                </a:solidFill>
              </a:rPr>
              <a:t> genomes </a:t>
            </a:r>
            <a:r>
              <a:rPr lang="en-US" b="1" dirty="0" smtClean="0">
                <a:solidFill>
                  <a:schemeClr val="bg1"/>
                </a:solidFill>
              </a:rPr>
              <a:t>create the genetic structure of different species are vague. </a:t>
            </a:r>
            <a:r>
              <a:rPr lang="en-US" b="1" i="1" dirty="0" smtClean="0">
                <a:solidFill>
                  <a:schemeClr val="bg1"/>
                </a:solidFill>
              </a:rPr>
              <a:t>Brassica oleracea </a:t>
            </a:r>
            <a:r>
              <a:rPr lang="en-US" b="1" dirty="0" smtClean="0">
                <a:solidFill>
                  <a:schemeClr val="bg1"/>
                </a:solidFill>
              </a:rPr>
              <a:t>is used in this research to </a:t>
            </a:r>
            <a:r>
              <a:rPr lang="en-US" b="1" dirty="0">
                <a:solidFill>
                  <a:schemeClr val="bg1"/>
                </a:solidFill>
              </a:rPr>
              <a:t>increase knowledge of </a:t>
            </a:r>
            <a:r>
              <a:rPr lang="en-US" b="1" dirty="0" err="1">
                <a:solidFill>
                  <a:schemeClr val="bg1"/>
                </a:solidFill>
              </a:rPr>
              <a:t>polyploid</a:t>
            </a:r>
            <a:r>
              <a:rPr lang="en-US" b="1" dirty="0">
                <a:solidFill>
                  <a:schemeClr val="bg1"/>
                </a:solidFill>
              </a:rPr>
              <a:t> evolution. </a:t>
            </a:r>
            <a:r>
              <a:rPr lang="en-US" b="1" dirty="0" smtClean="0">
                <a:solidFill>
                  <a:schemeClr val="bg1"/>
                </a:solidFill>
              </a:rPr>
              <a:t>This is done by comparing the sequence </a:t>
            </a:r>
            <a:r>
              <a:rPr lang="en-US" b="1" dirty="0">
                <a:solidFill>
                  <a:schemeClr val="bg1"/>
                </a:solidFill>
              </a:rPr>
              <a:t>of </a:t>
            </a:r>
            <a:r>
              <a:rPr lang="en-US" b="1" i="1" dirty="0">
                <a:solidFill>
                  <a:schemeClr val="bg1"/>
                </a:solidFill>
              </a:rPr>
              <a:t>Brassica </a:t>
            </a:r>
            <a:r>
              <a:rPr lang="en-US" b="1" i="1" dirty="0" smtClean="0">
                <a:solidFill>
                  <a:schemeClr val="bg1"/>
                </a:solidFill>
              </a:rPr>
              <a:t>oleracea </a:t>
            </a:r>
            <a:r>
              <a:rPr lang="en-US" b="1" dirty="0" smtClean="0">
                <a:solidFill>
                  <a:schemeClr val="bg1"/>
                </a:solidFill>
              </a:rPr>
              <a:t>to its </a:t>
            </a:r>
            <a:r>
              <a:rPr lang="en-US" b="1" dirty="0">
                <a:solidFill>
                  <a:schemeClr val="bg1"/>
                </a:solidFill>
              </a:rPr>
              <a:t>sister species </a:t>
            </a:r>
            <a:r>
              <a:rPr lang="en-US" b="1" i="1" dirty="0">
                <a:solidFill>
                  <a:schemeClr val="bg1"/>
                </a:solidFill>
              </a:rPr>
              <a:t>B. </a:t>
            </a:r>
            <a:r>
              <a:rPr lang="en-US" b="1" i="1" dirty="0" err="1" smtClean="0">
                <a:solidFill>
                  <a:schemeClr val="bg1"/>
                </a:solidFill>
              </a:rPr>
              <a:t>rapa</a:t>
            </a:r>
            <a:r>
              <a:rPr lang="en-US" b="1" dirty="0" smtClean="0">
                <a:solidFill>
                  <a:schemeClr val="bg1"/>
                </a:solidFill>
              </a:rPr>
              <a:t>.  This has revealed numerous </a:t>
            </a:r>
            <a:r>
              <a:rPr lang="en-US" b="1" dirty="0">
                <a:solidFill>
                  <a:schemeClr val="bg1"/>
                </a:solidFill>
              </a:rPr>
              <a:t>chromosome </a:t>
            </a:r>
            <a:r>
              <a:rPr lang="en-US" b="1" dirty="0" smtClean="0">
                <a:solidFill>
                  <a:schemeClr val="bg1"/>
                </a:solidFill>
              </a:rPr>
              <a:t>rearrangements, asymmetrical </a:t>
            </a:r>
            <a:r>
              <a:rPr lang="en-US" b="1" dirty="0">
                <a:solidFill>
                  <a:schemeClr val="bg1"/>
                </a:solidFill>
              </a:rPr>
              <a:t>gene </a:t>
            </a:r>
            <a:r>
              <a:rPr lang="en-US" b="1" dirty="0" smtClean="0">
                <a:solidFill>
                  <a:schemeClr val="bg1"/>
                </a:solidFill>
              </a:rPr>
              <a:t>loss, and asymmetrical magnification </a:t>
            </a:r>
            <a:r>
              <a:rPr lang="en-US" b="1" dirty="0">
                <a:solidFill>
                  <a:schemeClr val="bg1"/>
                </a:solidFill>
              </a:rPr>
              <a:t>of </a:t>
            </a:r>
            <a:r>
              <a:rPr lang="en-US" b="1" dirty="0" smtClean="0">
                <a:solidFill>
                  <a:schemeClr val="bg1"/>
                </a:solidFill>
              </a:rPr>
              <a:t>similar elements. Genes </a:t>
            </a:r>
            <a:r>
              <a:rPr lang="en-US" b="1" dirty="0">
                <a:solidFill>
                  <a:schemeClr val="bg1"/>
                </a:solidFill>
              </a:rPr>
              <a:t>related to the production of anticancer phytochemicals </a:t>
            </a:r>
            <a:r>
              <a:rPr lang="en-US" b="1" dirty="0" smtClean="0">
                <a:solidFill>
                  <a:schemeClr val="bg1"/>
                </a:solidFill>
              </a:rPr>
              <a:t>are the </a:t>
            </a:r>
            <a:r>
              <a:rPr lang="en-US" b="1" dirty="0">
                <a:solidFill>
                  <a:schemeClr val="bg1"/>
                </a:solidFill>
              </a:rPr>
              <a:t>consequences of genome duplication and gene </a:t>
            </a:r>
            <a:r>
              <a:rPr lang="en-US" b="1" dirty="0" smtClean="0">
                <a:solidFill>
                  <a:schemeClr val="bg1"/>
                </a:solidFill>
              </a:rPr>
              <a:t>difference as shown in this study. This </a:t>
            </a:r>
            <a:r>
              <a:rPr lang="en-US" b="1" dirty="0">
                <a:solidFill>
                  <a:schemeClr val="bg1"/>
                </a:solidFill>
              </a:rPr>
              <a:t>study </a:t>
            </a:r>
            <a:r>
              <a:rPr lang="en-US" b="1" dirty="0" smtClean="0">
                <a:solidFill>
                  <a:schemeClr val="bg1"/>
                </a:solidFill>
              </a:rPr>
              <a:t>shows that the </a:t>
            </a:r>
            <a:r>
              <a:rPr lang="en-US" b="1" i="1" dirty="0" smtClean="0">
                <a:solidFill>
                  <a:schemeClr val="bg1"/>
                </a:solidFill>
              </a:rPr>
              <a:t>Brassica oleracea </a:t>
            </a:r>
            <a:r>
              <a:rPr lang="en-US" b="1" dirty="0" smtClean="0">
                <a:solidFill>
                  <a:schemeClr val="bg1"/>
                </a:solidFill>
              </a:rPr>
              <a:t>genome </a:t>
            </a:r>
            <a:r>
              <a:rPr lang="en-US" b="1" dirty="0">
                <a:solidFill>
                  <a:schemeClr val="bg1"/>
                </a:solidFill>
              </a:rPr>
              <a:t>evolution and </a:t>
            </a:r>
            <a:r>
              <a:rPr lang="en-US" b="1" dirty="0" smtClean="0">
                <a:solidFill>
                  <a:schemeClr val="bg1"/>
                </a:solidFill>
              </a:rPr>
              <a:t>will lead into research of other types of crops.</a:t>
            </a:r>
            <a:endParaRPr lang="en-US" b="1" dirty="0">
              <a:solidFill>
                <a:schemeClr val="bg1"/>
              </a:solidFill>
            </a:endParaRPr>
          </a:p>
        </p:txBody>
      </p:sp>
    </p:spTree>
    <p:extLst>
      <p:ext uri="{BB962C8B-B14F-4D97-AF65-F5344CB8AC3E}">
        <p14:creationId xmlns:p14="http://schemas.microsoft.com/office/powerpoint/2010/main" val="2797234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 y="15240"/>
            <a:ext cx="6554867" cy="1524000"/>
          </a:xfrm>
        </p:spPr>
        <p:txBody>
          <a:bodyPr/>
          <a:lstStyle/>
          <a:p>
            <a:r>
              <a:rPr lang="en-US" dirty="0" smtClean="0"/>
              <a:t>Sources Cited</a:t>
            </a:r>
            <a:endParaRPr lang="en-US" dirty="0"/>
          </a:p>
        </p:txBody>
      </p:sp>
      <p:sp>
        <p:nvSpPr>
          <p:cNvPr id="3" name="Content Placeholder 2"/>
          <p:cNvSpPr>
            <a:spLocks noGrp="1"/>
          </p:cNvSpPr>
          <p:nvPr>
            <p:ph idx="1"/>
          </p:nvPr>
        </p:nvSpPr>
        <p:spPr>
          <a:xfrm>
            <a:off x="228600" y="1371600"/>
            <a:ext cx="7696200" cy="4800600"/>
          </a:xfrm>
        </p:spPr>
        <p:txBody>
          <a:bodyPr>
            <a:normAutofit fontScale="92500"/>
          </a:bodyPr>
          <a:lstStyle/>
          <a:p>
            <a:pPr marL="457200" indent="-457200">
              <a:buFont typeface="+mj-lt"/>
              <a:buAutoNum type="arabicPeriod"/>
            </a:pPr>
            <a:r>
              <a:rPr lang="en-US" sz="1800" dirty="0" smtClean="0">
                <a:solidFill>
                  <a:schemeClr val="tx1"/>
                </a:solidFill>
              </a:rPr>
              <a:t>http://faculty.ucc.edu/biology-ombrello/POW/cabbage.htm</a:t>
            </a:r>
          </a:p>
          <a:p>
            <a:pPr marL="457200" indent="-457200">
              <a:buFont typeface="+mj-lt"/>
              <a:buAutoNum type="arabicPeriod"/>
            </a:pPr>
            <a:r>
              <a:rPr lang="en-US" sz="1800" dirty="0">
                <a:solidFill>
                  <a:schemeClr val="tx1"/>
                </a:solidFill>
              </a:rPr>
              <a:t>http://</a:t>
            </a:r>
            <a:r>
              <a:rPr lang="en-US" sz="1800" dirty="0" smtClean="0">
                <a:solidFill>
                  <a:schemeClr val="tx1"/>
                </a:solidFill>
              </a:rPr>
              <a:t>www.iucnredlist.org/details/170110/0</a:t>
            </a:r>
          </a:p>
          <a:p>
            <a:pPr marL="457200" indent="-457200">
              <a:buFont typeface="+mj-lt"/>
              <a:buAutoNum type="arabicPeriod"/>
            </a:pPr>
            <a:r>
              <a:rPr lang="en-US" sz="1800" dirty="0" smtClean="0">
                <a:solidFill>
                  <a:schemeClr val="tx1"/>
                </a:solidFill>
              </a:rPr>
              <a:t>http</a:t>
            </a:r>
            <a:r>
              <a:rPr lang="en-US" sz="1800" dirty="0">
                <a:solidFill>
                  <a:schemeClr val="tx1"/>
                </a:solidFill>
              </a:rPr>
              <a:t>://</a:t>
            </a:r>
            <a:r>
              <a:rPr lang="en-US" sz="1800" dirty="0" smtClean="0">
                <a:solidFill>
                  <a:schemeClr val="tx1"/>
                </a:solidFill>
              </a:rPr>
              <a:t>eol.org/pages/583899/overview </a:t>
            </a:r>
          </a:p>
          <a:p>
            <a:pPr marL="457200" indent="-457200">
              <a:buFont typeface="+mj-lt"/>
              <a:buAutoNum type="arabicPeriod"/>
            </a:pPr>
            <a:r>
              <a:rPr lang="en-US" sz="1800" dirty="0">
                <a:solidFill>
                  <a:schemeClr val="tx1"/>
                </a:solidFill>
              </a:rPr>
              <a:t>http://</a:t>
            </a:r>
            <a:r>
              <a:rPr lang="en-US" sz="1800" dirty="0" smtClean="0">
                <a:solidFill>
                  <a:schemeClr val="tx1"/>
                </a:solidFill>
              </a:rPr>
              <a:t>www.pfaf.org/user/plant.aspx?LatinName=Brassica+oleracea </a:t>
            </a:r>
            <a:endParaRPr lang="en-US" sz="1800" dirty="0" smtClean="0">
              <a:solidFill>
                <a:schemeClr val="tx1"/>
              </a:solidFill>
            </a:endParaRPr>
          </a:p>
          <a:p>
            <a:pPr marL="457200" indent="-457200">
              <a:buFont typeface="+mj-lt"/>
              <a:buAutoNum type="arabicPeriod"/>
            </a:pPr>
            <a:r>
              <a:rPr lang="en-US" sz="1800" dirty="0">
                <a:solidFill>
                  <a:schemeClr val="tx1"/>
                </a:solidFill>
              </a:rPr>
              <a:t>http://</a:t>
            </a:r>
            <a:r>
              <a:rPr lang="en-US" sz="1800" dirty="0" smtClean="0">
                <a:solidFill>
                  <a:schemeClr val="tx1"/>
                </a:solidFill>
              </a:rPr>
              <a:t>www.nature.org/ncomms/2014/140523/ncomms4930/full/ncomms4930.html</a:t>
            </a:r>
          </a:p>
          <a:p>
            <a:pPr marL="457200" indent="-457200">
              <a:buFont typeface="+mj-lt"/>
              <a:buAutoNum type="arabicPeriod"/>
            </a:pPr>
            <a:r>
              <a:rPr lang="en-US" sz="1800" dirty="0">
                <a:solidFill>
                  <a:schemeClr val="tx1"/>
                </a:solidFill>
              </a:rPr>
              <a:t>http://</a:t>
            </a:r>
            <a:r>
              <a:rPr lang="en-US" sz="1800" dirty="0" smtClean="0">
                <a:solidFill>
                  <a:schemeClr val="tx1"/>
                </a:solidFill>
              </a:rPr>
              <a:t>evolution.berkeley.edu/evosite/evo101/IIIE4Evochange.shtml</a:t>
            </a:r>
          </a:p>
          <a:p>
            <a:pPr marL="457200" indent="-457200">
              <a:buFont typeface="+mj-lt"/>
              <a:buAutoNum type="arabicPeriod"/>
            </a:pPr>
            <a:r>
              <a:rPr lang="en-US" sz="1800" dirty="0">
                <a:solidFill>
                  <a:schemeClr val="tx1"/>
                </a:solidFill>
              </a:rPr>
              <a:t>http://</a:t>
            </a:r>
            <a:r>
              <a:rPr lang="en-US" sz="1800" dirty="0" smtClean="0">
                <a:solidFill>
                  <a:schemeClr val="tx1"/>
                </a:solidFill>
              </a:rPr>
              <a:t>www.missouribotanicalgarden.org/PlantFinder/PlantFinderDetails.aspx?kempercode=b738</a:t>
            </a:r>
          </a:p>
          <a:p>
            <a:pPr marL="457200" indent="-457200">
              <a:buFont typeface="+mj-lt"/>
              <a:buAutoNum type="arabicPeriod"/>
            </a:pPr>
            <a:r>
              <a:rPr lang="en-US" sz="1800" dirty="0">
                <a:solidFill>
                  <a:schemeClr val="tx1"/>
                </a:solidFill>
              </a:rPr>
              <a:t>http://</a:t>
            </a:r>
            <a:r>
              <a:rPr lang="en-US" sz="1800" dirty="0" smtClean="0">
                <a:solidFill>
                  <a:schemeClr val="tx1"/>
                </a:solidFill>
              </a:rPr>
              <a:t>www.itis.gov/servlet/SingleRpt/SingleRpt?search_topic=TSN&amp;search_value=23062</a:t>
            </a:r>
          </a:p>
          <a:p>
            <a:pPr marL="457200" indent="-457200">
              <a:buFont typeface="+mj-lt"/>
              <a:buAutoNum type="arabicPeriod"/>
            </a:pPr>
            <a:r>
              <a:rPr lang="en-US" sz="1800" dirty="0">
                <a:solidFill>
                  <a:schemeClr val="tx1"/>
                </a:solidFill>
              </a:rPr>
              <a:t>http://californiaagriculture.ucanr.edu/landingpage.cfm?article=ca.v058n02p68&amp;fulltext=yes</a:t>
            </a:r>
            <a:endParaRPr lang="en-US" sz="1800" dirty="0">
              <a:solidFill>
                <a:schemeClr val="tx1"/>
              </a:solidFill>
            </a:endParaRPr>
          </a:p>
        </p:txBody>
      </p:sp>
    </p:spTree>
    <p:extLst>
      <p:ext uri="{BB962C8B-B14F-4D97-AF65-F5344CB8AC3E}">
        <p14:creationId xmlns:p14="http://schemas.microsoft.com/office/powerpoint/2010/main" val="3754709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426</TotalTime>
  <Words>1070</Words>
  <Application>Microsoft Office PowerPoint</Application>
  <PresentationFormat>On-screen Show (4:3)</PresentationFormat>
  <Paragraphs>76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Slice</vt:lpstr>
      <vt:lpstr>Brassica oleracea</vt:lpstr>
      <vt:lpstr>Classification</vt:lpstr>
      <vt:lpstr>Varieties</vt:lpstr>
      <vt:lpstr>Habitat</vt:lpstr>
      <vt:lpstr>PowerPoint Presentation</vt:lpstr>
      <vt:lpstr>History</vt:lpstr>
      <vt:lpstr>Benefit to Humans</vt:lpstr>
      <vt:lpstr>Use in genetics</vt:lpstr>
      <vt:lpstr>Sources Cited</vt:lpstr>
    </vt:vector>
  </TitlesOfParts>
  <Company>LCPS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Brassica oleracea</dc:title>
  <dc:creator>LCPS</dc:creator>
  <cp:lastModifiedBy>Megana Kasavaraju</cp:lastModifiedBy>
  <cp:revision>87</cp:revision>
  <dcterms:created xsi:type="dcterms:W3CDTF">2015-02-02T20:02:35Z</dcterms:created>
  <dcterms:modified xsi:type="dcterms:W3CDTF">2015-02-04T02:15:18Z</dcterms:modified>
</cp:coreProperties>
</file>