
<file path=[Content_Types].xml><?xml version="1.0" encoding="utf-8"?>
<Types xmlns="http://schemas.openxmlformats.org/package/2006/content-types">
  <Default Extension="docx" ContentType="application/vnd.openxmlformats-officedocument.wordprocessingml.document"/>
  <Default Extension="jfif" ContentType="image/jpeg"/>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9" r:id="rId13"/>
    <p:sldId id="268" r:id="rId14"/>
    <p:sldId id="270"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run B M" initials="VBM" lastIdx="1" clrIdx="0">
    <p:extLst>
      <p:ext uri="{19B8F6BF-5375-455C-9EA6-DF929625EA0E}">
        <p15:presenceInfo xmlns:p15="http://schemas.microsoft.com/office/powerpoint/2012/main" userId="a682f1ba6def216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ADC1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37" autoAdjust="0"/>
    <p:restoredTop sz="94660"/>
  </p:normalViewPr>
  <p:slideViewPr>
    <p:cSldViewPr snapToGrid="0">
      <p:cViewPr varScale="1">
        <p:scale>
          <a:sx n="82" d="100"/>
          <a:sy n="82" d="100"/>
        </p:scale>
        <p:origin x="55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8-11T00:01:54.818"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A18E9-4EF8-42B0-B510-11456A0F27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06DAF65-B151-4F77-84A9-D4B9DAFA54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B7579FB-49DF-40C8-B06B-2DB714707E17}"/>
              </a:ext>
            </a:extLst>
          </p:cNvPr>
          <p:cNvSpPr>
            <a:spLocks noGrp="1"/>
          </p:cNvSpPr>
          <p:nvPr>
            <p:ph type="dt" sz="half" idx="10"/>
          </p:nvPr>
        </p:nvSpPr>
        <p:spPr/>
        <p:txBody>
          <a:bodyPr/>
          <a:lstStyle/>
          <a:p>
            <a:fld id="{F1638D00-1A20-4DCB-968F-7FA2AAA029E9}" type="datetimeFigureOut">
              <a:rPr lang="en-IN" smtClean="0"/>
              <a:t>18-08-2021</a:t>
            </a:fld>
            <a:endParaRPr lang="en-IN"/>
          </a:p>
        </p:txBody>
      </p:sp>
      <p:sp>
        <p:nvSpPr>
          <p:cNvPr id="5" name="Footer Placeholder 4">
            <a:extLst>
              <a:ext uri="{FF2B5EF4-FFF2-40B4-BE49-F238E27FC236}">
                <a16:creationId xmlns:a16="http://schemas.microsoft.com/office/drawing/2014/main" id="{F2A34CED-EC3A-4999-A439-2DFB1976E1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CA133A-3FDF-480B-9E94-AA6104E933E3}"/>
              </a:ext>
            </a:extLst>
          </p:cNvPr>
          <p:cNvSpPr>
            <a:spLocks noGrp="1"/>
          </p:cNvSpPr>
          <p:nvPr>
            <p:ph type="sldNum" sz="quarter" idx="12"/>
          </p:nvPr>
        </p:nvSpPr>
        <p:spPr/>
        <p:txBody>
          <a:bodyPr/>
          <a:lstStyle/>
          <a:p>
            <a:fld id="{E656A5DE-762C-4697-9F84-F7005CA320B7}" type="slidenum">
              <a:rPr lang="en-IN" smtClean="0"/>
              <a:t>‹#›</a:t>
            </a:fld>
            <a:endParaRPr lang="en-IN"/>
          </a:p>
        </p:txBody>
      </p:sp>
    </p:spTree>
    <p:extLst>
      <p:ext uri="{BB962C8B-B14F-4D97-AF65-F5344CB8AC3E}">
        <p14:creationId xmlns:p14="http://schemas.microsoft.com/office/powerpoint/2010/main" val="390084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8A17F-432F-4C2A-85C8-E4A8EB4F3CF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53DCCD3-7BE2-4459-8BCD-576C86E095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28D4FF-A013-415E-88B4-3BCBAF0DA678}"/>
              </a:ext>
            </a:extLst>
          </p:cNvPr>
          <p:cNvSpPr>
            <a:spLocks noGrp="1"/>
          </p:cNvSpPr>
          <p:nvPr>
            <p:ph type="dt" sz="half" idx="10"/>
          </p:nvPr>
        </p:nvSpPr>
        <p:spPr/>
        <p:txBody>
          <a:bodyPr/>
          <a:lstStyle/>
          <a:p>
            <a:fld id="{F1638D00-1A20-4DCB-968F-7FA2AAA029E9}" type="datetimeFigureOut">
              <a:rPr lang="en-IN" smtClean="0"/>
              <a:t>18-08-2021</a:t>
            </a:fld>
            <a:endParaRPr lang="en-IN"/>
          </a:p>
        </p:txBody>
      </p:sp>
      <p:sp>
        <p:nvSpPr>
          <p:cNvPr id="5" name="Footer Placeholder 4">
            <a:extLst>
              <a:ext uri="{FF2B5EF4-FFF2-40B4-BE49-F238E27FC236}">
                <a16:creationId xmlns:a16="http://schemas.microsoft.com/office/drawing/2014/main" id="{272C75D8-9AEF-43CA-9EA6-153CBC43C9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2DEA72-9B70-415F-B0C9-CC5B9C2FFC26}"/>
              </a:ext>
            </a:extLst>
          </p:cNvPr>
          <p:cNvSpPr>
            <a:spLocks noGrp="1"/>
          </p:cNvSpPr>
          <p:nvPr>
            <p:ph type="sldNum" sz="quarter" idx="12"/>
          </p:nvPr>
        </p:nvSpPr>
        <p:spPr/>
        <p:txBody>
          <a:bodyPr/>
          <a:lstStyle/>
          <a:p>
            <a:fld id="{E656A5DE-762C-4697-9F84-F7005CA320B7}" type="slidenum">
              <a:rPr lang="en-IN" smtClean="0"/>
              <a:t>‹#›</a:t>
            </a:fld>
            <a:endParaRPr lang="en-IN"/>
          </a:p>
        </p:txBody>
      </p:sp>
    </p:spTree>
    <p:extLst>
      <p:ext uri="{BB962C8B-B14F-4D97-AF65-F5344CB8AC3E}">
        <p14:creationId xmlns:p14="http://schemas.microsoft.com/office/powerpoint/2010/main" val="1155175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0B349A-FF55-4903-A9B5-BE309596D6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2D085CE-DC9C-4C57-83AF-8A054B3EAF9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02CA82-9B86-434B-8405-0412C800564D}"/>
              </a:ext>
            </a:extLst>
          </p:cNvPr>
          <p:cNvSpPr>
            <a:spLocks noGrp="1"/>
          </p:cNvSpPr>
          <p:nvPr>
            <p:ph type="dt" sz="half" idx="10"/>
          </p:nvPr>
        </p:nvSpPr>
        <p:spPr/>
        <p:txBody>
          <a:bodyPr/>
          <a:lstStyle/>
          <a:p>
            <a:fld id="{F1638D00-1A20-4DCB-968F-7FA2AAA029E9}" type="datetimeFigureOut">
              <a:rPr lang="en-IN" smtClean="0"/>
              <a:t>18-08-2021</a:t>
            </a:fld>
            <a:endParaRPr lang="en-IN"/>
          </a:p>
        </p:txBody>
      </p:sp>
      <p:sp>
        <p:nvSpPr>
          <p:cNvPr id="5" name="Footer Placeholder 4">
            <a:extLst>
              <a:ext uri="{FF2B5EF4-FFF2-40B4-BE49-F238E27FC236}">
                <a16:creationId xmlns:a16="http://schemas.microsoft.com/office/drawing/2014/main" id="{A9154252-7BB5-45EE-89E6-9F1C3E3660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FE6C37-0D55-4D92-9140-11842C698731}"/>
              </a:ext>
            </a:extLst>
          </p:cNvPr>
          <p:cNvSpPr>
            <a:spLocks noGrp="1"/>
          </p:cNvSpPr>
          <p:nvPr>
            <p:ph type="sldNum" sz="quarter" idx="12"/>
          </p:nvPr>
        </p:nvSpPr>
        <p:spPr/>
        <p:txBody>
          <a:bodyPr/>
          <a:lstStyle/>
          <a:p>
            <a:fld id="{E656A5DE-762C-4697-9F84-F7005CA320B7}" type="slidenum">
              <a:rPr lang="en-IN" smtClean="0"/>
              <a:t>‹#›</a:t>
            </a:fld>
            <a:endParaRPr lang="en-IN"/>
          </a:p>
        </p:txBody>
      </p:sp>
    </p:spTree>
    <p:extLst>
      <p:ext uri="{BB962C8B-B14F-4D97-AF65-F5344CB8AC3E}">
        <p14:creationId xmlns:p14="http://schemas.microsoft.com/office/powerpoint/2010/main" val="3329497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8E05E-5C13-4A1F-BA8C-0A94B99D1ED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5B352FF-0326-47B1-91CE-7812C6C81C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F1F015-A5E1-41EE-ABE8-EE6C18F65E02}"/>
              </a:ext>
            </a:extLst>
          </p:cNvPr>
          <p:cNvSpPr>
            <a:spLocks noGrp="1"/>
          </p:cNvSpPr>
          <p:nvPr>
            <p:ph type="dt" sz="half" idx="10"/>
          </p:nvPr>
        </p:nvSpPr>
        <p:spPr/>
        <p:txBody>
          <a:bodyPr/>
          <a:lstStyle/>
          <a:p>
            <a:fld id="{F1638D00-1A20-4DCB-968F-7FA2AAA029E9}" type="datetimeFigureOut">
              <a:rPr lang="en-IN" smtClean="0"/>
              <a:t>18-08-2021</a:t>
            </a:fld>
            <a:endParaRPr lang="en-IN"/>
          </a:p>
        </p:txBody>
      </p:sp>
      <p:sp>
        <p:nvSpPr>
          <p:cNvPr id="5" name="Footer Placeholder 4">
            <a:extLst>
              <a:ext uri="{FF2B5EF4-FFF2-40B4-BE49-F238E27FC236}">
                <a16:creationId xmlns:a16="http://schemas.microsoft.com/office/drawing/2014/main" id="{44BFCD8D-1DE2-4BE5-A500-B1F669F52A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3DE49C-AC4F-425C-90CD-D4CBFE3A08FE}"/>
              </a:ext>
            </a:extLst>
          </p:cNvPr>
          <p:cNvSpPr>
            <a:spLocks noGrp="1"/>
          </p:cNvSpPr>
          <p:nvPr>
            <p:ph type="sldNum" sz="quarter" idx="12"/>
          </p:nvPr>
        </p:nvSpPr>
        <p:spPr/>
        <p:txBody>
          <a:bodyPr/>
          <a:lstStyle/>
          <a:p>
            <a:fld id="{E656A5DE-762C-4697-9F84-F7005CA320B7}" type="slidenum">
              <a:rPr lang="en-IN" smtClean="0"/>
              <a:t>‹#›</a:t>
            </a:fld>
            <a:endParaRPr lang="en-IN"/>
          </a:p>
        </p:txBody>
      </p:sp>
    </p:spTree>
    <p:extLst>
      <p:ext uri="{BB962C8B-B14F-4D97-AF65-F5344CB8AC3E}">
        <p14:creationId xmlns:p14="http://schemas.microsoft.com/office/powerpoint/2010/main" val="3679139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9BA9E-2971-4333-B664-80420D8E13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4FE7BB1-187A-48A0-B490-3A9273581B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58BEE3-9AFB-4E2B-9162-8392EB6C8FAB}"/>
              </a:ext>
            </a:extLst>
          </p:cNvPr>
          <p:cNvSpPr>
            <a:spLocks noGrp="1"/>
          </p:cNvSpPr>
          <p:nvPr>
            <p:ph type="dt" sz="half" idx="10"/>
          </p:nvPr>
        </p:nvSpPr>
        <p:spPr/>
        <p:txBody>
          <a:bodyPr/>
          <a:lstStyle/>
          <a:p>
            <a:fld id="{F1638D00-1A20-4DCB-968F-7FA2AAA029E9}" type="datetimeFigureOut">
              <a:rPr lang="en-IN" smtClean="0"/>
              <a:t>18-08-2021</a:t>
            </a:fld>
            <a:endParaRPr lang="en-IN"/>
          </a:p>
        </p:txBody>
      </p:sp>
      <p:sp>
        <p:nvSpPr>
          <p:cNvPr id="5" name="Footer Placeholder 4">
            <a:extLst>
              <a:ext uri="{FF2B5EF4-FFF2-40B4-BE49-F238E27FC236}">
                <a16:creationId xmlns:a16="http://schemas.microsoft.com/office/drawing/2014/main" id="{FD5B679D-EFA9-41BE-B61F-6B828A4229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6955D2-9878-47AD-96D9-93A9A65BEC4E}"/>
              </a:ext>
            </a:extLst>
          </p:cNvPr>
          <p:cNvSpPr>
            <a:spLocks noGrp="1"/>
          </p:cNvSpPr>
          <p:nvPr>
            <p:ph type="sldNum" sz="quarter" idx="12"/>
          </p:nvPr>
        </p:nvSpPr>
        <p:spPr/>
        <p:txBody>
          <a:bodyPr/>
          <a:lstStyle/>
          <a:p>
            <a:fld id="{E656A5DE-762C-4697-9F84-F7005CA320B7}" type="slidenum">
              <a:rPr lang="en-IN" smtClean="0"/>
              <a:t>‹#›</a:t>
            </a:fld>
            <a:endParaRPr lang="en-IN"/>
          </a:p>
        </p:txBody>
      </p:sp>
    </p:spTree>
    <p:extLst>
      <p:ext uri="{BB962C8B-B14F-4D97-AF65-F5344CB8AC3E}">
        <p14:creationId xmlns:p14="http://schemas.microsoft.com/office/powerpoint/2010/main" val="1086856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1A2D1-9FB9-4C39-ACC4-CCB1461237E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8E93BF0-9DFB-4F16-AB0C-080CFF3FB14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BCA0449-422E-49ED-80E2-C458307066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FA1AD8A-E8EA-456E-B67C-2D306A00851A}"/>
              </a:ext>
            </a:extLst>
          </p:cNvPr>
          <p:cNvSpPr>
            <a:spLocks noGrp="1"/>
          </p:cNvSpPr>
          <p:nvPr>
            <p:ph type="dt" sz="half" idx="10"/>
          </p:nvPr>
        </p:nvSpPr>
        <p:spPr/>
        <p:txBody>
          <a:bodyPr/>
          <a:lstStyle/>
          <a:p>
            <a:fld id="{F1638D00-1A20-4DCB-968F-7FA2AAA029E9}" type="datetimeFigureOut">
              <a:rPr lang="en-IN" smtClean="0"/>
              <a:t>18-08-2021</a:t>
            </a:fld>
            <a:endParaRPr lang="en-IN"/>
          </a:p>
        </p:txBody>
      </p:sp>
      <p:sp>
        <p:nvSpPr>
          <p:cNvPr id="6" name="Footer Placeholder 5">
            <a:extLst>
              <a:ext uri="{FF2B5EF4-FFF2-40B4-BE49-F238E27FC236}">
                <a16:creationId xmlns:a16="http://schemas.microsoft.com/office/drawing/2014/main" id="{06E96852-A8B9-42DD-A0C6-C86727854D1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3C02170-22F1-4ABA-8AFB-D43FE91A5BC5}"/>
              </a:ext>
            </a:extLst>
          </p:cNvPr>
          <p:cNvSpPr>
            <a:spLocks noGrp="1"/>
          </p:cNvSpPr>
          <p:nvPr>
            <p:ph type="sldNum" sz="quarter" idx="12"/>
          </p:nvPr>
        </p:nvSpPr>
        <p:spPr/>
        <p:txBody>
          <a:bodyPr/>
          <a:lstStyle/>
          <a:p>
            <a:fld id="{E656A5DE-762C-4697-9F84-F7005CA320B7}" type="slidenum">
              <a:rPr lang="en-IN" smtClean="0"/>
              <a:t>‹#›</a:t>
            </a:fld>
            <a:endParaRPr lang="en-IN"/>
          </a:p>
        </p:txBody>
      </p:sp>
    </p:spTree>
    <p:extLst>
      <p:ext uri="{BB962C8B-B14F-4D97-AF65-F5344CB8AC3E}">
        <p14:creationId xmlns:p14="http://schemas.microsoft.com/office/powerpoint/2010/main" val="1403563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2FD53-FB29-4B7B-BE3D-ADDAE388282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36FD7C9-5554-4ABC-8574-D7E19E927D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284C3F-D501-4813-9F27-9551C9E84A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563045A-AF2F-4A79-86D7-830DCA66D7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AEDF9B-9DAB-4028-B62B-0708F15A0BB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23C7B3A-00F2-4A6C-B957-20BCEEE7DC69}"/>
              </a:ext>
            </a:extLst>
          </p:cNvPr>
          <p:cNvSpPr>
            <a:spLocks noGrp="1"/>
          </p:cNvSpPr>
          <p:nvPr>
            <p:ph type="dt" sz="half" idx="10"/>
          </p:nvPr>
        </p:nvSpPr>
        <p:spPr/>
        <p:txBody>
          <a:bodyPr/>
          <a:lstStyle/>
          <a:p>
            <a:fld id="{F1638D00-1A20-4DCB-968F-7FA2AAA029E9}" type="datetimeFigureOut">
              <a:rPr lang="en-IN" smtClean="0"/>
              <a:t>18-08-2021</a:t>
            </a:fld>
            <a:endParaRPr lang="en-IN"/>
          </a:p>
        </p:txBody>
      </p:sp>
      <p:sp>
        <p:nvSpPr>
          <p:cNvPr id="8" name="Footer Placeholder 7">
            <a:extLst>
              <a:ext uri="{FF2B5EF4-FFF2-40B4-BE49-F238E27FC236}">
                <a16:creationId xmlns:a16="http://schemas.microsoft.com/office/drawing/2014/main" id="{516E98D7-32E0-4542-BDB7-CC589C874FE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096E87D-C7D4-4FA9-B20C-32CB816532EF}"/>
              </a:ext>
            </a:extLst>
          </p:cNvPr>
          <p:cNvSpPr>
            <a:spLocks noGrp="1"/>
          </p:cNvSpPr>
          <p:nvPr>
            <p:ph type="sldNum" sz="quarter" idx="12"/>
          </p:nvPr>
        </p:nvSpPr>
        <p:spPr/>
        <p:txBody>
          <a:bodyPr/>
          <a:lstStyle/>
          <a:p>
            <a:fld id="{E656A5DE-762C-4697-9F84-F7005CA320B7}" type="slidenum">
              <a:rPr lang="en-IN" smtClean="0"/>
              <a:t>‹#›</a:t>
            </a:fld>
            <a:endParaRPr lang="en-IN"/>
          </a:p>
        </p:txBody>
      </p:sp>
    </p:spTree>
    <p:extLst>
      <p:ext uri="{BB962C8B-B14F-4D97-AF65-F5344CB8AC3E}">
        <p14:creationId xmlns:p14="http://schemas.microsoft.com/office/powerpoint/2010/main" val="4102493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95FC4-1161-4A98-ABB8-596231392C9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2FB76CB-0B7F-4CB0-AB67-C55DAF8EA106}"/>
              </a:ext>
            </a:extLst>
          </p:cNvPr>
          <p:cNvSpPr>
            <a:spLocks noGrp="1"/>
          </p:cNvSpPr>
          <p:nvPr>
            <p:ph type="dt" sz="half" idx="10"/>
          </p:nvPr>
        </p:nvSpPr>
        <p:spPr/>
        <p:txBody>
          <a:bodyPr/>
          <a:lstStyle/>
          <a:p>
            <a:fld id="{F1638D00-1A20-4DCB-968F-7FA2AAA029E9}" type="datetimeFigureOut">
              <a:rPr lang="en-IN" smtClean="0"/>
              <a:t>18-08-2021</a:t>
            </a:fld>
            <a:endParaRPr lang="en-IN"/>
          </a:p>
        </p:txBody>
      </p:sp>
      <p:sp>
        <p:nvSpPr>
          <p:cNvPr id="4" name="Footer Placeholder 3">
            <a:extLst>
              <a:ext uri="{FF2B5EF4-FFF2-40B4-BE49-F238E27FC236}">
                <a16:creationId xmlns:a16="http://schemas.microsoft.com/office/drawing/2014/main" id="{25BBB108-236A-406B-B91C-CA98E6FFA78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B180C1C-45FB-4DB8-A18C-DC1B93DF942C}"/>
              </a:ext>
            </a:extLst>
          </p:cNvPr>
          <p:cNvSpPr>
            <a:spLocks noGrp="1"/>
          </p:cNvSpPr>
          <p:nvPr>
            <p:ph type="sldNum" sz="quarter" idx="12"/>
          </p:nvPr>
        </p:nvSpPr>
        <p:spPr/>
        <p:txBody>
          <a:bodyPr/>
          <a:lstStyle/>
          <a:p>
            <a:fld id="{E656A5DE-762C-4697-9F84-F7005CA320B7}" type="slidenum">
              <a:rPr lang="en-IN" smtClean="0"/>
              <a:t>‹#›</a:t>
            </a:fld>
            <a:endParaRPr lang="en-IN"/>
          </a:p>
        </p:txBody>
      </p:sp>
    </p:spTree>
    <p:extLst>
      <p:ext uri="{BB962C8B-B14F-4D97-AF65-F5344CB8AC3E}">
        <p14:creationId xmlns:p14="http://schemas.microsoft.com/office/powerpoint/2010/main" val="1109214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2C0FA0-CBD1-4FEE-84AE-A52F0C1A031B}"/>
              </a:ext>
            </a:extLst>
          </p:cNvPr>
          <p:cNvSpPr>
            <a:spLocks noGrp="1"/>
          </p:cNvSpPr>
          <p:nvPr>
            <p:ph type="dt" sz="half" idx="10"/>
          </p:nvPr>
        </p:nvSpPr>
        <p:spPr/>
        <p:txBody>
          <a:bodyPr/>
          <a:lstStyle/>
          <a:p>
            <a:fld id="{F1638D00-1A20-4DCB-968F-7FA2AAA029E9}" type="datetimeFigureOut">
              <a:rPr lang="en-IN" smtClean="0"/>
              <a:t>18-08-2021</a:t>
            </a:fld>
            <a:endParaRPr lang="en-IN"/>
          </a:p>
        </p:txBody>
      </p:sp>
      <p:sp>
        <p:nvSpPr>
          <p:cNvPr id="3" name="Footer Placeholder 2">
            <a:extLst>
              <a:ext uri="{FF2B5EF4-FFF2-40B4-BE49-F238E27FC236}">
                <a16:creationId xmlns:a16="http://schemas.microsoft.com/office/drawing/2014/main" id="{E2FBF8FC-A8E5-441B-B239-9C2C0BBC2F3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06AF2FA-6B08-484F-92B2-F34736F1C6D8}"/>
              </a:ext>
            </a:extLst>
          </p:cNvPr>
          <p:cNvSpPr>
            <a:spLocks noGrp="1"/>
          </p:cNvSpPr>
          <p:nvPr>
            <p:ph type="sldNum" sz="quarter" idx="12"/>
          </p:nvPr>
        </p:nvSpPr>
        <p:spPr/>
        <p:txBody>
          <a:bodyPr/>
          <a:lstStyle/>
          <a:p>
            <a:fld id="{E656A5DE-762C-4697-9F84-F7005CA320B7}" type="slidenum">
              <a:rPr lang="en-IN" smtClean="0"/>
              <a:t>‹#›</a:t>
            </a:fld>
            <a:endParaRPr lang="en-IN"/>
          </a:p>
        </p:txBody>
      </p:sp>
    </p:spTree>
    <p:extLst>
      <p:ext uri="{BB962C8B-B14F-4D97-AF65-F5344CB8AC3E}">
        <p14:creationId xmlns:p14="http://schemas.microsoft.com/office/powerpoint/2010/main" val="3034896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93235-123C-4282-964B-3FC9EFDBD5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C16822E-6FD5-47A1-A08B-7390500CA7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821E81E-2FA4-4F75-A7B8-E8FA1A7590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D3DBB3-1C5A-40E0-A68B-A50859066193}"/>
              </a:ext>
            </a:extLst>
          </p:cNvPr>
          <p:cNvSpPr>
            <a:spLocks noGrp="1"/>
          </p:cNvSpPr>
          <p:nvPr>
            <p:ph type="dt" sz="half" idx="10"/>
          </p:nvPr>
        </p:nvSpPr>
        <p:spPr/>
        <p:txBody>
          <a:bodyPr/>
          <a:lstStyle/>
          <a:p>
            <a:fld id="{F1638D00-1A20-4DCB-968F-7FA2AAA029E9}" type="datetimeFigureOut">
              <a:rPr lang="en-IN" smtClean="0"/>
              <a:t>18-08-2021</a:t>
            </a:fld>
            <a:endParaRPr lang="en-IN"/>
          </a:p>
        </p:txBody>
      </p:sp>
      <p:sp>
        <p:nvSpPr>
          <p:cNvPr id="6" name="Footer Placeholder 5">
            <a:extLst>
              <a:ext uri="{FF2B5EF4-FFF2-40B4-BE49-F238E27FC236}">
                <a16:creationId xmlns:a16="http://schemas.microsoft.com/office/drawing/2014/main" id="{47968D2B-415C-4699-BADA-D8595062712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9B1CBF2-9A6C-4D36-99B7-53BC6C1A3868}"/>
              </a:ext>
            </a:extLst>
          </p:cNvPr>
          <p:cNvSpPr>
            <a:spLocks noGrp="1"/>
          </p:cNvSpPr>
          <p:nvPr>
            <p:ph type="sldNum" sz="quarter" idx="12"/>
          </p:nvPr>
        </p:nvSpPr>
        <p:spPr/>
        <p:txBody>
          <a:bodyPr/>
          <a:lstStyle/>
          <a:p>
            <a:fld id="{E656A5DE-762C-4697-9F84-F7005CA320B7}" type="slidenum">
              <a:rPr lang="en-IN" smtClean="0"/>
              <a:t>‹#›</a:t>
            </a:fld>
            <a:endParaRPr lang="en-IN"/>
          </a:p>
        </p:txBody>
      </p:sp>
    </p:spTree>
    <p:extLst>
      <p:ext uri="{BB962C8B-B14F-4D97-AF65-F5344CB8AC3E}">
        <p14:creationId xmlns:p14="http://schemas.microsoft.com/office/powerpoint/2010/main" val="2671099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DE598-2549-44AE-8E25-522CF15420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613C0D9-41A2-4A2B-B89F-549A6BBBD5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7E214BB-99FE-476B-862E-47AE41DEDB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C5CBF6-1501-4843-941A-97BF27662342}"/>
              </a:ext>
            </a:extLst>
          </p:cNvPr>
          <p:cNvSpPr>
            <a:spLocks noGrp="1"/>
          </p:cNvSpPr>
          <p:nvPr>
            <p:ph type="dt" sz="half" idx="10"/>
          </p:nvPr>
        </p:nvSpPr>
        <p:spPr/>
        <p:txBody>
          <a:bodyPr/>
          <a:lstStyle/>
          <a:p>
            <a:fld id="{F1638D00-1A20-4DCB-968F-7FA2AAA029E9}" type="datetimeFigureOut">
              <a:rPr lang="en-IN" smtClean="0"/>
              <a:t>18-08-2021</a:t>
            </a:fld>
            <a:endParaRPr lang="en-IN"/>
          </a:p>
        </p:txBody>
      </p:sp>
      <p:sp>
        <p:nvSpPr>
          <p:cNvPr id="6" name="Footer Placeholder 5">
            <a:extLst>
              <a:ext uri="{FF2B5EF4-FFF2-40B4-BE49-F238E27FC236}">
                <a16:creationId xmlns:a16="http://schemas.microsoft.com/office/drawing/2014/main" id="{92323235-D918-4E31-8D96-85695FD91CC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4E8AF38-A09B-4521-BB9F-DB33F2ED8381}"/>
              </a:ext>
            </a:extLst>
          </p:cNvPr>
          <p:cNvSpPr>
            <a:spLocks noGrp="1"/>
          </p:cNvSpPr>
          <p:nvPr>
            <p:ph type="sldNum" sz="quarter" idx="12"/>
          </p:nvPr>
        </p:nvSpPr>
        <p:spPr/>
        <p:txBody>
          <a:bodyPr/>
          <a:lstStyle/>
          <a:p>
            <a:fld id="{E656A5DE-762C-4697-9F84-F7005CA320B7}" type="slidenum">
              <a:rPr lang="en-IN" smtClean="0"/>
              <a:t>‹#›</a:t>
            </a:fld>
            <a:endParaRPr lang="en-IN"/>
          </a:p>
        </p:txBody>
      </p:sp>
    </p:spTree>
    <p:extLst>
      <p:ext uri="{BB962C8B-B14F-4D97-AF65-F5344CB8AC3E}">
        <p14:creationId xmlns:p14="http://schemas.microsoft.com/office/powerpoint/2010/main" val="254389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61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000036-6B46-4812-BB84-480B8FBBFB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D699BC0-9548-4A40-BA50-D0A4700BE3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36F4D2-41AF-4726-AE8D-39B6FC6BF6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638D00-1A20-4DCB-968F-7FA2AAA029E9}" type="datetimeFigureOut">
              <a:rPr lang="en-IN" smtClean="0"/>
              <a:t>18-08-2021</a:t>
            </a:fld>
            <a:endParaRPr lang="en-IN"/>
          </a:p>
        </p:txBody>
      </p:sp>
      <p:sp>
        <p:nvSpPr>
          <p:cNvPr id="5" name="Footer Placeholder 4">
            <a:extLst>
              <a:ext uri="{FF2B5EF4-FFF2-40B4-BE49-F238E27FC236}">
                <a16:creationId xmlns:a16="http://schemas.microsoft.com/office/drawing/2014/main" id="{2FD65489-2310-4C04-A4EA-85B79275DA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81D3F29-966A-4175-A368-70756EC011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56A5DE-762C-4697-9F84-F7005CA320B7}" type="slidenum">
              <a:rPr lang="en-IN" smtClean="0"/>
              <a:t>‹#›</a:t>
            </a:fld>
            <a:endParaRPr lang="en-IN"/>
          </a:p>
        </p:txBody>
      </p:sp>
    </p:spTree>
    <p:extLst>
      <p:ext uri="{BB962C8B-B14F-4D97-AF65-F5344CB8AC3E}">
        <p14:creationId xmlns:p14="http://schemas.microsoft.com/office/powerpoint/2010/main" val="34656623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package" Target="../embeddings/Microsoft_Word_Document.docx"/><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9281C19-C067-4035-8DB2-7E9A4E664AED}"/>
              </a:ext>
            </a:extLst>
          </p:cNvPr>
          <p:cNvSpPr>
            <a:spLocks noGrp="1"/>
          </p:cNvSpPr>
          <p:nvPr>
            <p:ph type="ctrTitle"/>
          </p:nvPr>
        </p:nvSpPr>
        <p:spPr>
          <a:xfrm>
            <a:off x="429208" y="363894"/>
            <a:ext cx="11196735" cy="4355016"/>
          </a:xfrm>
        </p:spPr>
        <p:txBody>
          <a:bodyPr anchor="t">
            <a:normAutofit fontScale="90000"/>
          </a:bodyPr>
          <a:lstStyle/>
          <a:p>
            <a:pPr algn="ctr"/>
            <a:r>
              <a:rPr lang="en-US" sz="2700" b="1" dirty="0">
                <a:latin typeface="Times New Roman" panose="02020603050405020304" pitchFamily="18" charset="0"/>
                <a:cs typeface="Times New Roman" panose="02020603050405020304" pitchFamily="18" charset="0"/>
              </a:rPr>
              <a:t>Project presentation </a:t>
            </a:r>
            <a:br>
              <a:rPr lang="en-US" sz="2700" dirty="0">
                <a:latin typeface="Times New Roman" panose="02020603050405020304" pitchFamily="18" charset="0"/>
                <a:cs typeface="Times New Roman" panose="02020603050405020304" pitchFamily="18" charset="0"/>
              </a:rPr>
            </a:b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on</a:t>
            </a: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r>
              <a:rPr lang="en-IN" b="1" i="0" dirty="0">
                <a:effectLst/>
                <a:latin typeface="Times New Roman" panose="02020603050405020304" pitchFamily="18" charset="0"/>
                <a:cs typeface="Times New Roman" panose="02020603050405020304" pitchFamily="18" charset="0"/>
              </a:rPr>
              <a:t>Visitor Counter system design </a:t>
            </a:r>
            <a:br>
              <a:rPr lang="en-IN" b="1" i="0" dirty="0">
                <a:effectLst/>
                <a:latin typeface="Times New Roman" panose="02020603050405020304" pitchFamily="18" charset="0"/>
                <a:cs typeface="Times New Roman" panose="02020603050405020304" pitchFamily="18" charset="0"/>
              </a:rPr>
            </a:br>
            <a:r>
              <a:rPr lang="en-IN" b="1" i="0" dirty="0">
                <a:effectLst/>
                <a:latin typeface="Times New Roman" panose="02020603050405020304" pitchFamily="18" charset="0"/>
                <a:cs typeface="Times New Roman" panose="02020603050405020304" pitchFamily="18" charset="0"/>
              </a:rPr>
              <a:t>using 8051 Microcontroller</a:t>
            </a:r>
            <a:br>
              <a:rPr lang="en-IN" b="1" i="0" dirty="0">
                <a:effectLst/>
                <a:latin typeface="Times New Roman" panose="02020603050405020304" pitchFamily="18" charset="0"/>
                <a:cs typeface="Times New Roman" panose="02020603050405020304" pitchFamily="18" charset="0"/>
              </a:rPr>
            </a:br>
            <a:br>
              <a:rPr lang="en-IN" b="1" i="0" dirty="0">
                <a:effectLst/>
                <a:latin typeface="Times New Roman" panose="02020603050405020304" pitchFamily="18" charset="0"/>
                <a:cs typeface="Times New Roman" panose="02020603050405020304" pitchFamily="18" charset="0"/>
              </a:rPr>
            </a:br>
            <a:br>
              <a:rPr lang="en-IN" sz="2800" b="1" i="0" dirty="0">
                <a:effectLst/>
                <a:latin typeface="Times New Roman" panose="02020603050405020304" pitchFamily="18" charset="0"/>
                <a:cs typeface="Times New Roman" panose="02020603050405020304" pitchFamily="18" charset="0"/>
              </a:rPr>
            </a:br>
            <a:br>
              <a:rPr lang="en-IN" sz="800" b="0" i="0" dirty="0">
                <a:effectLst/>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
        <p:nvSpPr>
          <p:cNvPr id="12" name="Subtitle 11">
            <a:extLst>
              <a:ext uri="{FF2B5EF4-FFF2-40B4-BE49-F238E27FC236}">
                <a16:creationId xmlns:a16="http://schemas.microsoft.com/office/drawing/2014/main" id="{08E50FCA-EF96-44E5-8FC9-B4BE91096BDC}"/>
              </a:ext>
            </a:extLst>
          </p:cNvPr>
          <p:cNvSpPr>
            <a:spLocks noGrp="1"/>
          </p:cNvSpPr>
          <p:nvPr>
            <p:ph type="subTitle" idx="1"/>
          </p:nvPr>
        </p:nvSpPr>
        <p:spPr>
          <a:xfrm>
            <a:off x="1455575" y="4718910"/>
            <a:ext cx="9144000" cy="1873624"/>
          </a:xfrm>
        </p:spPr>
        <p:txBody>
          <a:bodyPr>
            <a:normAutofit/>
          </a:bodyPr>
          <a:lstStyle/>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Submitted by:</a:t>
            </a:r>
          </a:p>
          <a:p>
            <a:r>
              <a:rPr lang="en-US" sz="2000" dirty="0">
                <a:latin typeface="Times New Roman" panose="02020603050405020304" pitchFamily="18" charset="0"/>
                <a:cs typeface="Times New Roman" panose="02020603050405020304" pitchFamily="18" charset="0"/>
              </a:rPr>
              <a:t>Varun B M</a:t>
            </a:r>
          </a:p>
          <a:p>
            <a:r>
              <a:rPr lang="en-US" sz="2000" dirty="0">
                <a:latin typeface="Times New Roman" panose="02020603050405020304" pitchFamily="18" charset="0"/>
                <a:cs typeface="Times New Roman" panose="02020603050405020304" pitchFamily="18" charset="0"/>
              </a:rPr>
              <a:t>(4CB19EC091)</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1062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9A864-44A4-4CC1-AB4E-7C827B57B887}"/>
              </a:ext>
            </a:extLst>
          </p:cNvPr>
          <p:cNvSpPr>
            <a:spLocks noGrp="1"/>
          </p:cNvSpPr>
          <p:nvPr>
            <p:ph type="title"/>
          </p:nvPr>
        </p:nvSpPr>
        <p:spPr>
          <a:xfrm>
            <a:off x="838200" y="122530"/>
            <a:ext cx="10515600" cy="1043797"/>
          </a:xfrm>
        </p:spPr>
        <p:txBody>
          <a:bodyPr>
            <a:normAutofit/>
          </a:bodyPr>
          <a:lstStyle/>
          <a:p>
            <a:r>
              <a:rPr lang="en-IN" sz="3600" b="1" dirty="0">
                <a:latin typeface="Times New Roman" panose="02020603050405020304" pitchFamily="18" charset="0"/>
                <a:cs typeface="Times New Roman" panose="02020603050405020304" pitchFamily="18" charset="0"/>
              </a:rPr>
              <a:t>Algorithm:</a:t>
            </a:r>
          </a:p>
        </p:txBody>
      </p:sp>
      <p:sp>
        <p:nvSpPr>
          <p:cNvPr id="3" name="Content Placeholder 2">
            <a:extLst>
              <a:ext uri="{FF2B5EF4-FFF2-40B4-BE49-F238E27FC236}">
                <a16:creationId xmlns:a16="http://schemas.microsoft.com/office/drawing/2014/main" id="{679F70A1-A35B-453A-9843-031BD5BC6EA8}"/>
              </a:ext>
            </a:extLst>
          </p:cNvPr>
          <p:cNvSpPr>
            <a:spLocks noGrp="1"/>
          </p:cNvSpPr>
          <p:nvPr>
            <p:ph idx="1"/>
          </p:nvPr>
        </p:nvSpPr>
        <p:spPr>
          <a:xfrm>
            <a:off x="270587" y="1054359"/>
            <a:ext cx="11663265" cy="5598368"/>
          </a:xfrm>
        </p:spPr>
        <p:txBody>
          <a:bodyPr>
            <a:normAutofit fontScale="92500" lnSpcReduction="20000"/>
          </a:bodyPr>
          <a:lstStyle/>
          <a:p>
            <a:pPr marL="514350" indent="-514350">
              <a:buFont typeface="+mj-lt"/>
              <a:buAutoNum type="arabicPeriod"/>
            </a:pPr>
            <a:endParaRPr lang="en-IN" dirty="0">
              <a:latin typeface="Times New Roman" panose="02020603050405020304" pitchFamily="18" charset="0"/>
              <a:cs typeface="Times New Roman" panose="02020603050405020304" pitchFamily="18" charset="0"/>
            </a:endParaRPr>
          </a:p>
          <a:p>
            <a:pPr marL="0" indent="0">
              <a:lnSpc>
                <a:spcPct val="150000"/>
              </a:lnSpc>
              <a:buNone/>
            </a:pPr>
            <a:r>
              <a:rPr lang="en-IN" dirty="0">
                <a:latin typeface="Times New Roman" panose="02020603050405020304" pitchFamily="18" charset="0"/>
                <a:cs typeface="Times New Roman" panose="02020603050405020304" pitchFamily="18" charset="0"/>
              </a:rPr>
              <a:t>First configure the sensors and LCD control lines.</a:t>
            </a:r>
          </a:p>
          <a:p>
            <a:pPr marL="514350" indent="-514350">
              <a:lnSpc>
                <a:spcPct val="150000"/>
              </a:lnSpc>
              <a:buFont typeface="+mj-lt"/>
              <a:buAutoNum type="arabicPeriod"/>
            </a:pPr>
            <a:r>
              <a:rPr lang="en-IN" dirty="0">
                <a:latin typeface="Times New Roman" panose="02020603050405020304" pitchFamily="18" charset="0"/>
                <a:cs typeface="Times New Roman" panose="02020603050405020304" pitchFamily="18" charset="0"/>
              </a:rPr>
              <a:t>Then initialise LCD.</a:t>
            </a:r>
          </a:p>
          <a:p>
            <a:pPr marL="514350" indent="-514350">
              <a:lnSpc>
                <a:spcPct val="150000"/>
              </a:lnSpc>
              <a:buFont typeface="+mj-lt"/>
              <a:buAutoNum type="arabicPeriod"/>
            </a:pPr>
            <a:r>
              <a:rPr lang="en-IN" dirty="0">
                <a:latin typeface="Times New Roman" panose="02020603050405020304" pitchFamily="18" charset="0"/>
                <a:cs typeface="Times New Roman" panose="02020603050405020304" pitchFamily="18" charset="0"/>
              </a:rPr>
              <a:t>Initial values of both entry &amp; exit are zero.</a:t>
            </a:r>
          </a:p>
          <a:p>
            <a:pPr marL="514350" indent="-514350">
              <a:lnSpc>
                <a:spcPct val="150000"/>
              </a:lnSpc>
              <a:buFont typeface="+mj-lt"/>
              <a:buAutoNum type="arabicPeriod"/>
            </a:pPr>
            <a:r>
              <a:rPr lang="en-IN" dirty="0">
                <a:latin typeface="Times New Roman" panose="02020603050405020304" pitchFamily="18" charset="0"/>
                <a:cs typeface="Times New Roman" panose="02020603050405020304" pitchFamily="18" charset="0"/>
              </a:rPr>
              <a:t>If sensor 1 is triggered increment Entry by one.</a:t>
            </a:r>
          </a:p>
          <a:p>
            <a:pPr marL="514350" indent="-514350">
              <a:lnSpc>
                <a:spcPct val="150000"/>
              </a:lnSpc>
              <a:buFont typeface="+mj-lt"/>
              <a:buAutoNum type="arabicPeriod"/>
            </a:pPr>
            <a:r>
              <a:rPr lang="en-IN" dirty="0">
                <a:latin typeface="Times New Roman" panose="02020603050405020304" pitchFamily="18" charset="0"/>
                <a:cs typeface="Times New Roman" panose="02020603050405020304" pitchFamily="18" charset="0"/>
              </a:rPr>
              <a:t>If sensor 2 is triggered increment Exit by one.</a:t>
            </a:r>
          </a:p>
          <a:p>
            <a:pPr marL="514350" indent="-514350">
              <a:lnSpc>
                <a:spcPct val="150000"/>
              </a:lnSpc>
              <a:buFont typeface="+mj-lt"/>
              <a:buAutoNum type="arabicPeriod"/>
            </a:pPr>
            <a:r>
              <a:rPr lang="en-IN" dirty="0">
                <a:latin typeface="Times New Roman" panose="02020603050405020304" pitchFamily="18" charset="0"/>
                <a:cs typeface="Times New Roman" panose="02020603050405020304" pitchFamily="18" charset="0"/>
              </a:rPr>
              <a:t>Convert the output hexadecimal into decimal.</a:t>
            </a:r>
          </a:p>
          <a:p>
            <a:pPr marL="514350" indent="-514350">
              <a:lnSpc>
                <a:spcPct val="150000"/>
              </a:lnSpc>
              <a:buFont typeface="+mj-lt"/>
              <a:buAutoNum type="arabicPeriod"/>
            </a:pPr>
            <a:r>
              <a:rPr lang="en-IN" dirty="0">
                <a:latin typeface="Times New Roman" panose="02020603050405020304" pitchFamily="18" charset="0"/>
                <a:cs typeface="Times New Roman" panose="02020603050405020304" pitchFamily="18" charset="0"/>
              </a:rPr>
              <a:t>Show the output in LCD.</a:t>
            </a:r>
          </a:p>
          <a:p>
            <a:pPr marL="514350" indent="-514350">
              <a:lnSpc>
                <a:spcPct val="150000"/>
              </a:lnSpc>
              <a:buFont typeface="+mj-lt"/>
              <a:buAutoNum type="arabicPeriod"/>
            </a:pPr>
            <a:r>
              <a:rPr lang="en-IN" dirty="0">
                <a:latin typeface="Times New Roman" panose="02020603050405020304" pitchFamily="18" charset="0"/>
                <a:cs typeface="Times New Roman" panose="02020603050405020304" pitchFamily="18" charset="0"/>
              </a:rPr>
              <a:t>End.</a:t>
            </a:r>
          </a:p>
          <a:p>
            <a:pPr marL="514350" indent="-514350">
              <a:buFont typeface="+mj-lt"/>
              <a:buAutoNum type="arabicPeriod"/>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2081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A9788-D732-41C7-BFB1-2664C68709E2}"/>
              </a:ext>
            </a:extLst>
          </p:cNvPr>
          <p:cNvSpPr>
            <a:spLocks noGrp="1"/>
          </p:cNvSpPr>
          <p:nvPr>
            <p:ph type="title"/>
          </p:nvPr>
        </p:nvSpPr>
        <p:spPr>
          <a:xfrm>
            <a:off x="838200" y="225166"/>
            <a:ext cx="10515600" cy="1325563"/>
          </a:xfrm>
        </p:spPr>
        <p:txBody>
          <a:bodyPr>
            <a:normAutofit/>
          </a:bodyPr>
          <a:lstStyle/>
          <a:p>
            <a:r>
              <a:rPr lang="en-IN" sz="3600" b="1" dirty="0">
                <a:latin typeface="Times New Roman" panose="02020603050405020304" pitchFamily="18" charset="0"/>
                <a:cs typeface="Times New Roman" panose="02020603050405020304" pitchFamily="18" charset="0"/>
              </a:rPr>
              <a:t>Visitor Counter Program</a:t>
            </a:r>
          </a:p>
        </p:txBody>
      </p:sp>
      <p:sp>
        <p:nvSpPr>
          <p:cNvPr id="9" name="TextBox 8">
            <a:extLst>
              <a:ext uri="{FF2B5EF4-FFF2-40B4-BE49-F238E27FC236}">
                <a16:creationId xmlns:a16="http://schemas.microsoft.com/office/drawing/2014/main" id="{64618C2C-9003-4687-BDF1-4328697E9167}"/>
              </a:ext>
            </a:extLst>
          </p:cNvPr>
          <p:cNvSpPr txBox="1"/>
          <p:nvPr/>
        </p:nvSpPr>
        <p:spPr>
          <a:xfrm>
            <a:off x="5850294" y="2951946"/>
            <a:ext cx="5057191" cy="954107"/>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Program file is attached double click to read the file</a:t>
            </a:r>
          </a:p>
        </p:txBody>
      </p:sp>
      <p:graphicFrame>
        <p:nvGraphicFramePr>
          <p:cNvPr id="14" name="Content Placeholder 13">
            <a:extLst>
              <a:ext uri="{FF2B5EF4-FFF2-40B4-BE49-F238E27FC236}">
                <a16:creationId xmlns:a16="http://schemas.microsoft.com/office/drawing/2014/main" id="{B6A091C6-EAB3-48F1-ADEA-C69F18E48153}"/>
              </a:ext>
            </a:extLst>
          </p:cNvPr>
          <p:cNvGraphicFramePr>
            <a:graphicFrameLocks noGrp="1" noChangeAspect="1"/>
          </p:cNvGraphicFramePr>
          <p:nvPr>
            <p:ph idx="1"/>
            <p:extLst>
              <p:ext uri="{D42A27DB-BD31-4B8C-83A1-F6EECF244321}">
                <p14:modId xmlns:p14="http://schemas.microsoft.com/office/powerpoint/2010/main" val="2433941087"/>
              </p:ext>
            </p:extLst>
          </p:nvPr>
        </p:nvGraphicFramePr>
        <p:xfrm>
          <a:off x="2021840" y="2174033"/>
          <a:ext cx="2643466" cy="2148349"/>
        </p:xfrm>
        <a:graphic>
          <a:graphicData uri="http://schemas.openxmlformats.org/presentationml/2006/ole">
            <mc:AlternateContent xmlns:mc="http://schemas.openxmlformats.org/markup-compatibility/2006">
              <mc:Choice xmlns:v="urn:schemas-microsoft-com:vml" Requires="v">
                <p:oleObj name="Document" showAsIcon="1" r:id="rId2" imgW="914400" imgH="792360" progId="Word.Document.12">
                  <p:embed/>
                </p:oleObj>
              </mc:Choice>
              <mc:Fallback>
                <p:oleObj name="Document" showAsIcon="1" r:id="rId2" imgW="914400" imgH="792360" progId="Word.Document.12">
                  <p:embed/>
                  <p:pic>
                    <p:nvPicPr>
                      <p:cNvPr id="0" name=""/>
                      <p:cNvPicPr/>
                      <p:nvPr/>
                    </p:nvPicPr>
                    <p:blipFill>
                      <a:blip r:embed="rId3"/>
                      <a:stretch>
                        <a:fillRect/>
                      </a:stretch>
                    </p:blipFill>
                    <p:spPr>
                      <a:xfrm>
                        <a:off x="2021840" y="2174033"/>
                        <a:ext cx="2643466" cy="2148349"/>
                      </a:xfrm>
                      <a:prstGeom prst="rect">
                        <a:avLst/>
                      </a:prstGeom>
                    </p:spPr>
                  </p:pic>
                </p:oleObj>
              </mc:Fallback>
            </mc:AlternateContent>
          </a:graphicData>
        </a:graphic>
      </p:graphicFrame>
    </p:spTree>
    <p:extLst>
      <p:ext uri="{BB962C8B-B14F-4D97-AF65-F5344CB8AC3E}">
        <p14:creationId xmlns:p14="http://schemas.microsoft.com/office/powerpoint/2010/main" val="4038082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B132B-DC9F-4D08-B83C-42B5CA4CA6AE}"/>
              </a:ext>
            </a:extLst>
          </p:cNvPr>
          <p:cNvSpPr>
            <a:spLocks noGrp="1"/>
          </p:cNvSpPr>
          <p:nvPr>
            <p:ph type="title"/>
          </p:nvPr>
        </p:nvSpPr>
        <p:spPr>
          <a:xfrm>
            <a:off x="838200" y="121299"/>
            <a:ext cx="10515600" cy="933060"/>
          </a:xfrm>
        </p:spPr>
        <p:txBody>
          <a:bodyPr>
            <a:normAutofit/>
          </a:bodyPr>
          <a:lstStyle/>
          <a:p>
            <a:r>
              <a:rPr lang="en-IN" sz="3600" b="1" dirty="0">
                <a:latin typeface="Times New Roman" panose="02020603050405020304" pitchFamily="18" charset="0"/>
                <a:cs typeface="Times New Roman" panose="02020603050405020304" pitchFamily="18" charset="0"/>
              </a:rPr>
              <a:t>Working:</a:t>
            </a:r>
          </a:p>
        </p:txBody>
      </p:sp>
      <p:sp>
        <p:nvSpPr>
          <p:cNvPr id="3" name="Content Placeholder 2">
            <a:extLst>
              <a:ext uri="{FF2B5EF4-FFF2-40B4-BE49-F238E27FC236}">
                <a16:creationId xmlns:a16="http://schemas.microsoft.com/office/drawing/2014/main" id="{F574B7EA-415B-46D1-8C95-1F4C9CE6F767}"/>
              </a:ext>
            </a:extLst>
          </p:cNvPr>
          <p:cNvSpPr>
            <a:spLocks noGrp="1"/>
          </p:cNvSpPr>
          <p:nvPr>
            <p:ph idx="1"/>
          </p:nvPr>
        </p:nvSpPr>
        <p:spPr>
          <a:xfrm>
            <a:off x="251927" y="951722"/>
            <a:ext cx="11719249" cy="5659581"/>
          </a:xfrm>
        </p:spPr>
        <p:txBody>
          <a:bodyPr/>
          <a:lstStyle/>
          <a:p>
            <a:pPr marL="342900" lvl="0" indent="-342900">
              <a:lnSpc>
                <a:spcPct val="107000"/>
              </a:lnSpc>
              <a:buFont typeface="+mj-lt"/>
              <a:buAutoNum type="arabicPeriod"/>
            </a:pP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Initially, the LCD will be off when sensor 1 is triggered the</a:t>
            </a:r>
            <a:r>
              <a:rPr lang="en-IN" sz="2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ENTRY</a:t>
            </a: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count is incremented indicating a person has entered. </a:t>
            </a:r>
          </a:p>
          <a:p>
            <a:pPr marL="365760" indent="0" algn="ctr">
              <a:lnSpc>
                <a:spcPct val="115000"/>
              </a:lnSpc>
              <a:spcAft>
                <a:spcPts val="800"/>
              </a:spcAft>
              <a:buNone/>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p>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F5BEEE8-3955-46DC-832D-104A33DF7256}"/>
              </a:ext>
            </a:extLst>
          </p:cNvPr>
          <p:cNvPicPr>
            <a:picLocks noChangeAspect="1"/>
          </p:cNvPicPr>
          <p:nvPr/>
        </p:nvPicPr>
        <p:blipFill rotWithShape="1">
          <a:blip r:embed="rId2">
            <a:extLst>
              <a:ext uri="{28A0092B-C50C-407E-A947-70E740481C1C}">
                <a14:useLocalDpi xmlns:a14="http://schemas.microsoft.com/office/drawing/2010/main" val="0"/>
              </a:ext>
            </a:extLst>
          </a:blip>
          <a:srcRect l="23477" t="16977" r="20939" b="20414"/>
          <a:stretch/>
        </p:blipFill>
        <p:spPr>
          <a:xfrm>
            <a:off x="1651518" y="1996751"/>
            <a:ext cx="8538962" cy="4496124"/>
          </a:xfrm>
          <a:prstGeom prst="rect">
            <a:avLst/>
          </a:prstGeom>
        </p:spPr>
      </p:pic>
    </p:spTree>
    <p:extLst>
      <p:ext uri="{BB962C8B-B14F-4D97-AF65-F5344CB8AC3E}">
        <p14:creationId xmlns:p14="http://schemas.microsoft.com/office/powerpoint/2010/main" val="1509354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7809C-908D-4FCF-902C-D2C9907DE2B1}"/>
              </a:ext>
            </a:extLst>
          </p:cNvPr>
          <p:cNvSpPr>
            <a:spLocks noGrp="1"/>
          </p:cNvSpPr>
          <p:nvPr>
            <p:ph type="title"/>
          </p:nvPr>
        </p:nvSpPr>
        <p:spPr>
          <a:xfrm>
            <a:off x="838200" y="0"/>
            <a:ext cx="10515600" cy="1006475"/>
          </a:xfrm>
        </p:spPr>
        <p:txBody>
          <a:bodyPr>
            <a:normAutofit/>
          </a:bodyPr>
          <a:lstStyle/>
          <a:p>
            <a:r>
              <a:rPr lang="en-IN" sz="3600" b="1" dirty="0">
                <a:solidFill>
                  <a:srgbClr val="000000"/>
                </a:solidFill>
                <a:latin typeface="Times New Roman" panose="02020603050405020304" pitchFamily="18" charset="0"/>
                <a:cs typeface="Times New Roman" panose="02020603050405020304" pitchFamily="18" charset="0"/>
              </a:rPr>
              <a:t>Working:</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38996AC-8498-46F0-B30E-2196E8325EC0}"/>
              </a:ext>
            </a:extLst>
          </p:cNvPr>
          <p:cNvSpPr>
            <a:spLocks noGrp="1"/>
          </p:cNvSpPr>
          <p:nvPr>
            <p:ph idx="1"/>
          </p:nvPr>
        </p:nvSpPr>
        <p:spPr>
          <a:xfrm>
            <a:off x="186612" y="1006476"/>
            <a:ext cx="11709919" cy="5646252"/>
          </a:xfrm>
        </p:spPr>
        <p:txBody>
          <a:bodyPr>
            <a:normAutofit/>
          </a:bodyPr>
          <a:lstStyle/>
          <a:p>
            <a:endPar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when sensor 2 is triggered the </a:t>
            </a:r>
            <a:r>
              <a:rPr lang="en-IN" sz="2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EXIT</a:t>
            </a: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count is incremented indicating a person has left the premises</a:t>
            </a: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3FAEEE3-71DB-4452-9749-AE4B081F967E}"/>
              </a:ext>
            </a:extLst>
          </p:cNvPr>
          <p:cNvPicPr>
            <a:picLocks noChangeAspect="1"/>
          </p:cNvPicPr>
          <p:nvPr/>
        </p:nvPicPr>
        <p:blipFill rotWithShape="1">
          <a:blip r:embed="rId2">
            <a:extLst>
              <a:ext uri="{28A0092B-C50C-407E-A947-70E740481C1C}">
                <a14:useLocalDpi xmlns:a14="http://schemas.microsoft.com/office/drawing/2010/main" val="0"/>
              </a:ext>
            </a:extLst>
          </a:blip>
          <a:srcRect l="24167" t="19703" r="22667" b="18963"/>
          <a:stretch/>
        </p:blipFill>
        <p:spPr>
          <a:xfrm>
            <a:off x="1821905" y="2292868"/>
            <a:ext cx="8548189" cy="3965718"/>
          </a:xfrm>
          <a:prstGeom prst="rect">
            <a:avLst/>
          </a:prstGeom>
        </p:spPr>
      </p:pic>
    </p:spTree>
    <p:extLst>
      <p:ext uri="{BB962C8B-B14F-4D97-AF65-F5344CB8AC3E}">
        <p14:creationId xmlns:p14="http://schemas.microsoft.com/office/powerpoint/2010/main" val="16515152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22096-8607-4E36-BF56-2E0B640D263D}"/>
              </a:ext>
            </a:extLst>
          </p:cNvPr>
          <p:cNvSpPr>
            <a:spLocks noGrp="1"/>
          </p:cNvSpPr>
          <p:nvPr>
            <p:ph type="title"/>
          </p:nvPr>
        </p:nvSpPr>
        <p:spPr>
          <a:xfrm>
            <a:off x="838200" y="365126"/>
            <a:ext cx="10515600" cy="987814"/>
          </a:xfrm>
        </p:spPr>
        <p:txBody>
          <a:bodyPr>
            <a:normAutofit/>
          </a:bodyPr>
          <a:lstStyle/>
          <a:p>
            <a:pPr algn="ctr"/>
            <a:r>
              <a:rPr lang="en-IN" sz="3600" b="1" dirty="0">
                <a:latin typeface="Times New Roman" panose="02020603050405020304" pitchFamily="18" charset="0"/>
                <a:cs typeface="Times New Roman" panose="02020603050405020304" pitchFamily="18" charset="0"/>
              </a:rPr>
              <a:t>Application:</a:t>
            </a:r>
          </a:p>
        </p:txBody>
      </p:sp>
      <p:sp>
        <p:nvSpPr>
          <p:cNvPr id="3" name="Content Placeholder 2">
            <a:extLst>
              <a:ext uri="{FF2B5EF4-FFF2-40B4-BE49-F238E27FC236}">
                <a16:creationId xmlns:a16="http://schemas.microsoft.com/office/drawing/2014/main" id="{89AEAA95-E3BF-43AD-A9A5-668E14273334}"/>
              </a:ext>
            </a:extLst>
          </p:cNvPr>
          <p:cNvSpPr>
            <a:spLocks noGrp="1"/>
          </p:cNvSpPr>
          <p:nvPr>
            <p:ph idx="1"/>
          </p:nvPr>
        </p:nvSpPr>
        <p:spPr>
          <a:xfrm>
            <a:off x="382555" y="1352940"/>
            <a:ext cx="11597951" cy="5318448"/>
          </a:xfrm>
        </p:spPr>
        <p:txBody>
          <a:bodyPr>
            <a:normAutofit/>
          </a:bodyPr>
          <a:lstStyle/>
          <a:p>
            <a:pPr algn="ctr">
              <a:lnSpc>
                <a:spcPct val="150000"/>
              </a:lnSpc>
            </a:pPr>
            <a:endPar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50000"/>
              </a:lnSpc>
            </a:pPr>
            <a:endParaRPr lang="en-IN"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Since it is the time of covid, the government has imposed a lot of restrictions for the safety of its public and so the only limited number of people are allowed to attend any ceremony, festivals or any kind of public gathering so this project helps us to control the number of people and helps them to follow rules and regulations and maintain public safety.</a:t>
            </a:r>
          </a:p>
          <a:p>
            <a:pPr marL="0" indent="0" algn="ctr">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4941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17FE3-4BF3-4900-A6BA-4E0914E78926}"/>
              </a:ext>
            </a:extLst>
          </p:cNvPr>
          <p:cNvSpPr>
            <a:spLocks noGrp="1"/>
          </p:cNvSpPr>
          <p:nvPr>
            <p:ph type="title"/>
          </p:nvPr>
        </p:nvSpPr>
        <p:spPr>
          <a:xfrm>
            <a:off x="503854" y="923731"/>
            <a:ext cx="11262048" cy="5113175"/>
          </a:xfrm>
        </p:spPr>
        <p:txBody>
          <a:bodyPr>
            <a:normAutofit/>
          </a:bodyPr>
          <a:lstStyle/>
          <a:p>
            <a:pPr algn="ctr"/>
            <a:r>
              <a:rPr lang="en-IN" sz="72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593478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DDB13-EF1F-4A95-822A-7A2F3DD7AED3}"/>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TABLE OF CONTENTS</a:t>
            </a:r>
          </a:p>
        </p:txBody>
      </p:sp>
      <p:sp>
        <p:nvSpPr>
          <p:cNvPr id="3" name="Content Placeholder 2">
            <a:extLst>
              <a:ext uri="{FF2B5EF4-FFF2-40B4-BE49-F238E27FC236}">
                <a16:creationId xmlns:a16="http://schemas.microsoft.com/office/drawing/2014/main" id="{A00266E0-8EE4-4051-AF0B-14DB85775DAB}"/>
              </a:ext>
            </a:extLst>
          </p:cNvPr>
          <p:cNvSpPr>
            <a:spLocks noGrp="1"/>
          </p:cNvSpPr>
          <p:nvPr>
            <p:ph idx="1"/>
          </p:nvPr>
        </p:nvSpPr>
        <p:spPr>
          <a:xfrm>
            <a:off x="838200" y="1825625"/>
            <a:ext cx="10515600" cy="4827102"/>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 Introduction </a:t>
            </a:r>
          </a:p>
          <a:p>
            <a:pPr marL="0" indent="0">
              <a:buNone/>
            </a:pPr>
            <a:r>
              <a:rPr lang="en-US" sz="2400" dirty="0">
                <a:latin typeface="Times New Roman" panose="02020603050405020304" pitchFamily="18" charset="0"/>
                <a:cs typeface="Times New Roman" panose="02020603050405020304" pitchFamily="18" charset="0"/>
              </a:rPr>
              <a:t>• Circuit components </a:t>
            </a:r>
          </a:p>
          <a:p>
            <a:pPr marL="0" indent="0">
              <a:buNone/>
            </a:pPr>
            <a:r>
              <a:rPr lang="en-US" sz="2400" dirty="0">
                <a:latin typeface="Times New Roman" panose="02020603050405020304" pitchFamily="18" charset="0"/>
                <a:cs typeface="Times New Roman" panose="02020603050405020304" pitchFamily="18" charset="0"/>
              </a:rPr>
              <a:t>• Details of components</a:t>
            </a:r>
          </a:p>
          <a:p>
            <a:pPr marL="0" indent="0">
              <a:buNone/>
            </a:pPr>
            <a:r>
              <a:rPr lang="en-US" sz="2400" dirty="0">
                <a:latin typeface="Times New Roman" panose="02020603050405020304" pitchFamily="18" charset="0"/>
                <a:cs typeface="Times New Roman" panose="02020603050405020304" pitchFamily="18" charset="0"/>
              </a:rPr>
              <a:t>         1. LCD </a:t>
            </a:r>
          </a:p>
          <a:p>
            <a:pPr marL="0" indent="0">
              <a:buNone/>
            </a:pPr>
            <a:r>
              <a:rPr lang="en-US" sz="2400" dirty="0">
                <a:latin typeface="Times New Roman" panose="02020603050405020304" pitchFamily="18" charset="0"/>
                <a:cs typeface="Times New Roman" panose="02020603050405020304" pitchFamily="18" charset="0"/>
              </a:rPr>
              <a:t>         2. 8051 microcontroller </a:t>
            </a:r>
          </a:p>
          <a:p>
            <a:pPr marL="0" indent="0">
              <a:buNone/>
            </a:pPr>
            <a:r>
              <a:rPr lang="en-US" sz="2400" dirty="0">
                <a:latin typeface="Times New Roman" panose="02020603050405020304" pitchFamily="18" charset="0"/>
                <a:cs typeface="Times New Roman" panose="02020603050405020304" pitchFamily="18" charset="0"/>
              </a:rPr>
              <a:t>         3. Buttons (Sensors)</a:t>
            </a:r>
          </a:p>
          <a:p>
            <a:pPr marL="0" indent="0">
              <a:buNone/>
            </a:pPr>
            <a:r>
              <a:rPr lang="en-US" sz="2400" dirty="0">
                <a:latin typeface="Times New Roman" panose="02020603050405020304" pitchFamily="18" charset="0"/>
                <a:cs typeface="Times New Roman" panose="02020603050405020304" pitchFamily="18" charset="0"/>
              </a:rPr>
              <a:t>• Circuit Diagram </a:t>
            </a:r>
          </a:p>
          <a:p>
            <a:pPr marL="0" indent="0">
              <a:buNone/>
            </a:pPr>
            <a:r>
              <a:rPr lang="en-US" sz="2400" dirty="0">
                <a:latin typeface="Times New Roman" panose="02020603050405020304" pitchFamily="18" charset="0"/>
                <a:cs typeface="Times New Roman" panose="02020603050405020304" pitchFamily="18" charset="0"/>
              </a:rPr>
              <a:t>• Algorithm </a:t>
            </a:r>
          </a:p>
          <a:p>
            <a:pPr marL="0" indent="0">
              <a:buNone/>
            </a:pPr>
            <a:r>
              <a:rPr lang="en-US" sz="2400" dirty="0">
                <a:latin typeface="Times New Roman" panose="02020603050405020304" pitchFamily="18" charset="0"/>
                <a:cs typeface="Times New Roman" panose="02020603050405020304" pitchFamily="18" charset="0"/>
              </a:rPr>
              <a:t>• Working </a:t>
            </a:r>
          </a:p>
          <a:p>
            <a:pPr marL="0" indent="0">
              <a:buNone/>
            </a:pPr>
            <a:r>
              <a:rPr lang="en-US" sz="2400" dirty="0">
                <a:latin typeface="Times New Roman" panose="02020603050405020304" pitchFamily="18" charset="0"/>
                <a:cs typeface="Times New Roman" panose="02020603050405020304" pitchFamily="18" charset="0"/>
              </a:rPr>
              <a:t>• Applications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1123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DDB13-EF1F-4A95-822A-7A2F3DD7AED3}"/>
              </a:ext>
            </a:extLst>
          </p:cNvPr>
          <p:cNvSpPr>
            <a:spLocks noGrp="1"/>
          </p:cNvSpPr>
          <p:nvPr>
            <p:ph type="title"/>
          </p:nvPr>
        </p:nvSpPr>
        <p:spPr>
          <a:xfrm>
            <a:off x="838200" y="150522"/>
            <a:ext cx="10515600" cy="1202418"/>
          </a:xfrm>
        </p:spPr>
        <p:txBody>
          <a:bodyPr/>
          <a:lstStyle/>
          <a:p>
            <a:pPr algn="ctr"/>
            <a:r>
              <a:rPr lang="en-US" b="1" dirty="0">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00266E0-8EE4-4051-AF0B-14DB85775DAB}"/>
              </a:ext>
            </a:extLst>
          </p:cNvPr>
          <p:cNvSpPr>
            <a:spLocks noGrp="1"/>
          </p:cNvSpPr>
          <p:nvPr>
            <p:ph idx="1"/>
          </p:nvPr>
        </p:nvSpPr>
        <p:spPr>
          <a:xfrm>
            <a:off x="531845" y="1427584"/>
            <a:ext cx="11103427" cy="4963885"/>
          </a:xfrm>
        </p:spPr>
        <p:txBody>
          <a:bodyPr>
            <a:normAutofit fontScale="92500" lnSpcReduction="10000"/>
          </a:bodyPr>
          <a:lstStyle/>
          <a:p>
            <a:endParaRPr lang="en-US" sz="2400" dirty="0"/>
          </a:p>
          <a:p>
            <a:pPr>
              <a:lnSpc>
                <a:spcPct val="110000"/>
              </a:lnSpc>
            </a:pPr>
            <a:r>
              <a:rPr lang="en-US" sz="2600" dirty="0">
                <a:latin typeface="Times New Roman" panose="02020603050405020304" pitchFamily="18" charset="0"/>
                <a:cs typeface="Times New Roman" panose="02020603050405020304" pitchFamily="18" charset="0"/>
              </a:rPr>
              <a:t>This system explains how to count the number of visitors entering and exiting </a:t>
            </a:r>
          </a:p>
          <a:p>
            <a:pPr marL="0" indent="0">
              <a:lnSpc>
                <a:spcPct val="110000"/>
              </a:lnSpc>
              <a:buNone/>
            </a:pPr>
            <a:r>
              <a:rPr lang="en-US" sz="2600" dirty="0">
                <a:latin typeface="Times New Roman" panose="02020603050405020304" pitchFamily="18" charset="0"/>
                <a:cs typeface="Times New Roman" panose="02020603050405020304" pitchFamily="18" charset="0"/>
              </a:rPr>
              <a:t>   the door . It senses and automatically switches ON and start counting and it is</a:t>
            </a:r>
          </a:p>
          <a:p>
            <a:pPr marL="0" indent="0">
              <a:lnSpc>
                <a:spcPct val="110000"/>
              </a:lnSpc>
              <a:buNone/>
            </a:pPr>
            <a:r>
              <a:rPr lang="en-US" sz="2600" dirty="0">
                <a:latin typeface="Times New Roman" panose="02020603050405020304" pitchFamily="18" charset="0"/>
                <a:cs typeface="Times New Roman" panose="02020603050405020304" pitchFamily="18" charset="0"/>
              </a:rPr>
              <a:t>   displayed on LCD(Liquid crystal display) .</a:t>
            </a:r>
          </a:p>
          <a:p>
            <a:pPr marL="0" indent="0">
              <a:lnSpc>
                <a:spcPct val="110000"/>
              </a:lnSpc>
              <a:buNone/>
            </a:pPr>
            <a:endParaRPr lang="en-US" sz="2600" dirty="0">
              <a:latin typeface="Times New Roman" panose="02020603050405020304" pitchFamily="18" charset="0"/>
              <a:cs typeface="Times New Roman" panose="02020603050405020304" pitchFamily="18" charset="0"/>
            </a:endParaRPr>
          </a:p>
          <a:p>
            <a:pPr>
              <a:lnSpc>
                <a:spcPct val="110000"/>
              </a:lnSpc>
            </a:pPr>
            <a:r>
              <a:rPr lang="en-US" sz="2600" dirty="0">
                <a:latin typeface="Times New Roman" panose="02020603050405020304" pitchFamily="18" charset="0"/>
                <a:cs typeface="Times New Roman" panose="02020603050405020304" pitchFamily="18" charset="0"/>
              </a:rPr>
              <a:t> Using this we can count and control the number of visitors.</a:t>
            </a:r>
          </a:p>
          <a:p>
            <a:pPr>
              <a:lnSpc>
                <a:spcPct val="110000"/>
              </a:lnSpc>
            </a:pPr>
            <a:endParaRPr lang="en-US" sz="2600" dirty="0">
              <a:latin typeface="Times New Roman" panose="02020603050405020304" pitchFamily="18" charset="0"/>
              <a:cs typeface="Times New Roman" panose="02020603050405020304" pitchFamily="18" charset="0"/>
            </a:endParaRPr>
          </a:p>
          <a:p>
            <a:pPr>
              <a:lnSpc>
                <a:spcPct val="110000"/>
              </a:lnSpc>
            </a:pPr>
            <a:r>
              <a:rPr lang="en-US" sz="2600" dirty="0">
                <a:latin typeface="Times New Roman" panose="02020603050405020304" pitchFamily="18" charset="0"/>
                <a:cs typeface="Times New Roman" panose="02020603050405020304" pitchFamily="18" charset="0"/>
              </a:rPr>
              <a:t>In here we are using buttons as sensors which will be present at both </a:t>
            </a:r>
          </a:p>
          <a:p>
            <a:pPr marL="0" indent="0">
              <a:lnSpc>
                <a:spcPct val="110000"/>
              </a:lnSpc>
              <a:buNone/>
            </a:pPr>
            <a:r>
              <a:rPr lang="en-US" sz="2600" dirty="0">
                <a:latin typeface="Times New Roman" panose="02020603050405020304" pitchFamily="18" charset="0"/>
                <a:cs typeface="Times New Roman" panose="02020603050405020304" pitchFamily="18" charset="0"/>
              </a:rPr>
              <a:t>   Entry and Exit doors.</a:t>
            </a:r>
          </a:p>
          <a:p>
            <a:pPr marL="0" indent="0">
              <a:lnSpc>
                <a:spcPct val="110000"/>
              </a:lnSpc>
              <a:buNone/>
            </a:pPr>
            <a:r>
              <a:rPr lang="en-US" sz="2600" dirty="0">
                <a:latin typeface="Times New Roman" panose="02020603050405020304" pitchFamily="18" charset="0"/>
                <a:cs typeface="Times New Roman" panose="02020603050405020304" pitchFamily="18" charset="0"/>
              </a:rPr>
              <a:t>   </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3292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DDB13-EF1F-4A95-822A-7A2F3DD7AED3}"/>
              </a:ext>
            </a:extLst>
          </p:cNvPr>
          <p:cNvSpPr>
            <a:spLocks noGrp="1"/>
          </p:cNvSpPr>
          <p:nvPr>
            <p:ph type="title"/>
          </p:nvPr>
        </p:nvSpPr>
        <p:spPr>
          <a:xfrm>
            <a:off x="698241" y="159851"/>
            <a:ext cx="10515600" cy="1325563"/>
          </a:xfrm>
        </p:spPr>
        <p:txBody>
          <a:bodyPr>
            <a:normAutofit/>
          </a:bodyPr>
          <a:lstStyle/>
          <a:p>
            <a:r>
              <a:rPr lang="en-IN" sz="3600" b="1" dirty="0">
                <a:latin typeface="Times New Roman" panose="02020603050405020304" pitchFamily="18" charset="0"/>
                <a:cs typeface="Times New Roman" panose="02020603050405020304" pitchFamily="18" charset="0"/>
              </a:rPr>
              <a:t>Circuit Component : </a:t>
            </a:r>
          </a:p>
        </p:txBody>
      </p:sp>
      <p:sp>
        <p:nvSpPr>
          <p:cNvPr id="3" name="Content Placeholder 2">
            <a:extLst>
              <a:ext uri="{FF2B5EF4-FFF2-40B4-BE49-F238E27FC236}">
                <a16:creationId xmlns:a16="http://schemas.microsoft.com/office/drawing/2014/main" id="{A00266E0-8EE4-4051-AF0B-14DB85775DAB}"/>
              </a:ext>
            </a:extLst>
          </p:cNvPr>
          <p:cNvSpPr>
            <a:spLocks noGrp="1"/>
          </p:cNvSpPr>
          <p:nvPr>
            <p:ph idx="1"/>
          </p:nvPr>
        </p:nvSpPr>
        <p:spPr>
          <a:xfrm>
            <a:off x="335902" y="1623527"/>
            <a:ext cx="11485984" cy="4869348"/>
          </a:xfrm>
        </p:spPr>
        <p:txBody>
          <a:bodyPr>
            <a:normAutofit/>
          </a:bodyPr>
          <a:lstStyle/>
          <a:p>
            <a:endParaRPr lang="en-IN" sz="2400" dirty="0">
              <a:latin typeface="Times New Roman" panose="02020603050405020304" pitchFamily="18" charset="0"/>
              <a:cs typeface="Times New Roman" panose="02020603050405020304" pitchFamily="18" charset="0"/>
            </a:endParaRPr>
          </a:p>
          <a:p>
            <a:pPr>
              <a:lnSpc>
                <a:spcPct val="150000"/>
              </a:lnSpc>
            </a:pPr>
            <a:r>
              <a:rPr lang="en-IN" sz="2400" dirty="0">
                <a:latin typeface="Times New Roman" panose="02020603050405020304" pitchFamily="18" charset="0"/>
                <a:cs typeface="Times New Roman" panose="02020603050405020304" pitchFamily="18" charset="0"/>
              </a:rPr>
              <a:t>At89C51 Microcontroller.</a:t>
            </a:r>
          </a:p>
          <a:p>
            <a:pPr>
              <a:lnSpc>
                <a:spcPct val="150000"/>
              </a:lnSpc>
            </a:pPr>
            <a:r>
              <a:rPr lang="en-IN" sz="2400" dirty="0">
                <a:latin typeface="Times New Roman" panose="02020603050405020304" pitchFamily="18" charset="0"/>
                <a:cs typeface="Times New Roman" panose="02020603050405020304" pitchFamily="18" charset="0"/>
              </a:rPr>
              <a:t>Liquid crystal display (LCD).</a:t>
            </a:r>
          </a:p>
          <a:p>
            <a:pPr>
              <a:lnSpc>
                <a:spcPct val="150000"/>
              </a:lnSpc>
            </a:pPr>
            <a:r>
              <a:rPr lang="en-IN" sz="2400" dirty="0">
                <a:latin typeface="Times New Roman" panose="02020603050405020304" pitchFamily="18" charset="0"/>
                <a:cs typeface="Times New Roman" panose="02020603050405020304" pitchFamily="18" charset="0"/>
              </a:rPr>
              <a:t>Buttons as Sensors.</a:t>
            </a:r>
          </a:p>
        </p:txBody>
      </p:sp>
    </p:spTree>
    <p:extLst>
      <p:ext uri="{BB962C8B-B14F-4D97-AF65-F5344CB8AC3E}">
        <p14:creationId xmlns:p14="http://schemas.microsoft.com/office/powerpoint/2010/main" val="1393897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2CA59F3-A492-45F7-A5D2-CEAFE2645789}"/>
              </a:ext>
            </a:extLst>
          </p:cNvPr>
          <p:cNvSpPr>
            <a:spLocks noGrp="1"/>
          </p:cNvSpPr>
          <p:nvPr>
            <p:ph type="title"/>
          </p:nvPr>
        </p:nvSpPr>
        <p:spPr>
          <a:xfrm>
            <a:off x="838200" y="179050"/>
            <a:ext cx="10515600" cy="875309"/>
          </a:xfrm>
        </p:spPr>
        <p:txBody>
          <a:bodyPr>
            <a:normAutofit/>
          </a:bodyPr>
          <a:lstStyle/>
          <a:p>
            <a:r>
              <a:rPr lang="en-US" sz="3600" b="1" dirty="0">
                <a:latin typeface="Times New Roman" panose="02020603050405020304" pitchFamily="18" charset="0"/>
                <a:cs typeface="Times New Roman" panose="02020603050405020304" pitchFamily="18" charset="0"/>
              </a:rPr>
              <a:t>Details of component:</a:t>
            </a:r>
            <a:endParaRPr lang="en-IN" sz="3600" b="1" dirty="0">
              <a:latin typeface="Times New Roman" panose="02020603050405020304" pitchFamily="18"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3DBDB384-6CCC-4CF8-A40D-92CDAF961488}"/>
              </a:ext>
            </a:extLst>
          </p:cNvPr>
          <p:cNvSpPr>
            <a:spLocks noGrp="1"/>
          </p:cNvSpPr>
          <p:nvPr>
            <p:ph idx="1"/>
          </p:nvPr>
        </p:nvSpPr>
        <p:spPr>
          <a:xfrm>
            <a:off x="233265" y="1054359"/>
            <a:ext cx="11653935" cy="5624591"/>
          </a:xfrm>
        </p:spPr>
        <p:txBody>
          <a:bodyPr>
            <a:normAutofit/>
          </a:bodyPr>
          <a:lstStyle/>
          <a:p>
            <a:r>
              <a:rPr lang="en-US" sz="3600" b="1" dirty="0">
                <a:latin typeface="Times New Roman" panose="02020603050405020304" pitchFamily="18" charset="0"/>
                <a:cs typeface="Times New Roman" panose="02020603050405020304" pitchFamily="18" charset="0"/>
              </a:rPr>
              <a:t>LCD:</a:t>
            </a:r>
          </a:p>
          <a:p>
            <a:pPr>
              <a:lnSpc>
                <a:spcPct val="150000"/>
              </a:lnSpc>
            </a:pPr>
            <a:r>
              <a:rPr lang="en-US" sz="2400" dirty="0">
                <a:latin typeface="Times New Roman" panose="02020603050405020304" pitchFamily="18" charset="0"/>
                <a:cs typeface="Times New Roman" panose="02020603050405020304" pitchFamily="18" charset="0"/>
              </a:rPr>
              <a:t>LCD (Liquid Crystal Display) screen is an electronic display module.16x2 LCD means it can display 16 characters per line and there are 2 such lines.</a:t>
            </a:r>
          </a:p>
          <a:p>
            <a:pPr>
              <a:lnSpc>
                <a:spcPct val="150000"/>
              </a:lnSpc>
            </a:pPr>
            <a:r>
              <a:rPr lang="en-US" sz="2400" dirty="0">
                <a:latin typeface="Times New Roman" panose="02020603050405020304" pitchFamily="18" charset="0"/>
                <a:cs typeface="Times New Roman" panose="02020603050405020304" pitchFamily="18" charset="0"/>
              </a:rPr>
              <a:t>In this LCD each character is displayed in 5x7 pixel matrix. </a:t>
            </a:r>
          </a:p>
          <a:p>
            <a:pPr>
              <a:lnSpc>
                <a:spcPct val="150000"/>
              </a:lnSpc>
            </a:pPr>
            <a:r>
              <a:rPr lang="en-US" sz="2400" dirty="0">
                <a:latin typeface="Times New Roman" panose="02020603050405020304" pitchFamily="18" charset="0"/>
                <a:cs typeface="Times New Roman" panose="02020603050405020304" pitchFamily="18" charset="0"/>
              </a:rPr>
              <a:t>This LCD has two registers namely, </a:t>
            </a:r>
          </a:p>
          <a:p>
            <a:pPr marL="0" indent="0">
              <a:lnSpc>
                <a:spcPct val="150000"/>
              </a:lnSpc>
              <a:buNone/>
            </a:pPr>
            <a:r>
              <a:rPr lang="en-US" sz="2400" dirty="0">
                <a:latin typeface="Times New Roman" panose="02020603050405020304" pitchFamily="18" charset="0"/>
                <a:cs typeface="Times New Roman" panose="02020603050405020304" pitchFamily="18" charset="0"/>
              </a:rPr>
              <a:t>                  1. Command </a:t>
            </a:r>
          </a:p>
          <a:p>
            <a:pPr marL="0" indent="0">
              <a:lnSpc>
                <a:spcPct val="150000"/>
              </a:lnSpc>
              <a:buNone/>
            </a:pPr>
            <a:r>
              <a:rPr lang="en-US" sz="2400" dirty="0">
                <a:latin typeface="Times New Roman" panose="02020603050405020304" pitchFamily="18" charset="0"/>
                <a:cs typeface="Times New Roman" panose="02020603050405020304" pitchFamily="18" charset="0"/>
              </a:rPr>
              <a:t>                  2. Data</a:t>
            </a:r>
            <a:endParaRPr lang="en-IN" sz="24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A182BCF7-16D0-4897-B6FA-A3B974F11E27}"/>
              </a:ext>
            </a:extLst>
          </p:cNvPr>
          <p:cNvPicPr>
            <a:picLocks noChangeAspect="1"/>
          </p:cNvPicPr>
          <p:nvPr/>
        </p:nvPicPr>
        <p:blipFill rotWithShape="1">
          <a:blip r:embed="rId2">
            <a:extLst>
              <a:ext uri="{28A0092B-C50C-407E-A947-70E740481C1C}">
                <a14:useLocalDpi xmlns:a14="http://schemas.microsoft.com/office/drawing/2010/main" val="0"/>
              </a:ext>
            </a:extLst>
          </a:blip>
          <a:srcRect l="2955" t="29787" r="2294" b="29362"/>
          <a:stretch/>
        </p:blipFill>
        <p:spPr>
          <a:xfrm>
            <a:off x="5197151" y="3769567"/>
            <a:ext cx="6623179" cy="2493043"/>
          </a:xfrm>
          <a:prstGeom prst="rect">
            <a:avLst/>
          </a:prstGeom>
        </p:spPr>
      </p:pic>
    </p:spTree>
    <p:extLst>
      <p:ext uri="{BB962C8B-B14F-4D97-AF65-F5344CB8AC3E}">
        <p14:creationId xmlns:p14="http://schemas.microsoft.com/office/powerpoint/2010/main" val="854891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180A332-6989-4999-97B9-3C0FA8D7701C}"/>
              </a:ext>
            </a:extLst>
          </p:cNvPr>
          <p:cNvSpPr>
            <a:spLocks noGrp="1"/>
          </p:cNvSpPr>
          <p:nvPr>
            <p:ph type="title"/>
          </p:nvPr>
        </p:nvSpPr>
        <p:spPr/>
        <p:txBody>
          <a:bodyPr>
            <a:noAutofit/>
          </a:bodyPr>
          <a:lstStyle/>
          <a:p>
            <a:br>
              <a:rPr lang="en-US" sz="3200" dirty="0">
                <a:latin typeface="Times New Roman" panose="02020603050405020304" pitchFamily="18" charset="0"/>
                <a:cs typeface="Times New Roman" panose="02020603050405020304" pitchFamily="18" charset="0"/>
              </a:rPr>
            </a:br>
            <a:br>
              <a:rPr lang="en-IN" sz="3200" dirty="0">
                <a:latin typeface="Times New Roman" panose="02020603050405020304" pitchFamily="18" charset="0"/>
                <a:cs typeface="Times New Roman" panose="02020603050405020304" pitchFamily="18" charset="0"/>
              </a:rPr>
            </a:br>
            <a:br>
              <a:rPr lang="en-IN" sz="3200" dirty="0">
                <a:latin typeface="Times New Roman" panose="02020603050405020304" pitchFamily="18" charset="0"/>
                <a:cs typeface="Times New Roman" panose="02020603050405020304" pitchFamily="18" charset="0"/>
              </a:rPr>
            </a:br>
            <a:br>
              <a:rPr lang="en-IN" sz="3200" dirty="0">
                <a:latin typeface="Times New Roman" panose="02020603050405020304" pitchFamily="18" charset="0"/>
                <a:cs typeface="Times New Roman" panose="02020603050405020304" pitchFamily="18" charset="0"/>
              </a:rPr>
            </a:br>
            <a:br>
              <a:rPr lang="en-IN" sz="3200" dirty="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Buttons as sensors:</a:t>
            </a:r>
            <a:br>
              <a:rPr lang="en-IN" sz="3200" dirty="0">
                <a:latin typeface="Times New Roman" panose="02020603050405020304" pitchFamily="18" charset="0"/>
                <a:cs typeface="Times New Roman" panose="02020603050405020304" pitchFamily="18" charset="0"/>
              </a:rPr>
            </a:br>
            <a:br>
              <a:rPr lang="en-IN" sz="3200" dirty="0">
                <a:latin typeface="Times New Roman" panose="02020603050405020304" pitchFamily="18" charset="0"/>
                <a:cs typeface="Times New Roman" panose="02020603050405020304" pitchFamily="18" charset="0"/>
              </a:rPr>
            </a:br>
            <a:br>
              <a:rPr lang="en-IN" sz="3200" dirty="0">
                <a:latin typeface="Times New Roman" panose="02020603050405020304" pitchFamily="18" charset="0"/>
                <a:cs typeface="Times New Roman" panose="02020603050405020304" pitchFamily="18" charset="0"/>
              </a:rPr>
            </a:br>
            <a:r>
              <a:rPr lang="en-US" sz="2800" b="0" i="0" dirty="0">
                <a:solidFill>
                  <a:srgbClr val="202124"/>
                </a:solidFill>
                <a:effectLst/>
                <a:latin typeface="Times New Roman" panose="02020603050405020304" pitchFamily="18" charset="0"/>
                <a:cs typeface="Times New Roman" panose="02020603050405020304" pitchFamily="18" charset="0"/>
              </a:rPr>
              <a:t> </a:t>
            </a:r>
            <a:br>
              <a:rPr lang="en-US" sz="2800" b="0" i="0" dirty="0">
                <a:solidFill>
                  <a:srgbClr val="202124"/>
                </a:solidFill>
                <a:effectLst/>
                <a:latin typeface="Times New Roman" panose="02020603050405020304" pitchFamily="18" charset="0"/>
                <a:cs typeface="Times New Roman" panose="02020603050405020304" pitchFamily="18" charset="0"/>
              </a:rPr>
            </a:br>
            <a:br>
              <a:rPr lang="en-IN" sz="3200" dirty="0">
                <a:latin typeface="Times New Roman" panose="02020603050405020304" pitchFamily="18" charset="0"/>
                <a:cs typeface="Times New Roman" panose="02020603050405020304" pitchFamily="18" charset="0"/>
              </a:rPr>
            </a:br>
            <a:br>
              <a:rPr lang="en-IN" sz="3200" dirty="0">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1BC7CF5-3464-47AA-B9C2-47F611CB53B0}"/>
              </a:ext>
            </a:extLst>
          </p:cNvPr>
          <p:cNvSpPr>
            <a:spLocks noGrp="1"/>
          </p:cNvSpPr>
          <p:nvPr>
            <p:ph idx="1"/>
          </p:nvPr>
        </p:nvSpPr>
        <p:spPr>
          <a:xfrm>
            <a:off x="363893" y="1175657"/>
            <a:ext cx="11476653" cy="5467739"/>
          </a:xfrm>
        </p:spPr>
        <p:txBody>
          <a:bodyPr/>
          <a:lstStyle/>
          <a:p>
            <a:endParaRPr lang="en-US" sz="2800" b="0" i="0" dirty="0">
              <a:solidFill>
                <a:srgbClr val="202124"/>
              </a:solidFill>
              <a:effectLst/>
              <a:latin typeface="Times New Roman" panose="02020603050405020304" pitchFamily="18" charset="0"/>
              <a:cs typeface="Times New Roman" panose="02020603050405020304" pitchFamily="18" charset="0"/>
            </a:endParaRPr>
          </a:p>
          <a:p>
            <a:pPr>
              <a:lnSpc>
                <a:spcPct val="150000"/>
              </a:lnSpc>
            </a:pPr>
            <a:r>
              <a:rPr lang="en-US" sz="2400" b="0" i="0" dirty="0">
                <a:solidFill>
                  <a:srgbClr val="202124"/>
                </a:solidFill>
                <a:effectLst/>
                <a:latin typeface="Times New Roman" panose="02020603050405020304" pitchFamily="18" charset="0"/>
                <a:cs typeface="Times New Roman" panose="02020603050405020304" pitchFamily="18" charset="0"/>
              </a:rPr>
              <a:t>A push-button (also spelled pushbutton) or simply button is </a:t>
            </a:r>
            <a:r>
              <a:rPr lang="en-US" sz="2400" b="1" i="0" dirty="0">
                <a:solidFill>
                  <a:srgbClr val="202124"/>
                </a:solidFill>
                <a:effectLst/>
                <a:latin typeface="Times New Roman" panose="02020603050405020304" pitchFamily="18" charset="0"/>
                <a:cs typeface="Times New Roman" panose="02020603050405020304" pitchFamily="18" charset="0"/>
              </a:rPr>
              <a:t>a simple switch mechanism to control some aspect of a machine or a process</a:t>
            </a:r>
            <a:r>
              <a:rPr lang="en-US" sz="2400" b="0" i="0" dirty="0">
                <a:solidFill>
                  <a:srgbClr val="202124"/>
                </a:solidFill>
                <a:effectLst/>
                <a:latin typeface="Times New Roman" panose="02020603050405020304" pitchFamily="18" charset="0"/>
                <a:cs typeface="Times New Roman" panose="02020603050405020304" pitchFamily="18" charset="0"/>
              </a:rPr>
              <a:t>. Buttons are typically made out of hard material, usually plastic or metal.</a:t>
            </a:r>
            <a:endParaRPr lang="en-IN" sz="2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B991C264-DD6A-4422-904E-3141DE996F6D}"/>
              </a:ext>
            </a:extLst>
          </p:cNvPr>
          <p:cNvPicPr>
            <a:picLocks noChangeAspect="1"/>
          </p:cNvPicPr>
          <p:nvPr/>
        </p:nvPicPr>
        <p:blipFill rotWithShape="1">
          <a:blip r:embed="rId2">
            <a:extLst>
              <a:ext uri="{28A0092B-C50C-407E-A947-70E740481C1C}">
                <a14:useLocalDpi xmlns:a14="http://schemas.microsoft.com/office/drawing/2010/main" val="0"/>
              </a:ext>
            </a:extLst>
          </a:blip>
          <a:srcRect l="14273" t="2637" r="16312" b="13229"/>
          <a:stretch/>
        </p:blipFill>
        <p:spPr>
          <a:xfrm>
            <a:off x="3171250" y="3501786"/>
            <a:ext cx="5084390" cy="2720501"/>
          </a:xfrm>
          <a:prstGeom prst="rect">
            <a:avLst/>
          </a:prstGeom>
        </p:spPr>
      </p:pic>
    </p:spTree>
    <p:extLst>
      <p:ext uri="{BB962C8B-B14F-4D97-AF65-F5344CB8AC3E}">
        <p14:creationId xmlns:p14="http://schemas.microsoft.com/office/powerpoint/2010/main" val="729702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F0F94-9489-47E3-9FDD-1E8BD38585E9}"/>
              </a:ext>
            </a:extLst>
          </p:cNvPr>
          <p:cNvSpPr>
            <a:spLocks noGrp="1"/>
          </p:cNvSpPr>
          <p:nvPr>
            <p:ph type="title"/>
          </p:nvPr>
        </p:nvSpPr>
        <p:spPr>
          <a:xfrm>
            <a:off x="698241" y="46037"/>
            <a:ext cx="10515600" cy="1325563"/>
          </a:xfrm>
        </p:spPr>
        <p:txBody>
          <a:bodyPr>
            <a:normAutofit/>
          </a:bodyPr>
          <a:lstStyle/>
          <a:p>
            <a:r>
              <a:rPr lang="en-IN" sz="3600" b="1" dirty="0">
                <a:latin typeface="Times New Roman" panose="02020603050405020304" pitchFamily="18" charset="0"/>
                <a:cs typeface="Times New Roman" panose="02020603050405020304" pitchFamily="18" charset="0"/>
              </a:rPr>
              <a:t>8051</a:t>
            </a:r>
            <a:r>
              <a:rPr lang="en-IN" sz="3600" b="1" dirty="0">
                <a:latin typeface="Lato" panose="020F0502020204030203" pitchFamily="34" charset="0"/>
              </a:rPr>
              <a:t> </a:t>
            </a:r>
            <a:r>
              <a:rPr lang="en-IN" sz="3600" b="1" dirty="0">
                <a:latin typeface="Times New Roman" panose="02020603050405020304" pitchFamily="18" charset="0"/>
                <a:cs typeface="Times New Roman" panose="02020603050405020304" pitchFamily="18" charset="0"/>
              </a:rPr>
              <a:t>Microcontroller</a:t>
            </a:r>
          </a:p>
        </p:txBody>
      </p:sp>
      <p:sp>
        <p:nvSpPr>
          <p:cNvPr id="3" name="Content Placeholder 2">
            <a:extLst>
              <a:ext uri="{FF2B5EF4-FFF2-40B4-BE49-F238E27FC236}">
                <a16:creationId xmlns:a16="http://schemas.microsoft.com/office/drawing/2014/main" id="{D9512D3E-13B7-43AF-9787-1A6AE67A5856}"/>
              </a:ext>
            </a:extLst>
          </p:cNvPr>
          <p:cNvSpPr>
            <a:spLocks noGrp="1"/>
          </p:cNvSpPr>
          <p:nvPr>
            <p:ph idx="1"/>
          </p:nvPr>
        </p:nvSpPr>
        <p:spPr>
          <a:xfrm>
            <a:off x="289249" y="1017038"/>
            <a:ext cx="11597951" cy="5626358"/>
          </a:xfrm>
        </p:spPr>
        <p:txBody>
          <a:bodyPr>
            <a:normAutofit/>
          </a:bodyPr>
          <a:lstStyle/>
          <a:p>
            <a:pPr>
              <a:lnSpc>
                <a:spcPct val="150000"/>
              </a:lnSpc>
            </a:pPr>
            <a:endParaRPr lang="en-US" sz="2400" dirty="0">
              <a:latin typeface="Times New Roman" panose="02020603050405020304" pitchFamily="18" charset="0"/>
              <a:cs typeface="Times New Roman" panose="02020603050405020304" pitchFamily="18" charset="0"/>
            </a:endParaRPr>
          </a:p>
          <a:p>
            <a:pPr>
              <a:lnSpc>
                <a:spcPct val="150000"/>
              </a:lnSpc>
            </a:pPr>
            <a:r>
              <a:rPr lang="en-US" sz="2400" dirty="0">
                <a:latin typeface="Times New Roman" panose="02020603050405020304" pitchFamily="18" charset="0"/>
                <a:cs typeface="Times New Roman" panose="02020603050405020304" pitchFamily="18" charset="0"/>
              </a:rPr>
              <a:t>The 8051 is an 8-bit microcontroller with 8 bit data bus and 16-bit address bus. The 16 bit address bus can address a 64K( 216) byte code memory space and a separate 64K byte of data memory space. The 8051 has 4K on-chip read only code memory and 128 bytes of internal Random Access Memory(RAM).</a:t>
            </a:r>
          </a:p>
          <a:p>
            <a:pPr marL="0" indent="0">
              <a:lnSpc>
                <a:spcPct val="150000"/>
              </a:lnSpc>
              <a:buNone/>
            </a:pPr>
            <a:endParaRPr lang="en-US" sz="2400" dirty="0">
              <a:latin typeface="Times New Roman" panose="02020603050405020304" pitchFamily="18" charset="0"/>
              <a:cs typeface="Times New Roman" panose="02020603050405020304" pitchFamily="18" charset="0"/>
            </a:endParaRPr>
          </a:p>
          <a:p>
            <a:pPr>
              <a:lnSpc>
                <a:spcPct val="150000"/>
              </a:lnSpc>
            </a:pPr>
            <a:r>
              <a:rPr lang="en-US" sz="2400" dirty="0">
                <a:latin typeface="Times New Roman" panose="02020603050405020304" pitchFamily="18" charset="0"/>
                <a:cs typeface="Times New Roman" panose="02020603050405020304" pitchFamily="18" charset="0"/>
              </a:rPr>
              <a:t>Besides internal RAM, the 8051 has various Special Function Registers (SFR) such as the Accumulator, the B register, and many other control registers.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1420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68B3C-4594-4DFE-AC0C-AD0C4E58D5EA}"/>
              </a:ext>
            </a:extLst>
          </p:cNvPr>
          <p:cNvSpPr>
            <a:spLocks noGrp="1"/>
          </p:cNvSpPr>
          <p:nvPr>
            <p:ph type="title"/>
          </p:nvPr>
        </p:nvSpPr>
        <p:spPr>
          <a:xfrm>
            <a:off x="530290" y="103868"/>
            <a:ext cx="10515600" cy="1325563"/>
          </a:xfrm>
        </p:spPr>
        <p:txBody>
          <a:bodyPr>
            <a:normAutofit/>
          </a:bodyPr>
          <a:lstStyle/>
          <a:p>
            <a:r>
              <a:rPr lang="en-IN" sz="3600" b="1" dirty="0">
                <a:latin typeface="Times New Roman" panose="02020603050405020304" pitchFamily="18" charset="0"/>
                <a:cs typeface="Times New Roman" panose="02020603050405020304" pitchFamily="18" charset="0"/>
              </a:rPr>
              <a:t>Pin diagram:</a:t>
            </a:r>
          </a:p>
        </p:txBody>
      </p:sp>
      <p:pic>
        <p:nvPicPr>
          <p:cNvPr id="9" name="Content Placeholder 8">
            <a:extLst>
              <a:ext uri="{FF2B5EF4-FFF2-40B4-BE49-F238E27FC236}">
                <a16:creationId xmlns:a16="http://schemas.microsoft.com/office/drawing/2014/main" id="{03B35CDB-2604-4553-9F12-6479F78972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20829" y="1334278"/>
            <a:ext cx="4880754" cy="5241620"/>
          </a:xfrm>
        </p:spPr>
      </p:pic>
    </p:spTree>
    <p:extLst>
      <p:ext uri="{BB962C8B-B14F-4D97-AF65-F5344CB8AC3E}">
        <p14:creationId xmlns:p14="http://schemas.microsoft.com/office/powerpoint/2010/main" val="3828000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BF644-3D9B-48D1-A168-203B1DB20F88}"/>
              </a:ext>
            </a:extLst>
          </p:cNvPr>
          <p:cNvSpPr>
            <a:spLocks noGrp="1"/>
          </p:cNvSpPr>
          <p:nvPr>
            <p:ph type="title"/>
          </p:nvPr>
        </p:nvSpPr>
        <p:spPr>
          <a:xfrm>
            <a:off x="688910" y="75876"/>
            <a:ext cx="10515600" cy="1325563"/>
          </a:xfrm>
        </p:spPr>
        <p:txBody>
          <a:bodyPr>
            <a:normAutofit/>
          </a:bodyPr>
          <a:lstStyle/>
          <a:p>
            <a:r>
              <a:rPr lang="en-IN" sz="3600" b="1" i="0" dirty="0">
                <a:effectLst/>
                <a:latin typeface="Times New Roman" panose="02020603050405020304" pitchFamily="18" charset="0"/>
                <a:cs typeface="Times New Roman" panose="02020603050405020304" pitchFamily="18" charset="0"/>
              </a:rPr>
              <a:t>Visitor Counter system design </a:t>
            </a:r>
            <a:br>
              <a:rPr lang="en-IN" sz="3600" b="1" i="0" dirty="0">
                <a:effectLst/>
                <a:latin typeface="Times New Roman" panose="02020603050405020304" pitchFamily="18" charset="0"/>
                <a:cs typeface="Times New Roman" panose="02020603050405020304" pitchFamily="18" charset="0"/>
              </a:rPr>
            </a:br>
            <a:r>
              <a:rPr lang="en-IN" sz="3600" b="1" i="0" dirty="0">
                <a:effectLst/>
                <a:latin typeface="Times New Roman" panose="02020603050405020304" pitchFamily="18" charset="0"/>
                <a:cs typeface="Times New Roman" panose="02020603050405020304" pitchFamily="18" charset="0"/>
              </a:rPr>
              <a:t>using 8051 Microcontroller Circuit:</a:t>
            </a:r>
            <a:endParaRPr lang="en-IN" sz="36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4B3BD794-66FD-423D-983C-1C1052F538A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3383" t="16616" r="24149" b="12517"/>
          <a:stretch/>
        </p:blipFill>
        <p:spPr>
          <a:xfrm>
            <a:off x="2035811" y="1728011"/>
            <a:ext cx="8265186" cy="4597808"/>
          </a:xfrm>
        </p:spPr>
      </p:pic>
    </p:spTree>
    <p:extLst>
      <p:ext uri="{BB962C8B-B14F-4D97-AF65-F5344CB8AC3E}">
        <p14:creationId xmlns:p14="http://schemas.microsoft.com/office/powerpoint/2010/main" val="33879100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1248</TotalTime>
  <Words>570</Words>
  <Application>Microsoft Office PowerPoint</Application>
  <PresentationFormat>Widescreen</PresentationFormat>
  <Paragraphs>72</Paragraphs>
  <Slides>15</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2" baseType="lpstr">
      <vt:lpstr>Arial</vt:lpstr>
      <vt:lpstr>Calibri</vt:lpstr>
      <vt:lpstr>Calibri Light</vt:lpstr>
      <vt:lpstr>Lato</vt:lpstr>
      <vt:lpstr>Times New Roman</vt:lpstr>
      <vt:lpstr>Office Theme</vt:lpstr>
      <vt:lpstr>Document</vt:lpstr>
      <vt:lpstr>Project presentation   on  Visitor Counter system design  using 8051 Microcontroller    </vt:lpstr>
      <vt:lpstr>TABLE OF CONTENTS</vt:lpstr>
      <vt:lpstr>INTRODUCTION</vt:lpstr>
      <vt:lpstr>Circuit Component : </vt:lpstr>
      <vt:lpstr>Details of component:</vt:lpstr>
      <vt:lpstr>     Buttons as sensors:       </vt:lpstr>
      <vt:lpstr>8051 Microcontroller</vt:lpstr>
      <vt:lpstr>Pin diagram:</vt:lpstr>
      <vt:lpstr>Visitor Counter system design  using 8051 Microcontroller Circuit:</vt:lpstr>
      <vt:lpstr>Algorithm:</vt:lpstr>
      <vt:lpstr>Visitor Counter Program</vt:lpstr>
      <vt:lpstr>Working:</vt:lpstr>
      <vt:lpstr>Working:</vt:lpstr>
      <vt:lpstr>Application: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Varun B M</dc:creator>
  <cp:lastModifiedBy>Varun B M</cp:lastModifiedBy>
  <cp:revision>23</cp:revision>
  <dcterms:created xsi:type="dcterms:W3CDTF">2021-08-10T06:24:41Z</dcterms:created>
  <dcterms:modified xsi:type="dcterms:W3CDTF">2021-08-18T10:52:11Z</dcterms:modified>
</cp:coreProperties>
</file>