
<file path=[Content_Types].xml><?xml version="1.0" encoding="utf-8"?>
<Types xmlns="http://schemas.openxmlformats.org/package/2006/content-types">
  <Default Extension="docx" ContentType="application/vnd.openxmlformats-officedocument.wordprocessingml.document"/>
  <Default Extension="jfif" ContentType="image/jpeg"/>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8"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B M" initials="VBM" lastIdx="1" clrIdx="0">
    <p:extLst>
      <p:ext uri="{19B8F6BF-5375-455C-9EA6-DF929625EA0E}">
        <p15:presenceInfo xmlns:p15="http://schemas.microsoft.com/office/powerpoint/2012/main" userId="a682f1ba6def21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DC1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7" autoAdjust="0"/>
    <p:restoredTop sz="94660"/>
  </p:normalViewPr>
  <p:slideViewPr>
    <p:cSldViewPr snapToGrid="0">
      <p:cViewPr>
        <p:scale>
          <a:sx n="75" d="100"/>
          <a:sy n="75" d="100"/>
        </p:scale>
        <p:origin x="80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11T00:01:54.81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18E9-4EF8-42B0-B510-11456A0F2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6DAF65-B151-4F77-84A9-D4B9DAFA5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7579FB-49DF-40C8-B06B-2DB714707E17}"/>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5" name="Footer Placeholder 4">
            <a:extLst>
              <a:ext uri="{FF2B5EF4-FFF2-40B4-BE49-F238E27FC236}">
                <a16:creationId xmlns:a16="http://schemas.microsoft.com/office/drawing/2014/main" id="{F2A34CED-EC3A-4999-A439-2DFB1976E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A133A-3FDF-480B-9E94-AA6104E933E3}"/>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39008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A17F-432F-4C2A-85C8-E4A8EB4F3C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3DCCD3-7BE2-4459-8BCD-576C86E09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8D4FF-A013-415E-88B4-3BCBAF0DA678}"/>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5" name="Footer Placeholder 4">
            <a:extLst>
              <a:ext uri="{FF2B5EF4-FFF2-40B4-BE49-F238E27FC236}">
                <a16:creationId xmlns:a16="http://schemas.microsoft.com/office/drawing/2014/main" id="{272C75D8-9AEF-43CA-9EA6-153CBC43C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DEA72-9B70-415F-B0C9-CC5B9C2FFC26}"/>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115517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0B349A-FF55-4903-A9B5-BE309596D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D085CE-DC9C-4C57-83AF-8A054B3EA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2CA82-9B86-434B-8405-0412C800564D}"/>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5" name="Footer Placeholder 4">
            <a:extLst>
              <a:ext uri="{FF2B5EF4-FFF2-40B4-BE49-F238E27FC236}">
                <a16:creationId xmlns:a16="http://schemas.microsoft.com/office/drawing/2014/main" id="{A9154252-7BB5-45EE-89E6-9F1C3E366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E6C37-0D55-4D92-9140-11842C698731}"/>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332949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E05E-5C13-4A1F-BA8C-0A94B99D1E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B352FF-0326-47B1-91CE-7812C6C81C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F1F015-A5E1-41EE-ABE8-EE6C18F65E02}"/>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5" name="Footer Placeholder 4">
            <a:extLst>
              <a:ext uri="{FF2B5EF4-FFF2-40B4-BE49-F238E27FC236}">
                <a16:creationId xmlns:a16="http://schemas.microsoft.com/office/drawing/2014/main" id="{44BFCD8D-1DE2-4BE5-A500-B1F669F52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DE49C-AC4F-425C-90CD-D4CBFE3A08FE}"/>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367913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BA9E-2971-4333-B664-80420D8E1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FE7BB1-187A-48A0-B490-3A9273581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8BEE3-9AFB-4E2B-9162-8392EB6C8FAB}"/>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5" name="Footer Placeholder 4">
            <a:extLst>
              <a:ext uri="{FF2B5EF4-FFF2-40B4-BE49-F238E27FC236}">
                <a16:creationId xmlns:a16="http://schemas.microsoft.com/office/drawing/2014/main" id="{FD5B679D-EFA9-41BE-B61F-6B828A422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955D2-9878-47AD-96D9-93A9A65BEC4E}"/>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108685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A2D1-9FB9-4C39-ACC4-CCB1461237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E93BF0-9DFB-4F16-AB0C-080CFF3FB1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CA0449-422E-49ED-80E2-C458307066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A1AD8A-E8EA-456E-B67C-2D306A00851A}"/>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6" name="Footer Placeholder 5">
            <a:extLst>
              <a:ext uri="{FF2B5EF4-FFF2-40B4-BE49-F238E27FC236}">
                <a16:creationId xmlns:a16="http://schemas.microsoft.com/office/drawing/2014/main" id="{06E96852-A8B9-42DD-A0C6-C86727854D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C02170-22F1-4ABA-8AFB-D43FE91A5BC5}"/>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140356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FD53-FB29-4B7B-BE3D-ADDAE38828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FD7C9-5554-4ABC-8574-D7E19E92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84C3F-D501-4813-9F27-9551C9E84A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63045A-AF2F-4A79-86D7-830DCA66D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AEDF9B-9DAB-4028-B62B-0708F15A0B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3C7B3A-00F2-4A6C-B957-20BCEEE7DC69}"/>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8" name="Footer Placeholder 7">
            <a:extLst>
              <a:ext uri="{FF2B5EF4-FFF2-40B4-BE49-F238E27FC236}">
                <a16:creationId xmlns:a16="http://schemas.microsoft.com/office/drawing/2014/main" id="{516E98D7-32E0-4542-BDB7-CC589C874F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96E87D-C7D4-4FA9-B20C-32CB816532EF}"/>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41024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5FC4-1161-4A98-ABB8-596231392C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FB76CB-0B7F-4CB0-AB67-C55DAF8EA106}"/>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4" name="Footer Placeholder 3">
            <a:extLst>
              <a:ext uri="{FF2B5EF4-FFF2-40B4-BE49-F238E27FC236}">
                <a16:creationId xmlns:a16="http://schemas.microsoft.com/office/drawing/2014/main" id="{25BBB108-236A-406B-B91C-CA98E6FFA7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180C1C-45FB-4DB8-A18C-DC1B93DF942C}"/>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110921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C0FA0-CBD1-4FEE-84AE-A52F0C1A031B}"/>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3" name="Footer Placeholder 2">
            <a:extLst>
              <a:ext uri="{FF2B5EF4-FFF2-40B4-BE49-F238E27FC236}">
                <a16:creationId xmlns:a16="http://schemas.microsoft.com/office/drawing/2014/main" id="{E2FBF8FC-A8E5-441B-B239-9C2C0BBC2F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6AF2FA-6B08-484F-92B2-F34736F1C6D8}"/>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30348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3235-123C-4282-964B-3FC9EFDBD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16822E-6FD5-47A1-A08B-7390500CA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21E81E-2FA4-4F75-A7B8-E8FA1A759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3DBB3-1C5A-40E0-A68B-A50859066193}"/>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6" name="Footer Placeholder 5">
            <a:extLst>
              <a:ext uri="{FF2B5EF4-FFF2-40B4-BE49-F238E27FC236}">
                <a16:creationId xmlns:a16="http://schemas.microsoft.com/office/drawing/2014/main" id="{47968D2B-415C-4699-BADA-D859506271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B1CBF2-9A6C-4D36-99B7-53BC6C1A3868}"/>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267109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E598-2549-44AE-8E25-522CF1542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13C0D9-41A2-4A2B-B89F-549A6BBBD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E214BB-99FE-476B-862E-47AE41DED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5CBF6-1501-4843-941A-97BF27662342}"/>
              </a:ext>
            </a:extLst>
          </p:cNvPr>
          <p:cNvSpPr>
            <a:spLocks noGrp="1"/>
          </p:cNvSpPr>
          <p:nvPr>
            <p:ph type="dt" sz="half" idx="10"/>
          </p:nvPr>
        </p:nvSpPr>
        <p:spPr/>
        <p:txBody>
          <a:bodyPr/>
          <a:lstStyle/>
          <a:p>
            <a:fld id="{F1638D00-1A20-4DCB-968F-7FA2AAA029E9}" type="datetimeFigureOut">
              <a:rPr lang="en-IN" smtClean="0"/>
              <a:t>13-08-2021</a:t>
            </a:fld>
            <a:endParaRPr lang="en-IN"/>
          </a:p>
        </p:txBody>
      </p:sp>
      <p:sp>
        <p:nvSpPr>
          <p:cNvPr id="6" name="Footer Placeholder 5">
            <a:extLst>
              <a:ext uri="{FF2B5EF4-FFF2-40B4-BE49-F238E27FC236}">
                <a16:creationId xmlns:a16="http://schemas.microsoft.com/office/drawing/2014/main" id="{92323235-D918-4E31-8D96-85695FD91C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E8AF38-A09B-4521-BB9F-DB33F2ED8381}"/>
              </a:ext>
            </a:extLst>
          </p:cNvPr>
          <p:cNvSpPr>
            <a:spLocks noGrp="1"/>
          </p:cNvSpPr>
          <p:nvPr>
            <p:ph type="sldNum" sz="quarter" idx="12"/>
          </p:nvPr>
        </p:nvSpPr>
        <p:spPr/>
        <p:txBody>
          <a:bodyPr/>
          <a:lstStyle/>
          <a:p>
            <a:fld id="{E656A5DE-762C-4697-9F84-F7005CA320B7}" type="slidenum">
              <a:rPr lang="en-IN" smtClean="0"/>
              <a:t>‹#›</a:t>
            </a:fld>
            <a:endParaRPr lang="en-IN"/>
          </a:p>
        </p:txBody>
      </p:sp>
    </p:spTree>
    <p:extLst>
      <p:ext uri="{BB962C8B-B14F-4D97-AF65-F5344CB8AC3E}">
        <p14:creationId xmlns:p14="http://schemas.microsoft.com/office/powerpoint/2010/main" val="25438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00036-6B46-4812-BB84-480B8FBBF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99BC0-9548-4A40-BA50-D0A4700BE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6F4D2-41AF-4726-AE8D-39B6FC6BF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38D00-1A20-4DCB-968F-7FA2AAA029E9}" type="datetimeFigureOut">
              <a:rPr lang="en-IN" smtClean="0"/>
              <a:t>13-08-2021</a:t>
            </a:fld>
            <a:endParaRPr lang="en-IN"/>
          </a:p>
        </p:txBody>
      </p:sp>
      <p:sp>
        <p:nvSpPr>
          <p:cNvPr id="5" name="Footer Placeholder 4">
            <a:extLst>
              <a:ext uri="{FF2B5EF4-FFF2-40B4-BE49-F238E27FC236}">
                <a16:creationId xmlns:a16="http://schemas.microsoft.com/office/drawing/2014/main" id="{2FD65489-2310-4C04-A4EA-85B79275D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1D3F29-966A-4175-A368-70756EC01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6A5DE-762C-4697-9F84-F7005CA320B7}" type="slidenum">
              <a:rPr lang="en-IN" smtClean="0"/>
              <a:t>‹#›</a:t>
            </a:fld>
            <a:endParaRPr lang="en-IN"/>
          </a:p>
        </p:txBody>
      </p:sp>
    </p:spTree>
    <p:extLst>
      <p:ext uri="{BB962C8B-B14F-4D97-AF65-F5344CB8AC3E}">
        <p14:creationId xmlns:p14="http://schemas.microsoft.com/office/powerpoint/2010/main" val="346566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package" Target="../embeddings/Microsoft_Word_Document.docx"/><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281C19-C067-4035-8DB2-7E9A4E664AED}"/>
              </a:ext>
            </a:extLst>
          </p:cNvPr>
          <p:cNvSpPr>
            <a:spLocks noGrp="1"/>
          </p:cNvSpPr>
          <p:nvPr>
            <p:ph type="ctrTitle"/>
          </p:nvPr>
        </p:nvSpPr>
        <p:spPr/>
        <p:txBody>
          <a:bodyPr anchor="t">
            <a:normAutofit fontScale="90000"/>
          </a:bodyPr>
          <a:lstStyle/>
          <a:p>
            <a:pPr algn="ctr"/>
            <a:r>
              <a:rPr lang="en-US" sz="2400" dirty="0">
                <a:latin typeface="Lato" panose="020F0502020204030203" pitchFamily="34" charset="0"/>
              </a:rPr>
              <a:t>Project presentation </a:t>
            </a:r>
            <a:br>
              <a:rPr lang="en-US" sz="2400" dirty="0">
                <a:latin typeface="Lato" panose="020F0502020204030203" pitchFamily="34" charset="0"/>
              </a:rPr>
            </a:br>
            <a:br>
              <a:rPr lang="en-US" sz="2400" dirty="0">
                <a:latin typeface="Lato" panose="020F0502020204030203" pitchFamily="34" charset="0"/>
              </a:rPr>
            </a:br>
            <a:r>
              <a:rPr lang="en-US" sz="2400" dirty="0">
                <a:latin typeface="Lato" panose="020F0502020204030203" pitchFamily="34" charset="0"/>
              </a:rPr>
              <a:t>on</a:t>
            </a:r>
            <a:br>
              <a:rPr lang="en-US" sz="2400" dirty="0">
                <a:latin typeface="Lato" panose="020F0502020204030203" pitchFamily="34" charset="0"/>
              </a:rPr>
            </a:br>
            <a:br>
              <a:rPr lang="en-US" sz="2400" dirty="0">
                <a:latin typeface="Lato" panose="020F0502020204030203" pitchFamily="34" charset="0"/>
              </a:rPr>
            </a:br>
            <a:r>
              <a:rPr lang="en-IN" sz="2800" b="1" i="0" dirty="0">
                <a:effectLst/>
                <a:latin typeface="Lato" panose="020F0502020204030203" pitchFamily="34" charset="0"/>
              </a:rPr>
              <a:t>Visitor Counter system design </a:t>
            </a:r>
            <a:br>
              <a:rPr lang="en-IN" sz="2800" b="1" i="0" dirty="0">
                <a:effectLst/>
                <a:latin typeface="Lato" panose="020F0502020204030203" pitchFamily="34" charset="0"/>
              </a:rPr>
            </a:br>
            <a:r>
              <a:rPr lang="en-IN" sz="2800" b="1" i="0" dirty="0">
                <a:effectLst/>
                <a:latin typeface="Lato" panose="020F0502020204030203" pitchFamily="34" charset="0"/>
              </a:rPr>
              <a:t>using 8051 Microcontroller</a:t>
            </a:r>
            <a:br>
              <a:rPr lang="en-IN" sz="2800" b="1" i="0" dirty="0">
                <a:effectLst/>
                <a:latin typeface="Lato" panose="020F0502020204030203" pitchFamily="34" charset="0"/>
              </a:rPr>
            </a:br>
            <a:br>
              <a:rPr lang="en-IN" sz="2800" b="1" i="0" dirty="0">
                <a:effectLst/>
                <a:latin typeface="Lato" panose="020F0502020204030203" pitchFamily="34" charset="0"/>
              </a:rPr>
            </a:br>
            <a:br>
              <a:rPr lang="en-IN" sz="2800" b="1" i="0" dirty="0">
                <a:effectLst/>
                <a:latin typeface="Lato" panose="020F0502020204030203" pitchFamily="34" charset="0"/>
              </a:rPr>
            </a:br>
            <a:br>
              <a:rPr lang="en-IN" sz="800" b="0" i="0" dirty="0">
                <a:effectLst/>
                <a:latin typeface="Roboto" panose="02000000000000000000" pitchFamily="2" charset="0"/>
              </a:rPr>
            </a:br>
            <a:endParaRPr lang="en-IN" sz="2400" dirty="0">
              <a:latin typeface="Lato" panose="020F0502020204030203" pitchFamily="34" charset="0"/>
            </a:endParaRPr>
          </a:p>
        </p:txBody>
      </p:sp>
      <p:sp>
        <p:nvSpPr>
          <p:cNvPr id="12" name="Subtitle 11">
            <a:extLst>
              <a:ext uri="{FF2B5EF4-FFF2-40B4-BE49-F238E27FC236}">
                <a16:creationId xmlns:a16="http://schemas.microsoft.com/office/drawing/2014/main" id="{08E50FCA-EF96-44E5-8FC9-B4BE91096BDC}"/>
              </a:ext>
            </a:extLst>
          </p:cNvPr>
          <p:cNvSpPr>
            <a:spLocks noGrp="1"/>
          </p:cNvSpPr>
          <p:nvPr>
            <p:ph type="subTitle" idx="1"/>
          </p:nvPr>
        </p:nvSpPr>
        <p:spPr>
          <a:xfrm>
            <a:off x="1524000" y="3944469"/>
            <a:ext cx="9144000" cy="1873624"/>
          </a:xfrm>
        </p:spPr>
        <p:txBody>
          <a:bodyPr>
            <a:normAutofit/>
          </a:bodyPr>
          <a:lstStyle/>
          <a:p>
            <a:endParaRPr lang="en-US" dirty="0">
              <a:latin typeface="Lato" panose="020F0502020204030203" pitchFamily="34" charset="0"/>
            </a:endParaRPr>
          </a:p>
          <a:p>
            <a:r>
              <a:rPr lang="en-US" dirty="0">
                <a:latin typeface="Lato" panose="020F0502020204030203" pitchFamily="34" charset="0"/>
              </a:rPr>
              <a:t>Submitted by-</a:t>
            </a:r>
          </a:p>
          <a:p>
            <a:r>
              <a:rPr lang="en-US" sz="2000" dirty="0">
                <a:latin typeface="Lato" panose="020F0502020204030203" pitchFamily="34" charset="0"/>
              </a:rPr>
              <a:t>Varun B M</a:t>
            </a:r>
          </a:p>
          <a:p>
            <a:r>
              <a:rPr lang="en-US" sz="2000" dirty="0">
                <a:latin typeface="Lato" panose="020F0502020204030203" pitchFamily="34" charset="0"/>
              </a:rPr>
              <a:t>(4CB19EC091)</a:t>
            </a:r>
            <a:endParaRPr lang="en-IN" sz="2000" dirty="0">
              <a:latin typeface="Lato" panose="020F0502020204030203" pitchFamily="34" charset="0"/>
            </a:endParaRPr>
          </a:p>
        </p:txBody>
      </p:sp>
    </p:spTree>
    <p:extLst>
      <p:ext uri="{BB962C8B-B14F-4D97-AF65-F5344CB8AC3E}">
        <p14:creationId xmlns:p14="http://schemas.microsoft.com/office/powerpoint/2010/main" val="145106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A864-44A4-4CC1-AB4E-7C827B57B887}"/>
              </a:ext>
            </a:extLst>
          </p:cNvPr>
          <p:cNvSpPr>
            <a:spLocks noGrp="1"/>
          </p:cNvSpPr>
          <p:nvPr>
            <p:ph type="title"/>
          </p:nvPr>
        </p:nvSpPr>
        <p:spPr/>
        <p:txBody>
          <a:bodyPr/>
          <a:lstStyle/>
          <a:p>
            <a:r>
              <a:rPr lang="en-IN" dirty="0">
                <a:latin typeface="Lato" panose="020F0502020204030203" pitchFamily="34" charset="0"/>
              </a:rPr>
              <a:t>Algorithm:</a:t>
            </a:r>
          </a:p>
        </p:txBody>
      </p:sp>
      <p:sp>
        <p:nvSpPr>
          <p:cNvPr id="3" name="Content Placeholder 2">
            <a:extLst>
              <a:ext uri="{FF2B5EF4-FFF2-40B4-BE49-F238E27FC236}">
                <a16:creationId xmlns:a16="http://schemas.microsoft.com/office/drawing/2014/main" id="{679F70A1-A35B-453A-9843-031BD5BC6EA8}"/>
              </a:ext>
            </a:extLst>
          </p:cNvPr>
          <p:cNvSpPr>
            <a:spLocks noGrp="1"/>
          </p:cNvSpPr>
          <p:nvPr>
            <p:ph idx="1"/>
          </p:nvPr>
        </p:nvSpPr>
        <p:spPr/>
        <p:txBody>
          <a:bodyPr/>
          <a:lstStyle/>
          <a:p>
            <a:pPr marL="514350" indent="-514350">
              <a:buFont typeface="+mj-lt"/>
              <a:buAutoNum type="arabicPeriod"/>
            </a:pPr>
            <a:r>
              <a:rPr lang="en-IN" dirty="0"/>
              <a:t>First configure the sensors and LCD control lines.</a:t>
            </a:r>
          </a:p>
          <a:p>
            <a:pPr marL="514350" indent="-514350">
              <a:buFont typeface="+mj-lt"/>
              <a:buAutoNum type="arabicPeriod"/>
            </a:pPr>
            <a:r>
              <a:rPr lang="en-IN" dirty="0"/>
              <a:t>Then initialise LCD.</a:t>
            </a:r>
          </a:p>
          <a:p>
            <a:pPr marL="514350" indent="-514350">
              <a:buFont typeface="+mj-lt"/>
              <a:buAutoNum type="arabicPeriod"/>
            </a:pPr>
            <a:r>
              <a:rPr lang="en-IN" dirty="0"/>
              <a:t>Initial values of both entry &amp; exit is zero.</a:t>
            </a:r>
          </a:p>
          <a:p>
            <a:pPr marL="514350" indent="-514350">
              <a:buFont typeface="+mj-lt"/>
              <a:buAutoNum type="arabicPeriod"/>
            </a:pPr>
            <a:r>
              <a:rPr lang="en-IN" dirty="0"/>
              <a:t> If sensor 1 is triggered increment Entry by one.</a:t>
            </a:r>
          </a:p>
          <a:p>
            <a:pPr marL="514350" indent="-514350">
              <a:buFont typeface="+mj-lt"/>
              <a:buAutoNum type="arabicPeriod"/>
            </a:pPr>
            <a:r>
              <a:rPr lang="en-IN" dirty="0"/>
              <a:t>If sensor 2 is triggered increment Exit by one.</a:t>
            </a:r>
          </a:p>
          <a:p>
            <a:pPr marL="514350" indent="-514350">
              <a:buFont typeface="+mj-lt"/>
              <a:buAutoNum type="arabicPeriod"/>
            </a:pPr>
            <a:r>
              <a:rPr lang="en-IN" dirty="0"/>
              <a:t>Convert the output hexadecimal into decimal.</a:t>
            </a:r>
          </a:p>
          <a:p>
            <a:pPr marL="514350" indent="-514350">
              <a:buFont typeface="+mj-lt"/>
              <a:buAutoNum type="arabicPeriod"/>
            </a:pPr>
            <a:r>
              <a:rPr lang="en-IN" dirty="0"/>
              <a:t>Show the output in LCD.</a:t>
            </a:r>
          </a:p>
          <a:p>
            <a:pPr marL="514350" indent="-514350">
              <a:buFont typeface="+mj-lt"/>
              <a:buAutoNum type="arabicPeriod"/>
            </a:pPr>
            <a:r>
              <a:rPr lang="en-IN" dirty="0"/>
              <a:t>End.</a:t>
            </a:r>
          </a:p>
          <a:p>
            <a:pPr marL="514350" indent="-514350">
              <a:buFont typeface="+mj-lt"/>
              <a:buAutoNum type="arabicPeriod"/>
            </a:pPr>
            <a:endParaRPr lang="en-IN" dirty="0"/>
          </a:p>
        </p:txBody>
      </p:sp>
    </p:spTree>
    <p:extLst>
      <p:ext uri="{BB962C8B-B14F-4D97-AF65-F5344CB8AC3E}">
        <p14:creationId xmlns:p14="http://schemas.microsoft.com/office/powerpoint/2010/main" val="66208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9788-D732-41C7-BFB1-2664C68709E2}"/>
              </a:ext>
            </a:extLst>
          </p:cNvPr>
          <p:cNvSpPr>
            <a:spLocks noGrp="1"/>
          </p:cNvSpPr>
          <p:nvPr>
            <p:ph type="title"/>
          </p:nvPr>
        </p:nvSpPr>
        <p:spPr/>
        <p:txBody>
          <a:bodyPr>
            <a:normAutofit/>
          </a:bodyPr>
          <a:lstStyle/>
          <a:p>
            <a:r>
              <a:rPr lang="en-IN" sz="3600" dirty="0">
                <a:latin typeface="Lato" panose="020F0502020204030203" pitchFamily="34" charset="0"/>
              </a:rPr>
              <a:t>Visitor Counter Program</a:t>
            </a:r>
          </a:p>
        </p:txBody>
      </p:sp>
      <p:sp>
        <p:nvSpPr>
          <p:cNvPr id="9" name="TextBox 8">
            <a:extLst>
              <a:ext uri="{FF2B5EF4-FFF2-40B4-BE49-F238E27FC236}">
                <a16:creationId xmlns:a16="http://schemas.microsoft.com/office/drawing/2014/main" id="{64618C2C-9003-4687-BDF1-4328697E9167}"/>
              </a:ext>
            </a:extLst>
          </p:cNvPr>
          <p:cNvSpPr txBox="1"/>
          <p:nvPr/>
        </p:nvSpPr>
        <p:spPr>
          <a:xfrm>
            <a:off x="5850295" y="2951946"/>
            <a:ext cx="4646644" cy="954107"/>
          </a:xfrm>
          <a:prstGeom prst="rect">
            <a:avLst/>
          </a:prstGeom>
          <a:noFill/>
        </p:spPr>
        <p:txBody>
          <a:bodyPr wrap="square" rtlCol="0">
            <a:spAutoFit/>
          </a:bodyPr>
          <a:lstStyle/>
          <a:p>
            <a:r>
              <a:rPr lang="en-IN" sz="2800" dirty="0"/>
              <a:t>Program file is attached double click to read the file</a:t>
            </a:r>
          </a:p>
        </p:txBody>
      </p:sp>
      <p:graphicFrame>
        <p:nvGraphicFramePr>
          <p:cNvPr id="14" name="Content Placeholder 13">
            <a:extLst>
              <a:ext uri="{FF2B5EF4-FFF2-40B4-BE49-F238E27FC236}">
                <a16:creationId xmlns:a16="http://schemas.microsoft.com/office/drawing/2014/main" id="{B6A091C6-EAB3-48F1-ADEA-C69F18E48153}"/>
              </a:ext>
            </a:extLst>
          </p:cNvPr>
          <p:cNvGraphicFramePr>
            <a:graphicFrameLocks noGrp="1" noChangeAspect="1"/>
          </p:cNvGraphicFramePr>
          <p:nvPr>
            <p:ph idx="1"/>
            <p:extLst>
              <p:ext uri="{D42A27DB-BD31-4B8C-83A1-F6EECF244321}">
                <p14:modId xmlns:p14="http://schemas.microsoft.com/office/powerpoint/2010/main" val="2919733457"/>
              </p:ext>
            </p:extLst>
          </p:nvPr>
        </p:nvGraphicFramePr>
        <p:xfrm>
          <a:off x="2021840" y="2535617"/>
          <a:ext cx="2062480" cy="1786765"/>
        </p:xfrm>
        <a:graphic>
          <a:graphicData uri="http://schemas.openxmlformats.org/presentationml/2006/ole">
            <mc:AlternateContent xmlns:mc="http://schemas.openxmlformats.org/markup-compatibility/2006">
              <mc:Choice xmlns:v="urn:schemas-microsoft-com:vml" Requires="v">
                <p:oleObj name="Document" showAsIcon="1" r:id="rId2" imgW="914400" imgH="792360" progId="Word.Document.12">
                  <p:embed/>
                </p:oleObj>
              </mc:Choice>
              <mc:Fallback>
                <p:oleObj name="Document" showAsIcon="1" r:id="rId2" imgW="914400" imgH="792360" progId="Word.Document.12">
                  <p:embed/>
                  <p:pic>
                    <p:nvPicPr>
                      <p:cNvPr id="0" name=""/>
                      <p:cNvPicPr/>
                      <p:nvPr/>
                    </p:nvPicPr>
                    <p:blipFill>
                      <a:blip r:embed="rId3"/>
                      <a:stretch>
                        <a:fillRect/>
                      </a:stretch>
                    </p:blipFill>
                    <p:spPr>
                      <a:xfrm>
                        <a:off x="2021840" y="2535617"/>
                        <a:ext cx="2062480" cy="1786765"/>
                      </a:xfrm>
                      <a:prstGeom prst="rect">
                        <a:avLst/>
                      </a:prstGeom>
                    </p:spPr>
                  </p:pic>
                </p:oleObj>
              </mc:Fallback>
            </mc:AlternateContent>
          </a:graphicData>
        </a:graphic>
      </p:graphicFrame>
    </p:spTree>
    <p:extLst>
      <p:ext uri="{BB962C8B-B14F-4D97-AF65-F5344CB8AC3E}">
        <p14:creationId xmlns:p14="http://schemas.microsoft.com/office/powerpoint/2010/main" val="403808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132B-DC9F-4D08-B83C-42B5CA4CA6AE}"/>
              </a:ext>
            </a:extLst>
          </p:cNvPr>
          <p:cNvSpPr>
            <a:spLocks noGrp="1"/>
          </p:cNvSpPr>
          <p:nvPr>
            <p:ph type="title"/>
          </p:nvPr>
        </p:nvSpPr>
        <p:spPr/>
        <p:txBody>
          <a:bodyPr/>
          <a:lstStyle/>
          <a:p>
            <a:r>
              <a:rPr lang="en-IN" dirty="0">
                <a:latin typeface="Lato" panose="020F0502020204030203" pitchFamily="34" charset="0"/>
              </a:rPr>
              <a:t>Working:</a:t>
            </a:r>
          </a:p>
        </p:txBody>
      </p:sp>
      <p:sp>
        <p:nvSpPr>
          <p:cNvPr id="3" name="Content Placeholder 2">
            <a:extLst>
              <a:ext uri="{FF2B5EF4-FFF2-40B4-BE49-F238E27FC236}">
                <a16:creationId xmlns:a16="http://schemas.microsoft.com/office/drawing/2014/main" id="{F574B7EA-415B-46D1-8C95-1F4C9CE6F767}"/>
              </a:ext>
            </a:extLst>
          </p:cNvPr>
          <p:cNvSpPr>
            <a:spLocks noGrp="1"/>
          </p:cNvSpPr>
          <p:nvPr>
            <p:ph idx="1"/>
          </p:nvPr>
        </p:nvSpPr>
        <p:spPr>
          <a:xfrm>
            <a:off x="838200" y="1690688"/>
            <a:ext cx="10515600" cy="4920615"/>
          </a:xfrm>
        </p:spPr>
        <p:txBody>
          <a:bodyPr/>
          <a:lstStyle/>
          <a:p>
            <a:pPr marL="342900" lvl="0" indent="-342900">
              <a:lnSpc>
                <a:spcPct val="107000"/>
              </a:lnSpc>
              <a:buFont typeface="+mj-lt"/>
              <a:buAutoNum type="arabicPeriod"/>
            </a:pPr>
            <a:r>
              <a:rPr lang="en-IN" sz="2400" dirty="0">
                <a:solidFill>
                  <a:srgbClr val="000000"/>
                </a:solidFill>
                <a:effectLst/>
                <a:latin typeface="Calibri" panose="020F0502020204030204" pitchFamily="34" charset="0"/>
                <a:ea typeface="Calibri" panose="020F0502020204030204" pitchFamily="34" charset="0"/>
              </a:rPr>
              <a:t>Initially, the LCD will be off when sensor 1 is triggered the</a:t>
            </a:r>
            <a:r>
              <a:rPr lang="en-IN" sz="2400" b="1" dirty="0">
                <a:solidFill>
                  <a:srgbClr val="000000"/>
                </a:solidFill>
                <a:effectLst/>
                <a:latin typeface="Calibri" panose="020F0502020204030204" pitchFamily="34" charset="0"/>
                <a:ea typeface="Calibri" panose="020F0502020204030204" pitchFamily="34" charset="0"/>
              </a:rPr>
              <a:t> ENTRY</a:t>
            </a:r>
            <a:r>
              <a:rPr lang="en-IN" sz="2400" dirty="0">
                <a:solidFill>
                  <a:srgbClr val="000000"/>
                </a:solidFill>
                <a:effectLst/>
                <a:latin typeface="Calibri" panose="020F0502020204030204" pitchFamily="34" charset="0"/>
                <a:ea typeface="Calibri" panose="020F0502020204030204" pitchFamily="34" charset="0"/>
              </a:rPr>
              <a:t> count is incremented indicating a person has entered. </a:t>
            </a:r>
          </a:p>
          <a:p>
            <a:pPr marL="594360" algn="ctr">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rPr>
              <a:t> </a:t>
            </a:r>
          </a:p>
          <a:p>
            <a:endParaRPr lang="en-IN" dirty="0"/>
          </a:p>
        </p:txBody>
      </p:sp>
      <p:pic>
        <p:nvPicPr>
          <p:cNvPr id="5" name="Picture 4">
            <a:extLst>
              <a:ext uri="{FF2B5EF4-FFF2-40B4-BE49-F238E27FC236}">
                <a16:creationId xmlns:a16="http://schemas.microsoft.com/office/drawing/2014/main" id="{6F5BEEE8-3955-46DC-832D-104A33DF7256}"/>
              </a:ext>
            </a:extLst>
          </p:cNvPr>
          <p:cNvPicPr>
            <a:picLocks noChangeAspect="1"/>
          </p:cNvPicPr>
          <p:nvPr/>
        </p:nvPicPr>
        <p:blipFill rotWithShape="1">
          <a:blip r:embed="rId2">
            <a:extLst>
              <a:ext uri="{28A0092B-C50C-407E-A947-70E740481C1C}">
                <a14:useLocalDpi xmlns:a14="http://schemas.microsoft.com/office/drawing/2010/main" val="0"/>
              </a:ext>
            </a:extLst>
          </a:blip>
          <a:srcRect l="23477" t="16977" r="20939" b="20414"/>
          <a:stretch/>
        </p:blipFill>
        <p:spPr>
          <a:xfrm>
            <a:off x="1564640" y="2641601"/>
            <a:ext cx="8625840" cy="3851274"/>
          </a:xfrm>
          <a:prstGeom prst="rect">
            <a:avLst/>
          </a:prstGeom>
        </p:spPr>
      </p:pic>
    </p:spTree>
    <p:extLst>
      <p:ext uri="{BB962C8B-B14F-4D97-AF65-F5344CB8AC3E}">
        <p14:creationId xmlns:p14="http://schemas.microsoft.com/office/powerpoint/2010/main" val="150935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809C-908D-4FCF-902C-D2C9907DE2B1}"/>
              </a:ext>
            </a:extLst>
          </p:cNvPr>
          <p:cNvSpPr>
            <a:spLocks noGrp="1"/>
          </p:cNvSpPr>
          <p:nvPr>
            <p:ph type="title"/>
          </p:nvPr>
        </p:nvSpPr>
        <p:spPr/>
        <p:txBody>
          <a:bodyPr>
            <a:normAutofit/>
          </a:bodyPr>
          <a:lstStyle/>
          <a:p>
            <a:r>
              <a:rPr lang="en-IN" dirty="0">
                <a:solidFill>
                  <a:srgbClr val="000000"/>
                </a:solidFill>
                <a:latin typeface="Lato" panose="020F0502020204030203" pitchFamily="34" charset="0"/>
              </a:rPr>
              <a:t>Working:</a:t>
            </a:r>
            <a:endParaRPr lang="en-IN" dirty="0">
              <a:latin typeface="Lato" panose="020F0502020204030203" pitchFamily="34" charset="0"/>
            </a:endParaRPr>
          </a:p>
        </p:txBody>
      </p:sp>
      <p:sp>
        <p:nvSpPr>
          <p:cNvPr id="3" name="Content Placeholder 2">
            <a:extLst>
              <a:ext uri="{FF2B5EF4-FFF2-40B4-BE49-F238E27FC236}">
                <a16:creationId xmlns:a16="http://schemas.microsoft.com/office/drawing/2014/main" id="{E38996AC-8498-46F0-B30E-2196E8325EC0}"/>
              </a:ext>
            </a:extLst>
          </p:cNvPr>
          <p:cNvSpPr>
            <a:spLocks noGrp="1"/>
          </p:cNvSpPr>
          <p:nvPr>
            <p:ph idx="1"/>
          </p:nvPr>
        </p:nvSpPr>
        <p:spPr>
          <a:xfrm>
            <a:off x="838200" y="1825624"/>
            <a:ext cx="10515600" cy="5032375"/>
          </a:xfrm>
        </p:spPr>
        <p:txBody>
          <a:bodyPr>
            <a:normAutofit/>
          </a:bodyPr>
          <a:lstStyle/>
          <a:p>
            <a:r>
              <a:rPr lang="en-IN" sz="2400" dirty="0">
                <a:solidFill>
                  <a:srgbClr val="000000"/>
                </a:solidFill>
                <a:effectLst/>
                <a:latin typeface="Calibri" panose="020F0502020204030204" pitchFamily="34" charset="0"/>
                <a:ea typeface="Calibri" panose="020F0502020204030204" pitchFamily="34" charset="0"/>
              </a:rPr>
              <a:t>when sensor 2 is triggered the </a:t>
            </a:r>
            <a:r>
              <a:rPr lang="en-IN" sz="2400" b="1" dirty="0">
                <a:solidFill>
                  <a:srgbClr val="000000"/>
                </a:solidFill>
                <a:effectLst/>
                <a:latin typeface="Calibri" panose="020F0502020204030204" pitchFamily="34" charset="0"/>
                <a:ea typeface="Calibri" panose="020F0502020204030204" pitchFamily="34" charset="0"/>
              </a:rPr>
              <a:t>EXIT</a:t>
            </a:r>
            <a:r>
              <a:rPr lang="en-IN" sz="2400" dirty="0">
                <a:solidFill>
                  <a:srgbClr val="000000"/>
                </a:solidFill>
                <a:effectLst/>
                <a:latin typeface="Calibri" panose="020F0502020204030204" pitchFamily="34" charset="0"/>
                <a:ea typeface="Calibri" panose="020F0502020204030204" pitchFamily="34" charset="0"/>
              </a:rPr>
              <a:t> count is incremented indicating a person has left the premises</a:t>
            </a:r>
            <a:endParaRPr lang="en-IN" sz="2400" dirty="0"/>
          </a:p>
        </p:txBody>
      </p:sp>
      <p:pic>
        <p:nvPicPr>
          <p:cNvPr id="5" name="Picture 4">
            <a:extLst>
              <a:ext uri="{FF2B5EF4-FFF2-40B4-BE49-F238E27FC236}">
                <a16:creationId xmlns:a16="http://schemas.microsoft.com/office/drawing/2014/main" id="{33FAEEE3-71DB-4452-9749-AE4B081F967E}"/>
              </a:ext>
            </a:extLst>
          </p:cNvPr>
          <p:cNvPicPr>
            <a:picLocks noChangeAspect="1"/>
          </p:cNvPicPr>
          <p:nvPr/>
        </p:nvPicPr>
        <p:blipFill rotWithShape="1">
          <a:blip r:embed="rId2">
            <a:extLst>
              <a:ext uri="{28A0092B-C50C-407E-A947-70E740481C1C}">
                <a14:useLocalDpi xmlns:a14="http://schemas.microsoft.com/office/drawing/2010/main" val="0"/>
              </a:ext>
            </a:extLst>
          </a:blip>
          <a:srcRect l="24167" t="19703" r="22667" b="18963"/>
          <a:stretch/>
        </p:blipFill>
        <p:spPr>
          <a:xfrm>
            <a:off x="1183640" y="2519680"/>
            <a:ext cx="9824720" cy="4226560"/>
          </a:xfrm>
          <a:prstGeom prst="rect">
            <a:avLst/>
          </a:prstGeom>
        </p:spPr>
      </p:pic>
    </p:spTree>
    <p:extLst>
      <p:ext uri="{BB962C8B-B14F-4D97-AF65-F5344CB8AC3E}">
        <p14:creationId xmlns:p14="http://schemas.microsoft.com/office/powerpoint/2010/main" val="165151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2096-8607-4E36-BF56-2E0B640D263D}"/>
              </a:ext>
            </a:extLst>
          </p:cNvPr>
          <p:cNvSpPr>
            <a:spLocks noGrp="1"/>
          </p:cNvSpPr>
          <p:nvPr>
            <p:ph type="title"/>
          </p:nvPr>
        </p:nvSpPr>
        <p:spPr/>
        <p:txBody>
          <a:bodyPr/>
          <a:lstStyle/>
          <a:p>
            <a:r>
              <a:rPr lang="en-IN" dirty="0">
                <a:latin typeface="Lato" panose="020F0502020204030203" pitchFamily="34" charset="0"/>
              </a:rPr>
              <a:t>Application:</a:t>
            </a:r>
          </a:p>
        </p:txBody>
      </p:sp>
      <p:sp>
        <p:nvSpPr>
          <p:cNvPr id="3" name="Content Placeholder 2">
            <a:extLst>
              <a:ext uri="{FF2B5EF4-FFF2-40B4-BE49-F238E27FC236}">
                <a16:creationId xmlns:a16="http://schemas.microsoft.com/office/drawing/2014/main" id="{89AEAA95-E3BF-43AD-A9A5-668E14273334}"/>
              </a:ext>
            </a:extLst>
          </p:cNvPr>
          <p:cNvSpPr>
            <a:spLocks noGrp="1"/>
          </p:cNvSpPr>
          <p:nvPr>
            <p:ph idx="1"/>
          </p:nvPr>
        </p:nvSpPr>
        <p:spPr>
          <a:xfrm>
            <a:off x="838200" y="2042161"/>
            <a:ext cx="10515600" cy="2824480"/>
          </a:xfrm>
        </p:spPr>
        <p:txBody>
          <a:bodyPr>
            <a:normAutofit/>
          </a:bodyPr>
          <a:lstStyle/>
          <a:p>
            <a:pPr algn="ctr"/>
            <a:r>
              <a:rPr lang="en-IN" sz="2400" dirty="0">
                <a:solidFill>
                  <a:srgbClr val="000000"/>
                </a:solidFill>
                <a:effectLst/>
                <a:latin typeface="Calibri" panose="020F0502020204030204" pitchFamily="34" charset="0"/>
                <a:ea typeface="Calibri" panose="020F0502020204030204" pitchFamily="34" charset="0"/>
              </a:rPr>
              <a:t>Since it is the time of covid, the government has imposed a lot of restrictions for the safety of its public and so the only limited number of people are allowed to attend any ceremony, festivals or any kind of public gathering so this project helps us to control the number of people and helps them to follow rules and regulations and maintain public safety.</a:t>
            </a:r>
          </a:p>
          <a:p>
            <a:pPr algn="ctr"/>
            <a:endParaRPr lang="en-IN" sz="2400" dirty="0"/>
          </a:p>
        </p:txBody>
      </p:sp>
    </p:spTree>
    <p:extLst>
      <p:ext uri="{BB962C8B-B14F-4D97-AF65-F5344CB8AC3E}">
        <p14:creationId xmlns:p14="http://schemas.microsoft.com/office/powerpoint/2010/main" val="330494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7FE3-4BF3-4900-A6BA-4E0914E78926}"/>
              </a:ext>
            </a:extLst>
          </p:cNvPr>
          <p:cNvSpPr>
            <a:spLocks noGrp="1"/>
          </p:cNvSpPr>
          <p:nvPr>
            <p:ph type="title"/>
          </p:nvPr>
        </p:nvSpPr>
        <p:spPr>
          <a:xfrm>
            <a:off x="1043940" y="2316480"/>
            <a:ext cx="10104120" cy="2479040"/>
          </a:xfrm>
        </p:spPr>
        <p:txBody>
          <a:bodyPr/>
          <a:lstStyle/>
          <a:p>
            <a:pPr algn="ctr"/>
            <a:r>
              <a:rPr lang="en-IN" b="1" dirty="0"/>
              <a:t>THANK YOU</a:t>
            </a:r>
          </a:p>
        </p:txBody>
      </p:sp>
    </p:spTree>
    <p:extLst>
      <p:ext uri="{BB962C8B-B14F-4D97-AF65-F5344CB8AC3E}">
        <p14:creationId xmlns:p14="http://schemas.microsoft.com/office/powerpoint/2010/main" val="59347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DB13-EF1F-4A95-822A-7A2F3DD7AED3}"/>
              </a:ext>
            </a:extLst>
          </p:cNvPr>
          <p:cNvSpPr>
            <a:spLocks noGrp="1"/>
          </p:cNvSpPr>
          <p:nvPr>
            <p:ph type="title"/>
          </p:nvPr>
        </p:nvSpPr>
        <p:spPr/>
        <p:txBody>
          <a:bodyPr>
            <a:normAutofit/>
          </a:bodyPr>
          <a:lstStyle/>
          <a:p>
            <a:r>
              <a:rPr lang="en-IN" sz="3600" dirty="0">
                <a:latin typeface="Lato" panose="020F0502020204030203" pitchFamily="34" charset="0"/>
              </a:rPr>
              <a:t>TABLE OF CONTENTS</a:t>
            </a:r>
          </a:p>
        </p:txBody>
      </p:sp>
      <p:sp>
        <p:nvSpPr>
          <p:cNvPr id="3" name="Content Placeholder 2">
            <a:extLst>
              <a:ext uri="{FF2B5EF4-FFF2-40B4-BE49-F238E27FC236}">
                <a16:creationId xmlns:a16="http://schemas.microsoft.com/office/drawing/2014/main" id="{A00266E0-8EE4-4051-AF0B-14DB85775DAB}"/>
              </a:ext>
            </a:extLst>
          </p:cNvPr>
          <p:cNvSpPr>
            <a:spLocks noGrp="1"/>
          </p:cNvSpPr>
          <p:nvPr>
            <p:ph idx="1"/>
          </p:nvPr>
        </p:nvSpPr>
        <p:spPr>
          <a:xfrm>
            <a:off x="838200" y="1825625"/>
            <a:ext cx="10515600" cy="4827102"/>
          </a:xfrm>
        </p:spPr>
        <p:txBody>
          <a:bodyPr>
            <a:noAutofit/>
          </a:bodyPr>
          <a:lstStyle/>
          <a:p>
            <a:pPr marL="0" indent="0">
              <a:buNone/>
            </a:pPr>
            <a:r>
              <a:rPr lang="en-US" sz="2200" dirty="0"/>
              <a:t>• Introduction </a:t>
            </a:r>
          </a:p>
          <a:p>
            <a:pPr marL="0" indent="0">
              <a:buNone/>
            </a:pPr>
            <a:r>
              <a:rPr lang="en-US" sz="2200" dirty="0"/>
              <a:t>• Circuit components </a:t>
            </a:r>
          </a:p>
          <a:p>
            <a:pPr marL="0" indent="0">
              <a:buNone/>
            </a:pPr>
            <a:r>
              <a:rPr lang="en-US" sz="2200" dirty="0"/>
              <a:t>• Details of components</a:t>
            </a:r>
          </a:p>
          <a:p>
            <a:pPr marL="0" indent="0">
              <a:buNone/>
            </a:pPr>
            <a:r>
              <a:rPr lang="en-US" sz="2200" dirty="0"/>
              <a:t>         1. LCD </a:t>
            </a:r>
          </a:p>
          <a:p>
            <a:pPr marL="0" indent="0">
              <a:buNone/>
            </a:pPr>
            <a:r>
              <a:rPr lang="en-US" sz="2200" dirty="0"/>
              <a:t>         2. 8051 microcontroller </a:t>
            </a:r>
          </a:p>
          <a:p>
            <a:pPr marL="0" indent="0">
              <a:buNone/>
            </a:pPr>
            <a:r>
              <a:rPr lang="en-US" sz="2200" dirty="0"/>
              <a:t>         3. Buttons (Sensors)</a:t>
            </a:r>
          </a:p>
          <a:p>
            <a:pPr marL="0" indent="0">
              <a:buNone/>
            </a:pPr>
            <a:r>
              <a:rPr lang="en-US" sz="2200" dirty="0"/>
              <a:t>• Circuit Diagram </a:t>
            </a:r>
          </a:p>
          <a:p>
            <a:pPr marL="0" indent="0">
              <a:buNone/>
            </a:pPr>
            <a:r>
              <a:rPr lang="en-US" sz="2200" dirty="0"/>
              <a:t>• Algorithm </a:t>
            </a:r>
          </a:p>
          <a:p>
            <a:pPr marL="0" indent="0">
              <a:buNone/>
            </a:pPr>
            <a:r>
              <a:rPr lang="en-US" sz="2200" dirty="0"/>
              <a:t>• Working </a:t>
            </a:r>
          </a:p>
          <a:p>
            <a:pPr marL="0" indent="0">
              <a:buNone/>
            </a:pPr>
            <a:r>
              <a:rPr lang="en-US" sz="2200" dirty="0"/>
              <a:t>• Applications</a:t>
            </a:r>
            <a:endParaRPr lang="en-IN" sz="2200" dirty="0"/>
          </a:p>
        </p:txBody>
      </p:sp>
    </p:spTree>
    <p:extLst>
      <p:ext uri="{BB962C8B-B14F-4D97-AF65-F5344CB8AC3E}">
        <p14:creationId xmlns:p14="http://schemas.microsoft.com/office/powerpoint/2010/main" val="148112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DB13-EF1F-4A95-822A-7A2F3DD7AED3}"/>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A00266E0-8EE4-4051-AF0B-14DB85775DAB}"/>
              </a:ext>
            </a:extLst>
          </p:cNvPr>
          <p:cNvSpPr>
            <a:spLocks noGrp="1"/>
          </p:cNvSpPr>
          <p:nvPr>
            <p:ph idx="1"/>
          </p:nvPr>
        </p:nvSpPr>
        <p:spPr/>
        <p:txBody>
          <a:bodyPr>
            <a:normAutofit lnSpcReduction="10000"/>
          </a:bodyPr>
          <a:lstStyle/>
          <a:p>
            <a:endParaRPr lang="en-US" sz="2400" dirty="0"/>
          </a:p>
          <a:p>
            <a:r>
              <a:rPr lang="en-US" sz="2400" dirty="0"/>
              <a:t>This system explains how to count the number of visitors entering and exiting </a:t>
            </a:r>
          </a:p>
          <a:p>
            <a:pPr marL="0" indent="0">
              <a:buNone/>
            </a:pPr>
            <a:r>
              <a:rPr lang="en-US" sz="2400" dirty="0"/>
              <a:t>   the door . It senses and automatically switches ON and start counting and it is</a:t>
            </a:r>
          </a:p>
          <a:p>
            <a:pPr marL="0" indent="0">
              <a:buNone/>
            </a:pPr>
            <a:r>
              <a:rPr lang="en-US" sz="2400" dirty="0"/>
              <a:t>   displayed on LCD(Liquid crystal display) .</a:t>
            </a:r>
          </a:p>
          <a:p>
            <a:pPr marL="0" indent="0">
              <a:buNone/>
            </a:pPr>
            <a:endParaRPr lang="en-US" sz="2400" dirty="0"/>
          </a:p>
          <a:p>
            <a:r>
              <a:rPr lang="en-US" sz="2400" dirty="0"/>
              <a:t> Using this we can count and control the number of visitors.</a:t>
            </a:r>
          </a:p>
          <a:p>
            <a:endParaRPr lang="en-US" sz="2400" dirty="0"/>
          </a:p>
          <a:p>
            <a:r>
              <a:rPr lang="en-US" sz="2400" dirty="0"/>
              <a:t>In here we are using buttons as sensors which will be present at both </a:t>
            </a:r>
          </a:p>
          <a:p>
            <a:pPr marL="0" indent="0">
              <a:buNone/>
            </a:pPr>
            <a:r>
              <a:rPr lang="en-US" sz="2400" dirty="0"/>
              <a:t>   Entry and Exit doors.</a:t>
            </a:r>
          </a:p>
          <a:p>
            <a:pPr marL="0" indent="0">
              <a:buNone/>
            </a:pPr>
            <a:r>
              <a:rPr lang="en-US" sz="2400" dirty="0"/>
              <a:t>   </a:t>
            </a:r>
            <a:endParaRPr lang="en-IN" sz="2400" dirty="0"/>
          </a:p>
        </p:txBody>
      </p:sp>
    </p:spTree>
    <p:extLst>
      <p:ext uri="{BB962C8B-B14F-4D97-AF65-F5344CB8AC3E}">
        <p14:creationId xmlns:p14="http://schemas.microsoft.com/office/powerpoint/2010/main" val="192329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DB13-EF1F-4A95-822A-7A2F3DD7AED3}"/>
              </a:ext>
            </a:extLst>
          </p:cNvPr>
          <p:cNvSpPr>
            <a:spLocks noGrp="1"/>
          </p:cNvSpPr>
          <p:nvPr>
            <p:ph type="title"/>
          </p:nvPr>
        </p:nvSpPr>
        <p:spPr/>
        <p:txBody>
          <a:bodyPr>
            <a:normAutofit/>
          </a:bodyPr>
          <a:lstStyle/>
          <a:p>
            <a:r>
              <a:rPr lang="en-IN" sz="4000" dirty="0">
                <a:latin typeface="Lato" panose="020F0502020204030203" pitchFamily="34" charset="0"/>
              </a:rPr>
              <a:t>Circuit Component : </a:t>
            </a:r>
          </a:p>
        </p:txBody>
      </p:sp>
      <p:sp>
        <p:nvSpPr>
          <p:cNvPr id="3" name="Content Placeholder 2">
            <a:extLst>
              <a:ext uri="{FF2B5EF4-FFF2-40B4-BE49-F238E27FC236}">
                <a16:creationId xmlns:a16="http://schemas.microsoft.com/office/drawing/2014/main" id="{A00266E0-8EE4-4051-AF0B-14DB85775DAB}"/>
              </a:ext>
            </a:extLst>
          </p:cNvPr>
          <p:cNvSpPr>
            <a:spLocks noGrp="1"/>
          </p:cNvSpPr>
          <p:nvPr>
            <p:ph idx="1"/>
          </p:nvPr>
        </p:nvSpPr>
        <p:spPr/>
        <p:txBody>
          <a:bodyPr>
            <a:normAutofit/>
          </a:bodyPr>
          <a:lstStyle/>
          <a:p>
            <a:endParaRPr lang="en-IN" sz="2400" dirty="0"/>
          </a:p>
          <a:p>
            <a:r>
              <a:rPr lang="en-IN" sz="2400" dirty="0"/>
              <a:t>At89C51 Microcontroller</a:t>
            </a:r>
          </a:p>
          <a:p>
            <a:r>
              <a:rPr lang="en-IN" sz="2400" dirty="0"/>
              <a:t>Liquid crystal display (LCD)</a:t>
            </a:r>
          </a:p>
          <a:p>
            <a:r>
              <a:rPr lang="en-IN" sz="2400" dirty="0"/>
              <a:t>Buttons as Sensors</a:t>
            </a:r>
          </a:p>
        </p:txBody>
      </p:sp>
    </p:spTree>
    <p:extLst>
      <p:ext uri="{BB962C8B-B14F-4D97-AF65-F5344CB8AC3E}">
        <p14:creationId xmlns:p14="http://schemas.microsoft.com/office/powerpoint/2010/main" val="139389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A59F3-A492-45F7-A5D2-CEAFE2645789}"/>
              </a:ext>
            </a:extLst>
          </p:cNvPr>
          <p:cNvSpPr>
            <a:spLocks noGrp="1"/>
          </p:cNvSpPr>
          <p:nvPr>
            <p:ph type="title"/>
          </p:nvPr>
        </p:nvSpPr>
        <p:spPr/>
        <p:txBody>
          <a:bodyPr/>
          <a:lstStyle/>
          <a:p>
            <a:r>
              <a:rPr lang="en-US" dirty="0">
                <a:latin typeface="Lato" panose="020F0502020204030203" pitchFamily="34" charset="0"/>
              </a:rPr>
              <a:t>Details of component:</a:t>
            </a:r>
            <a:endParaRPr lang="en-IN" dirty="0">
              <a:latin typeface="Lato" panose="020F0502020204030203" pitchFamily="34" charset="0"/>
            </a:endParaRPr>
          </a:p>
        </p:txBody>
      </p:sp>
      <p:sp>
        <p:nvSpPr>
          <p:cNvPr id="8" name="Content Placeholder 7">
            <a:extLst>
              <a:ext uri="{FF2B5EF4-FFF2-40B4-BE49-F238E27FC236}">
                <a16:creationId xmlns:a16="http://schemas.microsoft.com/office/drawing/2014/main" id="{3DBDB384-6CCC-4CF8-A40D-92CDAF961488}"/>
              </a:ext>
            </a:extLst>
          </p:cNvPr>
          <p:cNvSpPr>
            <a:spLocks noGrp="1"/>
          </p:cNvSpPr>
          <p:nvPr>
            <p:ph idx="1"/>
          </p:nvPr>
        </p:nvSpPr>
        <p:spPr>
          <a:xfrm>
            <a:off x="731196" y="1504613"/>
            <a:ext cx="10515600" cy="4988262"/>
          </a:xfrm>
        </p:spPr>
        <p:txBody>
          <a:bodyPr>
            <a:normAutofit/>
          </a:bodyPr>
          <a:lstStyle/>
          <a:p>
            <a:r>
              <a:rPr lang="en-US" sz="3200" dirty="0"/>
              <a:t>LCD:</a:t>
            </a:r>
          </a:p>
          <a:p>
            <a:r>
              <a:rPr lang="en-US" sz="2400" dirty="0"/>
              <a:t> LCD (Liquid Crystal Display) screen is an electronic display module .                     16x2 LCD means it can display 16 characters per line and there are 2 such lines. In this LCD each character is displayed in 5x7 pixel matrix. This LCD has two registers, namely, Command and Data. </a:t>
            </a:r>
            <a:endParaRPr lang="en-IN" sz="2400" dirty="0"/>
          </a:p>
        </p:txBody>
      </p:sp>
      <p:pic>
        <p:nvPicPr>
          <p:cNvPr id="10" name="Picture 9">
            <a:extLst>
              <a:ext uri="{FF2B5EF4-FFF2-40B4-BE49-F238E27FC236}">
                <a16:creationId xmlns:a16="http://schemas.microsoft.com/office/drawing/2014/main" id="{A182BCF7-16D0-4897-B6FA-A3B974F11E27}"/>
              </a:ext>
            </a:extLst>
          </p:cNvPr>
          <p:cNvPicPr>
            <a:picLocks noChangeAspect="1"/>
          </p:cNvPicPr>
          <p:nvPr/>
        </p:nvPicPr>
        <p:blipFill rotWithShape="1">
          <a:blip r:embed="rId2">
            <a:extLst>
              <a:ext uri="{28A0092B-C50C-407E-A947-70E740481C1C}">
                <a14:useLocalDpi xmlns:a14="http://schemas.microsoft.com/office/drawing/2010/main" val="0"/>
              </a:ext>
            </a:extLst>
          </a:blip>
          <a:srcRect l="2955" t="29787" r="2294" b="29362"/>
          <a:stretch/>
        </p:blipFill>
        <p:spPr>
          <a:xfrm>
            <a:off x="2846962" y="3998744"/>
            <a:ext cx="6498076" cy="2086583"/>
          </a:xfrm>
          <a:prstGeom prst="rect">
            <a:avLst/>
          </a:prstGeom>
        </p:spPr>
      </p:pic>
    </p:spTree>
    <p:extLst>
      <p:ext uri="{BB962C8B-B14F-4D97-AF65-F5344CB8AC3E}">
        <p14:creationId xmlns:p14="http://schemas.microsoft.com/office/powerpoint/2010/main" val="85489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80A332-6989-4999-97B9-3C0FA8D7701C}"/>
              </a:ext>
            </a:extLst>
          </p:cNvPr>
          <p:cNvSpPr>
            <a:spLocks noGrp="1"/>
          </p:cNvSpPr>
          <p:nvPr>
            <p:ph type="title"/>
          </p:nvPr>
        </p:nvSpPr>
        <p:spPr>
          <a:xfrm>
            <a:off x="838200" y="374853"/>
            <a:ext cx="10515600" cy="1483130"/>
          </a:xfrm>
        </p:spPr>
        <p:txBody>
          <a:bodyPr>
            <a:noAutofit/>
          </a:bodyPr>
          <a:lstStyle/>
          <a:p>
            <a:br>
              <a:rPr lang="en-US" sz="3200" dirty="0">
                <a:latin typeface="Lato" panose="020F0502020204030203" pitchFamily="34" charset="0"/>
              </a:rPr>
            </a:br>
            <a:br>
              <a:rPr lang="en-IN" sz="3200" dirty="0">
                <a:latin typeface="Lato" panose="020F0502020204030203" pitchFamily="34" charset="0"/>
              </a:rPr>
            </a:br>
            <a:br>
              <a:rPr lang="en-IN" sz="3200" dirty="0">
                <a:latin typeface="Lato" panose="020F0502020204030203" pitchFamily="34" charset="0"/>
              </a:rPr>
            </a:br>
            <a:br>
              <a:rPr lang="en-IN" sz="3200" dirty="0">
                <a:latin typeface="Lato" panose="020F0502020204030203" pitchFamily="34" charset="0"/>
              </a:rPr>
            </a:br>
            <a:br>
              <a:rPr lang="en-IN" sz="3200" dirty="0">
                <a:latin typeface="Lato" panose="020F0502020204030203" pitchFamily="34" charset="0"/>
              </a:rPr>
            </a:br>
            <a:r>
              <a:rPr lang="en-IN" sz="3200" dirty="0">
                <a:latin typeface="Lato" panose="020F0502020204030203" pitchFamily="34" charset="0"/>
              </a:rPr>
              <a:t>Buttons as sensors</a:t>
            </a:r>
            <a:br>
              <a:rPr lang="en-IN" sz="3200" dirty="0">
                <a:latin typeface="Lato" panose="020F0502020204030203" pitchFamily="34" charset="0"/>
              </a:rPr>
            </a:br>
            <a:br>
              <a:rPr lang="en-IN" sz="3200" dirty="0">
                <a:latin typeface="Lato" panose="020F0502020204030203" pitchFamily="34" charset="0"/>
              </a:rPr>
            </a:br>
            <a:br>
              <a:rPr lang="en-IN" sz="3200" dirty="0">
                <a:latin typeface="Lato" panose="020F0502020204030203" pitchFamily="34" charset="0"/>
              </a:rPr>
            </a:br>
            <a:r>
              <a:rPr lang="en-US" sz="2800" b="0" i="0" dirty="0">
                <a:solidFill>
                  <a:srgbClr val="202124"/>
                </a:solidFill>
                <a:effectLst/>
                <a:latin typeface="+mn-lt"/>
              </a:rPr>
              <a:t> </a:t>
            </a:r>
            <a:r>
              <a:rPr lang="en-US" sz="2400" b="0" i="0" dirty="0">
                <a:solidFill>
                  <a:srgbClr val="202124"/>
                </a:solidFill>
                <a:effectLst/>
                <a:latin typeface="+mn-lt"/>
              </a:rPr>
              <a:t>A push-button (also spelled pushbutton) or simply button is </a:t>
            </a:r>
            <a:r>
              <a:rPr lang="en-US" sz="2400" b="1" i="0" dirty="0">
                <a:solidFill>
                  <a:srgbClr val="202124"/>
                </a:solidFill>
                <a:effectLst/>
                <a:latin typeface="+mn-lt"/>
              </a:rPr>
              <a:t>a simple switch mechanism to control some aspect of a machine or a process</a:t>
            </a:r>
            <a:r>
              <a:rPr lang="en-US" sz="2400" b="0" i="0" dirty="0">
                <a:solidFill>
                  <a:srgbClr val="202124"/>
                </a:solidFill>
                <a:effectLst/>
                <a:latin typeface="+mn-lt"/>
              </a:rPr>
              <a:t>. Buttons are typically made out of hard material, usually plastic or metal.</a:t>
            </a:r>
            <a:br>
              <a:rPr lang="en-IN" sz="3200" dirty="0"/>
            </a:br>
            <a:br>
              <a:rPr lang="en-IN" sz="3200" dirty="0">
                <a:latin typeface="Lato" panose="020F0502020204030203" pitchFamily="34" charset="0"/>
              </a:rPr>
            </a:br>
            <a:endParaRPr lang="en-IN" sz="3200" dirty="0">
              <a:latin typeface="Lato" panose="020F0502020204030203" pitchFamily="34" charset="0"/>
            </a:endParaRPr>
          </a:p>
        </p:txBody>
      </p:sp>
      <p:pic>
        <p:nvPicPr>
          <p:cNvPr id="6" name="Picture 5">
            <a:extLst>
              <a:ext uri="{FF2B5EF4-FFF2-40B4-BE49-F238E27FC236}">
                <a16:creationId xmlns:a16="http://schemas.microsoft.com/office/drawing/2014/main" id="{B991C264-DD6A-4422-904E-3141DE996F6D}"/>
              </a:ext>
            </a:extLst>
          </p:cNvPr>
          <p:cNvPicPr>
            <a:picLocks noChangeAspect="1"/>
          </p:cNvPicPr>
          <p:nvPr/>
        </p:nvPicPr>
        <p:blipFill rotWithShape="1">
          <a:blip r:embed="rId2">
            <a:extLst>
              <a:ext uri="{28A0092B-C50C-407E-A947-70E740481C1C}">
                <a14:useLocalDpi xmlns:a14="http://schemas.microsoft.com/office/drawing/2010/main" val="0"/>
              </a:ext>
            </a:extLst>
          </a:blip>
          <a:srcRect l="14273" t="2637" r="16312" b="13229"/>
          <a:stretch/>
        </p:blipFill>
        <p:spPr>
          <a:xfrm>
            <a:off x="2762655" y="3429000"/>
            <a:ext cx="5077838" cy="2949101"/>
          </a:xfrm>
          <a:prstGeom prst="rect">
            <a:avLst/>
          </a:prstGeom>
        </p:spPr>
      </p:pic>
    </p:spTree>
    <p:extLst>
      <p:ext uri="{BB962C8B-B14F-4D97-AF65-F5344CB8AC3E}">
        <p14:creationId xmlns:p14="http://schemas.microsoft.com/office/powerpoint/2010/main" val="72970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0F94-9489-47E3-9FDD-1E8BD38585E9}"/>
              </a:ext>
            </a:extLst>
          </p:cNvPr>
          <p:cNvSpPr>
            <a:spLocks noGrp="1"/>
          </p:cNvSpPr>
          <p:nvPr>
            <p:ph type="title"/>
          </p:nvPr>
        </p:nvSpPr>
        <p:spPr/>
        <p:txBody>
          <a:bodyPr/>
          <a:lstStyle/>
          <a:p>
            <a:r>
              <a:rPr lang="en-IN" dirty="0">
                <a:latin typeface="Lato" panose="020F0502020204030203" pitchFamily="34" charset="0"/>
              </a:rPr>
              <a:t>8051 Microcontroller</a:t>
            </a:r>
          </a:p>
        </p:txBody>
      </p:sp>
      <p:sp>
        <p:nvSpPr>
          <p:cNvPr id="3" name="Content Placeholder 2">
            <a:extLst>
              <a:ext uri="{FF2B5EF4-FFF2-40B4-BE49-F238E27FC236}">
                <a16:creationId xmlns:a16="http://schemas.microsoft.com/office/drawing/2014/main" id="{D9512D3E-13B7-43AF-9787-1A6AE67A5856}"/>
              </a:ext>
            </a:extLst>
          </p:cNvPr>
          <p:cNvSpPr>
            <a:spLocks noGrp="1"/>
          </p:cNvSpPr>
          <p:nvPr>
            <p:ph idx="1"/>
          </p:nvPr>
        </p:nvSpPr>
        <p:spPr/>
        <p:txBody>
          <a:bodyPr>
            <a:normAutofit/>
          </a:bodyPr>
          <a:lstStyle/>
          <a:p>
            <a:r>
              <a:rPr lang="en-US" dirty="0"/>
              <a:t>The 8051 is an 8-bit microcontroller with 8 bit data bus and 16-bit address bus. The 16 bit address bus can address a 64K( 216) byte code memory space and a separate 64K byte of data memory space. The 8051 has 4K on-chip read only code memory and 128 bytes of internal Random Access Memory(RAM) . </a:t>
            </a:r>
          </a:p>
          <a:p>
            <a:r>
              <a:rPr lang="en-US" dirty="0"/>
              <a:t> Besides internal RAM, the 8051 has various Special Function Registers (SFR) such as the Accumulator, the B register, and many other control registers. </a:t>
            </a:r>
            <a:endParaRPr lang="en-IN" dirty="0"/>
          </a:p>
        </p:txBody>
      </p:sp>
    </p:spTree>
    <p:extLst>
      <p:ext uri="{BB962C8B-B14F-4D97-AF65-F5344CB8AC3E}">
        <p14:creationId xmlns:p14="http://schemas.microsoft.com/office/powerpoint/2010/main" val="397142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8B3C-4594-4DFE-AC0C-AD0C4E58D5EA}"/>
              </a:ext>
            </a:extLst>
          </p:cNvPr>
          <p:cNvSpPr>
            <a:spLocks noGrp="1"/>
          </p:cNvSpPr>
          <p:nvPr>
            <p:ph type="title"/>
          </p:nvPr>
        </p:nvSpPr>
        <p:spPr/>
        <p:txBody>
          <a:bodyPr/>
          <a:lstStyle/>
          <a:p>
            <a:r>
              <a:rPr lang="en-IN" dirty="0">
                <a:latin typeface="Lato" panose="020F0502020204030203" pitchFamily="34" charset="0"/>
              </a:rPr>
              <a:t>Pin diagram:</a:t>
            </a:r>
          </a:p>
        </p:txBody>
      </p:sp>
      <p:pic>
        <p:nvPicPr>
          <p:cNvPr id="9" name="Content Placeholder 8">
            <a:extLst>
              <a:ext uri="{FF2B5EF4-FFF2-40B4-BE49-F238E27FC236}">
                <a16:creationId xmlns:a16="http://schemas.microsoft.com/office/drawing/2014/main" id="{03B35CDB-2604-4553-9F12-6479F78972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829" y="1864536"/>
            <a:ext cx="4880754" cy="4711362"/>
          </a:xfrm>
        </p:spPr>
      </p:pic>
    </p:spTree>
    <p:extLst>
      <p:ext uri="{BB962C8B-B14F-4D97-AF65-F5344CB8AC3E}">
        <p14:creationId xmlns:p14="http://schemas.microsoft.com/office/powerpoint/2010/main" val="382800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F644-3D9B-48D1-A168-203B1DB20F88}"/>
              </a:ext>
            </a:extLst>
          </p:cNvPr>
          <p:cNvSpPr>
            <a:spLocks noGrp="1"/>
          </p:cNvSpPr>
          <p:nvPr>
            <p:ph type="title"/>
          </p:nvPr>
        </p:nvSpPr>
        <p:spPr/>
        <p:txBody>
          <a:bodyPr>
            <a:normAutofit/>
          </a:bodyPr>
          <a:lstStyle/>
          <a:p>
            <a:r>
              <a:rPr lang="en-IN" sz="3600" i="0" dirty="0">
                <a:effectLst/>
                <a:latin typeface="+mn-lt"/>
              </a:rPr>
              <a:t>Visitor Counter system design </a:t>
            </a:r>
            <a:br>
              <a:rPr lang="en-IN" sz="3600" i="0" dirty="0">
                <a:effectLst/>
                <a:latin typeface="+mn-lt"/>
              </a:rPr>
            </a:br>
            <a:r>
              <a:rPr lang="en-IN" sz="3600" i="0" dirty="0">
                <a:effectLst/>
                <a:latin typeface="+mn-lt"/>
              </a:rPr>
              <a:t>using 8051 Microcontroller Circuit:</a:t>
            </a:r>
            <a:endParaRPr lang="en-IN" sz="3600" dirty="0">
              <a:latin typeface="+mn-lt"/>
            </a:endParaRPr>
          </a:p>
        </p:txBody>
      </p:sp>
      <p:pic>
        <p:nvPicPr>
          <p:cNvPr id="5" name="Content Placeholder 4">
            <a:extLst>
              <a:ext uri="{FF2B5EF4-FFF2-40B4-BE49-F238E27FC236}">
                <a16:creationId xmlns:a16="http://schemas.microsoft.com/office/drawing/2014/main" id="{4B3BD794-66FD-423D-983C-1C1052F538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83" t="16616" r="14999" b="12517"/>
          <a:stretch/>
        </p:blipFill>
        <p:spPr>
          <a:xfrm>
            <a:off x="1242708" y="1690688"/>
            <a:ext cx="9706583" cy="4885210"/>
          </a:xfrm>
        </p:spPr>
      </p:pic>
    </p:spTree>
    <p:extLst>
      <p:ext uri="{BB962C8B-B14F-4D97-AF65-F5344CB8AC3E}">
        <p14:creationId xmlns:p14="http://schemas.microsoft.com/office/powerpoint/2010/main" val="3387910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880</TotalTime>
  <Words>566</Words>
  <Application>Microsoft Office PowerPoint</Application>
  <PresentationFormat>Widescreen</PresentationFormat>
  <Paragraphs>60</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Roboto</vt:lpstr>
      <vt:lpstr>Office Theme</vt:lpstr>
      <vt:lpstr>Microsoft Word Document</vt:lpstr>
      <vt:lpstr>Project presentation   on  Visitor Counter system design  using 8051 Microcontroller    </vt:lpstr>
      <vt:lpstr>TABLE OF CONTENTS</vt:lpstr>
      <vt:lpstr>INTRODUCTION</vt:lpstr>
      <vt:lpstr>Circuit Component : </vt:lpstr>
      <vt:lpstr>Details of component:</vt:lpstr>
      <vt:lpstr>     Buttons as sensors    A push-button (also spelled pushbutton) or simply button is a simple switch mechanism to control some aspect of a machine or a process. Buttons are typically made out of hard material, usually plastic or metal.  </vt:lpstr>
      <vt:lpstr>8051 Microcontroller</vt:lpstr>
      <vt:lpstr>Pin diagram:</vt:lpstr>
      <vt:lpstr>Visitor Counter system design  using 8051 Microcontroller Circuit:</vt:lpstr>
      <vt:lpstr>Algorithm:</vt:lpstr>
      <vt:lpstr>Visitor Counter Program</vt:lpstr>
      <vt:lpstr>Working:</vt:lpstr>
      <vt:lpstr>Working:</vt:lpstr>
      <vt:lpstr>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B M</dc:creator>
  <cp:lastModifiedBy>Varun B M</cp:lastModifiedBy>
  <cp:revision>6</cp:revision>
  <dcterms:created xsi:type="dcterms:W3CDTF">2021-08-10T06:24:41Z</dcterms:created>
  <dcterms:modified xsi:type="dcterms:W3CDTF">2021-08-13T18:55:03Z</dcterms:modified>
</cp:coreProperties>
</file>