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3" r:id="rId4"/>
    <p:sldId id="261" r:id="rId5"/>
    <p:sldId id="262" r:id="rId6"/>
    <p:sldId id="28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95" d="100"/>
          <a:sy n="95" d="100"/>
        </p:scale>
        <p:origin x="67"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nadun94/twitter-sentiments-aapl-stock"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1478527"/>
          </a:xfrm>
        </p:spPr>
        <p:txBody>
          <a:bodyPr>
            <a:normAutofit/>
          </a:bodyPr>
          <a:lstStyle/>
          <a:p>
            <a:r>
              <a:rPr lang="en-US" sz="4800" dirty="0"/>
              <a:t>Stock Market Prediction using Twitter Sentiment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2758508"/>
          </a:xfrm>
        </p:spPr>
        <p:txBody>
          <a:bodyPr>
            <a:normAutofit fontScale="92500" lnSpcReduction="10000"/>
          </a:bodyPr>
          <a:lstStyle/>
          <a:p>
            <a:r>
              <a:rPr lang="en-US" sz="2800" dirty="0"/>
              <a:t>Under the guidance of </a:t>
            </a:r>
          </a:p>
          <a:p>
            <a:r>
              <a:rPr lang="en-US" sz="2800" dirty="0"/>
              <a:t>Prof. Shaun Hayden</a:t>
            </a:r>
          </a:p>
          <a:p>
            <a:r>
              <a:rPr lang="en-US" sz="2800" dirty="0"/>
              <a:t>Submitted by,</a:t>
            </a:r>
          </a:p>
          <a:p>
            <a:r>
              <a:rPr lang="en-US" sz="2800" dirty="0"/>
              <a:t>Varun Changala</a:t>
            </a:r>
          </a:p>
          <a:p>
            <a:r>
              <a:rPr lang="en-US" sz="2800" dirty="0"/>
              <a:t>10537424@mydbs.ie</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7E90-52EE-4B4A-B83D-406793F9261D}"/>
              </a:ext>
            </a:extLst>
          </p:cNvPr>
          <p:cNvSpPr>
            <a:spLocks noGrp="1"/>
          </p:cNvSpPr>
          <p:nvPr>
            <p:ph type="title"/>
          </p:nvPr>
        </p:nvSpPr>
        <p:spPr>
          <a:xfrm>
            <a:off x="913795" y="609600"/>
            <a:ext cx="10353762" cy="1261872"/>
          </a:xfrm>
        </p:spPr>
        <p:txBody>
          <a:bodyPr anchor="ctr">
            <a:normAutofit/>
          </a:bodyPr>
          <a:lstStyle/>
          <a:p>
            <a:r>
              <a:rPr lang="en-IN" dirty="0"/>
              <a:t>LSTM RNN model</a:t>
            </a:r>
          </a:p>
        </p:txBody>
      </p:sp>
      <p:pic>
        <p:nvPicPr>
          <p:cNvPr id="6" name="Picture 5" descr="Graphical user interface, text, application, email&#10;&#10;Description automatically generated">
            <a:extLst>
              <a:ext uri="{FF2B5EF4-FFF2-40B4-BE49-F238E27FC236}">
                <a16:creationId xmlns:a16="http://schemas.microsoft.com/office/drawing/2014/main" id="{BBA9F0C5-473E-4C60-A75C-2374AD899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65" y="1871472"/>
            <a:ext cx="5469835" cy="3734198"/>
          </a:xfrm>
          <a:prstGeom prst="rect">
            <a:avLst/>
          </a:prstGeom>
          <a:noFill/>
        </p:spPr>
      </p:pic>
      <p:sp>
        <p:nvSpPr>
          <p:cNvPr id="3" name="Content Placeholder 2">
            <a:extLst>
              <a:ext uri="{FF2B5EF4-FFF2-40B4-BE49-F238E27FC236}">
                <a16:creationId xmlns:a16="http://schemas.microsoft.com/office/drawing/2014/main" id="{E1B6EC2F-1082-476A-ACB4-8C8882CB2EC3}"/>
              </a:ext>
            </a:extLst>
          </p:cNvPr>
          <p:cNvSpPr>
            <a:spLocks noGrp="1"/>
          </p:cNvSpPr>
          <p:nvPr>
            <p:ph sz="half" idx="2"/>
          </p:nvPr>
        </p:nvSpPr>
        <p:spPr>
          <a:xfrm>
            <a:off x="6410716" y="2076451"/>
            <a:ext cx="4856841" cy="3622672"/>
          </a:xfrm>
        </p:spPr>
        <p:txBody>
          <a:bodyPr anchor="t">
            <a:normAutofit/>
          </a:bodyPr>
          <a:lstStyle/>
          <a:p>
            <a:pPr>
              <a:lnSpc>
                <a:spcPct val="100000"/>
              </a:lnSpc>
            </a:pPr>
            <a:r>
              <a:rPr lang="en-IN" sz="1400"/>
              <a:t>To create a LSTM model we added LSTM layers. The return sequences parameter need to be true everytime we add a new layer, excluding the final layer. The input_shape is the number of time steps and the number of indicators.</a:t>
            </a:r>
          </a:p>
          <a:p>
            <a:pPr>
              <a:lnSpc>
                <a:spcPct val="100000"/>
              </a:lnSpc>
            </a:pPr>
            <a:r>
              <a:rPr lang="en-IN" sz="1400"/>
              <a:t>After each LSTM layer, we add a dropout layer to prevent overfitting. The parameter passed to the dropout layer is the fraction of nodes that will be drop on each epoch, for this demo, we will use a dropout value of 0.2, it means that on each epoch we will randomly drop 20% of the units.</a:t>
            </a:r>
          </a:p>
          <a:p>
            <a:pPr>
              <a:lnSpc>
                <a:spcPct val="100000"/>
              </a:lnSpc>
            </a:pPr>
            <a:r>
              <a:rPr lang="en-IN" sz="1400"/>
              <a:t>The number of units in each LSTM layers, is equal to three times the size of the time window, we are taking three previous closing prices to predict the next closing price. </a:t>
            </a:r>
          </a:p>
          <a:p>
            <a:pPr>
              <a:lnSpc>
                <a:spcPct val="100000"/>
              </a:lnSpc>
            </a:pPr>
            <a:endParaRPr lang="en-IN" sz="1400"/>
          </a:p>
        </p:txBody>
      </p:sp>
    </p:spTree>
    <p:extLst>
      <p:ext uri="{BB962C8B-B14F-4D97-AF65-F5344CB8AC3E}">
        <p14:creationId xmlns:p14="http://schemas.microsoft.com/office/powerpoint/2010/main" val="4187190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6A2F12C-A2ED-4099-9ED0-AFE03051A67D}"/>
              </a:ext>
            </a:extLst>
          </p:cNvPr>
          <p:cNvSpPr>
            <a:spLocks noGrp="1"/>
          </p:cNvSpPr>
          <p:nvPr>
            <p:ph type="title"/>
          </p:nvPr>
        </p:nvSpPr>
        <p:spPr>
          <a:xfrm>
            <a:off x="913795" y="609600"/>
            <a:ext cx="5079501" cy="1261872"/>
          </a:xfrm>
        </p:spPr>
        <p:txBody>
          <a:bodyPr anchor="ctr">
            <a:normAutofit/>
          </a:bodyPr>
          <a:lstStyle/>
          <a:p>
            <a:r>
              <a:rPr lang="en-US" dirty="0"/>
              <a:t>LSTM RNN Result</a:t>
            </a:r>
          </a:p>
        </p:txBody>
      </p:sp>
      <p:sp>
        <p:nvSpPr>
          <p:cNvPr id="11" name="Content Placeholder 2">
            <a:extLst>
              <a:ext uri="{FF2B5EF4-FFF2-40B4-BE49-F238E27FC236}">
                <a16:creationId xmlns:a16="http://schemas.microsoft.com/office/drawing/2014/main" id="{F3C6E6F7-5D39-4A4D-815F-D13333E935D6}"/>
              </a:ext>
            </a:extLst>
          </p:cNvPr>
          <p:cNvSpPr>
            <a:spLocks noGrp="1"/>
          </p:cNvSpPr>
          <p:nvPr>
            <p:ph sz="half" idx="1"/>
          </p:nvPr>
        </p:nvSpPr>
        <p:spPr>
          <a:xfrm>
            <a:off x="913795" y="2076450"/>
            <a:ext cx="4856841" cy="3622671"/>
          </a:xfrm>
        </p:spPr>
        <p:txBody>
          <a:bodyPr anchor="t">
            <a:normAutofit/>
          </a:bodyPr>
          <a:lstStyle/>
          <a:p>
            <a:r>
              <a:rPr lang="en-US" dirty="0"/>
              <a:t>After training the model and making predictions we acquired such results.</a:t>
            </a:r>
          </a:p>
          <a:p>
            <a:pPr lvl="1"/>
            <a:r>
              <a:rPr lang="en-US" sz="2300" dirty="0"/>
              <a:t>Root mean squared error: 0.13338730</a:t>
            </a:r>
          </a:p>
          <a:p>
            <a:pPr lvl="1"/>
            <a:r>
              <a:rPr lang="en-US" sz="2300" dirty="0"/>
              <a:t>R-squared: 0.68007098</a:t>
            </a:r>
          </a:p>
          <a:p>
            <a:pPr lvl="1"/>
            <a:r>
              <a:rPr lang="en-US" sz="2300" dirty="0"/>
              <a:t>We also created a dataframe with the real and predicted values.</a:t>
            </a:r>
          </a:p>
        </p:txBody>
      </p:sp>
      <p:pic>
        <p:nvPicPr>
          <p:cNvPr id="8" name="Picture 7" descr="Text&#10;&#10;Description automatically generated">
            <a:extLst>
              <a:ext uri="{FF2B5EF4-FFF2-40B4-BE49-F238E27FC236}">
                <a16:creationId xmlns:a16="http://schemas.microsoft.com/office/drawing/2014/main" id="{8F2A3A8A-A5EF-4D12-AAB9-E8C16A63A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485" y="1530626"/>
            <a:ext cx="3130253" cy="2653989"/>
          </a:xfrm>
          <a:prstGeom prst="rect">
            <a:avLst/>
          </a:prstGeom>
        </p:spPr>
      </p:pic>
    </p:spTree>
    <p:extLst>
      <p:ext uri="{BB962C8B-B14F-4D97-AF65-F5344CB8AC3E}">
        <p14:creationId xmlns:p14="http://schemas.microsoft.com/office/powerpoint/2010/main" val="106228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4C211BE6-5F25-49EC-8E24-EEB7E14B9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587" y="1924050"/>
            <a:ext cx="7362825" cy="3009900"/>
          </a:xfrm>
          <a:prstGeom prst="rect">
            <a:avLst/>
          </a:prstGeom>
        </p:spPr>
      </p:pic>
    </p:spTree>
    <p:extLst>
      <p:ext uri="{BB962C8B-B14F-4D97-AF65-F5344CB8AC3E}">
        <p14:creationId xmlns:p14="http://schemas.microsoft.com/office/powerpoint/2010/main" val="883165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7606-0D5F-45A7-9D10-3264C92F6C15}"/>
              </a:ext>
            </a:extLst>
          </p:cNvPr>
          <p:cNvSpPr>
            <a:spLocks noGrp="1"/>
          </p:cNvSpPr>
          <p:nvPr>
            <p:ph type="title"/>
          </p:nvPr>
        </p:nvSpPr>
        <p:spPr>
          <a:xfrm>
            <a:off x="913795" y="609600"/>
            <a:ext cx="10353762" cy="1261872"/>
          </a:xfrm>
        </p:spPr>
        <p:txBody>
          <a:bodyPr anchor="ctr">
            <a:normAutofit/>
          </a:bodyPr>
          <a:lstStyle/>
          <a:p>
            <a:r>
              <a:rPr lang="en-IN" dirty="0"/>
              <a:t>Random Forest Regressor model</a:t>
            </a:r>
          </a:p>
        </p:txBody>
      </p:sp>
      <p:sp>
        <p:nvSpPr>
          <p:cNvPr id="9" name="Content Placeholder 2">
            <a:extLst>
              <a:ext uri="{FF2B5EF4-FFF2-40B4-BE49-F238E27FC236}">
                <a16:creationId xmlns:a16="http://schemas.microsoft.com/office/drawing/2014/main" id="{5C7BBAFA-13B5-4E32-B939-F6021B3A8FDF}"/>
              </a:ext>
            </a:extLst>
          </p:cNvPr>
          <p:cNvSpPr>
            <a:spLocks noGrp="1"/>
          </p:cNvSpPr>
          <p:nvPr>
            <p:ph sz="half" idx="1"/>
          </p:nvPr>
        </p:nvSpPr>
        <p:spPr>
          <a:xfrm>
            <a:off x="913795" y="2076450"/>
            <a:ext cx="4856841" cy="3622671"/>
          </a:xfrm>
        </p:spPr>
        <p:txBody>
          <a:bodyPr anchor="t">
            <a:normAutofit/>
          </a:bodyPr>
          <a:lstStyle/>
          <a:p>
            <a:r>
              <a:rPr lang="en-US" dirty="0"/>
              <a:t>We used MinMaxScaler from sklearn to scale all values between 0 and 1. we scale both features and target.</a:t>
            </a:r>
          </a:p>
          <a:p>
            <a:r>
              <a:rPr lang="en-US" dirty="0"/>
              <a:t>We created the RF Regressor instance by giving n_estimators=1000, max_depth=2, bootstrap=False, min_samples_leaf=1.</a:t>
            </a:r>
          </a:p>
        </p:txBody>
      </p:sp>
      <p:pic>
        <p:nvPicPr>
          <p:cNvPr id="6" name="Picture 5" descr="Graphical user interface, text, application, email&#10;&#10;Description automatically generated">
            <a:extLst>
              <a:ext uri="{FF2B5EF4-FFF2-40B4-BE49-F238E27FC236}">
                <a16:creationId xmlns:a16="http://schemas.microsoft.com/office/drawing/2014/main" id="{A9DEF9C6-9000-4EB1-ABAE-6B95DB818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934" y="2076451"/>
            <a:ext cx="4782405" cy="3622672"/>
          </a:xfrm>
          <a:prstGeom prst="rect">
            <a:avLst/>
          </a:prstGeom>
          <a:noFill/>
        </p:spPr>
      </p:pic>
    </p:spTree>
    <p:extLst>
      <p:ext uri="{BB962C8B-B14F-4D97-AF65-F5344CB8AC3E}">
        <p14:creationId xmlns:p14="http://schemas.microsoft.com/office/powerpoint/2010/main" val="322261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97519E7-A5B7-461C-82BC-0A2508CD76EC}"/>
              </a:ext>
            </a:extLst>
          </p:cNvPr>
          <p:cNvSpPr>
            <a:spLocks noGrp="1"/>
          </p:cNvSpPr>
          <p:nvPr>
            <p:ph type="title"/>
          </p:nvPr>
        </p:nvSpPr>
        <p:spPr>
          <a:xfrm>
            <a:off x="913795" y="609600"/>
            <a:ext cx="10353762" cy="1261872"/>
          </a:xfrm>
        </p:spPr>
        <p:txBody>
          <a:bodyPr anchor="ctr">
            <a:normAutofit/>
          </a:bodyPr>
          <a:lstStyle/>
          <a:p>
            <a:r>
              <a:rPr lang="en-US" dirty="0"/>
              <a:t>Random Forest Regressor Result</a:t>
            </a:r>
          </a:p>
        </p:txBody>
      </p:sp>
      <p:sp>
        <p:nvSpPr>
          <p:cNvPr id="11" name="Content Placeholder 2">
            <a:extLst>
              <a:ext uri="{FF2B5EF4-FFF2-40B4-BE49-F238E27FC236}">
                <a16:creationId xmlns:a16="http://schemas.microsoft.com/office/drawing/2014/main" id="{93738AB5-6822-4B16-B086-8AE2D6A9BF1E}"/>
              </a:ext>
            </a:extLst>
          </p:cNvPr>
          <p:cNvSpPr>
            <a:spLocks noGrp="1"/>
          </p:cNvSpPr>
          <p:nvPr>
            <p:ph sz="half" idx="1"/>
          </p:nvPr>
        </p:nvSpPr>
        <p:spPr>
          <a:xfrm>
            <a:off x="913795" y="2076450"/>
            <a:ext cx="4856841" cy="3622671"/>
          </a:xfrm>
        </p:spPr>
        <p:txBody>
          <a:bodyPr anchor="t">
            <a:normAutofit/>
          </a:bodyPr>
          <a:lstStyle/>
          <a:p>
            <a:r>
              <a:rPr lang="en-US" dirty="0"/>
              <a:t>After training the model and making predictions we acquired such results</a:t>
            </a:r>
          </a:p>
          <a:p>
            <a:pPr lvl="1"/>
            <a:r>
              <a:rPr lang="en-US" sz="2300" dirty="0"/>
              <a:t>Root mean squared error: 0.099290351</a:t>
            </a:r>
          </a:p>
          <a:p>
            <a:pPr lvl="1"/>
            <a:r>
              <a:rPr lang="en-US" sz="2300" dirty="0"/>
              <a:t>R-squared: 0.82272858</a:t>
            </a:r>
          </a:p>
          <a:p>
            <a:pPr lvl="1"/>
            <a:r>
              <a:rPr lang="en-US" sz="2300" dirty="0"/>
              <a:t>We also created a dataframe with real and predicted values</a:t>
            </a:r>
          </a:p>
          <a:p>
            <a:pPr lvl="1"/>
            <a:endParaRPr lang="en-US" sz="2300" dirty="0"/>
          </a:p>
        </p:txBody>
      </p:sp>
      <p:pic>
        <p:nvPicPr>
          <p:cNvPr id="6" name="Picture 5" descr="Table&#10;&#10;Description automatically generated">
            <a:extLst>
              <a:ext uri="{FF2B5EF4-FFF2-40B4-BE49-F238E27FC236}">
                <a16:creationId xmlns:a16="http://schemas.microsoft.com/office/drawing/2014/main" id="{CE354710-92F3-425E-987F-1152D1007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55" y="2076451"/>
            <a:ext cx="3498363" cy="3622672"/>
          </a:xfrm>
          <a:prstGeom prst="rect">
            <a:avLst/>
          </a:prstGeom>
          <a:noFill/>
        </p:spPr>
      </p:pic>
    </p:spTree>
    <p:extLst>
      <p:ext uri="{BB962C8B-B14F-4D97-AF65-F5344CB8AC3E}">
        <p14:creationId xmlns:p14="http://schemas.microsoft.com/office/powerpoint/2010/main" val="180663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 histogram&#10;&#10;Description automatically generated">
            <a:extLst>
              <a:ext uri="{FF2B5EF4-FFF2-40B4-BE49-F238E27FC236}">
                <a16:creationId xmlns:a16="http://schemas.microsoft.com/office/drawing/2014/main" id="{540C9E76-2BBE-4CB6-9900-F11824D143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342" y="919353"/>
            <a:ext cx="10511161" cy="5019294"/>
          </a:xfrm>
          <a:noFill/>
        </p:spPr>
      </p:pic>
    </p:spTree>
    <p:extLst>
      <p:ext uri="{BB962C8B-B14F-4D97-AF65-F5344CB8AC3E}">
        <p14:creationId xmlns:p14="http://schemas.microsoft.com/office/powerpoint/2010/main" val="213323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C2C1-2466-431A-B246-2F1188CE40C3}"/>
              </a:ext>
            </a:extLst>
          </p:cNvPr>
          <p:cNvSpPr>
            <a:spLocks noGrp="1"/>
          </p:cNvSpPr>
          <p:nvPr>
            <p:ph type="title"/>
          </p:nvPr>
        </p:nvSpPr>
        <p:spPr>
          <a:xfrm>
            <a:off x="913795" y="609600"/>
            <a:ext cx="10353762" cy="1261872"/>
          </a:xfrm>
        </p:spPr>
        <p:txBody>
          <a:bodyPr anchor="ctr">
            <a:normAutofit/>
          </a:bodyPr>
          <a:lstStyle/>
          <a:p>
            <a:r>
              <a:rPr lang="en-IN" dirty="0"/>
              <a:t>XG Boost model</a:t>
            </a:r>
          </a:p>
        </p:txBody>
      </p:sp>
      <p:sp>
        <p:nvSpPr>
          <p:cNvPr id="9" name="Content Placeholder 2">
            <a:extLst>
              <a:ext uri="{FF2B5EF4-FFF2-40B4-BE49-F238E27FC236}">
                <a16:creationId xmlns:a16="http://schemas.microsoft.com/office/drawing/2014/main" id="{BC9B5AE7-CA43-4480-94F4-DBA8D92A9F21}"/>
              </a:ext>
            </a:extLst>
          </p:cNvPr>
          <p:cNvSpPr>
            <a:spLocks noGrp="1"/>
          </p:cNvSpPr>
          <p:nvPr>
            <p:ph sz="half" idx="1"/>
          </p:nvPr>
        </p:nvSpPr>
        <p:spPr>
          <a:xfrm>
            <a:off x="913795" y="2076450"/>
            <a:ext cx="4856841" cy="3622671"/>
          </a:xfrm>
        </p:spPr>
        <p:txBody>
          <a:bodyPr anchor="t">
            <a:normAutofit/>
          </a:bodyPr>
          <a:lstStyle/>
          <a:p>
            <a:r>
              <a:rPr lang="en-US" dirty="0"/>
              <a:t>We used MinMaxScaler from sklearn to scale all values between 0 and 1. we scale both features and target.</a:t>
            </a:r>
          </a:p>
          <a:p>
            <a:r>
              <a:rPr lang="en-US" dirty="0"/>
              <a:t>We created the XGBoost regressor instance by giving the objective as squarederror and n_estimators= 1000.</a:t>
            </a:r>
          </a:p>
          <a:p>
            <a:endParaRPr lang="en-US" dirty="0"/>
          </a:p>
        </p:txBody>
      </p:sp>
      <p:pic>
        <p:nvPicPr>
          <p:cNvPr id="6" name="Picture 5" descr="Graphical user interface, text&#10;&#10;Description automatically generated">
            <a:extLst>
              <a:ext uri="{FF2B5EF4-FFF2-40B4-BE49-F238E27FC236}">
                <a16:creationId xmlns:a16="http://schemas.microsoft.com/office/drawing/2014/main" id="{7F87C085-25D2-48BD-9986-415A12894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329" y="2076451"/>
            <a:ext cx="3773615" cy="3622672"/>
          </a:xfrm>
          <a:prstGeom prst="rect">
            <a:avLst/>
          </a:prstGeom>
          <a:noFill/>
        </p:spPr>
      </p:pic>
    </p:spTree>
    <p:extLst>
      <p:ext uri="{BB962C8B-B14F-4D97-AF65-F5344CB8AC3E}">
        <p14:creationId xmlns:p14="http://schemas.microsoft.com/office/powerpoint/2010/main" val="3199007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B6FB-4F9D-4F48-8297-BA435C852CAE}"/>
              </a:ext>
            </a:extLst>
          </p:cNvPr>
          <p:cNvSpPr>
            <a:spLocks noGrp="1"/>
          </p:cNvSpPr>
          <p:nvPr>
            <p:ph type="title"/>
          </p:nvPr>
        </p:nvSpPr>
        <p:spPr>
          <a:xfrm>
            <a:off x="913795" y="609600"/>
            <a:ext cx="10353762" cy="1261872"/>
          </a:xfrm>
        </p:spPr>
        <p:txBody>
          <a:bodyPr anchor="ctr">
            <a:normAutofit/>
          </a:bodyPr>
          <a:lstStyle/>
          <a:p>
            <a:r>
              <a:rPr lang="en-IN" dirty="0"/>
              <a:t>XG Boost model Result</a:t>
            </a:r>
          </a:p>
        </p:txBody>
      </p:sp>
      <p:sp>
        <p:nvSpPr>
          <p:cNvPr id="9" name="Content Placeholder 2">
            <a:extLst>
              <a:ext uri="{FF2B5EF4-FFF2-40B4-BE49-F238E27FC236}">
                <a16:creationId xmlns:a16="http://schemas.microsoft.com/office/drawing/2014/main" id="{7FF3EA15-B406-4D18-B7D2-3B0054D4CCE5}"/>
              </a:ext>
            </a:extLst>
          </p:cNvPr>
          <p:cNvSpPr>
            <a:spLocks noGrp="1"/>
          </p:cNvSpPr>
          <p:nvPr>
            <p:ph sz="half" idx="1"/>
          </p:nvPr>
        </p:nvSpPr>
        <p:spPr>
          <a:xfrm>
            <a:off x="913795" y="2076450"/>
            <a:ext cx="4856841" cy="3622671"/>
          </a:xfrm>
        </p:spPr>
        <p:txBody>
          <a:bodyPr anchor="t">
            <a:normAutofit/>
          </a:bodyPr>
          <a:lstStyle/>
          <a:p>
            <a:r>
              <a:rPr lang="en-US" dirty="0"/>
              <a:t>After training the model and making predictions we acquired such results</a:t>
            </a:r>
          </a:p>
          <a:p>
            <a:pPr lvl="1"/>
            <a:r>
              <a:rPr lang="en-US" sz="2300"/>
              <a:t>Root mean squared error: 0.047662971</a:t>
            </a:r>
          </a:p>
          <a:p>
            <a:pPr lvl="1"/>
            <a:r>
              <a:rPr lang="en-US" sz="2300"/>
              <a:t>R squared: 0.95915049</a:t>
            </a:r>
          </a:p>
          <a:p>
            <a:pPr lvl="1"/>
            <a:r>
              <a:rPr lang="en-US" sz="2300"/>
              <a:t>We also created a dataframe with real and predicted values</a:t>
            </a:r>
          </a:p>
          <a:p>
            <a:pPr lvl="1"/>
            <a:endParaRPr lang="en-US" sz="2300"/>
          </a:p>
          <a:p>
            <a:pPr lvl="1"/>
            <a:endParaRPr lang="en-US" sz="2300"/>
          </a:p>
        </p:txBody>
      </p:sp>
      <p:pic>
        <p:nvPicPr>
          <p:cNvPr id="6" name="Picture 5" descr="Text&#10;&#10;Description automatically generated">
            <a:extLst>
              <a:ext uri="{FF2B5EF4-FFF2-40B4-BE49-F238E27FC236}">
                <a16:creationId xmlns:a16="http://schemas.microsoft.com/office/drawing/2014/main" id="{4E674F58-9606-4DCB-A92D-652F88DA2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447" y="2076451"/>
            <a:ext cx="3319378" cy="3622672"/>
          </a:xfrm>
          <a:prstGeom prst="rect">
            <a:avLst/>
          </a:prstGeom>
          <a:noFill/>
        </p:spPr>
      </p:pic>
    </p:spTree>
    <p:extLst>
      <p:ext uri="{BB962C8B-B14F-4D97-AF65-F5344CB8AC3E}">
        <p14:creationId xmlns:p14="http://schemas.microsoft.com/office/powerpoint/2010/main" val="292570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line chart, histogram&#10;&#10;Description automatically generated">
            <a:extLst>
              <a:ext uri="{FF2B5EF4-FFF2-40B4-BE49-F238E27FC236}">
                <a16:creationId xmlns:a16="http://schemas.microsoft.com/office/drawing/2014/main" id="{F1E2375A-4987-496B-A114-142996A2C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50" y="1008984"/>
            <a:ext cx="11950700" cy="4840033"/>
          </a:xfrm>
          <a:noFill/>
        </p:spPr>
      </p:pic>
    </p:spTree>
    <p:extLst>
      <p:ext uri="{BB962C8B-B14F-4D97-AF65-F5344CB8AC3E}">
        <p14:creationId xmlns:p14="http://schemas.microsoft.com/office/powerpoint/2010/main" val="338476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CB45-85E4-4650-9697-65DEF0B48AF9}"/>
              </a:ext>
            </a:extLst>
          </p:cNvPr>
          <p:cNvSpPr>
            <a:spLocks noGrp="1"/>
          </p:cNvSpPr>
          <p:nvPr>
            <p:ph type="title"/>
          </p:nvPr>
        </p:nvSpPr>
        <p:spPr>
          <a:xfrm>
            <a:off x="913795" y="609600"/>
            <a:ext cx="10353762" cy="1261872"/>
          </a:xfrm>
        </p:spPr>
        <p:txBody>
          <a:bodyPr anchor="ctr">
            <a:normAutofit/>
          </a:bodyPr>
          <a:lstStyle/>
          <a:p>
            <a:r>
              <a:rPr lang="en-IN" dirty="0"/>
              <a:t>Classification</a:t>
            </a:r>
          </a:p>
        </p:txBody>
      </p:sp>
      <p:sp>
        <p:nvSpPr>
          <p:cNvPr id="9" name="Content Placeholder 2">
            <a:extLst>
              <a:ext uri="{FF2B5EF4-FFF2-40B4-BE49-F238E27FC236}">
                <a16:creationId xmlns:a16="http://schemas.microsoft.com/office/drawing/2014/main" id="{1CDD1E1E-78E8-4F98-A1E3-EC0B2A1F7C55}"/>
              </a:ext>
            </a:extLst>
          </p:cNvPr>
          <p:cNvSpPr>
            <a:spLocks noGrp="1"/>
          </p:cNvSpPr>
          <p:nvPr>
            <p:ph sz="half" idx="1"/>
          </p:nvPr>
        </p:nvSpPr>
        <p:spPr>
          <a:xfrm>
            <a:off x="913795" y="2076450"/>
            <a:ext cx="4856841" cy="3622671"/>
          </a:xfrm>
        </p:spPr>
        <p:txBody>
          <a:bodyPr anchor="t">
            <a:normAutofit/>
          </a:bodyPr>
          <a:lstStyle/>
          <a:p>
            <a:pPr>
              <a:lnSpc>
                <a:spcPct val="100000"/>
              </a:lnSpc>
            </a:pPr>
            <a:r>
              <a:rPr lang="en-US" sz="1800"/>
              <a:t>The adjusted closing price for Apple stock was converted into binary form based on the  difference in current price vs previous day price.</a:t>
            </a:r>
          </a:p>
          <a:p>
            <a:pPr>
              <a:lnSpc>
                <a:spcPct val="100000"/>
              </a:lnSpc>
            </a:pPr>
            <a:r>
              <a:rPr lang="en-US" sz="1800"/>
              <a:t>This was done to analyze the trend in the market with a rise represented as 1 and a fall in price is represented as 0.</a:t>
            </a:r>
          </a:p>
          <a:p>
            <a:pPr>
              <a:lnSpc>
                <a:spcPct val="100000"/>
              </a:lnSpc>
            </a:pPr>
            <a:r>
              <a:rPr lang="en-US" sz="1800"/>
              <a:t>Twitter polarity scores were used to clarify tweets into positive, negative and neutral sentiments. Binary encoding of these sentiments was used to run the classifier models.</a:t>
            </a:r>
          </a:p>
        </p:txBody>
      </p:sp>
      <p:pic>
        <p:nvPicPr>
          <p:cNvPr id="6" name="Picture 5" descr="Text&#10;&#10;Description automatically generated">
            <a:extLst>
              <a:ext uri="{FF2B5EF4-FFF2-40B4-BE49-F238E27FC236}">
                <a16:creationId xmlns:a16="http://schemas.microsoft.com/office/drawing/2014/main" id="{469E2004-4214-4C69-A518-624B9FCB1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716" y="2127182"/>
            <a:ext cx="4856841" cy="3521210"/>
          </a:xfrm>
          <a:prstGeom prst="rect">
            <a:avLst/>
          </a:prstGeom>
          <a:noFill/>
        </p:spPr>
      </p:pic>
    </p:spTree>
    <p:extLst>
      <p:ext uri="{BB962C8B-B14F-4D97-AF65-F5344CB8AC3E}">
        <p14:creationId xmlns:p14="http://schemas.microsoft.com/office/powerpoint/2010/main" val="110065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2A9F-04DD-4905-ABE6-EE09EDED1E2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F516F6C-8BE9-4EA7-9C9B-9D104077A9C8}"/>
              </a:ext>
            </a:extLst>
          </p:cNvPr>
          <p:cNvSpPr>
            <a:spLocks noGrp="1"/>
          </p:cNvSpPr>
          <p:nvPr>
            <p:ph idx="1"/>
          </p:nvPr>
        </p:nvSpPr>
        <p:spPr/>
        <p:txBody>
          <a:bodyPr>
            <a:normAutofit fontScale="92500" lnSpcReduction="20000"/>
          </a:bodyPr>
          <a:lstStyle/>
          <a:p>
            <a:r>
              <a:rPr lang="en-IN" dirty="0"/>
              <a:t>In the modern world, we rely on digital information just to survive and progress at the same time.</a:t>
            </a:r>
          </a:p>
          <a:p>
            <a:r>
              <a:rPr lang="en-US" dirty="0"/>
              <a:t>As we go through the day-to-day motions, it is important to understand the how this changes our existence and what can be done with this enormous amount of information.</a:t>
            </a:r>
          </a:p>
          <a:p>
            <a:r>
              <a:rPr lang="en-US" dirty="0"/>
              <a:t>A lot of our questions can be answered just based on trends and connections between multiple sentiments.</a:t>
            </a:r>
          </a:p>
          <a:p>
            <a:r>
              <a:rPr lang="en-US" dirty="0"/>
              <a:t>Our study is focusing on the impact of a social media channel i.e. Twitter on the stock prices of the companies listed on NASDAQ.</a:t>
            </a:r>
          </a:p>
          <a:p>
            <a:r>
              <a:rPr lang="en-US" dirty="0"/>
              <a:t>We are trying to find out how a group of tweets can change the values of stocks and can help the company in gaining profit or can cause loss.</a:t>
            </a:r>
            <a:endParaRPr lang="en-IN" dirty="0"/>
          </a:p>
        </p:txBody>
      </p:sp>
    </p:spTree>
    <p:extLst>
      <p:ext uri="{BB962C8B-B14F-4D97-AF65-F5344CB8AC3E}">
        <p14:creationId xmlns:p14="http://schemas.microsoft.com/office/powerpoint/2010/main" val="3391404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BE46-D095-40FC-BF88-20D3FA4E6635}"/>
              </a:ext>
            </a:extLst>
          </p:cNvPr>
          <p:cNvSpPr>
            <a:spLocks noGrp="1"/>
          </p:cNvSpPr>
          <p:nvPr>
            <p:ph type="title"/>
          </p:nvPr>
        </p:nvSpPr>
        <p:spPr>
          <a:xfrm>
            <a:off x="913795" y="609600"/>
            <a:ext cx="10353762" cy="1261872"/>
          </a:xfrm>
        </p:spPr>
        <p:txBody>
          <a:bodyPr anchor="ctr">
            <a:normAutofit/>
          </a:bodyPr>
          <a:lstStyle/>
          <a:p>
            <a:r>
              <a:rPr lang="en-IN" dirty="0"/>
              <a:t>Random Forest Classifier Result</a:t>
            </a:r>
          </a:p>
        </p:txBody>
      </p:sp>
      <p:sp>
        <p:nvSpPr>
          <p:cNvPr id="9" name="Content Placeholder 2">
            <a:extLst>
              <a:ext uri="{FF2B5EF4-FFF2-40B4-BE49-F238E27FC236}">
                <a16:creationId xmlns:a16="http://schemas.microsoft.com/office/drawing/2014/main" id="{7C5CA56F-210B-4FBA-8A9C-B456DA4C84A1}"/>
              </a:ext>
            </a:extLst>
          </p:cNvPr>
          <p:cNvSpPr>
            <a:spLocks noGrp="1"/>
          </p:cNvSpPr>
          <p:nvPr>
            <p:ph sz="half" idx="1"/>
          </p:nvPr>
        </p:nvSpPr>
        <p:spPr>
          <a:xfrm>
            <a:off x="913795" y="2076450"/>
            <a:ext cx="4856841" cy="3622671"/>
          </a:xfrm>
        </p:spPr>
        <p:txBody>
          <a:bodyPr anchor="t">
            <a:normAutofit/>
          </a:bodyPr>
          <a:lstStyle/>
          <a:p>
            <a:r>
              <a:rPr lang="en-US" dirty="0"/>
              <a:t>We created the Random forest model using n_estimators= 500, random_state= 78.</a:t>
            </a:r>
          </a:p>
          <a:p>
            <a:r>
              <a:rPr lang="en-US" dirty="0"/>
              <a:t>After fitting the model and making predictions we acquired an accuracy score of 0.53068592</a:t>
            </a:r>
          </a:p>
          <a:p>
            <a:r>
              <a:rPr lang="en-US" dirty="0"/>
              <a:t>We also generated a confusion matrix for the actual and predicted values.</a:t>
            </a:r>
          </a:p>
        </p:txBody>
      </p:sp>
      <p:pic>
        <p:nvPicPr>
          <p:cNvPr id="6" name="Picture 5" descr="Graphical user interface, text, application&#10;&#10;Description automatically generated">
            <a:extLst>
              <a:ext uri="{FF2B5EF4-FFF2-40B4-BE49-F238E27FC236}">
                <a16:creationId xmlns:a16="http://schemas.microsoft.com/office/drawing/2014/main" id="{D59BD978-9C9B-4323-A954-041AE393A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716" y="3175368"/>
            <a:ext cx="4856841" cy="1424838"/>
          </a:xfrm>
          <a:prstGeom prst="rect">
            <a:avLst/>
          </a:prstGeom>
          <a:noFill/>
        </p:spPr>
      </p:pic>
    </p:spTree>
    <p:extLst>
      <p:ext uri="{BB962C8B-B14F-4D97-AF65-F5344CB8AC3E}">
        <p14:creationId xmlns:p14="http://schemas.microsoft.com/office/powerpoint/2010/main" val="337549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able&#10;&#10;Description automatically generated">
            <a:extLst>
              <a:ext uri="{FF2B5EF4-FFF2-40B4-BE49-F238E27FC236}">
                <a16:creationId xmlns:a16="http://schemas.microsoft.com/office/drawing/2014/main" id="{91AE7CEF-1791-4997-AC0A-010299A0F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677" y="2076450"/>
            <a:ext cx="9905997" cy="3714749"/>
          </a:xfrm>
          <a:noFill/>
        </p:spPr>
      </p:pic>
    </p:spTree>
    <p:extLst>
      <p:ext uri="{BB962C8B-B14F-4D97-AF65-F5344CB8AC3E}">
        <p14:creationId xmlns:p14="http://schemas.microsoft.com/office/powerpoint/2010/main" val="4063841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14CD-362C-4CC5-8417-59663F65D0B5}"/>
              </a:ext>
            </a:extLst>
          </p:cNvPr>
          <p:cNvSpPr>
            <a:spLocks noGrp="1"/>
          </p:cNvSpPr>
          <p:nvPr>
            <p:ph type="title"/>
          </p:nvPr>
        </p:nvSpPr>
        <p:spPr>
          <a:xfrm>
            <a:off x="913795" y="609600"/>
            <a:ext cx="10353762" cy="1261872"/>
          </a:xfrm>
        </p:spPr>
        <p:txBody>
          <a:bodyPr anchor="ctr">
            <a:normAutofit/>
          </a:bodyPr>
          <a:lstStyle/>
          <a:p>
            <a:r>
              <a:rPr lang="en-IN" dirty="0"/>
              <a:t>Gradient Booster Result</a:t>
            </a:r>
          </a:p>
        </p:txBody>
      </p:sp>
      <p:sp>
        <p:nvSpPr>
          <p:cNvPr id="3" name="Content Placeholder 2">
            <a:extLst>
              <a:ext uri="{FF2B5EF4-FFF2-40B4-BE49-F238E27FC236}">
                <a16:creationId xmlns:a16="http://schemas.microsoft.com/office/drawing/2014/main" id="{1B62EF76-FF40-4773-878C-DD93D4C254BB}"/>
              </a:ext>
            </a:extLst>
          </p:cNvPr>
          <p:cNvSpPr>
            <a:spLocks noGrp="1"/>
          </p:cNvSpPr>
          <p:nvPr>
            <p:ph sz="half" idx="1"/>
          </p:nvPr>
        </p:nvSpPr>
        <p:spPr>
          <a:xfrm>
            <a:off x="913795" y="2076450"/>
            <a:ext cx="4856841" cy="3622671"/>
          </a:xfrm>
        </p:spPr>
        <p:txBody>
          <a:bodyPr anchor="t">
            <a:normAutofit/>
          </a:bodyPr>
          <a:lstStyle/>
          <a:p>
            <a:pPr>
              <a:lnSpc>
                <a:spcPct val="100000"/>
              </a:lnSpc>
            </a:pPr>
            <a:r>
              <a:rPr lang="en-IN" sz="1800"/>
              <a:t>We trained the model with different learning rates i.e., 0.05, 0.1, 0.25, 0.5, 0.75, 1 and found out that the model gives best result at 0.75.</a:t>
            </a:r>
          </a:p>
          <a:p>
            <a:pPr>
              <a:lnSpc>
                <a:spcPct val="100000"/>
              </a:lnSpc>
            </a:pPr>
            <a:r>
              <a:rPr lang="en-IN" sz="1800"/>
              <a:t>We created the model using n_estimators= 20, learning_rate= 0.75, max_features= 5, max_depth= 3, random_state= 0. </a:t>
            </a:r>
          </a:p>
          <a:p>
            <a:pPr>
              <a:lnSpc>
                <a:spcPct val="100000"/>
              </a:lnSpc>
            </a:pPr>
            <a:r>
              <a:rPr lang="en-IN" sz="1800"/>
              <a:t>After fitting the model and making predictions we acquired an accuracy of 0.55956678</a:t>
            </a:r>
          </a:p>
          <a:p>
            <a:pPr>
              <a:lnSpc>
                <a:spcPct val="100000"/>
              </a:lnSpc>
            </a:pPr>
            <a:r>
              <a:rPr lang="en-IN" sz="1800"/>
              <a:t>We also generated a confusion matrix with the actual and predicted values</a:t>
            </a:r>
          </a:p>
          <a:p>
            <a:pPr>
              <a:lnSpc>
                <a:spcPct val="100000"/>
              </a:lnSpc>
            </a:pPr>
            <a:endParaRPr lang="en-IN" sz="1800"/>
          </a:p>
        </p:txBody>
      </p:sp>
      <p:pic>
        <p:nvPicPr>
          <p:cNvPr id="5" name="Picture 4" descr="Table&#10;&#10;Description automatically generated with medium confidence">
            <a:extLst>
              <a:ext uri="{FF2B5EF4-FFF2-40B4-BE49-F238E27FC236}">
                <a16:creationId xmlns:a16="http://schemas.microsoft.com/office/drawing/2014/main" id="{0AFAFD9F-B72D-44F4-A859-8B5B3485B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716" y="2984006"/>
            <a:ext cx="4856841" cy="1807562"/>
          </a:xfrm>
          <a:prstGeom prst="rect">
            <a:avLst/>
          </a:prstGeom>
          <a:noFill/>
        </p:spPr>
      </p:pic>
    </p:spTree>
    <p:extLst>
      <p:ext uri="{BB962C8B-B14F-4D97-AF65-F5344CB8AC3E}">
        <p14:creationId xmlns:p14="http://schemas.microsoft.com/office/powerpoint/2010/main" val="622538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receipt, screenshot&#10;&#10;Description automatically generated">
            <a:extLst>
              <a:ext uri="{FF2B5EF4-FFF2-40B4-BE49-F238E27FC236}">
                <a16:creationId xmlns:a16="http://schemas.microsoft.com/office/drawing/2014/main" id="{26C19FEC-2B08-41BB-A286-AC0605E949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7950" y="2076450"/>
            <a:ext cx="9005452" cy="3714749"/>
          </a:xfrm>
          <a:noFill/>
        </p:spPr>
      </p:pic>
    </p:spTree>
    <p:extLst>
      <p:ext uri="{BB962C8B-B14F-4D97-AF65-F5344CB8AC3E}">
        <p14:creationId xmlns:p14="http://schemas.microsoft.com/office/powerpoint/2010/main" val="277374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60F7-C922-43BF-8BA4-8025102059F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B63F56D-F686-4B14-84E1-2F3CEB780F43}"/>
              </a:ext>
            </a:extLst>
          </p:cNvPr>
          <p:cNvSpPr>
            <a:spLocks noGrp="1"/>
          </p:cNvSpPr>
          <p:nvPr>
            <p:ph idx="1"/>
          </p:nvPr>
        </p:nvSpPr>
        <p:spPr/>
        <p:txBody>
          <a:bodyPr/>
          <a:lstStyle/>
          <a:p>
            <a:r>
              <a:rPr lang="en-IN" dirty="0"/>
              <a:t>This project shows that there is evidence of dependence between stock price and twitter sentiment.</a:t>
            </a:r>
          </a:p>
          <a:p>
            <a:r>
              <a:rPr lang="en-IN" dirty="0"/>
              <a:t>The regression approach turned out to be a better approach for predicting apple stock as opposed to the classification approach.</a:t>
            </a:r>
          </a:p>
          <a:p>
            <a:r>
              <a:rPr lang="en-IN" dirty="0"/>
              <a:t>However, this needs to be further investigated to accurately forecast a connection between social media and market behaviour.</a:t>
            </a:r>
          </a:p>
        </p:txBody>
      </p:sp>
    </p:spTree>
    <p:extLst>
      <p:ext uri="{BB962C8B-B14F-4D97-AF65-F5344CB8AC3E}">
        <p14:creationId xmlns:p14="http://schemas.microsoft.com/office/powerpoint/2010/main" val="3013031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5F53-486A-4427-BC3D-01B42D93F792}"/>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C15FD35F-3A0E-48F2-802A-D742AFB4C10C}"/>
              </a:ext>
            </a:extLst>
          </p:cNvPr>
          <p:cNvSpPr>
            <a:spLocks noGrp="1"/>
          </p:cNvSpPr>
          <p:nvPr>
            <p:ph idx="1"/>
          </p:nvPr>
        </p:nvSpPr>
        <p:spPr>
          <a:xfrm>
            <a:off x="913795" y="2076451"/>
            <a:ext cx="10353762" cy="1781676"/>
          </a:xfrm>
        </p:spPr>
        <p:txBody>
          <a:bodyPr/>
          <a:lstStyle/>
          <a:p>
            <a:r>
              <a:rPr lang="en-IN" dirty="0"/>
              <a:t>Tweepy library.</a:t>
            </a:r>
          </a:p>
          <a:p>
            <a:r>
              <a:rPr lang="en-IN" dirty="0"/>
              <a:t>News API headlines with multiple social media platforms.</a:t>
            </a:r>
          </a:p>
          <a:p>
            <a:r>
              <a:rPr lang="en-IN" dirty="0"/>
              <a:t>Large stock data.</a:t>
            </a:r>
          </a:p>
          <a:p>
            <a:endParaRPr lang="en-IN" dirty="0"/>
          </a:p>
          <a:p>
            <a:endParaRPr lang="en-IN" dirty="0"/>
          </a:p>
        </p:txBody>
      </p:sp>
    </p:spTree>
    <p:extLst>
      <p:ext uri="{BB962C8B-B14F-4D97-AF65-F5344CB8AC3E}">
        <p14:creationId xmlns:p14="http://schemas.microsoft.com/office/powerpoint/2010/main" val="3837686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7FEB-B421-4A6E-B4DE-DAB2B526456D}"/>
              </a:ext>
            </a:extLst>
          </p:cNvPr>
          <p:cNvSpPr>
            <a:spLocks noGrp="1"/>
          </p:cNvSpPr>
          <p:nvPr>
            <p:ph type="title"/>
          </p:nvPr>
        </p:nvSpPr>
        <p:spPr>
          <a:xfrm>
            <a:off x="801501" y="2800350"/>
            <a:ext cx="10353762" cy="1257300"/>
          </a:xfrm>
        </p:spPr>
        <p:txBody>
          <a:bodyPr/>
          <a:lstStyle/>
          <a:p>
            <a:r>
              <a:rPr lang="en-IN" dirty="0"/>
              <a:t>THANK YOU </a:t>
            </a:r>
          </a:p>
        </p:txBody>
      </p:sp>
      <p:sp>
        <p:nvSpPr>
          <p:cNvPr id="3" name="Content Placeholder 2">
            <a:extLst>
              <a:ext uri="{FF2B5EF4-FFF2-40B4-BE49-F238E27FC236}">
                <a16:creationId xmlns:a16="http://schemas.microsoft.com/office/drawing/2014/main" id="{DE1D9838-E1CB-48D4-90FB-1CDA7F30C719}"/>
              </a:ext>
            </a:extLst>
          </p:cNvPr>
          <p:cNvSpPr>
            <a:spLocks noGrp="1"/>
          </p:cNvSpPr>
          <p:nvPr>
            <p:ph idx="1"/>
          </p:nvPr>
        </p:nvSpPr>
        <p:spPr>
          <a:xfrm>
            <a:off x="6095999" y="4331368"/>
            <a:ext cx="5171557" cy="1459831"/>
          </a:xfrm>
        </p:spPr>
        <p:txBody>
          <a:bodyPr/>
          <a:lstStyle/>
          <a:p>
            <a:r>
              <a:rPr lang="en-IN" dirty="0"/>
              <a:t>VARUN CHANGALA</a:t>
            </a:r>
          </a:p>
          <a:p>
            <a:pPr lvl="8"/>
            <a:r>
              <a:rPr lang="en-IN" dirty="0"/>
              <a:t>10537424@mydbs.ie</a:t>
            </a:r>
          </a:p>
        </p:txBody>
      </p:sp>
    </p:spTree>
    <p:extLst>
      <p:ext uri="{BB962C8B-B14F-4D97-AF65-F5344CB8AC3E}">
        <p14:creationId xmlns:p14="http://schemas.microsoft.com/office/powerpoint/2010/main" val="2910445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A3A3-17A9-4B11-ADE8-2A16EF507587}"/>
              </a:ext>
            </a:extLst>
          </p:cNvPr>
          <p:cNvSpPr>
            <a:spLocks noGrp="1"/>
          </p:cNvSpPr>
          <p:nvPr>
            <p:ph type="title"/>
          </p:nvPr>
        </p:nvSpPr>
        <p:spPr/>
        <p:txBody>
          <a:bodyPr/>
          <a:lstStyle/>
          <a:p>
            <a:r>
              <a:rPr lang="en-IN" dirty="0"/>
              <a:t>Research Aim and Objective</a:t>
            </a:r>
          </a:p>
        </p:txBody>
      </p:sp>
      <p:sp>
        <p:nvSpPr>
          <p:cNvPr id="3" name="Content Placeholder 2">
            <a:extLst>
              <a:ext uri="{FF2B5EF4-FFF2-40B4-BE49-F238E27FC236}">
                <a16:creationId xmlns:a16="http://schemas.microsoft.com/office/drawing/2014/main" id="{D206D0AB-5695-488B-825A-931184AD918B}"/>
              </a:ext>
            </a:extLst>
          </p:cNvPr>
          <p:cNvSpPr>
            <a:spLocks noGrp="1"/>
          </p:cNvSpPr>
          <p:nvPr>
            <p:ph idx="1"/>
          </p:nvPr>
        </p:nvSpPr>
        <p:spPr/>
        <p:txBody>
          <a:bodyPr/>
          <a:lstStyle/>
          <a:p>
            <a:r>
              <a:rPr lang="en-IN" dirty="0"/>
              <a:t>To download twitter data using the #Apple or #AAPL.</a:t>
            </a:r>
          </a:p>
          <a:p>
            <a:r>
              <a:rPr lang="en-IN" dirty="0"/>
              <a:t>To download the stock data matching with the same timeline of the twitter data.</a:t>
            </a:r>
          </a:p>
          <a:p>
            <a:r>
              <a:rPr lang="en-IN" dirty="0"/>
              <a:t>To find the sentiment of the tweets using python.</a:t>
            </a:r>
          </a:p>
          <a:p>
            <a:r>
              <a:rPr lang="en-IN" dirty="0"/>
              <a:t>To prove the correlation between the twitter and stock data.</a:t>
            </a:r>
          </a:p>
          <a:p>
            <a:r>
              <a:rPr lang="en-IN" dirty="0"/>
              <a:t>To apply multiple regression and correlation models to find the best model.</a:t>
            </a:r>
          </a:p>
          <a:p>
            <a:endParaRPr lang="en-IN" dirty="0"/>
          </a:p>
        </p:txBody>
      </p:sp>
    </p:spTree>
    <p:extLst>
      <p:ext uri="{BB962C8B-B14F-4D97-AF65-F5344CB8AC3E}">
        <p14:creationId xmlns:p14="http://schemas.microsoft.com/office/powerpoint/2010/main" val="189646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0552-5EA3-40CA-9613-981642605614}"/>
              </a:ext>
            </a:extLst>
          </p:cNvPr>
          <p:cNvSpPr>
            <a:spLocks noGrp="1"/>
          </p:cNvSpPr>
          <p:nvPr>
            <p:ph type="title"/>
          </p:nvPr>
        </p:nvSpPr>
        <p:spPr>
          <a:xfrm>
            <a:off x="913795" y="609600"/>
            <a:ext cx="5182205" cy="1261872"/>
          </a:xfrm>
        </p:spPr>
        <p:txBody>
          <a:bodyPr anchor="ctr">
            <a:normAutofit/>
          </a:bodyPr>
          <a:lstStyle/>
          <a:p>
            <a:r>
              <a:rPr lang="en-IN" dirty="0"/>
              <a:t>Dataset : Twitter</a:t>
            </a:r>
          </a:p>
        </p:txBody>
      </p:sp>
      <p:sp>
        <p:nvSpPr>
          <p:cNvPr id="3" name="Content Placeholder 2">
            <a:extLst>
              <a:ext uri="{FF2B5EF4-FFF2-40B4-BE49-F238E27FC236}">
                <a16:creationId xmlns:a16="http://schemas.microsoft.com/office/drawing/2014/main" id="{5E3153D1-2E71-4EE4-B1EC-BFD2F7D90595}"/>
              </a:ext>
            </a:extLst>
          </p:cNvPr>
          <p:cNvSpPr>
            <a:spLocks noGrp="1"/>
          </p:cNvSpPr>
          <p:nvPr>
            <p:ph sz="half" idx="1"/>
          </p:nvPr>
        </p:nvSpPr>
        <p:spPr>
          <a:xfrm>
            <a:off x="913795" y="2076450"/>
            <a:ext cx="4856841" cy="3622671"/>
          </a:xfrm>
        </p:spPr>
        <p:txBody>
          <a:bodyPr anchor="t">
            <a:normAutofit fontScale="77500" lnSpcReduction="20000"/>
          </a:bodyPr>
          <a:lstStyle/>
          <a:p>
            <a:r>
              <a:rPr lang="en-IN" dirty="0"/>
              <a:t>Why Twitter ?</a:t>
            </a:r>
          </a:p>
          <a:p>
            <a:pPr lvl="1"/>
            <a:r>
              <a:rPr lang="en-IN" sz="2300" dirty="0"/>
              <a:t>Twitter is a rich source of real-time information regarding current social trends and opinions.</a:t>
            </a:r>
          </a:p>
          <a:p>
            <a:pPr lvl="1"/>
            <a:r>
              <a:rPr lang="en-CA" sz="2000" b="1" spc="0" dirty="0">
                <a:solidFill>
                  <a:schemeClr val="tx1">
                    <a:lumMod val="85000"/>
                  </a:schemeClr>
                </a:solidFill>
                <a:latin typeface="Times New Roman" panose="02020603050405020304" pitchFamily="18" charset="0"/>
                <a:cs typeface="Times New Roman" panose="02020603050405020304" pitchFamily="18" charset="0"/>
              </a:rPr>
              <a:t>Twitter Data: </a:t>
            </a:r>
            <a:r>
              <a:rPr lang="en-CA" sz="2000" spc="0" dirty="0">
                <a:solidFill>
                  <a:schemeClr val="tx1">
                    <a:lumMod val="85000"/>
                  </a:schemeClr>
                </a:solidFill>
                <a:latin typeface="Times New Roman" panose="02020603050405020304" pitchFamily="18" charset="0"/>
                <a:cs typeface="Times New Roman" panose="02020603050405020304" pitchFamily="18" charset="0"/>
              </a:rPr>
              <a:t>Data from Kaggle </a:t>
            </a:r>
            <a:r>
              <a:rPr lang="en-CA" sz="1600" i="1" spc="0" dirty="0">
                <a:solidFill>
                  <a:schemeClr val="tx1">
                    <a:lumMod val="85000"/>
                  </a:schemeClr>
                </a:solidFill>
                <a:latin typeface="Times New Roman" panose="02020603050405020304" pitchFamily="18" charset="0"/>
                <a:cs typeface="Times New Roman" panose="02020603050405020304" pitchFamily="18" charset="0"/>
              </a:rPr>
              <a:t>(</a:t>
            </a:r>
            <a:r>
              <a:rPr lang="en-CA" sz="1600" i="1" spc="0" dirty="0">
                <a:solidFill>
                  <a:schemeClr val="tx1">
                    <a:lumMod val="8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https://www.kaggle.com/nadun94/twitter-sentiments-aapl-stock</a:t>
            </a:r>
            <a:r>
              <a:rPr lang="en-CA" sz="1600" i="1" spc="0" dirty="0">
                <a:solidFill>
                  <a:schemeClr val="tx1">
                    <a:lumMod val="85000"/>
                  </a:schemeClr>
                </a:solidFill>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The consumer of today is not as rational as before and their decisions can be changed easily, due to this the stock prices can drastically go up or down just because of a tweet. </a:t>
            </a:r>
          </a:p>
          <a:p>
            <a:pPr lvl="1"/>
            <a:r>
              <a:rPr lang="en-CA" sz="2000" spc="0" dirty="0">
                <a:solidFill>
                  <a:schemeClr val="tx1"/>
                </a:solidFill>
                <a:latin typeface="Times New Roman" panose="02020603050405020304" pitchFamily="18" charset="0"/>
                <a:cs typeface="Times New Roman" panose="02020603050405020304" pitchFamily="18" charset="0"/>
              </a:rPr>
              <a:t>The dataset contains 922 rows and 9 columns.</a:t>
            </a:r>
          </a:p>
          <a:p>
            <a:pPr lvl="1"/>
            <a:endParaRPr lang="en-CA" sz="1600" i="1" spc="0" dirty="0">
              <a:solidFill>
                <a:schemeClr val="tx1"/>
              </a:solidFill>
              <a:latin typeface="Times New Roman" panose="02020603050405020304" pitchFamily="18" charset="0"/>
              <a:cs typeface="Times New Roman" panose="02020603050405020304" pitchFamily="18" charset="0"/>
            </a:endParaRPr>
          </a:p>
          <a:p>
            <a:pPr lvl="1"/>
            <a:endParaRPr lang="en-IN" sz="2300" dirty="0"/>
          </a:p>
          <a:p>
            <a:pPr lvl="1"/>
            <a:endParaRPr lang="en-IN" sz="2300" dirty="0"/>
          </a:p>
          <a:p>
            <a:endParaRPr lang="en-IN" dirty="0"/>
          </a:p>
        </p:txBody>
      </p:sp>
      <p:pic>
        <p:nvPicPr>
          <p:cNvPr id="4" name="Picture 3">
            <a:extLst>
              <a:ext uri="{FF2B5EF4-FFF2-40B4-BE49-F238E27FC236}">
                <a16:creationId xmlns:a16="http://schemas.microsoft.com/office/drawing/2014/main" id="{75587F15-4816-4423-A1F6-023C953BDD7F}"/>
              </a:ext>
            </a:extLst>
          </p:cNvPr>
          <p:cNvPicPr>
            <a:picLocks noChangeAspect="1"/>
          </p:cNvPicPr>
          <p:nvPr/>
        </p:nvPicPr>
        <p:blipFill>
          <a:blip r:embed="rId3"/>
          <a:stretch>
            <a:fillRect/>
          </a:stretch>
        </p:blipFill>
        <p:spPr>
          <a:xfrm rot="21600000">
            <a:off x="6926489" y="1598676"/>
            <a:ext cx="4856841" cy="2911134"/>
          </a:xfrm>
          <a:prstGeom prst="rect">
            <a:avLst/>
          </a:prstGeom>
          <a:noFill/>
        </p:spPr>
      </p:pic>
    </p:spTree>
    <p:extLst>
      <p:ext uri="{BB962C8B-B14F-4D97-AF65-F5344CB8AC3E}">
        <p14:creationId xmlns:p14="http://schemas.microsoft.com/office/powerpoint/2010/main" val="21782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3007-A21A-4790-BF71-BD3C6844752F}"/>
              </a:ext>
            </a:extLst>
          </p:cNvPr>
          <p:cNvSpPr>
            <a:spLocks noGrp="1"/>
          </p:cNvSpPr>
          <p:nvPr>
            <p:ph type="title"/>
          </p:nvPr>
        </p:nvSpPr>
        <p:spPr>
          <a:xfrm>
            <a:off x="913795" y="609600"/>
            <a:ext cx="5182205" cy="1261872"/>
          </a:xfrm>
        </p:spPr>
        <p:txBody>
          <a:bodyPr anchor="ctr">
            <a:normAutofit/>
          </a:bodyPr>
          <a:lstStyle/>
          <a:p>
            <a:r>
              <a:rPr lang="en-IN" dirty="0"/>
              <a:t>Dataset : Apple Inc.</a:t>
            </a:r>
          </a:p>
        </p:txBody>
      </p:sp>
      <p:sp>
        <p:nvSpPr>
          <p:cNvPr id="3" name="Content Placeholder 2">
            <a:extLst>
              <a:ext uri="{FF2B5EF4-FFF2-40B4-BE49-F238E27FC236}">
                <a16:creationId xmlns:a16="http://schemas.microsoft.com/office/drawing/2014/main" id="{ABBD2F84-1504-4DBA-870E-8522B7EA0199}"/>
              </a:ext>
            </a:extLst>
          </p:cNvPr>
          <p:cNvSpPr>
            <a:spLocks noGrp="1"/>
          </p:cNvSpPr>
          <p:nvPr>
            <p:ph sz="half" idx="1"/>
          </p:nvPr>
        </p:nvSpPr>
        <p:spPr>
          <a:xfrm>
            <a:off x="913795" y="2076450"/>
            <a:ext cx="4856841" cy="3622671"/>
          </a:xfrm>
        </p:spPr>
        <p:txBody>
          <a:bodyPr anchor="t">
            <a:normAutofit fontScale="92500" lnSpcReduction="20000"/>
          </a:bodyPr>
          <a:lstStyle/>
          <a:p>
            <a:pPr>
              <a:lnSpc>
                <a:spcPct val="90000"/>
              </a:lnSpc>
            </a:pPr>
            <a:r>
              <a:rPr lang="en-IN" sz="1800" dirty="0"/>
              <a:t>Why stocks of Apple Inc?</a:t>
            </a:r>
          </a:p>
          <a:p>
            <a:pPr lvl="1">
              <a:lnSpc>
                <a:spcPct val="90000"/>
              </a:lnSpc>
            </a:pPr>
            <a:r>
              <a:rPr lang="en-IN" sz="1800" dirty="0"/>
              <a:t>Apple Inc. is the first trillion dollar company with many users/haters around the world.</a:t>
            </a:r>
          </a:p>
          <a:p>
            <a:pPr lvl="1">
              <a:lnSpc>
                <a:spcPct val="90000"/>
              </a:lnSpc>
            </a:pPr>
            <a:r>
              <a:rPr lang="en-IN" sz="1800" dirty="0"/>
              <a:t>As they release new models ever year with a different operating system competing with many other companies.</a:t>
            </a:r>
          </a:p>
          <a:p>
            <a:pPr lvl="1">
              <a:lnSpc>
                <a:spcPct val="90000"/>
              </a:lnSpc>
            </a:pPr>
            <a:r>
              <a:rPr lang="en-CA" sz="1800" b="1" spc="0" dirty="0"/>
              <a:t>Stock Data: </a:t>
            </a:r>
            <a:r>
              <a:rPr lang="en-CA" sz="1800" spc="0" dirty="0"/>
              <a:t>Stock Price of Apple from Yahoo Finance from Jan 01, 2016 to Aug 31, 2019.</a:t>
            </a:r>
          </a:p>
          <a:p>
            <a:pPr lvl="1">
              <a:lnSpc>
                <a:spcPct val="90000"/>
              </a:lnSpc>
            </a:pPr>
            <a:r>
              <a:rPr lang="en-IN" sz="1800" dirty="0"/>
              <a:t>We considered the stock data of the company while they took the drastic decision of removing the headphone jock from their new iPhone.  </a:t>
            </a:r>
          </a:p>
          <a:p>
            <a:pPr lvl="1">
              <a:lnSpc>
                <a:spcPct val="90000"/>
              </a:lnSpc>
            </a:pPr>
            <a:r>
              <a:rPr lang="en-IN" sz="1800" dirty="0"/>
              <a:t>The dataset contains data from which the stock market was open for making upto 265 days.</a:t>
            </a:r>
          </a:p>
          <a:p>
            <a:pPr lvl="1">
              <a:lnSpc>
                <a:spcPct val="90000"/>
              </a:lnSpc>
            </a:pPr>
            <a:endParaRPr lang="en-IN" sz="1600" dirty="0"/>
          </a:p>
        </p:txBody>
      </p:sp>
      <p:pic>
        <p:nvPicPr>
          <p:cNvPr id="7" name="Picture 6" descr="A screenshot of a computer&#10;&#10;Description automatically generated with medium confidence">
            <a:extLst>
              <a:ext uri="{FF2B5EF4-FFF2-40B4-BE49-F238E27FC236}">
                <a16:creationId xmlns:a16="http://schemas.microsoft.com/office/drawing/2014/main" id="{7070D0B8-FC8C-4C0B-9293-6EBAFA287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716" y="685801"/>
            <a:ext cx="5426788" cy="4671390"/>
          </a:xfrm>
          <a:prstGeom prst="rect">
            <a:avLst/>
          </a:prstGeom>
          <a:noFill/>
        </p:spPr>
      </p:pic>
    </p:spTree>
    <p:extLst>
      <p:ext uri="{BB962C8B-B14F-4D97-AF65-F5344CB8AC3E}">
        <p14:creationId xmlns:p14="http://schemas.microsoft.com/office/powerpoint/2010/main" val="66010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a:extLst>
              <a:ext uri="{FF2B5EF4-FFF2-40B4-BE49-F238E27FC236}">
                <a16:creationId xmlns:a16="http://schemas.microsoft.com/office/drawing/2014/main" id="{B41CF644-4069-4751-B187-C94CC622D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370" y="2076450"/>
            <a:ext cx="8442611" cy="3714749"/>
          </a:xfrm>
          <a:noFill/>
        </p:spPr>
      </p:pic>
    </p:spTree>
    <p:extLst>
      <p:ext uri="{BB962C8B-B14F-4D97-AF65-F5344CB8AC3E}">
        <p14:creationId xmlns:p14="http://schemas.microsoft.com/office/powerpoint/2010/main" val="119690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9508-D3C6-4CE0-9926-C004D67D9C6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CDAD113C-7046-4DAB-9520-54A785EF3995}"/>
              </a:ext>
            </a:extLst>
          </p:cNvPr>
          <p:cNvSpPr>
            <a:spLocks noGrp="1"/>
          </p:cNvSpPr>
          <p:nvPr>
            <p:ph idx="1"/>
          </p:nvPr>
        </p:nvSpPr>
        <p:spPr>
          <a:xfrm>
            <a:off x="913795" y="2076451"/>
            <a:ext cx="10353762" cy="3747300"/>
          </a:xfrm>
        </p:spPr>
        <p:txBody>
          <a:bodyPr>
            <a:normAutofit fontScale="92500" lnSpcReduction="10000"/>
          </a:bodyPr>
          <a:lstStyle/>
          <a:p>
            <a:r>
              <a:rPr lang="en-IN" dirty="0"/>
              <a:t>REGRESSION Models used:	</a:t>
            </a:r>
          </a:p>
          <a:p>
            <a:r>
              <a:rPr lang="en-IN" dirty="0"/>
              <a:t>LSTM RNN</a:t>
            </a:r>
          </a:p>
          <a:p>
            <a:r>
              <a:rPr lang="en-IN" dirty="0"/>
              <a:t>Random Forest Regressor</a:t>
            </a:r>
          </a:p>
          <a:p>
            <a:r>
              <a:rPr lang="en-IN" dirty="0"/>
              <a:t>XG Boost Regressor</a:t>
            </a:r>
          </a:p>
          <a:p>
            <a:endParaRPr lang="en-IN" dirty="0"/>
          </a:p>
          <a:p>
            <a:r>
              <a:rPr lang="en-IN" dirty="0"/>
              <a:t>CLASSIFICATION Models used:</a:t>
            </a:r>
          </a:p>
          <a:p>
            <a:r>
              <a:rPr lang="en-IN" dirty="0"/>
              <a:t>Random Forest Classifier</a:t>
            </a:r>
          </a:p>
          <a:p>
            <a:r>
              <a:rPr lang="en-IN" dirty="0"/>
              <a:t>Gradient Booster</a:t>
            </a:r>
          </a:p>
          <a:p>
            <a:pPr lvl="1"/>
            <a:endParaRPr lang="en-IN" dirty="0"/>
          </a:p>
          <a:p>
            <a:pPr lvl="1"/>
            <a:endParaRPr lang="en-IN" dirty="0"/>
          </a:p>
          <a:p>
            <a:pPr lvl="1"/>
            <a:endParaRPr lang="en-IN" dirty="0"/>
          </a:p>
          <a:p>
            <a:endParaRPr lang="en-IN" dirty="0"/>
          </a:p>
          <a:p>
            <a:endParaRPr lang="en-IN" dirty="0"/>
          </a:p>
        </p:txBody>
      </p:sp>
      <p:pic>
        <p:nvPicPr>
          <p:cNvPr id="5" name="Picture 2">
            <a:extLst>
              <a:ext uri="{FF2B5EF4-FFF2-40B4-BE49-F238E27FC236}">
                <a16:creationId xmlns:a16="http://schemas.microsoft.com/office/drawing/2014/main" id="{80DB3537-5A43-4A6B-83BE-47D22D244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415" y="2179197"/>
            <a:ext cx="5221108" cy="249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94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65DB-2732-43D7-8AB4-CFC403645CE9}"/>
              </a:ext>
            </a:extLst>
          </p:cNvPr>
          <p:cNvSpPr>
            <a:spLocks noGrp="1"/>
          </p:cNvSpPr>
          <p:nvPr>
            <p:ph type="title"/>
          </p:nvPr>
        </p:nvSpPr>
        <p:spPr>
          <a:xfrm>
            <a:off x="913795" y="609600"/>
            <a:ext cx="10353762" cy="1261872"/>
          </a:xfrm>
        </p:spPr>
        <p:txBody>
          <a:bodyPr anchor="ctr">
            <a:normAutofit/>
          </a:bodyPr>
          <a:lstStyle/>
          <a:p>
            <a:r>
              <a:rPr lang="en-IN" dirty="0"/>
              <a:t>Regression</a:t>
            </a:r>
          </a:p>
        </p:txBody>
      </p:sp>
      <p:sp>
        <p:nvSpPr>
          <p:cNvPr id="3" name="Content Placeholder 2">
            <a:extLst>
              <a:ext uri="{FF2B5EF4-FFF2-40B4-BE49-F238E27FC236}">
                <a16:creationId xmlns:a16="http://schemas.microsoft.com/office/drawing/2014/main" id="{D2D687AD-3D0A-40B8-8EBE-8EE4D323A207}"/>
              </a:ext>
            </a:extLst>
          </p:cNvPr>
          <p:cNvSpPr>
            <a:spLocks noGrp="1"/>
          </p:cNvSpPr>
          <p:nvPr>
            <p:ph sz="half" idx="1"/>
          </p:nvPr>
        </p:nvSpPr>
        <p:spPr>
          <a:xfrm>
            <a:off x="913795" y="2076450"/>
            <a:ext cx="4856841" cy="3622671"/>
          </a:xfrm>
        </p:spPr>
        <p:txBody>
          <a:bodyPr anchor="t">
            <a:normAutofit/>
          </a:bodyPr>
          <a:lstStyle/>
          <a:p>
            <a:pPr>
              <a:lnSpc>
                <a:spcPct val="100000"/>
              </a:lnSpc>
            </a:pPr>
            <a:r>
              <a:rPr lang="en-IN" sz="1600" dirty="0"/>
              <a:t>From the main dataset we created a new dataframe which contains only the adjusted closing price of the stock, polarity of the tweets, twitter volume.</a:t>
            </a:r>
          </a:p>
          <a:p>
            <a:pPr>
              <a:lnSpc>
                <a:spcPct val="100000"/>
              </a:lnSpc>
            </a:pPr>
            <a:r>
              <a:rPr lang="en-IN" sz="1600" dirty="0"/>
              <a:t>Then we also calculated the pct change of the  adjacent closing price column and added it as a new column to the dataframe using pct_change() function.</a:t>
            </a:r>
          </a:p>
          <a:p>
            <a:pPr>
              <a:lnSpc>
                <a:spcPct val="100000"/>
              </a:lnSpc>
            </a:pPr>
            <a:r>
              <a:rPr lang="en-IN" sz="1600" dirty="0"/>
              <a:t>Pct_change() function calculates the percentage between the current and the prior element. This function by default calculates the percentage change from the immediately previous row.</a:t>
            </a:r>
          </a:p>
        </p:txBody>
      </p:sp>
      <p:pic>
        <p:nvPicPr>
          <p:cNvPr id="5" name="Picture 4" descr="Table&#10;&#10;Description automatically generated">
            <a:extLst>
              <a:ext uri="{FF2B5EF4-FFF2-40B4-BE49-F238E27FC236}">
                <a16:creationId xmlns:a16="http://schemas.microsoft.com/office/drawing/2014/main" id="{745B8D97-0DA0-4108-84F2-56DCF11E1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716" y="2350340"/>
            <a:ext cx="4856841" cy="3074894"/>
          </a:xfrm>
          <a:prstGeom prst="rect">
            <a:avLst/>
          </a:prstGeom>
          <a:noFill/>
        </p:spPr>
      </p:pic>
    </p:spTree>
    <p:extLst>
      <p:ext uri="{BB962C8B-B14F-4D97-AF65-F5344CB8AC3E}">
        <p14:creationId xmlns:p14="http://schemas.microsoft.com/office/powerpoint/2010/main" val="351174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3956C33-67FA-4DCC-8B0F-48B21B4F2ED6}"/>
              </a:ext>
            </a:extLst>
          </p:cNvPr>
          <p:cNvSpPr>
            <a:spLocks noGrp="1"/>
          </p:cNvSpPr>
          <p:nvPr>
            <p:ph type="title"/>
          </p:nvPr>
        </p:nvSpPr>
        <p:spPr>
          <a:xfrm>
            <a:off x="913795" y="609600"/>
            <a:ext cx="5182205" cy="1261872"/>
          </a:xfrm>
        </p:spPr>
        <p:txBody>
          <a:bodyPr/>
          <a:lstStyle/>
          <a:p>
            <a:r>
              <a:rPr lang="en-US" dirty="0"/>
              <a:t>Regression</a:t>
            </a:r>
          </a:p>
        </p:txBody>
      </p:sp>
      <p:sp>
        <p:nvSpPr>
          <p:cNvPr id="3" name="Content Placeholder 2">
            <a:extLst>
              <a:ext uri="{FF2B5EF4-FFF2-40B4-BE49-F238E27FC236}">
                <a16:creationId xmlns:a16="http://schemas.microsoft.com/office/drawing/2014/main" id="{BBD9EA30-E565-4781-B093-D1BAFC6736DE}"/>
              </a:ext>
            </a:extLst>
          </p:cNvPr>
          <p:cNvSpPr>
            <a:spLocks noGrp="1"/>
          </p:cNvSpPr>
          <p:nvPr>
            <p:ph sz="half" idx="1"/>
          </p:nvPr>
        </p:nvSpPr>
        <p:spPr>
          <a:xfrm>
            <a:off x="913795" y="2076450"/>
            <a:ext cx="4856841" cy="3622671"/>
          </a:xfrm>
        </p:spPr>
        <p:txBody>
          <a:bodyPr anchor="t">
            <a:normAutofit/>
          </a:bodyPr>
          <a:lstStyle/>
          <a:p>
            <a:pPr>
              <a:lnSpc>
                <a:spcPct val="100000"/>
              </a:lnSpc>
            </a:pPr>
            <a:r>
              <a:rPr lang="en-IN" sz="2100" dirty="0"/>
              <a:t>A rolling windows-based regression method was used on adjusted closing prices for Apple stock.</a:t>
            </a:r>
          </a:p>
          <a:p>
            <a:pPr>
              <a:lnSpc>
                <a:spcPct val="100000"/>
              </a:lnSpc>
            </a:pPr>
            <a:r>
              <a:rPr lang="en-IN" sz="2100" dirty="0"/>
              <a:t>The 3 previous days prices were used as features and the 4</a:t>
            </a:r>
            <a:r>
              <a:rPr lang="en-IN" sz="2100" baseline="30000" dirty="0"/>
              <a:t>th</a:t>
            </a:r>
            <a:r>
              <a:rPr lang="en-IN" sz="2100" dirty="0"/>
              <a:t> day price was used as target vector.</a:t>
            </a:r>
          </a:p>
          <a:p>
            <a:pPr>
              <a:lnSpc>
                <a:spcPct val="100000"/>
              </a:lnSpc>
            </a:pPr>
            <a:r>
              <a:rPr lang="en-IN" sz="2100" dirty="0"/>
              <a:t>Twitter polarity scores and volume were also used as features.</a:t>
            </a:r>
          </a:p>
          <a:p>
            <a:pPr>
              <a:lnSpc>
                <a:spcPct val="100000"/>
              </a:lnSpc>
            </a:pPr>
            <a:endParaRPr lang="en-IN" sz="2100" dirty="0"/>
          </a:p>
        </p:txBody>
      </p:sp>
      <p:pic>
        <p:nvPicPr>
          <p:cNvPr id="5" name="Picture 4" descr="Text&#10;&#10;Description automatically generated">
            <a:extLst>
              <a:ext uri="{FF2B5EF4-FFF2-40B4-BE49-F238E27FC236}">
                <a16:creationId xmlns:a16="http://schemas.microsoft.com/office/drawing/2014/main" id="{A6EEF16E-8D8F-4168-9D2F-A2AB5EF71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236" y="854764"/>
            <a:ext cx="5913782" cy="4293705"/>
          </a:xfrm>
          <a:prstGeom prst="rect">
            <a:avLst/>
          </a:prstGeom>
          <a:noFill/>
        </p:spPr>
      </p:pic>
    </p:spTree>
    <p:extLst>
      <p:ext uri="{BB962C8B-B14F-4D97-AF65-F5344CB8AC3E}">
        <p14:creationId xmlns:p14="http://schemas.microsoft.com/office/powerpoint/2010/main" val="1771360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{4F5289D4-DE36-4073-ABB5-9D5D54CD0B66}tf12214701_win32</Template>
  <TotalTime>416</TotalTime>
  <Words>1236</Words>
  <Application>Microsoft Office PowerPoint</Application>
  <PresentationFormat>Widescreen</PresentationFormat>
  <Paragraphs>102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Goudy Old Style</vt:lpstr>
      <vt:lpstr>Times New Roman</vt:lpstr>
      <vt:lpstr>Wingdings 2</vt:lpstr>
      <vt:lpstr>SlateVTI</vt:lpstr>
      <vt:lpstr>Stock Market Prediction using Twitter Sentiment Analysis</vt:lpstr>
      <vt:lpstr>INTRODUCTION</vt:lpstr>
      <vt:lpstr>Research Aim and Objective</vt:lpstr>
      <vt:lpstr>Dataset : Twitter</vt:lpstr>
      <vt:lpstr>Dataset : Apple Inc.</vt:lpstr>
      <vt:lpstr>PowerPoint Presentation</vt:lpstr>
      <vt:lpstr>METHODOLOGY</vt:lpstr>
      <vt:lpstr>Regression</vt:lpstr>
      <vt:lpstr>Regression</vt:lpstr>
      <vt:lpstr>LSTM RNN model</vt:lpstr>
      <vt:lpstr>LSTM RNN Result</vt:lpstr>
      <vt:lpstr>PowerPoint Presentation</vt:lpstr>
      <vt:lpstr>Random Forest Regressor model</vt:lpstr>
      <vt:lpstr>Random Forest Regressor Result</vt:lpstr>
      <vt:lpstr>PowerPoint Presentation</vt:lpstr>
      <vt:lpstr>XG Boost model</vt:lpstr>
      <vt:lpstr>XG Boost model Result</vt:lpstr>
      <vt:lpstr>PowerPoint Presentation</vt:lpstr>
      <vt:lpstr>Classification</vt:lpstr>
      <vt:lpstr>Random Forest Classifier Result</vt:lpstr>
      <vt:lpstr>PowerPoint Presentation</vt:lpstr>
      <vt:lpstr>Gradient Booster Result</vt:lpstr>
      <vt:lpstr>PowerPoint Presentation</vt:lpstr>
      <vt:lpstr>Conclusion</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using Twitter Sentiment Analysis</dc:title>
  <dc:creator>Changala Varun</dc:creator>
  <cp:lastModifiedBy>Changala Varun</cp:lastModifiedBy>
  <cp:revision>17</cp:revision>
  <dcterms:created xsi:type="dcterms:W3CDTF">2021-06-01T00:04:55Z</dcterms:created>
  <dcterms:modified xsi:type="dcterms:W3CDTF">2021-06-01T07:01:04Z</dcterms:modified>
</cp:coreProperties>
</file>