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notesMasterIdLst>
    <p:notesMasterId r:id="rId19"/>
  </p:notesMasterIdLst>
  <p:sldIdLst>
    <p:sldId id="266" r:id="rId2"/>
    <p:sldId id="256" r:id="rId3"/>
    <p:sldId id="257" r:id="rId4"/>
    <p:sldId id="258" r:id="rId5"/>
    <p:sldId id="272" r:id="rId6"/>
    <p:sldId id="259" r:id="rId7"/>
    <p:sldId id="260" r:id="rId8"/>
    <p:sldId id="261" r:id="rId9"/>
    <p:sldId id="270" r:id="rId10"/>
    <p:sldId id="262" r:id="rId11"/>
    <p:sldId id="269" r:id="rId12"/>
    <p:sldId id="263" r:id="rId13"/>
    <p:sldId id="268" r:id="rId14"/>
    <p:sldId id="271" r:id="rId15"/>
    <p:sldId id="264" r:id="rId16"/>
    <p:sldId id="267"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94660"/>
  </p:normalViewPr>
  <p:slideViewPr>
    <p:cSldViewPr snapToGrid="0">
      <p:cViewPr varScale="1">
        <p:scale>
          <a:sx n="81" d="100"/>
          <a:sy n="81" d="100"/>
        </p:scale>
        <p:origin x="51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FA251-A347-4E08-8229-DBA4D31DCF03}" type="datetimeFigureOut">
              <a:rPr lang="en-IN" smtClean="0"/>
              <a:t>23-07-2023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3B541-085F-4538-A70D-F2E278D6D0A1}" type="slidenum">
              <a:rPr lang="en-IN" smtClean="0"/>
              <a:t>‹#›</a:t>
            </a:fld>
            <a:endParaRPr lang="en-IN"/>
          </a:p>
        </p:txBody>
      </p:sp>
    </p:spTree>
    <p:extLst>
      <p:ext uri="{BB962C8B-B14F-4D97-AF65-F5344CB8AC3E}">
        <p14:creationId xmlns:p14="http://schemas.microsoft.com/office/powerpoint/2010/main" val="1035171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C534412-8147-48CF-B037-DF452913F9CC}" type="datetimeFigureOut">
              <a:rPr lang="en-IN" smtClean="0"/>
              <a:t>23-07-2023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DA3DA20-3E13-4BFF-8921-AA7A89E2626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2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34412-8147-48CF-B037-DF452913F9CC}"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3DA20-3E13-4BFF-8921-AA7A89E26261}" type="slidenum">
              <a:rPr lang="en-IN" smtClean="0"/>
              <a:t>‹#›</a:t>
            </a:fld>
            <a:endParaRPr lang="en-IN"/>
          </a:p>
        </p:txBody>
      </p:sp>
    </p:spTree>
    <p:extLst>
      <p:ext uri="{BB962C8B-B14F-4D97-AF65-F5344CB8AC3E}">
        <p14:creationId xmlns:p14="http://schemas.microsoft.com/office/powerpoint/2010/main" val="337894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34412-8147-48CF-B037-DF452913F9CC}"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3DA20-3E13-4BFF-8921-AA7A89E2626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8751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34412-8147-48CF-B037-DF452913F9CC}"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3DA20-3E13-4BFF-8921-AA7A89E2626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8522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34412-8147-48CF-B037-DF452913F9CC}"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3DA20-3E13-4BFF-8921-AA7A89E26261}" type="slidenum">
              <a:rPr lang="en-IN" smtClean="0"/>
              <a:t>‹#›</a:t>
            </a:fld>
            <a:endParaRPr lang="en-IN"/>
          </a:p>
        </p:txBody>
      </p:sp>
    </p:spTree>
    <p:extLst>
      <p:ext uri="{BB962C8B-B14F-4D97-AF65-F5344CB8AC3E}">
        <p14:creationId xmlns:p14="http://schemas.microsoft.com/office/powerpoint/2010/main" val="2200517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34412-8147-48CF-B037-DF452913F9CC}"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3DA20-3E13-4BFF-8921-AA7A89E2626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6344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34412-8147-48CF-B037-DF452913F9CC}"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3DA20-3E13-4BFF-8921-AA7A89E2626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0845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34412-8147-48CF-B037-DF452913F9CC}"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3DA20-3E13-4BFF-8921-AA7A89E2626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59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34412-8147-48CF-B037-DF452913F9CC}"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3DA20-3E13-4BFF-8921-AA7A89E2626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84994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36C5-2264-F5E9-C174-5EAD22A9A3E9}"/>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5ECB50-3875-6E5C-BDA1-02F8A335E62D}"/>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CF4EC-7FE6-69E3-1F39-B1A182126FF5}"/>
              </a:ext>
            </a:extLst>
          </p:cNvPr>
          <p:cNvSpPr>
            <a:spLocks noGrp="1"/>
          </p:cNvSpPr>
          <p:nvPr>
            <p:ph type="dt" sz="half" idx="10"/>
          </p:nvPr>
        </p:nvSpPr>
        <p:spPr/>
        <p:txBody>
          <a:bodyPr/>
          <a:lstStyle/>
          <a:p>
            <a:fld id="{4C534412-8147-48CF-B037-DF452913F9CC}" type="datetimeFigureOut">
              <a:rPr lang="en-IN" smtClean="0"/>
              <a:t>23-07-2023</a:t>
            </a:fld>
            <a:endParaRPr lang="en-IN"/>
          </a:p>
        </p:txBody>
      </p:sp>
      <p:sp>
        <p:nvSpPr>
          <p:cNvPr id="5" name="Footer Placeholder 4">
            <a:extLst>
              <a:ext uri="{FF2B5EF4-FFF2-40B4-BE49-F238E27FC236}">
                <a16:creationId xmlns:a16="http://schemas.microsoft.com/office/drawing/2014/main" id="{DEB85758-5AEE-04D0-BD46-02F2EA04A3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759FD1-AD25-19C3-F41B-8BE8B9EF7AE1}"/>
              </a:ext>
            </a:extLst>
          </p:cNvPr>
          <p:cNvSpPr>
            <a:spLocks noGrp="1"/>
          </p:cNvSpPr>
          <p:nvPr>
            <p:ph type="sldNum" sz="quarter" idx="12"/>
          </p:nvPr>
        </p:nvSpPr>
        <p:spPr/>
        <p:txBody>
          <a:bodyPr/>
          <a:lstStyle/>
          <a:p>
            <a:fld id="{3DA3DA20-3E13-4BFF-8921-AA7A89E26261}" type="slidenum">
              <a:rPr lang="en-IN" smtClean="0"/>
              <a:t>‹#›</a:t>
            </a:fld>
            <a:endParaRPr lang="en-IN"/>
          </a:p>
        </p:txBody>
      </p:sp>
    </p:spTree>
    <p:extLst>
      <p:ext uri="{BB962C8B-B14F-4D97-AF65-F5344CB8AC3E}">
        <p14:creationId xmlns:p14="http://schemas.microsoft.com/office/powerpoint/2010/main" val="33494546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36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34412-8147-48CF-B037-DF452913F9CC}"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3DA20-3E13-4BFF-8921-AA7A89E26261}" type="slidenum">
              <a:rPr lang="en-IN" smtClean="0"/>
              <a:t>‹#›</a:t>
            </a:fld>
            <a:endParaRPr lang="en-IN"/>
          </a:p>
        </p:txBody>
      </p:sp>
    </p:spTree>
    <p:extLst>
      <p:ext uri="{BB962C8B-B14F-4D97-AF65-F5344CB8AC3E}">
        <p14:creationId xmlns:p14="http://schemas.microsoft.com/office/powerpoint/2010/main" val="2516096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34412-8147-48CF-B037-DF452913F9CC}"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3DA20-3E13-4BFF-8921-AA7A89E2626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1019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534412-8147-48CF-B037-DF452913F9CC}"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3DA20-3E13-4BFF-8921-AA7A89E26261}" type="slidenum">
              <a:rPr lang="en-IN" smtClean="0"/>
              <a:t>‹#›</a:t>
            </a:fld>
            <a:endParaRPr lang="en-IN"/>
          </a:p>
        </p:txBody>
      </p:sp>
    </p:spTree>
    <p:extLst>
      <p:ext uri="{BB962C8B-B14F-4D97-AF65-F5344CB8AC3E}">
        <p14:creationId xmlns:p14="http://schemas.microsoft.com/office/powerpoint/2010/main" val="133930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534412-8147-48CF-B037-DF452913F9CC}" type="datetimeFigureOut">
              <a:rPr lang="en-IN" smtClean="0"/>
              <a:t>23-07-2023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A3DA20-3E13-4BFF-8921-AA7A89E2626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607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534412-8147-48CF-B037-DF452913F9CC}" type="datetimeFigureOut">
              <a:rPr lang="en-IN" smtClean="0"/>
              <a:t>23-07-2023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A3DA20-3E13-4BFF-8921-AA7A89E2626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117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34412-8147-48CF-B037-DF452913F9CC}" type="datetimeFigureOut">
              <a:rPr lang="en-IN" smtClean="0"/>
              <a:t>23-07-2023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A3DA20-3E13-4BFF-8921-AA7A89E26261}" type="slidenum">
              <a:rPr lang="en-IN" smtClean="0"/>
              <a:t>‹#›</a:t>
            </a:fld>
            <a:endParaRPr lang="en-IN"/>
          </a:p>
        </p:txBody>
      </p:sp>
    </p:spTree>
    <p:extLst>
      <p:ext uri="{BB962C8B-B14F-4D97-AF65-F5344CB8AC3E}">
        <p14:creationId xmlns:p14="http://schemas.microsoft.com/office/powerpoint/2010/main" val="258729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34412-8147-48CF-B037-DF452913F9CC}"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3DA20-3E13-4BFF-8921-AA7A89E2626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479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34412-8147-48CF-B037-DF452913F9CC}"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3DA20-3E13-4BFF-8921-AA7A89E26261}" type="slidenum">
              <a:rPr lang="en-IN" smtClean="0"/>
              <a:t>‹#›</a:t>
            </a:fld>
            <a:endParaRPr lang="en-IN"/>
          </a:p>
        </p:txBody>
      </p:sp>
    </p:spTree>
    <p:extLst>
      <p:ext uri="{BB962C8B-B14F-4D97-AF65-F5344CB8AC3E}">
        <p14:creationId xmlns:p14="http://schemas.microsoft.com/office/powerpoint/2010/main" val="2777921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534412-8147-48CF-B037-DF452913F9CC}" type="datetimeFigureOut">
              <a:rPr lang="en-IN" smtClean="0"/>
              <a:t>23-07-2023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A3DA20-3E13-4BFF-8921-AA7A89E26261}" type="slidenum">
              <a:rPr lang="en-IN" smtClean="0"/>
              <a:t>‹#›</a:t>
            </a:fld>
            <a:endParaRPr lang="en-IN"/>
          </a:p>
        </p:txBody>
      </p:sp>
    </p:spTree>
    <p:extLst>
      <p:ext uri="{BB962C8B-B14F-4D97-AF65-F5344CB8AC3E}">
        <p14:creationId xmlns:p14="http://schemas.microsoft.com/office/powerpoint/2010/main" val="2099843330"/>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 id="2147483926" r:id="rId18"/>
    <p:sldLayoutId id="2147483927" r:id="rId19"/>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9BB80D-01E5-E284-7B2F-86453FF8C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2219"/>
            <a:ext cx="12191999" cy="5884607"/>
          </a:xfrm>
          <a:prstGeom prst="rect">
            <a:avLst/>
          </a:prstGeom>
        </p:spPr>
      </p:pic>
      <p:sp>
        <p:nvSpPr>
          <p:cNvPr id="4" name="TextBox 3">
            <a:extLst>
              <a:ext uri="{FF2B5EF4-FFF2-40B4-BE49-F238E27FC236}">
                <a16:creationId xmlns:a16="http://schemas.microsoft.com/office/drawing/2014/main" id="{DF5766A3-FA49-F0B3-F382-B70AAAFBF8FC}"/>
              </a:ext>
            </a:extLst>
          </p:cNvPr>
          <p:cNvSpPr txBox="1"/>
          <p:nvPr/>
        </p:nvSpPr>
        <p:spPr>
          <a:xfrm flipH="1">
            <a:off x="3834580" y="0"/>
            <a:ext cx="7089058" cy="1015663"/>
          </a:xfrm>
          <a:prstGeom prst="rect">
            <a:avLst/>
          </a:prstGeom>
          <a:noFill/>
        </p:spPr>
        <p:txBody>
          <a:bodyPr wrap="square" rtlCol="0">
            <a:spAutoFit/>
          </a:bodyPr>
          <a:lstStyle/>
          <a:p>
            <a:r>
              <a:rPr lang="en-IN" sz="6000" dirty="0">
                <a:solidFill>
                  <a:srgbClr val="FF0000"/>
                </a:solidFill>
              </a:rPr>
              <a:t>PROJECT PPT</a:t>
            </a:r>
          </a:p>
        </p:txBody>
      </p:sp>
    </p:spTree>
    <p:extLst>
      <p:ext uri="{BB962C8B-B14F-4D97-AF65-F5344CB8AC3E}">
        <p14:creationId xmlns:p14="http://schemas.microsoft.com/office/powerpoint/2010/main" val="14954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34D0-BFC0-6B6C-7F3C-C52D9CE2A900}"/>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How did you Customize the Project and make it your own?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F3C6970-D5F8-47A5-A1A4-065B89C67B08}"/>
              </a:ext>
            </a:extLst>
          </p:cNvPr>
          <p:cNvSpPr>
            <a:spLocks noGrp="1"/>
          </p:cNvSpPr>
          <p:nvPr>
            <p:ph type="body" idx="1"/>
          </p:nvPr>
        </p:nvSpPr>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Customizing a project portfolio website involves tailoring the design, content, and functionality to reflect your </a:t>
            </a:r>
            <a:r>
              <a:rPr lang="en-US" b="0" i="0" dirty="0" err="1">
                <a:solidFill>
                  <a:srgbClr val="374151"/>
                </a:solidFill>
                <a:effectLst/>
                <a:latin typeface="Times New Roman" panose="02020603050405020304" pitchFamily="18" charset="0"/>
                <a:cs typeface="Times New Roman" panose="02020603050405020304" pitchFamily="18" charset="0"/>
              </a:rPr>
              <a:t>unque</a:t>
            </a:r>
            <a:r>
              <a:rPr lang="en-US" b="0" i="0" dirty="0">
                <a:solidFill>
                  <a:srgbClr val="374151"/>
                </a:solidFill>
                <a:effectLst/>
                <a:latin typeface="Times New Roman" panose="02020603050405020304" pitchFamily="18" charset="0"/>
                <a:cs typeface="Times New Roman" panose="02020603050405020304" pitchFamily="18" charset="0"/>
              </a:rPr>
              <a:t> brand.</a:t>
            </a:r>
          </a:p>
          <a:p>
            <a:r>
              <a:rPr lang="en-US" b="0" i="0" dirty="0">
                <a:solidFill>
                  <a:srgbClr val="374151"/>
                </a:solidFill>
                <a:effectLst/>
                <a:latin typeface="Times New Roman" panose="02020603050405020304" pitchFamily="18" charset="0"/>
                <a:cs typeface="Times New Roman" panose="02020603050405020304" pitchFamily="18" charset="0"/>
              </a:rPr>
              <a:t>Consider incorporating your logo or a unique visual element to enhance brand recognition. Customize the navigation menu to reflect the sections and pages relevant to your projects.</a:t>
            </a:r>
          </a:p>
          <a:p>
            <a:r>
              <a:rPr lang="en-US" b="0" i="0" dirty="0">
                <a:solidFill>
                  <a:srgbClr val="374151"/>
                </a:solidFill>
                <a:effectLst/>
                <a:latin typeface="Times New Roman" panose="02020603050405020304" pitchFamily="18" charset="0"/>
                <a:cs typeface="Times New Roman" panose="02020603050405020304" pitchFamily="18" charset="0"/>
              </a:rPr>
              <a:t>Choose a color scheme, typography, and layout that align with your personal or professional aesthetics.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335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07573"/>
          </a:xfrm>
          <a:prstGeom prst="rect">
            <a:avLst/>
          </a:prstGeom>
          <a:solidFill>
            <a:srgbClr val="19191A"/>
          </a:solidFill>
          <a:ln/>
        </p:spPr>
      </p:sp>
      <p:sp>
        <p:nvSpPr>
          <p:cNvPr id="3" name="Shape 1"/>
          <p:cNvSpPr/>
          <p:nvPr/>
        </p:nvSpPr>
        <p:spPr>
          <a:xfrm>
            <a:off x="0" y="0"/>
            <a:ext cx="12192000" cy="6858000"/>
          </a:xfrm>
          <a:prstGeom prst="rect">
            <a:avLst/>
          </a:prstGeom>
          <a:solidFill>
            <a:srgbClr val="050505"/>
          </a:solidFill>
          <a:ln w="7620">
            <a:solidFill>
              <a:srgbClr val="565151"/>
            </a:solidFill>
            <a:prstDash val="solid"/>
          </a:ln>
        </p:spPr>
      </p:sp>
      <p:sp>
        <p:nvSpPr>
          <p:cNvPr id="4" name="Text 2"/>
          <p:cNvSpPr/>
          <p:nvPr/>
        </p:nvSpPr>
        <p:spPr>
          <a:xfrm>
            <a:off x="694333" y="505447"/>
            <a:ext cx="10803334" cy="1194674"/>
          </a:xfrm>
          <a:prstGeom prst="rect">
            <a:avLst/>
          </a:prstGeom>
          <a:noFill/>
          <a:ln/>
        </p:spPr>
        <p:txBody>
          <a:bodyPr wrap="square" rtlCol="0" anchor="t"/>
          <a:lstStyle/>
          <a:p>
            <a:pPr>
              <a:lnSpc>
                <a:spcPts val="4738"/>
              </a:lnSpc>
            </a:pPr>
            <a:r>
              <a:rPr lang="en-US" sz="3645" dirty="0">
                <a:solidFill>
                  <a:srgbClr val="F2F2F3"/>
                </a:solidFill>
                <a:latin typeface="Poppins" pitchFamily="34" charset="0"/>
                <a:ea typeface="Poppins" pitchFamily="34" charset="-122"/>
                <a:cs typeface="Poppins" pitchFamily="34" charset="-120"/>
              </a:rPr>
              <a:t>Front End Development Tools and Technologies</a:t>
            </a:r>
            <a:endParaRPr lang="en-US" sz="3645" dirty="0"/>
          </a:p>
        </p:txBody>
      </p:sp>
      <p:sp>
        <p:nvSpPr>
          <p:cNvPr id="5" name="Shape 3"/>
          <p:cNvSpPr/>
          <p:nvPr/>
        </p:nvSpPr>
        <p:spPr>
          <a:xfrm>
            <a:off x="694333" y="4387694"/>
            <a:ext cx="10803334" cy="36737"/>
          </a:xfrm>
          <a:prstGeom prst="rect">
            <a:avLst/>
          </a:prstGeom>
          <a:solidFill>
            <a:srgbClr val="494950"/>
          </a:solidFill>
          <a:ln/>
        </p:spPr>
      </p:sp>
      <p:sp>
        <p:nvSpPr>
          <p:cNvPr id="6" name="Shape 4"/>
          <p:cNvSpPr/>
          <p:nvPr/>
        </p:nvSpPr>
        <p:spPr>
          <a:xfrm>
            <a:off x="2780953" y="4387694"/>
            <a:ext cx="37008" cy="643233"/>
          </a:xfrm>
          <a:prstGeom prst="rect">
            <a:avLst/>
          </a:prstGeom>
          <a:solidFill>
            <a:srgbClr val="494950"/>
          </a:solidFill>
          <a:ln/>
        </p:spPr>
      </p:sp>
      <p:sp>
        <p:nvSpPr>
          <p:cNvPr id="7" name="Shape 5"/>
          <p:cNvSpPr/>
          <p:nvPr/>
        </p:nvSpPr>
        <p:spPr>
          <a:xfrm>
            <a:off x="2591197" y="4180965"/>
            <a:ext cx="416619" cy="413556"/>
          </a:xfrm>
          <a:prstGeom prst="roundRect">
            <a:avLst>
              <a:gd name="adj" fmla="val 11055"/>
            </a:avLst>
          </a:prstGeom>
          <a:solidFill>
            <a:srgbClr val="3D3D42"/>
          </a:solidFill>
          <a:ln w="7620">
            <a:solidFill>
              <a:srgbClr val="494950"/>
            </a:solidFill>
            <a:prstDash val="solid"/>
          </a:ln>
        </p:spPr>
      </p:sp>
      <p:sp>
        <p:nvSpPr>
          <p:cNvPr id="8" name="Text 6"/>
          <p:cNvSpPr/>
          <p:nvPr/>
        </p:nvSpPr>
        <p:spPr>
          <a:xfrm>
            <a:off x="2758182" y="4208542"/>
            <a:ext cx="82550" cy="358303"/>
          </a:xfrm>
          <a:prstGeom prst="rect">
            <a:avLst/>
          </a:prstGeom>
          <a:noFill/>
          <a:ln/>
        </p:spPr>
        <p:txBody>
          <a:bodyPr wrap="none" rtlCol="0" anchor="t"/>
          <a:lstStyle/>
          <a:p>
            <a:pPr algn="ctr">
              <a:lnSpc>
                <a:spcPts val="2843"/>
              </a:lnSpc>
            </a:pPr>
            <a:r>
              <a:rPr lang="en-US" sz="2187" dirty="0">
                <a:solidFill>
                  <a:srgbClr val="E5E0DF"/>
                </a:solidFill>
                <a:latin typeface="Poppins" pitchFamily="34" charset="0"/>
                <a:ea typeface="Poppins" pitchFamily="34" charset="-122"/>
                <a:cs typeface="Poppins" pitchFamily="34" charset="-120"/>
              </a:rPr>
              <a:t>1</a:t>
            </a:r>
            <a:endParaRPr lang="en-US" sz="2187" dirty="0"/>
          </a:p>
        </p:txBody>
      </p:sp>
      <p:sp>
        <p:nvSpPr>
          <p:cNvPr id="9" name="Text 7"/>
          <p:cNvSpPr/>
          <p:nvPr/>
        </p:nvSpPr>
        <p:spPr>
          <a:xfrm>
            <a:off x="1873647" y="5214806"/>
            <a:ext cx="1851620" cy="298619"/>
          </a:xfrm>
          <a:prstGeom prst="rect">
            <a:avLst/>
          </a:prstGeom>
          <a:noFill/>
          <a:ln/>
        </p:spPr>
        <p:txBody>
          <a:bodyPr wrap="none" rtlCol="0" anchor="t"/>
          <a:lstStyle/>
          <a:p>
            <a:pPr algn="ctr">
              <a:lnSpc>
                <a:spcPts val="2369"/>
              </a:lnSpc>
            </a:pPr>
            <a:r>
              <a:rPr lang="en-US" sz="1822" dirty="0">
                <a:solidFill>
                  <a:srgbClr val="E5E0DF"/>
                </a:solidFill>
                <a:latin typeface="Poppins" pitchFamily="34" charset="0"/>
                <a:ea typeface="Poppins" pitchFamily="34" charset="-122"/>
                <a:cs typeface="Poppins" pitchFamily="34" charset="-120"/>
              </a:rPr>
              <a:t>HTML &amp; CSS</a:t>
            </a:r>
            <a:endParaRPr lang="en-US" sz="1822" dirty="0"/>
          </a:p>
        </p:txBody>
      </p:sp>
      <p:sp>
        <p:nvSpPr>
          <p:cNvPr id="10" name="Text 8"/>
          <p:cNvSpPr/>
          <p:nvPr/>
        </p:nvSpPr>
        <p:spPr>
          <a:xfrm>
            <a:off x="879476" y="5678789"/>
            <a:ext cx="3839964" cy="661453"/>
          </a:xfrm>
          <a:prstGeom prst="rect">
            <a:avLst/>
          </a:prstGeom>
          <a:noFill/>
          <a:ln/>
        </p:spPr>
        <p:txBody>
          <a:bodyPr wrap="square" rtlCol="0" anchor="t"/>
          <a:lstStyle/>
          <a:p>
            <a:pPr algn="ctr">
              <a:lnSpc>
                <a:spcPts val="2624"/>
              </a:lnSpc>
            </a:pPr>
            <a:r>
              <a:rPr lang="en-US" sz="1458" dirty="0">
                <a:solidFill>
                  <a:srgbClr val="E5E0DF"/>
                </a:solidFill>
                <a:latin typeface="Roboto" pitchFamily="34" charset="0"/>
                <a:ea typeface="Roboto" pitchFamily="34" charset="-122"/>
                <a:cs typeface="Roboto" pitchFamily="34" charset="-120"/>
              </a:rPr>
              <a:t>Use HTML and CSS to build a structure and styling that reflects your brand.</a:t>
            </a:r>
            <a:endParaRPr lang="en-US" sz="1458" dirty="0"/>
          </a:p>
        </p:txBody>
      </p:sp>
      <p:sp>
        <p:nvSpPr>
          <p:cNvPr id="11" name="Shape 9"/>
          <p:cNvSpPr/>
          <p:nvPr/>
        </p:nvSpPr>
        <p:spPr>
          <a:xfrm>
            <a:off x="4978649" y="3744461"/>
            <a:ext cx="37008" cy="643233"/>
          </a:xfrm>
          <a:prstGeom prst="rect">
            <a:avLst/>
          </a:prstGeom>
          <a:solidFill>
            <a:srgbClr val="494950"/>
          </a:solidFill>
          <a:ln/>
        </p:spPr>
      </p:sp>
      <p:sp>
        <p:nvSpPr>
          <p:cNvPr id="12" name="Shape 10"/>
          <p:cNvSpPr/>
          <p:nvPr/>
        </p:nvSpPr>
        <p:spPr>
          <a:xfrm>
            <a:off x="4788893" y="4180965"/>
            <a:ext cx="416619" cy="413556"/>
          </a:xfrm>
          <a:prstGeom prst="roundRect">
            <a:avLst>
              <a:gd name="adj" fmla="val 11055"/>
            </a:avLst>
          </a:prstGeom>
          <a:solidFill>
            <a:srgbClr val="3D3D42"/>
          </a:solidFill>
          <a:ln w="7620">
            <a:solidFill>
              <a:srgbClr val="494950"/>
            </a:solidFill>
            <a:prstDash val="solid"/>
          </a:ln>
        </p:spPr>
      </p:sp>
      <p:sp>
        <p:nvSpPr>
          <p:cNvPr id="13" name="Text 11"/>
          <p:cNvSpPr/>
          <p:nvPr/>
        </p:nvSpPr>
        <p:spPr>
          <a:xfrm>
            <a:off x="4917778" y="4208542"/>
            <a:ext cx="158750" cy="358303"/>
          </a:xfrm>
          <a:prstGeom prst="rect">
            <a:avLst/>
          </a:prstGeom>
          <a:noFill/>
          <a:ln/>
        </p:spPr>
        <p:txBody>
          <a:bodyPr wrap="none" rtlCol="0" anchor="t"/>
          <a:lstStyle/>
          <a:p>
            <a:pPr algn="ctr">
              <a:lnSpc>
                <a:spcPts val="2843"/>
              </a:lnSpc>
            </a:pPr>
            <a:r>
              <a:rPr lang="en-US" sz="2187" dirty="0">
                <a:solidFill>
                  <a:srgbClr val="E5E0DF"/>
                </a:solidFill>
                <a:latin typeface="Poppins" pitchFamily="34" charset="0"/>
                <a:ea typeface="Poppins" pitchFamily="34" charset="-122"/>
                <a:cs typeface="Poppins" pitchFamily="34" charset="-120"/>
              </a:rPr>
              <a:t>2</a:t>
            </a:r>
            <a:endParaRPr lang="en-US" sz="2187" dirty="0"/>
          </a:p>
        </p:txBody>
      </p:sp>
      <p:sp>
        <p:nvSpPr>
          <p:cNvPr id="14" name="Text 12"/>
          <p:cNvSpPr/>
          <p:nvPr/>
        </p:nvSpPr>
        <p:spPr>
          <a:xfrm>
            <a:off x="4071343" y="2104419"/>
            <a:ext cx="1851620" cy="298619"/>
          </a:xfrm>
          <a:prstGeom prst="rect">
            <a:avLst/>
          </a:prstGeom>
          <a:noFill/>
          <a:ln/>
        </p:spPr>
        <p:txBody>
          <a:bodyPr wrap="none" rtlCol="0" anchor="t"/>
          <a:lstStyle/>
          <a:p>
            <a:pPr algn="ctr">
              <a:lnSpc>
                <a:spcPts val="2369"/>
              </a:lnSpc>
            </a:pPr>
            <a:r>
              <a:rPr lang="en-US" sz="1822" dirty="0">
                <a:solidFill>
                  <a:srgbClr val="E5E0DF"/>
                </a:solidFill>
                <a:latin typeface="Poppins" pitchFamily="34" charset="0"/>
                <a:ea typeface="Poppins" pitchFamily="34" charset="-122"/>
                <a:cs typeface="Poppins" pitchFamily="34" charset="-120"/>
              </a:rPr>
              <a:t>JavaScript</a:t>
            </a:r>
            <a:endParaRPr lang="en-US" sz="1822" dirty="0"/>
          </a:p>
        </p:txBody>
      </p:sp>
      <p:sp>
        <p:nvSpPr>
          <p:cNvPr id="15" name="Text 13"/>
          <p:cNvSpPr/>
          <p:nvPr/>
        </p:nvSpPr>
        <p:spPr>
          <a:xfrm>
            <a:off x="3077171" y="2568402"/>
            <a:ext cx="3839964" cy="992180"/>
          </a:xfrm>
          <a:prstGeom prst="rect">
            <a:avLst/>
          </a:prstGeom>
          <a:noFill/>
          <a:ln/>
        </p:spPr>
        <p:txBody>
          <a:bodyPr wrap="square" rtlCol="0" anchor="t"/>
          <a:lstStyle/>
          <a:p>
            <a:pPr algn="ctr">
              <a:lnSpc>
                <a:spcPts val="2624"/>
              </a:lnSpc>
            </a:pPr>
            <a:r>
              <a:rPr lang="en-US" sz="1458" dirty="0">
                <a:solidFill>
                  <a:srgbClr val="E5E0DF"/>
                </a:solidFill>
                <a:latin typeface="Roboto" pitchFamily="34" charset="0"/>
                <a:ea typeface="Roboto" pitchFamily="34" charset="-122"/>
                <a:cs typeface="Roboto" pitchFamily="34" charset="-120"/>
              </a:rPr>
              <a:t>Include interactive elements on your site using JavaScript, such as animations, galleries, or contact forms.</a:t>
            </a:r>
            <a:endParaRPr lang="en-US" sz="1458" dirty="0"/>
          </a:p>
        </p:txBody>
      </p:sp>
      <p:sp>
        <p:nvSpPr>
          <p:cNvPr id="16" name="Shape 14"/>
          <p:cNvSpPr/>
          <p:nvPr/>
        </p:nvSpPr>
        <p:spPr>
          <a:xfrm>
            <a:off x="7176344" y="4387694"/>
            <a:ext cx="37008" cy="643233"/>
          </a:xfrm>
          <a:prstGeom prst="rect">
            <a:avLst/>
          </a:prstGeom>
          <a:solidFill>
            <a:srgbClr val="494950"/>
          </a:solidFill>
          <a:ln/>
        </p:spPr>
      </p:sp>
      <p:sp>
        <p:nvSpPr>
          <p:cNvPr id="17" name="Shape 15"/>
          <p:cNvSpPr/>
          <p:nvPr/>
        </p:nvSpPr>
        <p:spPr>
          <a:xfrm>
            <a:off x="6986588" y="4180965"/>
            <a:ext cx="416619" cy="413556"/>
          </a:xfrm>
          <a:prstGeom prst="roundRect">
            <a:avLst>
              <a:gd name="adj" fmla="val 11055"/>
            </a:avLst>
          </a:prstGeom>
          <a:solidFill>
            <a:srgbClr val="3D3D42"/>
          </a:solidFill>
          <a:ln w="7620">
            <a:solidFill>
              <a:srgbClr val="494950"/>
            </a:solidFill>
            <a:prstDash val="solid"/>
          </a:ln>
        </p:spPr>
      </p:sp>
      <p:sp>
        <p:nvSpPr>
          <p:cNvPr id="18" name="Text 16"/>
          <p:cNvSpPr/>
          <p:nvPr/>
        </p:nvSpPr>
        <p:spPr>
          <a:xfrm>
            <a:off x="7112298" y="4208542"/>
            <a:ext cx="165100" cy="358303"/>
          </a:xfrm>
          <a:prstGeom prst="rect">
            <a:avLst/>
          </a:prstGeom>
          <a:noFill/>
          <a:ln/>
        </p:spPr>
        <p:txBody>
          <a:bodyPr wrap="none" rtlCol="0" anchor="t"/>
          <a:lstStyle/>
          <a:p>
            <a:pPr algn="ctr">
              <a:lnSpc>
                <a:spcPts val="2843"/>
              </a:lnSpc>
            </a:pPr>
            <a:r>
              <a:rPr lang="en-US" sz="2187" dirty="0">
                <a:solidFill>
                  <a:srgbClr val="E5E0DF"/>
                </a:solidFill>
                <a:latin typeface="Poppins" pitchFamily="34" charset="0"/>
                <a:ea typeface="Poppins" pitchFamily="34" charset="-122"/>
                <a:cs typeface="Poppins" pitchFamily="34" charset="-120"/>
              </a:rPr>
              <a:t>3</a:t>
            </a:r>
            <a:endParaRPr lang="en-US" sz="2187" dirty="0"/>
          </a:p>
        </p:txBody>
      </p:sp>
      <p:sp>
        <p:nvSpPr>
          <p:cNvPr id="19" name="Text 17"/>
          <p:cNvSpPr/>
          <p:nvPr/>
        </p:nvSpPr>
        <p:spPr>
          <a:xfrm>
            <a:off x="6269038" y="5214806"/>
            <a:ext cx="1851620" cy="298619"/>
          </a:xfrm>
          <a:prstGeom prst="rect">
            <a:avLst/>
          </a:prstGeom>
          <a:noFill/>
          <a:ln/>
        </p:spPr>
        <p:txBody>
          <a:bodyPr wrap="none" rtlCol="0" anchor="t"/>
          <a:lstStyle/>
          <a:p>
            <a:pPr algn="ctr">
              <a:lnSpc>
                <a:spcPts val="2369"/>
              </a:lnSpc>
            </a:pPr>
            <a:r>
              <a:rPr lang="en-US" sz="1822" dirty="0">
                <a:solidFill>
                  <a:srgbClr val="E5E0DF"/>
                </a:solidFill>
                <a:latin typeface="Poppins" pitchFamily="34" charset="0"/>
                <a:ea typeface="Poppins" pitchFamily="34" charset="-122"/>
                <a:cs typeface="Poppins" pitchFamily="34" charset="-120"/>
              </a:rPr>
              <a:t>Bootstrap</a:t>
            </a:r>
            <a:endParaRPr lang="en-US" sz="1822" dirty="0"/>
          </a:p>
        </p:txBody>
      </p:sp>
      <p:sp>
        <p:nvSpPr>
          <p:cNvPr id="20" name="Text 18"/>
          <p:cNvSpPr/>
          <p:nvPr/>
        </p:nvSpPr>
        <p:spPr>
          <a:xfrm>
            <a:off x="5274866" y="5678789"/>
            <a:ext cx="3839964" cy="992180"/>
          </a:xfrm>
          <a:prstGeom prst="rect">
            <a:avLst/>
          </a:prstGeom>
          <a:noFill/>
          <a:ln/>
        </p:spPr>
        <p:txBody>
          <a:bodyPr wrap="square" rtlCol="0" anchor="t"/>
          <a:lstStyle/>
          <a:p>
            <a:pPr algn="ctr">
              <a:lnSpc>
                <a:spcPts val="2624"/>
              </a:lnSpc>
            </a:pPr>
            <a:r>
              <a:rPr lang="en-US" sz="1458" dirty="0">
                <a:solidFill>
                  <a:srgbClr val="E5E0DF"/>
                </a:solidFill>
                <a:latin typeface="Roboto" pitchFamily="34" charset="0"/>
                <a:ea typeface="Roboto" pitchFamily="34" charset="-122"/>
                <a:cs typeface="Roboto" pitchFamily="34" charset="-120"/>
              </a:rPr>
              <a:t>Use Bootstrap to easily build custom and responsive layout that is consistent across different devices.</a:t>
            </a:r>
            <a:endParaRPr lang="en-US" sz="1458" dirty="0"/>
          </a:p>
        </p:txBody>
      </p:sp>
      <p:sp>
        <p:nvSpPr>
          <p:cNvPr id="21" name="Shape 19"/>
          <p:cNvSpPr/>
          <p:nvPr/>
        </p:nvSpPr>
        <p:spPr>
          <a:xfrm>
            <a:off x="9374039" y="3744461"/>
            <a:ext cx="37008" cy="643233"/>
          </a:xfrm>
          <a:prstGeom prst="rect">
            <a:avLst/>
          </a:prstGeom>
          <a:solidFill>
            <a:srgbClr val="494950"/>
          </a:solidFill>
          <a:ln/>
        </p:spPr>
      </p:sp>
      <p:sp>
        <p:nvSpPr>
          <p:cNvPr id="22" name="Shape 20"/>
          <p:cNvSpPr/>
          <p:nvPr/>
        </p:nvSpPr>
        <p:spPr>
          <a:xfrm>
            <a:off x="9184283" y="4180965"/>
            <a:ext cx="416619" cy="413556"/>
          </a:xfrm>
          <a:prstGeom prst="roundRect">
            <a:avLst>
              <a:gd name="adj" fmla="val 11055"/>
            </a:avLst>
          </a:prstGeom>
          <a:solidFill>
            <a:srgbClr val="3D3D42"/>
          </a:solidFill>
          <a:ln w="7620">
            <a:solidFill>
              <a:srgbClr val="494950"/>
            </a:solidFill>
            <a:prstDash val="solid"/>
          </a:ln>
        </p:spPr>
      </p:sp>
      <p:sp>
        <p:nvSpPr>
          <p:cNvPr id="23" name="Text 21"/>
          <p:cNvSpPr/>
          <p:nvPr/>
        </p:nvSpPr>
        <p:spPr>
          <a:xfrm>
            <a:off x="9309993" y="4208542"/>
            <a:ext cx="165100" cy="358303"/>
          </a:xfrm>
          <a:prstGeom prst="rect">
            <a:avLst/>
          </a:prstGeom>
          <a:noFill/>
          <a:ln/>
        </p:spPr>
        <p:txBody>
          <a:bodyPr wrap="none" rtlCol="0" anchor="t"/>
          <a:lstStyle/>
          <a:p>
            <a:pPr algn="ctr">
              <a:lnSpc>
                <a:spcPts val="2843"/>
              </a:lnSpc>
            </a:pPr>
            <a:r>
              <a:rPr lang="en-US" sz="2187" dirty="0">
                <a:solidFill>
                  <a:srgbClr val="E5E0DF"/>
                </a:solidFill>
                <a:latin typeface="Poppins" pitchFamily="34" charset="0"/>
                <a:ea typeface="Poppins" pitchFamily="34" charset="-122"/>
                <a:cs typeface="Poppins" pitchFamily="34" charset="-120"/>
              </a:rPr>
              <a:t>4</a:t>
            </a:r>
            <a:endParaRPr lang="en-US" sz="2187" dirty="0"/>
          </a:p>
        </p:txBody>
      </p:sp>
      <p:sp>
        <p:nvSpPr>
          <p:cNvPr id="24" name="Text 22"/>
          <p:cNvSpPr/>
          <p:nvPr/>
        </p:nvSpPr>
        <p:spPr>
          <a:xfrm>
            <a:off x="8132068" y="2104419"/>
            <a:ext cx="2520950" cy="298619"/>
          </a:xfrm>
          <a:prstGeom prst="rect">
            <a:avLst/>
          </a:prstGeom>
          <a:noFill/>
          <a:ln/>
        </p:spPr>
        <p:txBody>
          <a:bodyPr wrap="none" rtlCol="0" anchor="t"/>
          <a:lstStyle/>
          <a:p>
            <a:pPr algn="ctr">
              <a:lnSpc>
                <a:spcPts val="2369"/>
              </a:lnSpc>
            </a:pPr>
            <a:r>
              <a:rPr lang="en-US" sz="1822" dirty="0">
                <a:solidFill>
                  <a:srgbClr val="E5E0DF"/>
                </a:solidFill>
                <a:latin typeface="Poppins" pitchFamily="34" charset="0"/>
                <a:ea typeface="Poppins" pitchFamily="34" charset="-122"/>
                <a:cs typeface="Poppins" pitchFamily="34" charset="-120"/>
              </a:rPr>
              <a:t>Front End Frameworks</a:t>
            </a:r>
            <a:endParaRPr lang="en-US" sz="1822" dirty="0"/>
          </a:p>
        </p:txBody>
      </p:sp>
      <p:sp>
        <p:nvSpPr>
          <p:cNvPr id="25" name="Text 23"/>
          <p:cNvSpPr/>
          <p:nvPr/>
        </p:nvSpPr>
        <p:spPr>
          <a:xfrm>
            <a:off x="7472561" y="2568402"/>
            <a:ext cx="3839964" cy="992180"/>
          </a:xfrm>
          <a:prstGeom prst="rect">
            <a:avLst/>
          </a:prstGeom>
          <a:noFill/>
          <a:ln/>
        </p:spPr>
        <p:txBody>
          <a:bodyPr wrap="square" rtlCol="0" anchor="t"/>
          <a:lstStyle/>
          <a:p>
            <a:pPr algn="ctr">
              <a:lnSpc>
                <a:spcPts val="2624"/>
              </a:lnSpc>
            </a:pPr>
            <a:r>
              <a:rPr lang="en-US" sz="1458" dirty="0">
                <a:solidFill>
                  <a:srgbClr val="E5E0DF"/>
                </a:solidFill>
                <a:latin typeface="Roboto" pitchFamily="34" charset="0"/>
                <a:ea typeface="Roboto" pitchFamily="34" charset="-122"/>
                <a:cs typeface="Roboto" pitchFamily="34" charset="-120"/>
              </a:rPr>
              <a:t>Frameworks like React, Angular, and VUE can reduce development time and improve app performance.</a:t>
            </a:r>
            <a:endParaRPr lang="en-US" sz="1458"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CDB4-4B8E-1B19-272E-AA16230290F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Modelling</a:t>
            </a:r>
          </a:p>
        </p:txBody>
      </p:sp>
      <p:sp>
        <p:nvSpPr>
          <p:cNvPr id="3" name="Text Placeholder 2">
            <a:extLst>
              <a:ext uri="{FF2B5EF4-FFF2-40B4-BE49-F238E27FC236}">
                <a16:creationId xmlns:a16="http://schemas.microsoft.com/office/drawing/2014/main" id="{F91FC860-FE50-F0FD-3DAE-08E174D797D6}"/>
              </a:ext>
            </a:extLst>
          </p:cNvPr>
          <p:cNvSpPr>
            <a:spLocks noGrp="1"/>
          </p:cNvSpPr>
          <p:nvPr>
            <p:ph type="body" idx="1"/>
          </p:nvPr>
        </p:nvSpPr>
        <p:spPr/>
        <p:txBody>
          <a:bodyPr/>
          <a:lstStyle/>
          <a:p>
            <a:r>
              <a:rPr lang="en-US" dirty="0">
                <a:solidFill>
                  <a:srgbClr val="374151"/>
                </a:solidFill>
                <a:latin typeface="Times New Roman" panose="02020603050405020304" pitchFamily="18" charset="0"/>
                <a:cs typeface="Times New Roman" panose="02020603050405020304" pitchFamily="18" charset="0"/>
              </a:rPr>
              <a:t>To model a portfolio website, you can follow a structured approach that includes defining the website's purpose, identifying key sections and pages, and organizing the content effectively.</a:t>
            </a:r>
          </a:p>
          <a:p>
            <a:r>
              <a:rPr lang="en-US" dirty="0">
                <a:solidFill>
                  <a:srgbClr val="374151"/>
                </a:solidFill>
                <a:latin typeface="Times New Roman" panose="02020603050405020304" pitchFamily="18" charset="0"/>
                <a:cs typeface="Times New Roman" panose="02020603050405020304" pitchFamily="18" charset="0"/>
              </a:rPr>
              <a:t>S</a:t>
            </a:r>
            <a:r>
              <a:rPr lang="en-US" b="0" i="0" dirty="0">
                <a:solidFill>
                  <a:srgbClr val="374151"/>
                </a:solidFill>
                <a:effectLst/>
                <a:latin typeface="Times New Roman" panose="02020603050405020304" pitchFamily="18" charset="0"/>
                <a:cs typeface="Times New Roman" panose="02020603050405020304" pitchFamily="18" charset="0"/>
              </a:rPr>
              <a:t>ections are Home, About, Portfolio, Services, Testimonials, Blog, and Contact.</a:t>
            </a:r>
          </a:p>
          <a:p>
            <a:r>
              <a:rPr lang="en-US" b="0" i="0" dirty="0">
                <a:solidFill>
                  <a:srgbClr val="374151"/>
                </a:solidFill>
                <a:effectLst/>
                <a:latin typeface="Söhne"/>
              </a:rPr>
              <a:t>Include your bio, background, skills, and experience. Highlight your unique selling points and what sets you apart from others in your field.</a:t>
            </a:r>
            <a:endParaRPr lang="en-IN"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28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07573"/>
          </a:xfrm>
          <a:prstGeom prst="rect">
            <a:avLst/>
          </a:prstGeom>
          <a:solidFill>
            <a:srgbClr val="19191A"/>
          </a:solidFill>
          <a:ln/>
        </p:spPr>
      </p:sp>
      <p:sp>
        <p:nvSpPr>
          <p:cNvPr id="3" name="Shape 1"/>
          <p:cNvSpPr/>
          <p:nvPr/>
        </p:nvSpPr>
        <p:spPr>
          <a:xfrm>
            <a:off x="0" y="0"/>
            <a:ext cx="12192000" cy="6858000"/>
          </a:xfrm>
          <a:prstGeom prst="rect">
            <a:avLst/>
          </a:prstGeom>
          <a:solidFill>
            <a:srgbClr val="050505"/>
          </a:solidFill>
          <a:ln w="7620">
            <a:solidFill>
              <a:srgbClr val="565151"/>
            </a:solidFill>
            <a:prstDash val="solid"/>
          </a:ln>
        </p:spPr>
      </p:sp>
      <p:sp>
        <p:nvSpPr>
          <p:cNvPr id="4" name="Text 2"/>
          <p:cNvSpPr/>
          <p:nvPr/>
        </p:nvSpPr>
        <p:spPr>
          <a:xfrm>
            <a:off x="694333" y="1305474"/>
            <a:ext cx="9080500" cy="597337"/>
          </a:xfrm>
          <a:prstGeom prst="rect">
            <a:avLst/>
          </a:prstGeom>
          <a:noFill/>
          <a:ln/>
        </p:spPr>
        <p:txBody>
          <a:bodyPr wrap="none" rtlCol="0" anchor="t"/>
          <a:lstStyle/>
          <a:p>
            <a:pPr>
              <a:lnSpc>
                <a:spcPts val="4738"/>
              </a:lnSpc>
            </a:pPr>
            <a:r>
              <a:rPr lang="en-US" sz="3645" dirty="0">
                <a:solidFill>
                  <a:srgbClr val="F2F2F3"/>
                </a:solidFill>
                <a:latin typeface="Poppins" pitchFamily="34" charset="0"/>
                <a:ea typeface="Poppins" pitchFamily="34" charset="-122"/>
                <a:cs typeface="Poppins" pitchFamily="34" charset="-120"/>
              </a:rPr>
              <a:t>Design Considerations for Portfolio Sites</a:t>
            </a:r>
            <a:endParaRPr lang="en-US" sz="3645" dirty="0"/>
          </a:p>
        </p:txBody>
      </p:sp>
      <p:sp>
        <p:nvSpPr>
          <p:cNvPr id="5" name="Shape 3"/>
          <p:cNvSpPr/>
          <p:nvPr/>
        </p:nvSpPr>
        <p:spPr>
          <a:xfrm>
            <a:off x="694332" y="2307110"/>
            <a:ext cx="3477717" cy="1836331"/>
          </a:xfrm>
          <a:prstGeom prst="roundRect">
            <a:avLst>
              <a:gd name="adj" fmla="val 2490"/>
            </a:avLst>
          </a:prstGeom>
          <a:solidFill>
            <a:srgbClr val="3D3D42"/>
          </a:solidFill>
          <a:ln w="7620">
            <a:solidFill>
              <a:srgbClr val="494950"/>
            </a:solidFill>
            <a:prstDash val="solid"/>
          </a:ln>
        </p:spPr>
      </p:sp>
      <p:sp>
        <p:nvSpPr>
          <p:cNvPr id="6" name="Text 4"/>
          <p:cNvSpPr/>
          <p:nvPr/>
        </p:nvSpPr>
        <p:spPr>
          <a:xfrm>
            <a:off x="885825" y="2497194"/>
            <a:ext cx="1851620" cy="298619"/>
          </a:xfrm>
          <a:prstGeom prst="rect">
            <a:avLst/>
          </a:prstGeom>
          <a:noFill/>
          <a:ln/>
        </p:spPr>
        <p:txBody>
          <a:bodyPr wrap="none" rtlCol="0" anchor="t"/>
          <a:lstStyle/>
          <a:p>
            <a:pPr>
              <a:lnSpc>
                <a:spcPts val="2369"/>
              </a:lnSpc>
            </a:pPr>
            <a:r>
              <a:rPr lang="en-US" sz="1822" dirty="0">
                <a:solidFill>
                  <a:srgbClr val="E5E0DF"/>
                </a:solidFill>
                <a:latin typeface="Poppins" pitchFamily="34" charset="0"/>
                <a:ea typeface="Poppins" pitchFamily="34" charset="-122"/>
                <a:cs typeface="Poppins" pitchFamily="34" charset="-120"/>
              </a:rPr>
              <a:t>User Experience</a:t>
            </a:r>
            <a:endParaRPr lang="en-US" sz="1822" dirty="0"/>
          </a:p>
        </p:txBody>
      </p:sp>
      <p:sp>
        <p:nvSpPr>
          <p:cNvPr id="7" name="Text 5"/>
          <p:cNvSpPr/>
          <p:nvPr/>
        </p:nvSpPr>
        <p:spPr>
          <a:xfrm>
            <a:off x="885825" y="2961177"/>
            <a:ext cx="3094732" cy="661453"/>
          </a:xfrm>
          <a:prstGeom prst="rect">
            <a:avLst/>
          </a:prstGeom>
          <a:noFill/>
          <a:ln/>
        </p:spPr>
        <p:txBody>
          <a:bodyPr wrap="square" rtlCol="0" anchor="t"/>
          <a:lstStyle/>
          <a:p>
            <a:pPr>
              <a:lnSpc>
                <a:spcPts val="2624"/>
              </a:lnSpc>
            </a:pPr>
            <a:r>
              <a:rPr lang="en-US" sz="1458" dirty="0">
                <a:solidFill>
                  <a:srgbClr val="E5E0DF"/>
                </a:solidFill>
                <a:latin typeface="Roboto" pitchFamily="34" charset="0"/>
                <a:ea typeface="Roboto" pitchFamily="34" charset="-122"/>
                <a:cs typeface="Roboto" pitchFamily="34" charset="-120"/>
              </a:rPr>
              <a:t>Create a user-friendly design that makes it easy to navigate your site.</a:t>
            </a:r>
            <a:endParaRPr lang="en-US" sz="1458" dirty="0"/>
          </a:p>
        </p:txBody>
      </p:sp>
      <p:sp>
        <p:nvSpPr>
          <p:cNvPr id="8" name="Shape 6"/>
          <p:cNvSpPr/>
          <p:nvPr/>
        </p:nvSpPr>
        <p:spPr>
          <a:xfrm>
            <a:off x="4357192" y="2307110"/>
            <a:ext cx="3477717" cy="1836331"/>
          </a:xfrm>
          <a:prstGeom prst="roundRect">
            <a:avLst>
              <a:gd name="adj" fmla="val 2490"/>
            </a:avLst>
          </a:prstGeom>
          <a:solidFill>
            <a:srgbClr val="3D3D42"/>
          </a:solidFill>
          <a:ln w="7620">
            <a:solidFill>
              <a:srgbClr val="494950"/>
            </a:solidFill>
            <a:prstDash val="solid"/>
          </a:ln>
        </p:spPr>
      </p:sp>
      <p:sp>
        <p:nvSpPr>
          <p:cNvPr id="9" name="Text 7"/>
          <p:cNvSpPr/>
          <p:nvPr/>
        </p:nvSpPr>
        <p:spPr>
          <a:xfrm>
            <a:off x="4548683" y="2497194"/>
            <a:ext cx="1851620" cy="298619"/>
          </a:xfrm>
          <a:prstGeom prst="rect">
            <a:avLst/>
          </a:prstGeom>
          <a:noFill/>
          <a:ln/>
        </p:spPr>
        <p:txBody>
          <a:bodyPr wrap="none" rtlCol="0" anchor="t"/>
          <a:lstStyle/>
          <a:p>
            <a:pPr>
              <a:lnSpc>
                <a:spcPts val="2369"/>
              </a:lnSpc>
            </a:pPr>
            <a:r>
              <a:rPr lang="en-US" sz="1822" dirty="0">
                <a:solidFill>
                  <a:srgbClr val="E5E0DF"/>
                </a:solidFill>
                <a:latin typeface="Poppins" pitchFamily="34" charset="0"/>
                <a:ea typeface="Poppins" pitchFamily="34" charset="-122"/>
                <a:cs typeface="Poppins" pitchFamily="34" charset="-120"/>
              </a:rPr>
              <a:t>Typography</a:t>
            </a:r>
            <a:endParaRPr lang="en-US" sz="1822" dirty="0"/>
          </a:p>
        </p:txBody>
      </p:sp>
      <p:sp>
        <p:nvSpPr>
          <p:cNvPr id="10" name="Text 8"/>
          <p:cNvSpPr/>
          <p:nvPr/>
        </p:nvSpPr>
        <p:spPr>
          <a:xfrm>
            <a:off x="4548683" y="2961177"/>
            <a:ext cx="3094732" cy="992180"/>
          </a:xfrm>
          <a:prstGeom prst="rect">
            <a:avLst/>
          </a:prstGeom>
          <a:noFill/>
          <a:ln/>
        </p:spPr>
        <p:txBody>
          <a:bodyPr wrap="square" rtlCol="0" anchor="t"/>
          <a:lstStyle/>
          <a:p>
            <a:pPr>
              <a:lnSpc>
                <a:spcPts val="2624"/>
              </a:lnSpc>
            </a:pPr>
            <a:r>
              <a:rPr lang="en-US" sz="1458" dirty="0">
                <a:solidFill>
                  <a:srgbClr val="E5E0DF"/>
                </a:solidFill>
                <a:latin typeface="Roboto" pitchFamily="34" charset="0"/>
                <a:ea typeface="Roboto" pitchFamily="34" charset="-122"/>
                <a:cs typeface="Roboto" pitchFamily="34" charset="-120"/>
              </a:rPr>
              <a:t>Choose a font that aligns with your brand and is easy to read on all devices.</a:t>
            </a:r>
            <a:endParaRPr lang="en-US" sz="1458" dirty="0"/>
          </a:p>
        </p:txBody>
      </p:sp>
      <p:sp>
        <p:nvSpPr>
          <p:cNvPr id="11" name="Shape 9"/>
          <p:cNvSpPr/>
          <p:nvPr/>
        </p:nvSpPr>
        <p:spPr>
          <a:xfrm>
            <a:off x="8020050" y="2307110"/>
            <a:ext cx="3477717" cy="1836331"/>
          </a:xfrm>
          <a:prstGeom prst="roundRect">
            <a:avLst>
              <a:gd name="adj" fmla="val 2490"/>
            </a:avLst>
          </a:prstGeom>
          <a:solidFill>
            <a:srgbClr val="3D3D42"/>
          </a:solidFill>
          <a:ln w="7620">
            <a:solidFill>
              <a:srgbClr val="494950"/>
            </a:solidFill>
            <a:prstDash val="solid"/>
          </a:ln>
        </p:spPr>
      </p:sp>
      <p:sp>
        <p:nvSpPr>
          <p:cNvPr id="12" name="Text 10"/>
          <p:cNvSpPr/>
          <p:nvPr/>
        </p:nvSpPr>
        <p:spPr>
          <a:xfrm>
            <a:off x="8211543" y="2497194"/>
            <a:ext cx="1851620" cy="298619"/>
          </a:xfrm>
          <a:prstGeom prst="rect">
            <a:avLst/>
          </a:prstGeom>
          <a:noFill/>
          <a:ln/>
        </p:spPr>
        <p:txBody>
          <a:bodyPr wrap="none" rtlCol="0" anchor="t"/>
          <a:lstStyle/>
          <a:p>
            <a:pPr>
              <a:lnSpc>
                <a:spcPts val="2369"/>
              </a:lnSpc>
            </a:pPr>
            <a:r>
              <a:rPr lang="en-US" sz="1822" dirty="0">
                <a:solidFill>
                  <a:srgbClr val="E5E0DF"/>
                </a:solidFill>
                <a:latin typeface="Poppins" pitchFamily="34" charset="0"/>
                <a:ea typeface="Poppins" pitchFamily="34" charset="-122"/>
                <a:cs typeface="Poppins" pitchFamily="34" charset="-120"/>
              </a:rPr>
              <a:t>Color Scheme</a:t>
            </a:r>
            <a:endParaRPr lang="en-US" sz="1822" dirty="0"/>
          </a:p>
        </p:txBody>
      </p:sp>
      <p:sp>
        <p:nvSpPr>
          <p:cNvPr id="13" name="Text 11"/>
          <p:cNvSpPr/>
          <p:nvPr/>
        </p:nvSpPr>
        <p:spPr>
          <a:xfrm>
            <a:off x="8211542" y="2961177"/>
            <a:ext cx="3094732" cy="992180"/>
          </a:xfrm>
          <a:prstGeom prst="rect">
            <a:avLst/>
          </a:prstGeom>
          <a:noFill/>
          <a:ln/>
        </p:spPr>
        <p:txBody>
          <a:bodyPr wrap="square" rtlCol="0" anchor="t"/>
          <a:lstStyle/>
          <a:p>
            <a:pPr>
              <a:lnSpc>
                <a:spcPts val="2624"/>
              </a:lnSpc>
            </a:pPr>
            <a:r>
              <a:rPr lang="en-US" sz="1458" dirty="0">
                <a:solidFill>
                  <a:srgbClr val="E5E0DF"/>
                </a:solidFill>
                <a:latin typeface="Roboto" pitchFamily="34" charset="0"/>
                <a:ea typeface="Roboto" pitchFamily="34" charset="-122"/>
                <a:cs typeface="Roboto" pitchFamily="34" charset="-120"/>
              </a:rPr>
              <a:t>Select a color scheme that supports your message and promotes the visual hierarchy.</a:t>
            </a:r>
            <a:endParaRPr lang="en-US" sz="1458" dirty="0"/>
          </a:p>
        </p:txBody>
      </p:sp>
      <p:sp>
        <p:nvSpPr>
          <p:cNvPr id="14" name="Shape 12"/>
          <p:cNvSpPr/>
          <p:nvPr/>
        </p:nvSpPr>
        <p:spPr>
          <a:xfrm>
            <a:off x="694333" y="4327222"/>
            <a:ext cx="10803334" cy="1174878"/>
          </a:xfrm>
          <a:prstGeom prst="roundRect">
            <a:avLst>
              <a:gd name="adj" fmla="val 3891"/>
            </a:avLst>
          </a:prstGeom>
          <a:solidFill>
            <a:srgbClr val="3D3D42"/>
          </a:solidFill>
          <a:ln w="7620">
            <a:solidFill>
              <a:srgbClr val="494950"/>
            </a:solidFill>
            <a:prstDash val="solid"/>
          </a:ln>
        </p:spPr>
      </p:sp>
      <p:sp>
        <p:nvSpPr>
          <p:cNvPr id="15" name="Text 13"/>
          <p:cNvSpPr/>
          <p:nvPr/>
        </p:nvSpPr>
        <p:spPr>
          <a:xfrm>
            <a:off x="885825" y="4517306"/>
            <a:ext cx="1949450" cy="298619"/>
          </a:xfrm>
          <a:prstGeom prst="rect">
            <a:avLst/>
          </a:prstGeom>
          <a:noFill/>
          <a:ln/>
        </p:spPr>
        <p:txBody>
          <a:bodyPr wrap="none" rtlCol="0" anchor="t"/>
          <a:lstStyle/>
          <a:p>
            <a:pPr>
              <a:lnSpc>
                <a:spcPts val="2369"/>
              </a:lnSpc>
            </a:pPr>
            <a:r>
              <a:rPr lang="en-US" sz="1822" dirty="0">
                <a:solidFill>
                  <a:srgbClr val="E5E0DF"/>
                </a:solidFill>
                <a:latin typeface="Poppins" pitchFamily="34" charset="0"/>
                <a:ea typeface="Poppins" pitchFamily="34" charset="-122"/>
                <a:cs typeface="Poppins" pitchFamily="34" charset="-120"/>
              </a:rPr>
              <a:t>Images &amp; Visuals</a:t>
            </a:r>
            <a:endParaRPr lang="en-US" sz="1822" dirty="0"/>
          </a:p>
        </p:txBody>
      </p:sp>
      <p:sp>
        <p:nvSpPr>
          <p:cNvPr id="16" name="Text 14"/>
          <p:cNvSpPr/>
          <p:nvPr/>
        </p:nvSpPr>
        <p:spPr>
          <a:xfrm>
            <a:off x="885825" y="4981288"/>
            <a:ext cx="10420350" cy="330727"/>
          </a:xfrm>
          <a:prstGeom prst="rect">
            <a:avLst/>
          </a:prstGeom>
          <a:noFill/>
          <a:ln/>
        </p:spPr>
        <p:txBody>
          <a:bodyPr wrap="none" rtlCol="0" anchor="t"/>
          <a:lstStyle/>
          <a:p>
            <a:pPr>
              <a:lnSpc>
                <a:spcPts val="2624"/>
              </a:lnSpc>
            </a:pPr>
            <a:r>
              <a:rPr lang="en-US" sz="1458" dirty="0">
                <a:solidFill>
                  <a:srgbClr val="E5E0DF"/>
                </a:solidFill>
                <a:latin typeface="Roboto" pitchFamily="34" charset="0"/>
                <a:ea typeface="Roboto" pitchFamily="34" charset="-122"/>
                <a:cs typeface="Roboto" pitchFamily="34" charset="-120"/>
              </a:rPr>
              <a:t>Use high-quality images and visuals that complement your message and make your portfolio stand out.</a:t>
            </a:r>
            <a:endParaRPr lang="en-US" sz="1458"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07573"/>
          </a:xfrm>
          <a:prstGeom prst="rect">
            <a:avLst/>
          </a:prstGeom>
          <a:solidFill>
            <a:srgbClr val="19191A"/>
          </a:solidFill>
          <a:ln/>
        </p:spPr>
      </p:sp>
      <p:sp>
        <p:nvSpPr>
          <p:cNvPr id="3" name="Shape 1"/>
          <p:cNvSpPr/>
          <p:nvPr/>
        </p:nvSpPr>
        <p:spPr>
          <a:xfrm>
            <a:off x="0" y="0"/>
            <a:ext cx="12192000" cy="6858000"/>
          </a:xfrm>
          <a:prstGeom prst="rect">
            <a:avLst/>
          </a:prstGeom>
          <a:solidFill>
            <a:srgbClr val="050505"/>
          </a:solidFill>
          <a:ln w="7620">
            <a:solidFill>
              <a:srgbClr val="565151"/>
            </a:solidFill>
            <a:prstDash val="solid"/>
          </a:ln>
        </p:spPr>
      </p:sp>
      <p:sp>
        <p:nvSpPr>
          <p:cNvPr id="4" name="Text 2"/>
          <p:cNvSpPr/>
          <p:nvPr/>
        </p:nvSpPr>
        <p:spPr>
          <a:xfrm>
            <a:off x="694333" y="2490497"/>
            <a:ext cx="10803334" cy="1194674"/>
          </a:xfrm>
          <a:prstGeom prst="rect">
            <a:avLst/>
          </a:prstGeom>
          <a:noFill/>
          <a:ln/>
        </p:spPr>
        <p:txBody>
          <a:bodyPr wrap="square" rtlCol="0" anchor="t"/>
          <a:lstStyle/>
          <a:p>
            <a:pPr>
              <a:lnSpc>
                <a:spcPts val="4738"/>
              </a:lnSpc>
            </a:pPr>
            <a:r>
              <a:rPr lang="en-US" sz="3645" dirty="0">
                <a:solidFill>
                  <a:srgbClr val="F2F2F3"/>
                </a:solidFill>
                <a:latin typeface="Poppins" pitchFamily="34" charset="0"/>
                <a:ea typeface="Poppins" pitchFamily="34" charset="-122"/>
                <a:cs typeface="Poppins" pitchFamily="34" charset="-120"/>
              </a:rPr>
              <a:t>Best Practices and Tips for Front End Development</a:t>
            </a:r>
            <a:endParaRPr lang="en-US" sz="3645" dirty="0"/>
          </a:p>
        </p:txBody>
      </p:sp>
      <p:sp>
        <p:nvSpPr>
          <p:cNvPr id="5" name="Shape 3"/>
          <p:cNvSpPr/>
          <p:nvPr/>
        </p:nvSpPr>
        <p:spPr>
          <a:xfrm>
            <a:off x="694333" y="4133100"/>
            <a:ext cx="416619" cy="413556"/>
          </a:xfrm>
          <a:prstGeom prst="roundRect">
            <a:avLst>
              <a:gd name="adj" fmla="val 11055"/>
            </a:avLst>
          </a:prstGeom>
          <a:solidFill>
            <a:srgbClr val="3D3D42"/>
          </a:solidFill>
          <a:ln w="7620">
            <a:solidFill>
              <a:srgbClr val="494950"/>
            </a:solidFill>
            <a:prstDash val="solid"/>
          </a:ln>
        </p:spPr>
      </p:sp>
      <p:sp>
        <p:nvSpPr>
          <p:cNvPr id="6" name="Text 4"/>
          <p:cNvSpPr/>
          <p:nvPr/>
        </p:nvSpPr>
        <p:spPr>
          <a:xfrm>
            <a:off x="861318" y="4160677"/>
            <a:ext cx="82550" cy="358303"/>
          </a:xfrm>
          <a:prstGeom prst="rect">
            <a:avLst/>
          </a:prstGeom>
          <a:noFill/>
          <a:ln/>
        </p:spPr>
        <p:txBody>
          <a:bodyPr wrap="none" rtlCol="0" anchor="t"/>
          <a:lstStyle/>
          <a:p>
            <a:pPr algn="ctr">
              <a:lnSpc>
                <a:spcPts val="2843"/>
              </a:lnSpc>
            </a:pPr>
            <a:r>
              <a:rPr lang="en-US" sz="2187" dirty="0">
                <a:solidFill>
                  <a:srgbClr val="E5E0DF"/>
                </a:solidFill>
                <a:latin typeface="Poppins" pitchFamily="34" charset="0"/>
                <a:ea typeface="Poppins" pitchFamily="34" charset="-122"/>
                <a:cs typeface="Poppins" pitchFamily="34" charset="-120"/>
              </a:rPr>
              <a:t>1</a:t>
            </a:r>
            <a:endParaRPr lang="en-US" sz="2187" dirty="0"/>
          </a:p>
        </p:txBody>
      </p:sp>
      <p:sp>
        <p:nvSpPr>
          <p:cNvPr id="7" name="Text 5"/>
          <p:cNvSpPr/>
          <p:nvPr/>
        </p:nvSpPr>
        <p:spPr>
          <a:xfrm>
            <a:off x="1296094" y="4190519"/>
            <a:ext cx="1851620" cy="298619"/>
          </a:xfrm>
          <a:prstGeom prst="rect">
            <a:avLst/>
          </a:prstGeom>
          <a:noFill/>
          <a:ln/>
        </p:spPr>
        <p:txBody>
          <a:bodyPr wrap="none" rtlCol="0" anchor="t"/>
          <a:lstStyle/>
          <a:p>
            <a:pPr>
              <a:lnSpc>
                <a:spcPts val="2369"/>
              </a:lnSpc>
            </a:pPr>
            <a:r>
              <a:rPr lang="en-US" sz="1822" dirty="0">
                <a:solidFill>
                  <a:srgbClr val="E5E0DF"/>
                </a:solidFill>
                <a:latin typeface="Poppins" pitchFamily="34" charset="0"/>
                <a:ea typeface="Poppins" pitchFamily="34" charset="-122"/>
                <a:cs typeface="Poppins" pitchFamily="34" charset="-120"/>
              </a:rPr>
              <a:t>Keep it Simple</a:t>
            </a:r>
            <a:endParaRPr lang="en-US" sz="1822" dirty="0"/>
          </a:p>
        </p:txBody>
      </p:sp>
      <p:sp>
        <p:nvSpPr>
          <p:cNvPr id="8" name="Text 6"/>
          <p:cNvSpPr/>
          <p:nvPr/>
        </p:nvSpPr>
        <p:spPr>
          <a:xfrm>
            <a:off x="1296094" y="4654501"/>
            <a:ext cx="2875955" cy="1322907"/>
          </a:xfrm>
          <a:prstGeom prst="rect">
            <a:avLst/>
          </a:prstGeom>
          <a:noFill/>
          <a:ln/>
        </p:spPr>
        <p:txBody>
          <a:bodyPr wrap="square" rtlCol="0" anchor="t"/>
          <a:lstStyle/>
          <a:p>
            <a:pPr>
              <a:lnSpc>
                <a:spcPts val="2624"/>
              </a:lnSpc>
            </a:pPr>
            <a:r>
              <a:rPr lang="en-US" sz="1458" dirty="0">
                <a:solidFill>
                  <a:srgbClr val="E5E0DF"/>
                </a:solidFill>
                <a:latin typeface="Roboto" pitchFamily="34" charset="0"/>
                <a:ea typeface="Roboto" pitchFamily="34" charset="-122"/>
                <a:cs typeface="Roboto" pitchFamily="34" charset="-120"/>
              </a:rPr>
              <a:t>Simplicity is key to maintain focus. It is also important to ensure your site is easily maintainable in the future.</a:t>
            </a:r>
            <a:endParaRPr lang="en-US" sz="1458" dirty="0"/>
          </a:p>
        </p:txBody>
      </p:sp>
      <p:sp>
        <p:nvSpPr>
          <p:cNvPr id="9" name="Shape 7"/>
          <p:cNvSpPr/>
          <p:nvPr/>
        </p:nvSpPr>
        <p:spPr>
          <a:xfrm>
            <a:off x="4357192" y="4133100"/>
            <a:ext cx="416619" cy="413556"/>
          </a:xfrm>
          <a:prstGeom prst="roundRect">
            <a:avLst>
              <a:gd name="adj" fmla="val 11055"/>
            </a:avLst>
          </a:prstGeom>
          <a:solidFill>
            <a:srgbClr val="3D3D42"/>
          </a:solidFill>
          <a:ln w="7620">
            <a:solidFill>
              <a:srgbClr val="494950"/>
            </a:solidFill>
            <a:prstDash val="solid"/>
          </a:ln>
        </p:spPr>
      </p:sp>
      <p:sp>
        <p:nvSpPr>
          <p:cNvPr id="10" name="Text 8"/>
          <p:cNvSpPr/>
          <p:nvPr/>
        </p:nvSpPr>
        <p:spPr>
          <a:xfrm>
            <a:off x="4486077" y="4160677"/>
            <a:ext cx="158750" cy="358303"/>
          </a:xfrm>
          <a:prstGeom prst="rect">
            <a:avLst/>
          </a:prstGeom>
          <a:noFill/>
          <a:ln/>
        </p:spPr>
        <p:txBody>
          <a:bodyPr wrap="none" rtlCol="0" anchor="t"/>
          <a:lstStyle/>
          <a:p>
            <a:pPr algn="ctr">
              <a:lnSpc>
                <a:spcPts val="2843"/>
              </a:lnSpc>
            </a:pPr>
            <a:r>
              <a:rPr lang="en-US" sz="2187" dirty="0">
                <a:solidFill>
                  <a:srgbClr val="E5E0DF"/>
                </a:solidFill>
                <a:latin typeface="Poppins" pitchFamily="34" charset="0"/>
                <a:ea typeface="Poppins" pitchFamily="34" charset="-122"/>
                <a:cs typeface="Poppins" pitchFamily="34" charset="-120"/>
              </a:rPr>
              <a:t>2</a:t>
            </a:r>
            <a:endParaRPr lang="en-US" sz="2187" dirty="0"/>
          </a:p>
        </p:txBody>
      </p:sp>
      <p:sp>
        <p:nvSpPr>
          <p:cNvPr id="11" name="Text 9"/>
          <p:cNvSpPr/>
          <p:nvPr/>
        </p:nvSpPr>
        <p:spPr>
          <a:xfrm>
            <a:off x="4958953" y="4190519"/>
            <a:ext cx="2565400" cy="298619"/>
          </a:xfrm>
          <a:prstGeom prst="rect">
            <a:avLst/>
          </a:prstGeom>
          <a:noFill/>
          <a:ln/>
        </p:spPr>
        <p:txBody>
          <a:bodyPr wrap="none" rtlCol="0" anchor="t"/>
          <a:lstStyle/>
          <a:p>
            <a:pPr>
              <a:lnSpc>
                <a:spcPts val="2369"/>
              </a:lnSpc>
            </a:pPr>
            <a:r>
              <a:rPr lang="en-US" sz="1822" dirty="0">
                <a:solidFill>
                  <a:srgbClr val="E5E0DF"/>
                </a:solidFill>
                <a:latin typeface="Poppins" pitchFamily="34" charset="0"/>
                <a:ea typeface="Poppins" pitchFamily="34" charset="-122"/>
                <a:cs typeface="Poppins" pitchFamily="34" charset="-120"/>
              </a:rPr>
              <a:t>Optimize Performance</a:t>
            </a:r>
            <a:endParaRPr lang="en-US" sz="1822" dirty="0"/>
          </a:p>
        </p:txBody>
      </p:sp>
      <p:sp>
        <p:nvSpPr>
          <p:cNvPr id="12" name="Text 10"/>
          <p:cNvSpPr/>
          <p:nvPr/>
        </p:nvSpPr>
        <p:spPr>
          <a:xfrm>
            <a:off x="4958953" y="4654501"/>
            <a:ext cx="2875955" cy="1322907"/>
          </a:xfrm>
          <a:prstGeom prst="rect">
            <a:avLst/>
          </a:prstGeom>
          <a:noFill/>
          <a:ln/>
        </p:spPr>
        <p:txBody>
          <a:bodyPr wrap="square" rtlCol="0" anchor="t"/>
          <a:lstStyle/>
          <a:p>
            <a:pPr>
              <a:lnSpc>
                <a:spcPts val="2624"/>
              </a:lnSpc>
            </a:pPr>
            <a:r>
              <a:rPr lang="en-US" sz="1458" dirty="0">
                <a:solidFill>
                  <a:srgbClr val="E5E0DF"/>
                </a:solidFill>
                <a:latin typeface="Roboto" pitchFamily="34" charset="0"/>
                <a:ea typeface="Roboto" pitchFamily="34" charset="-122"/>
                <a:cs typeface="Roboto" pitchFamily="34" charset="-120"/>
              </a:rPr>
              <a:t>Ensure your site is fast and loads quickly. Optimize images, compress files and reduce server requests.</a:t>
            </a:r>
            <a:endParaRPr lang="en-US" sz="1458" dirty="0"/>
          </a:p>
        </p:txBody>
      </p:sp>
      <p:sp>
        <p:nvSpPr>
          <p:cNvPr id="13" name="Shape 11"/>
          <p:cNvSpPr/>
          <p:nvPr/>
        </p:nvSpPr>
        <p:spPr>
          <a:xfrm>
            <a:off x="8020051" y="4133100"/>
            <a:ext cx="416619" cy="413556"/>
          </a:xfrm>
          <a:prstGeom prst="roundRect">
            <a:avLst>
              <a:gd name="adj" fmla="val 11055"/>
            </a:avLst>
          </a:prstGeom>
          <a:solidFill>
            <a:srgbClr val="3D3D42"/>
          </a:solidFill>
          <a:ln w="7620">
            <a:solidFill>
              <a:srgbClr val="494950"/>
            </a:solidFill>
            <a:prstDash val="solid"/>
          </a:ln>
        </p:spPr>
      </p:sp>
      <p:sp>
        <p:nvSpPr>
          <p:cNvPr id="14" name="Text 12"/>
          <p:cNvSpPr/>
          <p:nvPr/>
        </p:nvSpPr>
        <p:spPr>
          <a:xfrm>
            <a:off x="8145760" y="4160677"/>
            <a:ext cx="165100" cy="358303"/>
          </a:xfrm>
          <a:prstGeom prst="rect">
            <a:avLst/>
          </a:prstGeom>
          <a:noFill/>
          <a:ln/>
        </p:spPr>
        <p:txBody>
          <a:bodyPr wrap="none" rtlCol="0" anchor="t"/>
          <a:lstStyle/>
          <a:p>
            <a:pPr algn="ctr">
              <a:lnSpc>
                <a:spcPts val="2843"/>
              </a:lnSpc>
            </a:pPr>
            <a:r>
              <a:rPr lang="en-US" sz="2187" dirty="0">
                <a:solidFill>
                  <a:srgbClr val="E5E0DF"/>
                </a:solidFill>
                <a:latin typeface="Poppins" pitchFamily="34" charset="0"/>
                <a:ea typeface="Poppins" pitchFamily="34" charset="-122"/>
                <a:cs typeface="Poppins" pitchFamily="34" charset="-120"/>
              </a:rPr>
              <a:t>3</a:t>
            </a:r>
            <a:endParaRPr lang="en-US" sz="2187" dirty="0"/>
          </a:p>
        </p:txBody>
      </p:sp>
      <p:sp>
        <p:nvSpPr>
          <p:cNvPr id="15" name="Text 13"/>
          <p:cNvSpPr/>
          <p:nvPr/>
        </p:nvSpPr>
        <p:spPr>
          <a:xfrm>
            <a:off x="8621812" y="4190519"/>
            <a:ext cx="2444750" cy="298619"/>
          </a:xfrm>
          <a:prstGeom prst="rect">
            <a:avLst/>
          </a:prstGeom>
          <a:noFill/>
          <a:ln/>
        </p:spPr>
        <p:txBody>
          <a:bodyPr wrap="none" rtlCol="0" anchor="t"/>
          <a:lstStyle/>
          <a:p>
            <a:pPr>
              <a:lnSpc>
                <a:spcPts val="2369"/>
              </a:lnSpc>
            </a:pPr>
            <a:r>
              <a:rPr lang="en-US" sz="1822" dirty="0">
                <a:solidFill>
                  <a:srgbClr val="E5E0DF"/>
                </a:solidFill>
                <a:latin typeface="Poppins" pitchFamily="34" charset="0"/>
                <a:ea typeface="Poppins" pitchFamily="34" charset="-122"/>
                <a:cs typeface="Poppins" pitchFamily="34" charset="-120"/>
              </a:rPr>
              <a:t>Maintain Accessibility</a:t>
            </a:r>
            <a:endParaRPr lang="en-US" sz="1822" dirty="0"/>
          </a:p>
        </p:txBody>
      </p:sp>
      <p:sp>
        <p:nvSpPr>
          <p:cNvPr id="16" name="Text 14"/>
          <p:cNvSpPr/>
          <p:nvPr/>
        </p:nvSpPr>
        <p:spPr>
          <a:xfrm>
            <a:off x="8621812" y="4654501"/>
            <a:ext cx="2875955" cy="1322907"/>
          </a:xfrm>
          <a:prstGeom prst="rect">
            <a:avLst/>
          </a:prstGeom>
          <a:noFill/>
          <a:ln/>
        </p:spPr>
        <p:txBody>
          <a:bodyPr wrap="square" rtlCol="0" anchor="t"/>
          <a:lstStyle/>
          <a:p>
            <a:pPr>
              <a:lnSpc>
                <a:spcPts val="2624"/>
              </a:lnSpc>
            </a:pPr>
            <a:r>
              <a:rPr lang="en-US" sz="1458" dirty="0">
                <a:solidFill>
                  <a:srgbClr val="E5E0DF"/>
                </a:solidFill>
                <a:latin typeface="Roboto" pitchFamily="34" charset="0"/>
                <a:ea typeface="Roboto" pitchFamily="34" charset="-122"/>
                <a:cs typeface="Roboto" pitchFamily="34" charset="-120"/>
              </a:rPr>
              <a:t>Consider people with visual and auditory disabilities. Ensure that your site is accessible to all individuals.</a:t>
            </a:r>
            <a:endParaRPr lang="en-US" sz="1458" dirty="0"/>
          </a:p>
        </p:txBody>
      </p:sp>
      <p:pic>
        <p:nvPicPr>
          <p:cNvPr id="17" name="Image 0" descr="preencoded.png"/>
          <p:cNvPicPr>
            <a:picLocks noChangeAspect="1"/>
          </p:cNvPicPr>
          <p:nvPr/>
        </p:nvPicPr>
        <p:blipFill>
          <a:blip r:embed="rId3"/>
          <a:stretch>
            <a:fillRect/>
          </a:stretch>
        </p:blipFill>
        <p:spPr>
          <a:xfrm>
            <a:off x="0" y="0"/>
            <a:ext cx="12192000" cy="166033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A89E-BEB5-13A2-DA94-EFECC707DED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sp>
        <p:nvSpPr>
          <p:cNvPr id="3" name="Text Placeholder 2">
            <a:extLst>
              <a:ext uri="{FF2B5EF4-FFF2-40B4-BE49-F238E27FC236}">
                <a16:creationId xmlns:a16="http://schemas.microsoft.com/office/drawing/2014/main" id="{A90EAFE6-49BD-AE7E-6940-5D4A614EF0CA}"/>
              </a:ext>
            </a:extLst>
          </p:cNvPr>
          <p:cNvSpPr>
            <a:spLocks noGrp="1"/>
          </p:cNvSpPr>
          <p:nvPr>
            <p:ph type="body" idx="1"/>
          </p:nvPr>
        </p:nvSpPr>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The result of a portfolio website is a professional and visually appealing online presence that effectively showcases your skills, expertise, and accomplishments.</a:t>
            </a:r>
          </a:p>
          <a:p>
            <a:r>
              <a:rPr lang="en-US" b="0" i="0" dirty="0">
                <a:solidFill>
                  <a:srgbClr val="374151"/>
                </a:solidFill>
                <a:effectLst/>
                <a:latin typeface="Times New Roman" panose="02020603050405020304" pitchFamily="18" charset="0"/>
                <a:cs typeface="Times New Roman" panose="02020603050405020304" pitchFamily="18" charset="0"/>
              </a:rPr>
              <a:t>A well-designed and informative portfolio website enhances your credibility and professionalism. </a:t>
            </a:r>
            <a:endParaRPr lang="en-US" dirty="0">
              <a:solidFill>
                <a:srgbClr val="374151"/>
              </a:solidFill>
              <a:latin typeface="Times New Roman" panose="02020603050405020304" pitchFamily="18" charset="0"/>
              <a:cs typeface="Times New Roman" panose="02020603050405020304" pitchFamily="18" charset="0"/>
            </a:endParaRPr>
          </a:p>
          <a:p>
            <a:r>
              <a:rPr lang="en-US" b="0" i="0" dirty="0">
                <a:solidFill>
                  <a:srgbClr val="374151"/>
                </a:solidFill>
                <a:effectLst/>
                <a:latin typeface="Times New Roman" panose="02020603050405020304" pitchFamily="18" charset="0"/>
                <a:cs typeface="Times New Roman" panose="02020603050405020304" pitchFamily="18" charset="0"/>
              </a:rPr>
              <a:t>A well-crafted portfolio website can lead to new opportunities. It can attract potential clients, employers, or collaborators who are impressed by your </a:t>
            </a:r>
            <a:r>
              <a:rPr lang="en-US" dirty="0">
                <a:solidFill>
                  <a:srgbClr val="374151"/>
                </a:solidFill>
                <a:latin typeface="Times New Roman" panose="02020603050405020304" pitchFamily="18" charset="0"/>
                <a:cs typeface="Times New Roman" panose="02020603050405020304" pitchFamily="18" charset="0"/>
              </a:rPr>
              <a:t>work</a:t>
            </a:r>
            <a:r>
              <a:rPr lang="en-US" b="0" i="0" dirty="0">
                <a:solidFill>
                  <a:srgbClr val="374151"/>
                </a:solidFill>
                <a:effectLst/>
                <a:latin typeface="Söhne"/>
              </a:rPr>
              <a:t> </a:t>
            </a:r>
            <a:r>
              <a:rPr lang="en-US" dirty="0">
                <a:solidFill>
                  <a:srgbClr val="374151"/>
                </a:solidFill>
                <a:latin typeface="Times New Roman" panose="02020603050405020304" pitchFamily="18" charset="0"/>
                <a:cs typeface="Times New Roman" panose="02020603050405020304" pitchFamily="18" charset="0"/>
              </a:rPr>
              <a:t>and want to engage with you.</a:t>
            </a:r>
            <a:endParaRPr lang="en-IN"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888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07573"/>
          </a:xfrm>
          <a:prstGeom prst="rect">
            <a:avLst/>
          </a:prstGeom>
          <a:solidFill>
            <a:srgbClr val="19191A"/>
          </a:solidFill>
          <a:ln/>
        </p:spPr>
      </p:sp>
      <p:sp>
        <p:nvSpPr>
          <p:cNvPr id="3" name="Shape 1"/>
          <p:cNvSpPr/>
          <p:nvPr/>
        </p:nvSpPr>
        <p:spPr>
          <a:xfrm>
            <a:off x="0" y="0"/>
            <a:ext cx="12192000" cy="6858000"/>
          </a:xfrm>
          <a:prstGeom prst="rect">
            <a:avLst/>
          </a:prstGeom>
          <a:solidFill>
            <a:srgbClr val="050505"/>
          </a:solidFill>
          <a:ln w="7620">
            <a:solidFill>
              <a:srgbClr val="565151"/>
            </a:solidFill>
            <a:prstDash val="solid"/>
          </a:ln>
        </p:spPr>
      </p:sp>
      <p:sp>
        <p:nvSpPr>
          <p:cNvPr id="4" name="Text 2"/>
          <p:cNvSpPr/>
          <p:nvPr/>
        </p:nvSpPr>
        <p:spPr>
          <a:xfrm>
            <a:off x="694333" y="1997952"/>
            <a:ext cx="6121400" cy="597337"/>
          </a:xfrm>
          <a:prstGeom prst="rect">
            <a:avLst/>
          </a:prstGeom>
          <a:noFill/>
          <a:ln/>
        </p:spPr>
        <p:txBody>
          <a:bodyPr wrap="none" rtlCol="0" anchor="t"/>
          <a:lstStyle/>
          <a:p>
            <a:pPr>
              <a:lnSpc>
                <a:spcPts val="4738"/>
              </a:lnSpc>
            </a:pPr>
            <a:r>
              <a:rPr lang="en-US" sz="3645" dirty="0">
                <a:solidFill>
                  <a:srgbClr val="F2F2F3"/>
                </a:solidFill>
                <a:latin typeface="Poppins" pitchFamily="34" charset="0"/>
                <a:ea typeface="Poppins" pitchFamily="34" charset="-122"/>
                <a:cs typeface="Poppins" pitchFamily="34" charset="-120"/>
              </a:rPr>
              <a:t>Conclusion and Next Steps</a:t>
            </a:r>
            <a:endParaRPr lang="en-US" sz="3645" dirty="0"/>
          </a:p>
        </p:txBody>
      </p:sp>
      <p:sp>
        <p:nvSpPr>
          <p:cNvPr id="5" name="Text 3"/>
          <p:cNvSpPr/>
          <p:nvPr/>
        </p:nvSpPr>
        <p:spPr>
          <a:xfrm>
            <a:off x="694333" y="3109895"/>
            <a:ext cx="2221905" cy="358303"/>
          </a:xfrm>
          <a:prstGeom prst="rect">
            <a:avLst/>
          </a:prstGeom>
          <a:noFill/>
          <a:ln/>
        </p:spPr>
        <p:txBody>
          <a:bodyPr wrap="none" rtlCol="0" anchor="t"/>
          <a:lstStyle/>
          <a:p>
            <a:pPr>
              <a:lnSpc>
                <a:spcPts val="2843"/>
              </a:lnSpc>
            </a:pPr>
            <a:r>
              <a:rPr lang="en-US" sz="2187" dirty="0">
                <a:solidFill>
                  <a:srgbClr val="F2F2F3"/>
                </a:solidFill>
                <a:latin typeface="Poppins" pitchFamily="34" charset="0"/>
                <a:ea typeface="Poppins" pitchFamily="34" charset="-122"/>
                <a:cs typeface="Poppins" pitchFamily="34" charset="-120"/>
              </a:rPr>
              <a:t>Conclusion</a:t>
            </a:r>
            <a:endParaRPr lang="en-US" sz="2187" dirty="0"/>
          </a:p>
        </p:txBody>
      </p:sp>
      <p:sp>
        <p:nvSpPr>
          <p:cNvPr id="6" name="Text 4"/>
          <p:cNvSpPr/>
          <p:nvPr/>
        </p:nvSpPr>
        <p:spPr>
          <a:xfrm>
            <a:off x="694333" y="3651979"/>
            <a:ext cx="5175845" cy="992180"/>
          </a:xfrm>
          <a:prstGeom prst="rect">
            <a:avLst/>
          </a:prstGeom>
          <a:noFill/>
          <a:ln/>
        </p:spPr>
        <p:txBody>
          <a:bodyPr wrap="square" rtlCol="0" anchor="t"/>
          <a:lstStyle/>
          <a:p>
            <a:pPr>
              <a:lnSpc>
                <a:spcPts val="2624"/>
              </a:lnSpc>
            </a:pPr>
            <a:r>
              <a:rPr lang="en-US" sz="1458" dirty="0">
                <a:solidFill>
                  <a:srgbClr val="E5E0DF"/>
                </a:solidFill>
                <a:latin typeface="Roboto" pitchFamily="34" charset="0"/>
                <a:ea typeface="Roboto" pitchFamily="34" charset="-122"/>
                <a:cs typeface="Roboto" pitchFamily="34" charset="-120"/>
              </a:rPr>
              <a:t>By following the tips and best practices mentioned in this presentation, you can build an effective portfolio that showcases your skills and represents your professional brand.</a:t>
            </a:r>
            <a:endParaRPr lang="en-US" sz="1458" dirty="0"/>
          </a:p>
        </p:txBody>
      </p:sp>
      <p:sp>
        <p:nvSpPr>
          <p:cNvPr id="7" name="Text 5"/>
          <p:cNvSpPr/>
          <p:nvPr/>
        </p:nvSpPr>
        <p:spPr>
          <a:xfrm>
            <a:off x="6328172" y="3109895"/>
            <a:ext cx="2221905" cy="358303"/>
          </a:xfrm>
          <a:prstGeom prst="rect">
            <a:avLst/>
          </a:prstGeom>
          <a:noFill/>
          <a:ln/>
        </p:spPr>
        <p:txBody>
          <a:bodyPr wrap="none" rtlCol="0" anchor="t"/>
          <a:lstStyle/>
          <a:p>
            <a:pPr>
              <a:lnSpc>
                <a:spcPts val="2843"/>
              </a:lnSpc>
            </a:pPr>
            <a:r>
              <a:rPr lang="en-US" sz="2187" dirty="0">
                <a:solidFill>
                  <a:srgbClr val="F2F2F3"/>
                </a:solidFill>
                <a:latin typeface="Poppins" pitchFamily="34" charset="0"/>
                <a:ea typeface="Poppins" pitchFamily="34" charset="-122"/>
                <a:cs typeface="Poppins" pitchFamily="34" charset="-120"/>
              </a:rPr>
              <a:t>Next Steps</a:t>
            </a:r>
            <a:endParaRPr lang="en-US" sz="2187" dirty="0"/>
          </a:p>
        </p:txBody>
      </p:sp>
      <p:sp>
        <p:nvSpPr>
          <p:cNvPr id="8" name="Text 6"/>
          <p:cNvSpPr/>
          <p:nvPr/>
        </p:nvSpPr>
        <p:spPr>
          <a:xfrm>
            <a:off x="6328172" y="3651979"/>
            <a:ext cx="5175845" cy="992180"/>
          </a:xfrm>
          <a:prstGeom prst="rect">
            <a:avLst/>
          </a:prstGeom>
          <a:noFill/>
          <a:ln/>
        </p:spPr>
        <p:txBody>
          <a:bodyPr wrap="square" rtlCol="0" anchor="t"/>
          <a:lstStyle/>
          <a:p>
            <a:pPr>
              <a:lnSpc>
                <a:spcPts val="2624"/>
              </a:lnSpc>
            </a:pPr>
            <a:r>
              <a:rPr lang="en-US" sz="1458" dirty="0">
                <a:solidFill>
                  <a:srgbClr val="E5E0DF"/>
                </a:solidFill>
                <a:latin typeface="Roboto" pitchFamily="34" charset="0"/>
                <a:ea typeface="Roboto" pitchFamily="34" charset="-122"/>
                <a:cs typeface="Roboto" pitchFamily="34" charset="-120"/>
              </a:rPr>
              <a:t>Build your own portfolio or take your existing site to the next level. Continue to learn and incorporate new trends and technologies.</a:t>
            </a:r>
            <a:endParaRPr lang="en-US" sz="1458"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250B-4DBD-09C4-D94E-A0268FEA96AA}"/>
              </a:ext>
            </a:extLst>
          </p:cNvPr>
          <p:cNvSpPr>
            <a:spLocks noGrp="1"/>
          </p:cNvSpPr>
          <p:nvPr>
            <p:ph type="title"/>
          </p:nvPr>
        </p:nvSpPr>
        <p:spPr/>
        <p:txBody>
          <a:bodyPr/>
          <a:lstStyle/>
          <a:p>
            <a:r>
              <a:rPr lang="en-IN"/>
              <a:t>Links</a:t>
            </a:r>
          </a:p>
        </p:txBody>
      </p:sp>
      <p:sp>
        <p:nvSpPr>
          <p:cNvPr id="3" name="Text Placeholder 2">
            <a:extLst>
              <a:ext uri="{FF2B5EF4-FFF2-40B4-BE49-F238E27FC236}">
                <a16:creationId xmlns:a16="http://schemas.microsoft.com/office/drawing/2014/main" id="{D5D5A471-8DDD-3BC5-114D-DAA79DDCF05A}"/>
              </a:ext>
            </a:extLst>
          </p:cNvPr>
          <p:cNvSpPr>
            <a:spLocks noGrp="1"/>
          </p:cNvSpPr>
          <p:nvPr>
            <p:ph type="body" idx="1"/>
          </p:nvPr>
        </p:nvSpPr>
        <p:spPr/>
        <p:txBody>
          <a:bodyPr/>
          <a:lstStyle/>
          <a:p>
            <a:r>
              <a:rPr lang="en-US" dirty="0"/>
              <a:t>GitHub Project URL : https://github.com/Varun-github7/Project</a:t>
            </a:r>
          </a:p>
          <a:p>
            <a:pPr marL="0" indent="0">
              <a:buNone/>
            </a:pPr>
            <a:endParaRPr lang="en-IN" dirty="0"/>
          </a:p>
        </p:txBody>
      </p:sp>
    </p:spTree>
    <p:extLst>
      <p:ext uri="{BB962C8B-B14F-4D97-AF65-F5344CB8AC3E}">
        <p14:creationId xmlns:p14="http://schemas.microsoft.com/office/powerpoint/2010/main" val="82549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3825-3031-68FA-BE3A-90941D52EF8A}"/>
              </a:ext>
            </a:extLst>
          </p:cNvPr>
          <p:cNvSpPr>
            <a:spLocks noGrp="1"/>
          </p:cNvSpPr>
          <p:nvPr>
            <p:ph type="title"/>
          </p:nvPr>
        </p:nvSpPr>
        <p:spPr>
          <a:xfrm>
            <a:off x="838200" y="365125"/>
            <a:ext cx="10515600" cy="1204438"/>
          </a:xfrm>
        </p:spPr>
        <p:txBody>
          <a:bodyPr/>
          <a:lstStyle/>
          <a:p>
            <a:r>
              <a:rPr lang="en-IN" dirty="0">
                <a:latin typeface="Times New Roman" panose="02020603050405020304" pitchFamily="18" charset="0"/>
                <a:cs typeface="Times New Roman" panose="02020603050405020304" pitchFamily="18" charset="0"/>
              </a:rPr>
              <a:t>Student Details</a:t>
            </a:r>
          </a:p>
        </p:txBody>
      </p:sp>
      <p:sp>
        <p:nvSpPr>
          <p:cNvPr id="3" name="Content Placeholder 2">
            <a:extLst>
              <a:ext uri="{FF2B5EF4-FFF2-40B4-BE49-F238E27FC236}">
                <a16:creationId xmlns:a16="http://schemas.microsoft.com/office/drawing/2014/main" id="{A4DA9627-0EE3-5E74-0410-F006C102F955}"/>
              </a:ext>
            </a:extLst>
          </p:cNvPr>
          <p:cNvSpPr>
            <a:spLocks noGrp="1"/>
          </p:cNvSpPr>
          <p:nvPr>
            <p:ph type="body" idx="1"/>
          </p:nvPr>
        </p:nvSpPr>
        <p:spPr>
          <a:xfrm>
            <a:off x="677333" y="2017335"/>
            <a:ext cx="8966287" cy="3271102"/>
          </a:xfrm>
        </p:spPr>
        <p:txBody>
          <a:bodyPr>
            <a:normAutofit/>
          </a:bodyPr>
          <a:lstStyle/>
          <a:p>
            <a:r>
              <a:rPr lang="en-US" dirty="0">
                <a:latin typeface="Times New Roman" panose="02020603050405020304" pitchFamily="18" charset="0"/>
                <a:cs typeface="Times New Roman" panose="02020603050405020304" pitchFamily="18" charset="0"/>
              </a:rPr>
              <a:t>Name                         	:  Varun </a:t>
            </a:r>
            <a:r>
              <a:rPr lang="en-US" dirty="0" err="1">
                <a:latin typeface="Times New Roman" panose="02020603050405020304" pitchFamily="18" charset="0"/>
                <a:cs typeface="Times New Roman" panose="02020603050405020304" pitchFamily="18" charset="0"/>
              </a:rPr>
              <a:t>Garlapati</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SkillsBuild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EmailID</a:t>
            </a:r>
            <a:r>
              <a:rPr lang="en-US" dirty="0">
                <a:latin typeface="Times New Roman" panose="02020603050405020304" pitchFamily="18" charset="0"/>
                <a:cs typeface="Times New Roman" panose="02020603050405020304" pitchFamily="18" charset="0"/>
              </a:rPr>
              <a:t>   	:  varungarlapati03@gmail.com</a:t>
            </a:r>
          </a:p>
          <a:p>
            <a:r>
              <a:rPr lang="en-US" dirty="0">
                <a:latin typeface="Times New Roman" panose="02020603050405020304" pitchFamily="18" charset="0"/>
                <a:cs typeface="Times New Roman" panose="02020603050405020304" pitchFamily="18" charset="0"/>
              </a:rPr>
              <a:t>College Name          	:  Tirumala Engineering College</a:t>
            </a:r>
          </a:p>
          <a:p>
            <a:r>
              <a:rPr lang="en-US" dirty="0">
                <a:latin typeface="Times New Roman" panose="02020603050405020304" pitchFamily="18" charset="0"/>
                <a:cs typeface="Times New Roman" panose="02020603050405020304" pitchFamily="18" charset="0"/>
              </a:rPr>
              <a:t>College Address           	:   </a:t>
            </a:r>
            <a:r>
              <a:rPr lang="en-US" dirty="0" err="1">
                <a:latin typeface="Times New Roman" panose="02020603050405020304" pitchFamily="18" charset="0"/>
                <a:cs typeface="Times New Roman" panose="02020603050405020304" pitchFamily="18" charset="0"/>
              </a:rPr>
              <a:t>Jonnalagadda</a:t>
            </a:r>
            <a:r>
              <a:rPr lang="en-US" dirty="0">
                <a:latin typeface="Times New Roman" panose="02020603050405020304" pitchFamily="18" charset="0"/>
                <a:cs typeface="Times New Roman" panose="02020603050405020304" pitchFamily="18" charset="0"/>
              </a:rPr>
              <a:t>, Narasaraopet</a:t>
            </a:r>
          </a:p>
          <a:p>
            <a:r>
              <a:rPr lang="en-US" dirty="0">
                <a:latin typeface="Times New Roman" panose="02020603050405020304" pitchFamily="18" charset="0"/>
                <a:cs typeface="Times New Roman" panose="02020603050405020304" pitchFamily="18" charset="0"/>
              </a:rPr>
              <a:t>Internship Domain   	:   Front End Development   </a:t>
            </a:r>
          </a:p>
        </p:txBody>
      </p:sp>
    </p:spTree>
    <p:extLst>
      <p:ext uri="{BB962C8B-B14F-4D97-AF65-F5344CB8AC3E}">
        <p14:creationId xmlns:p14="http://schemas.microsoft.com/office/powerpoint/2010/main" val="3456154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DADB4-2E6E-FC0B-5038-3C108AD613E9}"/>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PROJECT TITLE</a:t>
            </a:r>
          </a:p>
        </p:txBody>
      </p:sp>
      <p:sp>
        <p:nvSpPr>
          <p:cNvPr id="3" name="Text Placeholder 2">
            <a:extLst>
              <a:ext uri="{FF2B5EF4-FFF2-40B4-BE49-F238E27FC236}">
                <a16:creationId xmlns:a16="http://schemas.microsoft.com/office/drawing/2014/main" id="{7C6B3022-9D84-387D-F4FF-452D25AFE98A}"/>
              </a:ext>
            </a:extLst>
          </p:cNvPr>
          <p:cNvSpPr>
            <a:spLocks noGrp="1"/>
          </p:cNvSpPr>
          <p:nvPr>
            <p:ph type="body" idx="1"/>
          </p:nvPr>
        </p:nvSpPr>
        <p:spPr>
          <a:xfrm>
            <a:off x="838200" y="1435510"/>
            <a:ext cx="10515600" cy="4343121"/>
          </a:xfrm>
        </p:spPr>
        <p:txBody>
          <a:bodyPr/>
          <a:lstStyle/>
          <a:p>
            <a:pPr marL="0" indent="0">
              <a:buNone/>
            </a:pPr>
            <a:r>
              <a:rPr lang="en-US" dirty="0"/>
              <a:t>                    </a:t>
            </a:r>
          </a:p>
          <a:p>
            <a:pPr marL="0" indent="0">
              <a:buNone/>
            </a:pPr>
            <a:r>
              <a:rPr lang="en-US" dirty="0"/>
              <a:t>              </a:t>
            </a:r>
          </a:p>
          <a:p>
            <a:pPr marL="0" indent="0">
              <a:buNone/>
            </a:pPr>
            <a:r>
              <a:rPr lang="en-US" dirty="0">
                <a:latin typeface="Times New Roman" panose="02020603050405020304" pitchFamily="18" charset="0"/>
                <a:cs typeface="Times New Roman" panose="02020603050405020304" pitchFamily="18" charset="0"/>
              </a:rPr>
              <a:t>                  </a:t>
            </a:r>
            <a:r>
              <a:rPr lang="en-US" sz="6000" dirty="0">
                <a:solidFill>
                  <a:srgbClr val="00B0F0"/>
                </a:solidFill>
                <a:latin typeface="Times New Roman" panose="02020603050405020304" pitchFamily="18" charset="0"/>
                <a:cs typeface="Times New Roman" panose="02020603050405020304" pitchFamily="18" charset="0"/>
              </a:rPr>
              <a:t>  PORTFOLIO SITE</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596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700A-666E-1ADA-398B-86E47DBB963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51132330-BBB7-BDD4-F999-F3834B1440E1}"/>
              </a:ext>
            </a:extLst>
          </p:cNvPr>
          <p:cNvSpPr>
            <a:spLocks noGrp="1"/>
          </p:cNvSpPr>
          <p:nvPr>
            <p:ph type="body" idx="1"/>
          </p:nvPr>
        </p:nvSpPr>
        <p:spPr/>
        <p:txBody>
          <a:bodyPr>
            <a:normAutofit fontScale="92500" lnSpcReduction="10000"/>
          </a:bodyPr>
          <a:lstStyle/>
          <a:p>
            <a:r>
              <a:rPr lang="en-US" b="0" i="0" dirty="0">
                <a:solidFill>
                  <a:srgbClr val="374151"/>
                </a:solidFill>
                <a:effectLst/>
                <a:latin typeface="Times New Roman" panose="02020603050405020304" pitchFamily="18" charset="0"/>
                <a:cs typeface="Times New Roman" panose="02020603050405020304" pitchFamily="18" charset="0"/>
              </a:rPr>
              <a:t>A portfolio website provides a dedicated platform to showcase your skills, projects, and accomplishments. It allows you to present your work in a visually appealing and organized manner, creating a strong impression on potential clients, employers, or collaborators.</a:t>
            </a:r>
          </a:p>
          <a:p>
            <a:r>
              <a:rPr lang="en-US" dirty="0">
                <a:solidFill>
                  <a:srgbClr val="374151"/>
                </a:solidFill>
                <a:latin typeface="Times New Roman" panose="02020603050405020304" pitchFamily="18" charset="0"/>
                <a:cs typeface="Times New Roman" panose="02020603050405020304" pitchFamily="18" charset="0"/>
              </a:rPr>
              <a:t>A</a:t>
            </a:r>
            <a:r>
              <a:rPr lang="en-US" b="0" i="0" dirty="0">
                <a:solidFill>
                  <a:srgbClr val="374151"/>
                </a:solidFill>
                <a:effectLst/>
                <a:latin typeface="Times New Roman" panose="02020603050405020304" pitchFamily="18" charset="0"/>
                <a:cs typeface="Times New Roman" panose="02020603050405020304" pitchFamily="18" charset="0"/>
              </a:rPr>
              <a:t> portfolio website is a powerful tool that allows you to showcase your work, build a strong online presence, differentiate yourself, and attract potential clients or employers. </a:t>
            </a:r>
          </a:p>
          <a:p>
            <a:r>
              <a:rPr lang="en-US" b="0" i="0" dirty="0">
                <a:solidFill>
                  <a:srgbClr val="374151"/>
                </a:solidFill>
                <a:effectLst/>
                <a:latin typeface="Times New Roman" panose="02020603050405020304" pitchFamily="18" charset="0"/>
                <a:cs typeface="Times New Roman" panose="02020603050405020304" pitchFamily="18" charset="0"/>
              </a:rPr>
              <a:t>It offers a platform for creativity, professionalism, and effective self-promotion in today's digital 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095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07573"/>
          </a:xfrm>
          <a:prstGeom prst="rect">
            <a:avLst/>
          </a:prstGeom>
          <a:solidFill>
            <a:srgbClr val="19191A"/>
          </a:solidFill>
          <a:ln/>
        </p:spPr>
      </p:sp>
      <p:sp>
        <p:nvSpPr>
          <p:cNvPr id="3" name="Shape 1"/>
          <p:cNvSpPr/>
          <p:nvPr/>
        </p:nvSpPr>
        <p:spPr>
          <a:xfrm>
            <a:off x="0" y="0"/>
            <a:ext cx="12192000" cy="6858000"/>
          </a:xfrm>
          <a:prstGeom prst="rect">
            <a:avLst/>
          </a:prstGeom>
          <a:solidFill>
            <a:srgbClr val="050505"/>
          </a:solidFill>
          <a:ln w="7620">
            <a:solidFill>
              <a:srgbClr val="565151"/>
            </a:solidFill>
            <a:prstDash val="solid"/>
          </a:ln>
        </p:spPr>
      </p:sp>
      <p:sp>
        <p:nvSpPr>
          <p:cNvPr id="4" name="Text 2"/>
          <p:cNvSpPr/>
          <p:nvPr/>
        </p:nvSpPr>
        <p:spPr>
          <a:xfrm>
            <a:off x="485973" y="1549727"/>
            <a:ext cx="6565900" cy="418087"/>
          </a:xfrm>
          <a:prstGeom prst="rect">
            <a:avLst/>
          </a:prstGeom>
          <a:noFill/>
          <a:ln/>
        </p:spPr>
        <p:txBody>
          <a:bodyPr wrap="none" rtlCol="0" anchor="t"/>
          <a:lstStyle/>
          <a:p>
            <a:pPr>
              <a:lnSpc>
                <a:spcPts val="3317"/>
              </a:lnSpc>
            </a:pPr>
            <a:r>
              <a:rPr lang="en-US" sz="2552" dirty="0">
                <a:solidFill>
                  <a:srgbClr val="F2F2F3"/>
                </a:solidFill>
                <a:latin typeface="Poppins" pitchFamily="34" charset="0"/>
                <a:ea typeface="Poppins" pitchFamily="34" charset="-122"/>
                <a:cs typeface="Poppins" pitchFamily="34" charset="-120"/>
              </a:rPr>
              <a:t>Implementation Process for Portfolio Sites</a:t>
            </a:r>
            <a:endParaRPr lang="en-US" sz="2552" dirty="0"/>
          </a:p>
        </p:txBody>
      </p:sp>
      <p:pic>
        <p:nvPicPr>
          <p:cNvPr id="5" name="Image 0" descr="preencoded.png"/>
          <p:cNvPicPr>
            <a:picLocks noChangeAspect="1"/>
          </p:cNvPicPr>
          <p:nvPr/>
        </p:nvPicPr>
        <p:blipFill>
          <a:blip r:embed="rId3"/>
          <a:stretch>
            <a:fillRect/>
          </a:stretch>
        </p:blipFill>
        <p:spPr>
          <a:xfrm>
            <a:off x="951905" y="1507082"/>
            <a:ext cx="2962573" cy="2940789"/>
          </a:xfrm>
          <a:prstGeom prst="rect">
            <a:avLst/>
          </a:prstGeom>
        </p:spPr>
      </p:pic>
      <p:sp>
        <p:nvSpPr>
          <p:cNvPr id="6" name="Text 3"/>
          <p:cNvSpPr/>
          <p:nvPr/>
        </p:nvSpPr>
        <p:spPr>
          <a:xfrm>
            <a:off x="1109563" y="4470130"/>
            <a:ext cx="1460500" cy="208994"/>
          </a:xfrm>
          <a:prstGeom prst="rect">
            <a:avLst/>
          </a:prstGeom>
          <a:noFill/>
          <a:ln/>
        </p:spPr>
        <p:txBody>
          <a:bodyPr wrap="none" rtlCol="0" anchor="t"/>
          <a:lstStyle/>
          <a:p>
            <a:pPr algn="ctr">
              <a:lnSpc>
                <a:spcPts val="1658"/>
              </a:lnSpc>
            </a:pPr>
            <a:r>
              <a:rPr lang="en-US" sz="1276" dirty="0">
                <a:solidFill>
                  <a:srgbClr val="F2F2F3"/>
                </a:solidFill>
                <a:latin typeface="Poppins" pitchFamily="34" charset="0"/>
                <a:ea typeface="Poppins" pitchFamily="34" charset="-122"/>
                <a:cs typeface="Poppins" pitchFamily="34" charset="-120"/>
              </a:rPr>
              <a:t>Assess Your Goals</a:t>
            </a:r>
            <a:endParaRPr lang="en-US" sz="1276" dirty="0"/>
          </a:p>
        </p:txBody>
      </p:sp>
      <p:sp>
        <p:nvSpPr>
          <p:cNvPr id="7" name="Text 4"/>
          <p:cNvSpPr/>
          <p:nvPr/>
        </p:nvSpPr>
        <p:spPr>
          <a:xfrm>
            <a:off x="485874" y="4794849"/>
            <a:ext cx="2707878" cy="462899"/>
          </a:xfrm>
          <a:prstGeom prst="rect">
            <a:avLst/>
          </a:prstGeom>
          <a:noFill/>
          <a:ln/>
        </p:spPr>
        <p:txBody>
          <a:bodyPr wrap="square" rtlCol="0" anchor="t"/>
          <a:lstStyle/>
          <a:p>
            <a:pPr algn="ctr">
              <a:lnSpc>
                <a:spcPts val="1837"/>
              </a:lnSpc>
            </a:pPr>
            <a:r>
              <a:rPr lang="en-US" sz="1021" dirty="0">
                <a:solidFill>
                  <a:srgbClr val="E5E0DF"/>
                </a:solidFill>
                <a:latin typeface="Roboto" pitchFamily="34" charset="0"/>
                <a:ea typeface="Roboto" pitchFamily="34" charset="-122"/>
                <a:cs typeface="Roboto" pitchFamily="34" charset="-120"/>
              </a:rPr>
              <a:t>Define your goals and objectives. Determine what you want your portfolio to achieve.</a:t>
            </a:r>
            <a:endParaRPr lang="en-US" sz="1021" dirty="0"/>
          </a:p>
        </p:txBody>
      </p:sp>
      <p:pic>
        <p:nvPicPr>
          <p:cNvPr id="8" name="Image 1" descr="preencoded.png"/>
          <p:cNvPicPr>
            <a:picLocks noChangeAspect="1"/>
          </p:cNvPicPr>
          <p:nvPr/>
        </p:nvPicPr>
        <p:blipFill>
          <a:blip r:embed="rId4"/>
          <a:stretch>
            <a:fillRect/>
          </a:stretch>
        </p:blipFill>
        <p:spPr>
          <a:xfrm>
            <a:off x="4614764" y="1507082"/>
            <a:ext cx="2962573" cy="2940789"/>
          </a:xfrm>
          <a:prstGeom prst="rect">
            <a:avLst/>
          </a:prstGeom>
        </p:spPr>
      </p:pic>
      <p:sp>
        <p:nvSpPr>
          <p:cNvPr id="9" name="Text 5"/>
          <p:cNvSpPr/>
          <p:nvPr/>
        </p:nvSpPr>
        <p:spPr>
          <a:xfrm>
            <a:off x="3966071" y="4470130"/>
            <a:ext cx="1422400" cy="208994"/>
          </a:xfrm>
          <a:prstGeom prst="rect">
            <a:avLst/>
          </a:prstGeom>
          <a:noFill/>
          <a:ln/>
        </p:spPr>
        <p:txBody>
          <a:bodyPr wrap="none" rtlCol="0" anchor="t"/>
          <a:lstStyle/>
          <a:p>
            <a:pPr algn="ctr">
              <a:lnSpc>
                <a:spcPts val="1658"/>
              </a:lnSpc>
            </a:pPr>
            <a:r>
              <a:rPr lang="en-US" sz="1276" dirty="0">
                <a:solidFill>
                  <a:srgbClr val="F2F2F3"/>
                </a:solidFill>
                <a:latin typeface="Poppins" pitchFamily="34" charset="0"/>
                <a:ea typeface="Poppins" pitchFamily="34" charset="-122"/>
                <a:cs typeface="Poppins" pitchFamily="34" charset="-120"/>
              </a:rPr>
              <a:t>Plan the Structure</a:t>
            </a:r>
            <a:endParaRPr lang="en-US" sz="1276" dirty="0"/>
          </a:p>
        </p:txBody>
      </p:sp>
      <p:sp>
        <p:nvSpPr>
          <p:cNvPr id="10" name="Text 6"/>
          <p:cNvSpPr/>
          <p:nvPr/>
        </p:nvSpPr>
        <p:spPr>
          <a:xfrm>
            <a:off x="3323332" y="4794849"/>
            <a:ext cx="2707878" cy="462899"/>
          </a:xfrm>
          <a:prstGeom prst="rect">
            <a:avLst/>
          </a:prstGeom>
          <a:noFill/>
          <a:ln/>
        </p:spPr>
        <p:txBody>
          <a:bodyPr wrap="square" rtlCol="0" anchor="t"/>
          <a:lstStyle/>
          <a:p>
            <a:pPr algn="ctr">
              <a:lnSpc>
                <a:spcPts val="1837"/>
              </a:lnSpc>
            </a:pPr>
            <a:r>
              <a:rPr lang="en-US" sz="1021" dirty="0">
                <a:solidFill>
                  <a:srgbClr val="E5E0DF"/>
                </a:solidFill>
                <a:latin typeface="Roboto" pitchFamily="34" charset="0"/>
                <a:ea typeface="Roboto" pitchFamily="34" charset="-122"/>
                <a:cs typeface="Roboto" pitchFamily="34" charset="-120"/>
              </a:rPr>
              <a:t>Determine the site structure, navigation, and content. Sketch the layout.</a:t>
            </a:r>
            <a:endParaRPr lang="en-US" sz="1021" dirty="0"/>
          </a:p>
        </p:txBody>
      </p:sp>
      <p:pic>
        <p:nvPicPr>
          <p:cNvPr id="11" name="Image 2" descr="preencoded.png"/>
          <p:cNvPicPr>
            <a:picLocks noChangeAspect="1"/>
          </p:cNvPicPr>
          <p:nvPr/>
        </p:nvPicPr>
        <p:blipFill>
          <a:blip r:embed="rId5"/>
          <a:stretch>
            <a:fillRect/>
          </a:stretch>
        </p:blipFill>
        <p:spPr>
          <a:xfrm>
            <a:off x="8277622" y="1507082"/>
            <a:ext cx="2962573" cy="2940789"/>
          </a:xfrm>
          <a:prstGeom prst="rect">
            <a:avLst/>
          </a:prstGeom>
        </p:spPr>
      </p:pic>
      <p:sp>
        <p:nvSpPr>
          <p:cNvPr id="12" name="Text 7"/>
          <p:cNvSpPr/>
          <p:nvPr/>
        </p:nvSpPr>
        <p:spPr>
          <a:xfrm>
            <a:off x="6863854" y="4470130"/>
            <a:ext cx="1301750" cy="208994"/>
          </a:xfrm>
          <a:prstGeom prst="rect">
            <a:avLst/>
          </a:prstGeom>
          <a:noFill/>
          <a:ln/>
        </p:spPr>
        <p:txBody>
          <a:bodyPr wrap="none" rtlCol="0" anchor="t"/>
          <a:lstStyle/>
          <a:p>
            <a:pPr algn="ctr">
              <a:lnSpc>
                <a:spcPts val="1658"/>
              </a:lnSpc>
            </a:pPr>
            <a:r>
              <a:rPr lang="en-US" sz="1276" dirty="0">
                <a:solidFill>
                  <a:srgbClr val="F2F2F3"/>
                </a:solidFill>
                <a:latin typeface="Poppins" pitchFamily="34" charset="0"/>
                <a:ea typeface="Poppins" pitchFamily="34" charset="-122"/>
                <a:cs typeface="Poppins" pitchFamily="34" charset="-120"/>
              </a:rPr>
              <a:t>Develop the Site</a:t>
            </a:r>
            <a:endParaRPr lang="en-US" sz="1276" dirty="0"/>
          </a:p>
        </p:txBody>
      </p:sp>
      <p:sp>
        <p:nvSpPr>
          <p:cNvPr id="13" name="Text 8"/>
          <p:cNvSpPr/>
          <p:nvPr/>
        </p:nvSpPr>
        <p:spPr>
          <a:xfrm>
            <a:off x="6160790" y="4794849"/>
            <a:ext cx="2707878" cy="462899"/>
          </a:xfrm>
          <a:prstGeom prst="rect">
            <a:avLst/>
          </a:prstGeom>
          <a:noFill/>
          <a:ln/>
        </p:spPr>
        <p:txBody>
          <a:bodyPr wrap="square" rtlCol="0" anchor="t"/>
          <a:lstStyle/>
          <a:p>
            <a:pPr algn="ctr">
              <a:lnSpc>
                <a:spcPts val="1837"/>
              </a:lnSpc>
            </a:pPr>
            <a:r>
              <a:rPr lang="en-US" sz="1021" dirty="0">
                <a:solidFill>
                  <a:srgbClr val="E5E0DF"/>
                </a:solidFill>
                <a:latin typeface="Roboto" pitchFamily="34" charset="0"/>
                <a:ea typeface="Roboto" pitchFamily="34" charset="-122"/>
                <a:cs typeface="Roboto" pitchFamily="34" charset="-120"/>
              </a:rPr>
              <a:t>Utilize the tools and technologies discussed to build the site.</a:t>
            </a:r>
            <a:endParaRPr lang="en-US" sz="1021" dirty="0"/>
          </a:p>
        </p:txBody>
      </p:sp>
      <p:pic>
        <p:nvPicPr>
          <p:cNvPr id="14" name="Image 3" descr="preencoded.png"/>
          <p:cNvPicPr>
            <a:picLocks noChangeAspect="1"/>
          </p:cNvPicPr>
          <p:nvPr/>
        </p:nvPicPr>
        <p:blipFill>
          <a:blip r:embed="rId6"/>
          <a:stretch>
            <a:fillRect/>
          </a:stretch>
        </p:blipFill>
        <p:spPr>
          <a:xfrm>
            <a:off x="4614664" y="6317492"/>
            <a:ext cx="2962573" cy="2940789"/>
          </a:xfrm>
          <a:prstGeom prst="rect">
            <a:avLst/>
          </a:prstGeom>
        </p:spPr>
      </p:pic>
      <p:sp>
        <p:nvSpPr>
          <p:cNvPr id="15" name="Text 9"/>
          <p:cNvSpPr/>
          <p:nvPr/>
        </p:nvSpPr>
        <p:spPr>
          <a:xfrm>
            <a:off x="9688612" y="4470130"/>
            <a:ext cx="1327150" cy="208994"/>
          </a:xfrm>
          <a:prstGeom prst="rect">
            <a:avLst/>
          </a:prstGeom>
          <a:noFill/>
          <a:ln/>
        </p:spPr>
        <p:txBody>
          <a:bodyPr wrap="none" rtlCol="0" anchor="t"/>
          <a:lstStyle/>
          <a:p>
            <a:pPr algn="ctr">
              <a:lnSpc>
                <a:spcPts val="1658"/>
              </a:lnSpc>
            </a:pPr>
            <a:r>
              <a:rPr lang="en-US" sz="1276" dirty="0">
                <a:solidFill>
                  <a:srgbClr val="F2F2F3"/>
                </a:solidFill>
                <a:latin typeface="Poppins" pitchFamily="34" charset="0"/>
                <a:ea typeface="Poppins" pitchFamily="34" charset="-122"/>
                <a:cs typeface="Poppins" pitchFamily="34" charset="-120"/>
              </a:rPr>
              <a:t>Test and Launch</a:t>
            </a:r>
            <a:endParaRPr lang="en-US" sz="1276" dirty="0"/>
          </a:p>
        </p:txBody>
      </p:sp>
      <p:sp>
        <p:nvSpPr>
          <p:cNvPr id="16" name="Text 10"/>
          <p:cNvSpPr/>
          <p:nvPr/>
        </p:nvSpPr>
        <p:spPr>
          <a:xfrm>
            <a:off x="8998248" y="4794849"/>
            <a:ext cx="2707878" cy="462899"/>
          </a:xfrm>
          <a:prstGeom prst="rect">
            <a:avLst/>
          </a:prstGeom>
          <a:noFill/>
          <a:ln/>
        </p:spPr>
        <p:txBody>
          <a:bodyPr wrap="square" rtlCol="0" anchor="t"/>
          <a:lstStyle/>
          <a:p>
            <a:pPr algn="ctr">
              <a:lnSpc>
                <a:spcPts val="1837"/>
              </a:lnSpc>
            </a:pPr>
            <a:r>
              <a:rPr lang="en-US" sz="1021" dirty="0">
                <a:solidFill>
                  <a:srgbClr val="E5E0DF"/>
                </a:solidFill>
                <a:latin typeface="Roboto" pitchFamily="34" charset="0"/>
                <a:ea typeface="Roboto" pitchFamily="34" charset="-122"/>
                <a:cs typeface="Roboto" pitchFamily="34" charset="-120"/>
              </a:rPr>
              <a:t>Review functionality, speed, and user experience. Launch your site!</a:t>
            </a:r>
            <a:endParaRPr lang="en-US" sz="102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B4F8-C0BE-46CE-F208-1288CD99FCEF}"/>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Project Overview</a:t>
            </a:r>
          </a:p>
        </p:txBody>
      </p:sp>
      <p:sp>
        <p:nvSpPr>
          <p:cNvPr id="3" name="Text Placeholder 2">
            <a:extLst>
              <a:ext uri="{FF2B5EF4-FFF2-40B4-BE49-F238E27FC236}">
                <a16:creationId xmlns:a16="http://schemas.microsoft.com/office/drawing/2014/main" id="{B08BDCCC-894C-64B0-23B7-6587D3E42D3A}"/>
              </a:ext>
            </a:extLst>
          </p:cNvPr>
          <p:cNvSpPr>
            <a:spLocks noGrp="1"/>
          </p:cNvSpPr>
          <p:nvPr>
            <p:ph type="body" idx="1"/>
          </p:nvPr>
        </p:nvSpPr>
        <p:spPr/>
        <p:txBody>
          <a:bodyPr>
            <a:normAutofit lnSpcReduction="10000"/>
          </a:bodyPr>
          <a:lstStyle/>
          <a:p>
            <a:r>
              <a:rPr lang="en-US" dirty="0">
                <a:solidFill>
                  <a:srgbClr val="374151"/>
                </a:solidFill>
                <a:latin typeface="Times New Roman" panose="02020603050405020304" pitchFamily="18" charset="0"/>
                <a:cs typeface="Times New Roman" panose="02020603050405020304" pitchFamily="18" charset="0"/>
              </a:rPr>
              <a:t>The purpose of a portfolio website is to showcase an individual's or a company's work, skills, and achievements in a visually appealing and organized manner. It serves as an online representation of their professional identity and acts as a platform for potential clients, employers, or collaborators to explore their work and capabilities.</a:t>
            </a:r>
          </a:p>
          <a:p>
            <a:r>
              <a:rPr lang="en-US" dirty="0">
                <a:solidFill>
                  <a:srgbClr val="374151"/>
                </a:solidFill>
                <a:latin typeface="Times New Roman" panose="02020603050405020304" pitchFamily="18" charset="0"/>
                <a:cs typeface="Times New Roman" panose="02020603050405020304" pitchFamily="18" charset="0"/>
              </a:rPr>
              <a:t>Focus on creating a positive user experience to ensure that visitors can easily navigate the website and find the desired information. The website should be intuitive, responsive, and accessible across different devices and screen sizes.</a:t>
            </a:r>
            <a:endParaRPr lang="en-IN"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84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77AF7-3AFE-10C3-E11D-DB65A747DD9D}"/>
              </a:ext>
            </a:extLst>
          </p:cNvPr>
          <p:cNvSpPr>
            <a:spLocks noGrp="1"/>
          </p:cNvSpPr>
          <p:nvPr>
            <p:ph type="title"/>
          </p:nvPr>
        </p:nvSpPr>
        <p:spPr>
          <a:xfrm>
            <a:off x="838200" y="365125"/>
            <a:ext cx="10515600" cy="1133737"/>
          </a:xfrm>
        </p:spPr>
        <p:txBody>
          <a:bodyPr/>
          <a:lstStyle/>
          <a:p>
            <a:r>
              <a:rPr lang="en-US" dirty="0">
                <a:latin typeface="Times New Roman" panose="02020603050405020304" pitchFamily="18" charset="0"/>
                <a:cs typeface="Times New Roman" panose="02020603050405020304" pitchFamily="18" charset="0"/>
              </a:rPr>
              <a:t>Who are the End Users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BC2D74E-5947-F84B-8111-0CF38FCE062A}"/>
              </a:ext>
            </a:extLst>
          </p:cNvPr>
          <p:cNvSpPr>
            <a:spLocks noGrp="1"/>
          </p:cNvSpPr>
          <p:nvPr>
            <p:ph type="body" idx="1"/>
          </p:nvPr>
        </p:nvSpPr>
        <p:spPr>
          <a:xfrm>
            <a:off x="838200" y="1668544"/>
            <a:ext cx="10515600" cy="4508419"/>
          </a:xfrm>
        </p:spPr>
        <p:txBody>
          <a:bodyPr>
            <a:normAutofit/>
          </a:bodyPr>
          <a:lstStyle/>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The end users of a portfolio website can vary depending on the purpose and focus of the website. Here are some potential end users for a portfolio website:</a:t>
            </a:r>
          </a:p>
          <a:p>
            <a:r>
              <a:rPr lang="en-IN" b="0" i="0" dirty="0">
                <a:solidFill>
                  <a:srgbClr val="374151"/>
                </a:solidFill>
                <a:effectLst/>
                <a:latin typeface="Times New Roman" panose="02020603050405020304" pitchFamily="18" charset="0"/>
                <a:cs typeface="Times New Roman" panose="02020603050405020304" pitchFamily="18" charset="0"/>
              </a:rPr>
              <a:t>Clients : </a:t>
            </a:r>
            <a:r>
              <a:rPr lang="en-US" b="0" i="0" dirty="0">
                <a:solidFill>
                  <a:srgbClr val="374151"/>
                </a:solidFill>
                <a:effectLst/>
                <a:latin typeface="Times New Roman" panose="02020603050405020304" pitchFamily="18" charset="0"/>
                <a:cs typeface="Times New Roman" panose="02020603050405020304" pitchFamily="18" charset="0"/>
              </a:rPr>
              <a:t>These clients may be individuals, businesses, or organizations looking to hire a professional or engage in a business relationship.</a:t>
            </a:r>
          </a:p>
          <a:p>
            <a:r>
              <a:rPr lang="en-US" dirty="0">
                <a:solidFill>
                  <a:srgbClr val="374151"/>
                </a:solidFill>
                <a:latin typeface="Times New Roman" panose="02020603050405020304" pitchFamily="18" charset="0"/>
                <a:cs typeface="Times New Roman" panose="02020603050405020304" pitchFamily="18" charset="0"/>
              </a:rPr>
              <a:t>Employers : A portfolio website can be valuable for job seekers, as it allows them to present their skills, experience, and projects to potential employers.</a:t>
            </a:r>
          </a:p>
          <a:p>
            <a:r>
              <a:rPr lang="en-IN" dirty="0">
                <a:solidFill>
                  <a:srgbClr val="374151"/>
                </a:solidFill>
                <a:latin typeface="Times New Roman" panose="02020603050405020304" pitchFamily="18" charset="0"/>
                <a:cs typeface="Times New Roman" panose="02020603050405020304" pitchFamily="18" charset="0"/>
              </a:rPr>
              <a:t>Recruiters: </a:t>
            </a:r>
            <a:r>
              <a:rPr lang="en-US" dirty="0">
                <a:solidFill>
                  <a:srgbClr val="374151"/>
                </a:solidFill>
                <a:latin typeface="Times New Roman" panose="02020603050405020304" pitchFamily="18" charset="0"/>
                <a:cs typeface="Times New Roman" panose="02020603050405020304" pitchFamily="18" charset="0"/>
              </a:rPr>
              <a:t>A portfolio website can attract the attention of recruiters who are looking for specific skills or talents.</a:t>
            </a:r>
          </a:p>
          <a:p>
            <a:r>
              <a:rPr lang="en-US" dirty="0">
                <a:solidFill>
                  <a:srgbClr val="374151"/>
                </a:solidFill>
                <a:latin typeface="Times New Roman" panose="02020603050405020304" pitchFamily="18" charset="0"/>
                <a:cs typeface="Times New Roman" panose="02020603050405020304" pitchFamily="18" charset="0"/>
              </a:rPr>
              <a:t>Students : Your portfolio website can also inspire and provide guidance to students or individuals who are starting their careers in your field.</a:t>
            </a:r>
            <a:endParaRPr lang="en-IN"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439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ECBB-E7AC-ADEB-4CEB-DEA417FDDF4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Your Solution and its Value Proposition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4C31AA1-DBB2-5C2B-5B9F-85F8A9799328}"/>
              </a:ext>
            </a:extLst>
          </p:cNvPr>
          <p:cNvSpPr>
            <a:spLocks noGrp="1"/>
          </p:cNvSpPr>
          <p:nvPr>
            <p:ph type="body" idx="1"/>
          </p:nvPr>
        </p:nvSpPr>
        <p:spPr>
          <a:xfrm>
            <a:off x="838200" y="1690688"/>
            <a:ext cx="10515600" cy="3692017"/>
          </a:xfrm>
        </p:spPr>
        <p:txBody>
          <a:bodyPr>
            <a:normAutofit/>
          </a:bodyPr>
          <a:lstStyle/>
          <a:p>
            <a:r>
              <a:rPr lang="en-US" sz="2400" dirty="0">
                <a:latin typeface="Times New Roman" panose="02020603050405020304" pitchFamily="18" charset="0"/>
                <a:ea typeface="+mj-ea"/>
                <a:cs typeface="Times New Roman" panose="02020603050405020304" pitchFamily="18" charset="0"/>
              </a:rPr>
              <a:t>The value proposition of a portfolio website lies in its ability to effectively showcase your skills, work, and achievements to a wide audience, including potential clients, employers, and collaborators.</a:t>
            </a:r>
          </a:p>
          <a:p>
            <a:r>
              <a:rPr lang="en-US" sz="2600" dirty="0">
                <a:solidFill>
                  <a:srgbClr val="374151"/>
                </a:solidFill>
                <a:latin typeface="Times New Roman" panose="02020603050405020304" pitchFamily="18" charset="0"/>
                <a:cs typeface="Times New Roman" panose="02020603050405020304" pitchFamily="18" charset="0"/>
              </a:rPr>
              <a:t>Personal branding: </a:t>
            </a:r>
            <a:r>
              <a:rPr lang="en-US" sz="2400" dirty="0">
                <a:latin typeface="Times New Roman" panose="02020603050405020304" pitchFamily="18" charset="0"/>
                <a:ea typeface="+mj-ea"/>
                <a:cs typeface="Times New Roman" panose="02020603050405020304" pitchFamily="18" charset="0"/>
              </a:rPr>
              <a:t>Your portfolio website is an opportunity to build and showcase your personal brand. Through thoughtful design choices, content creation, and messaging, you can communicate your unique style, values, and strengths.</a:t>
            </a:r>
          </a:p>
          <a:p>
            <a:pPr marL="0" indent="0">
              <a:buNone/>
            </a:pPr>
            <a:endParaRPr lang="en-IN" sz="24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93404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2000" cy="6807573"/>
          </a:xfrm>
          <a:prstGeom prst="rect">
            <a:avLst/>
          </a:prstGeom>
          <a:solidFill>
            <a:srgbClr val="19191A"/>
          </a:solidFill>
          <a:ln/>
        </p:spPr>
      </p:sp>
      <p:sp>
        <p:nvSpPr>
          <p:cNvPr id="3" name="Shape 1"/>
          <p:cNvSpPr/>
          <p:nvPr/>
        </p:nvSpPr>
        <p:spPr>
          <a:xfrm>
            <a:off x="0" y="0"/>
            <a:ext cx="12192000" cy="6858000"/>
          </a:xfrm>
          <a:prstGeom prst="rect">
            <a:avLst/>
          </a:prstGeom>
          <a:solidFill>
            <a:srgbClr val="050505"/>
          </a:solidFill>
          <a:ln w="7620">
            <a:solidFill>
              <a:srgbClr val="565151"/>
            </a:solidFill>
            <a:prstDash val="solid"/>
          </a:ln>
        </p:spPr>
      </p:sp>
      <p:sp>
        <p:nvSpPr>
          <p:cNvPr id="4" name="Text 2"/>
          <p:cNvSpPr/>
          <p:nvPr/>
        </p:nvSpPr>
        <p:spPr>
          <a:xfrm>
            <a:off x="694333" y="699962"/>
            <a:ext cx="7607300" cy="597337"/>
          </a:xfrm>
          <a:prstGeom prst="rect">
            <a:avLst/>
          </a:prstGeom>
          <a:noFill/>
          <a:ln/>
        </p:spPr>
        <p:txBody>
          <a:bodyPr wrap="none" rtlCol="0" anchor="t"/>
          <a:lstStyle/>
          <a:p>
            <a:pPr>
              <a:lnSpc>
                <a:spcPts val="4738"/>
              </a:lnSpc>
            </a:pPr>
            <a:r>
              <a:rPr lang="en-US" sz="3645" dirty="0">
                <a:solidFill>
                  <a:srgbClr val="F2F2F3"/>
                </a:solidFill>
                <a:latin typeface="Poppins" pitchFamily="34" charset="0"/>
                <a:ea typeface="Poppins" pitchFamily="34" charset="-122"/>
                <a:cs typeface="Poppins" pitchFamily="34" charset="-120"/>
              </a:rPr>
              <a:t>The Importance of a Portfolio Site</a:t>
            </a:r>
            <a:endParaRPr lang="en-US" sz="3645" dirty="0"/>
          </a:p>
        </p:txBody>
      </p:sp>
      <p:pic>
        <p:nvPicPr>
          <p:cNvPr id="5" name="Image 0" descr="preencoded.png"/>
          <p:cNvPicPr>
            <a:picLocks noChangeAspect="1"/>
          </p:cNvPicPr>
          <p:nvPr/>
        </p:nvPicPr>
        <p:blipFill>
          <a:blip r:embed="rId3"/>
          <a:stretch>
            <a:fillRect/>
          </a:stretch>
        </p:blipFill>
        <p:spPr>
          <a:xfrm>
            <a:off x="1229619" y="1701597"/>
            <a:ext cx="2407146" cy="2389447"/>
          </a:xfrm>
          <a:prstGeom prst="rect">
            <a:avLst/>
          </a:prstGeom>
        </p:spPr>
      </p:pic>
      <p:sp>
        <p:nvSpPr>
          <p:cNvPr id="6" name="Text 3"/>
          <p:cNvSpPr/>
          <p:nvPr/>
        </p:nvSpPr>
        <p:spPr>
          <a:xfrm>
            <a:off x="1507332" y="4320721"/>
            <a:ext cx="1851620" cy="298619"/>
          </a:xfrm>
          <a:prstGeom prst="rect">
            <a:avLst/>
          </a:prstGeom>
          <a:noFill/>
          <a:ln/>
        </p:spPr>
        <p:txBody>
          <a:bodyPr wrap="none" rtlCol="0" anchor="t"/>
          <a:lstStyle/>
          <a:p>
            <a:pPr algn="ctr">
              <a:lnSpc>
                <a:spcPts val="2369"/>
              </a:lnSpc>
            </a:pPr>
            <a:r>
              <a:rPr lang="en-US" sz="1822" dirty="0">
                <a:solidFill>
                  <a:srgbClr val="F2F2F3"/>
                </a:solidFill>
                <a:latin typeface="Poppins" pitchFamily="34" charset="0"/>
                <a:ea typeface="Poppins" pitchFamily="34" charset="-122"/>
                <a:cs typeface="Poppins" pitchFamily="34" charset="-120"/>
              </a:rPr>
              <a:t>First Impression</a:t>
            </a:r>
            <a:endParaRPr lang="en-US" sz="1822" dirty="0"/>
          </a:p>
        </p:txBody>
      </p:sp>
      <p:sp>
        <p:nvSpPr>
          <p:cNvPr id="7" name="Text 4"/>
          <p:cNvSpPr/>
          <p:nvPr/>
        </p:nvSpPr>
        <p:spPr>
          <a:xfrm>
            <a:off x="694332" y="4784704"/>
            <a:ext cx="3477717" cy="1322907"/>
          </a:xfrm>
          <a:prstGeom prst="rect">
            <a:avLst/>
          </a:prstGeom>
          <a:noFill/>
          <a:ln/>
        </p:spPr>
        <p:txBody>
          <a:bodyPr wrap="square" rtlCol="0" anchor="t"/>
          <a:lstStyle/>
          <a:p>
            <a:pPr algn="ctr">
              <a:lnSpc>
                <a:spcPts val="2624"/>
              </a:lnSpc>
            </a:pPr>
            <a:r>
              <a:rPr lang="en-US" sz="1458" dirty="0">
                <a:solidFill>
                  <a:srgbClr val="E5E0DF"/>
                </a:solidFill>
                <a:latin typeface="Roboto" pitchFamily="34" charset="0"/>
                <a:ea typeface="Roboto" pitchFamily="34" charset="-122"/>
                <a:cs typeface="Roboto" pitchFamily="34" charset="-120"/>
              </a:rPr>
              <a:t>Your online portfolio represents who you are as a professional. Ensure you leave a lasting impression by building a captivating site.</a:t>
            </a:r>
            <a:endParaRPr lang="en-US" sz="1458" dirty="0"/>
          </a:p>
        </p:txBody>
      </p:sp>
      <p:pic>
        <p:nvPicPr>
          <p:cNvPr id="8" name="Image 1" descr="preencoded.png"/>
          <p:cNvPicPr>
            <a:picLocks noChangeAspect="1"/>
          </p:cNvPicPr>
          <p:nvPr/>
        </p:nvPicPr>
        <p:blipFill>
          <a:blip r:embed="rId4"/>
          <a:stretch>
            <a:fillRect/>
          </a:stretch>
        </p:blipFill>
        <p:spPr>
          <a:xfrm>
            <a:off x="4892477" y="1701597"/>
            <a:ext cx="2407146" cy="2389447"/>
          </a:xfrm>
          <a:prstGeom prst="rect">
            <a:avLst/>
          </a:prstGeom>
        </p:spPr>
      </p:pic>
      <p:sp>
        <p:nvSpPr>
          <p:cNvPr id="9" name="Text 5"/>
          <p:cNvSpPr/>
          <p:nvPr/>
        </p:nvSpPr>
        <p:spPr>
          <a:xfrm>
            <a:off x="5170190" y="4320721"/>
            <a:ext cx="1851620" cy="298619"/>
          </a:xfrm>
          <a:prstGeom prst="rect">
            <a:avLst/>
          </a:prstGeom>
          <a:noFill/>
          <a:ln/>
        </p:spPr>
        <p:txBody>
          <a:bodyPr wrap="none" rtlCol="0" anchor="t"/>
          <a:lstStyle/>
          <a:p>
            <a:pPr algn="ctr">
              <a:lnSpc>
                <a:spcPts val="2369"/>
              </a:lnSpc>
            </a:pPr>
            <a:r>
              <a:rPr lang="en-US" sz="1822" dirty="0">
                <a:solidFill>
                  <a:srgbClr val="F2F2F3"/>
                </a:solidFill>
                <a:latin typeface="Poppins" pitchFamily="34" charset="0"/>
                <a:ea typeface="Poppins" pitchFamily="34" charset="-122"/>
                <a:cs typeface="Poppins" pitchFamily="34" charset="-120"/>
              </a:rPr>
              <a:t>Networking</a:t>
            </a:r>
            <a:endParaRPr lang="en-US" sz="1822" dirty="0"/>
          </a:p>
        </p:txBody>
      </p:sp>
      <p:sp>
        <p:nvSpPr>
          <p:cNvPr id="10" name="Text 6"/>
          <p:cNvSpPr/>
          <p:nvPr/>
        </p:nvSpPr>
        <p:spPr>
          <a:xfrm>
            <a:off x="4357192" y="4784704"/>
            <a:ext cx="3477717" cy="1322907"/>
          </a:xfrm>
          <a:prstGeom prst="rect">
            <a:avLst/>
          </a:prstGeom>
          <a:noFill/>
          <a:ln/>
        </p:spPr>
        <p:txBody>
          <a:bodyPr wrap="square" rtlCol="0" anchor="t"/>
          <a:lstStyle/>
          <a:p>
            <a:pPr algn="ctr">
              <a:lnSpc>
                <a:spcPts val="2624"/>
              </a:lnSpc>
            </a:pPr>
            <a:r>
              <a:rPr lang="en-US" sz="1458" dirty="0">
                <a:solidFill>
                  <a:srgbClr val="E5E0DF"/>
                </a:solidFill>
                <a:latin typeface="Roboto" pitchFamily="34" charset="0"/>
                <a:ea typeface="Roboto" pitchFamily="34" charset="-122"/>
                <a:cs typeface="Roboto" pitchFamily="34" charset="-120"/>
              </a:rPr>
              <a:t>Your portfolio site showcases your skills and experience. Use it to get hired, secure clients and connect with other professionals.</a:t>
            </a:r>
            <a:endParaRPr lang="en-US" sz="1458" dirty="0"/>
          </a:p>
        </p:txBody>
      </p:sp>
      <p:pic>
        <p:nvPicPr>
          <p:cNvPr id="11" name="Image 2" descr="preencoded.png"/>
          <p:cNvPicPr>
            <a:picLocks noChangeAspect="1"/>
          </p:cNvPicPr>
          <p:nvPr/>
        </p:nvPicPr>
        <p:blipFill>
          <a:blip r:embed="rId5"/>
          <a:stretch>
            <a:fillRect/>
          </a:stretch>
        </p:blipFill>
        <p:spPr>
          <a:xfrm>
            <a:off x="8555335" y="1701597"/>
            <a:ext cx="2407146" cy="2389447"/>
          </a:xfrm>
          <a:prstGeom prst="rect">
            <a:avLst/>
          </a:prstGeom>
        </p:spPr>
      </p:pic>
      <p:sp>
        <p:nvSpPr>
          <p:cNvPr id="12" name="Text 7"/>
          <p:cNvSpPr/>
          <p:nvPr/>
        </p:nvSpPr>
        <p:spPr>
          <a:xfrm>
            <a:off x="8833048" y="4320721"/>
            <a:ext cx="1851620" cy="298619"/>
          </a:xfrm>
          <a:prstGeom prst="rect">
            <a:avLst/>
          </a:prstGeom>
          <a:noFill/>
          <a:ln/>
        </p:spPr>
        <p:txBody>
          <a:bodyPr wrap="none" rtlCol="0" anchor="t"/>
          <a:lstStyle/>
          <a:p>
            <a:pPr algn="ctr">
              <a:lnSpc>
                <a:spcPts val="2369"/>
              </a:lnSpc>
            </a:pPr>
            <a:r>
              <a:rPr lang="en-US" sz="1822" dirty="0">
                <a:solidFill>
                  <a:srgbClr val="F2F2F3"/>
                </a:solidFill>
                <a:latin typeface="Poppins" pitchFamily="34" charset="0"/>
                <a:ea typeface="Poppins" pitchFamily="34" charset="-122"/>
                <a:cs typeface="Poppins" pitchFamily="34" charset="-120"/>
              </a:rPr>
              <a:t>Credibility</a:t>
            </a:r>
            <a:endParaRPr lang="en-US" sz="1822" dirty="0"/>
          </a:p>
        </p:txBody>
      </p:sp>
      <p:sp>
        <p:nvSpPr>
          <p:cNvPr id="13" name="Text 8"/>
          <p:cNvSpPr/>
          <p:nvPr/>
        </p:nvSpPr>
        <p:spPr>
          <a:xfrm>
            <a:off x="8020050" y="4784704"/>
            <a:ext cx="3477717" cy="992180"/>
          </a:xfrm>
          <a:prstGeom prst="rect">
            <a:avLst/>
          </a:prstGeom>
          <a:noFill/>
          <a:ln/>
        </p:spPr>
        <p:txBody>
          <a:bodyPr wrap="square" rtlCol="0" anchor="t"/>
          <a:lstStyle/>
          <a:p>
            <a:pPr algn="ctr">
              <a:lnSpc>
                <a:spcPts val="2624"/>
              </a:lnSpc>
            </a:pPr>
            <a:r>
              <a:rPr lang="en-US" sz="1458" dirty="0">
                <a:solidFill>
                  <a:srgbClr val="E5E0DF"/>
                </a:solidFill>
                <a:latin typeface="Roboto" pitchFamily="34" charset="0"/>
                <a:ea typeface="Roboto" pitchFamily="34" charset="-122"/>
                <a:cs typeface="Roboto" pitchFamily="34" charset="-120"/>
              </a:rPr>
              <a:t>A professional portfolio site builds credibility and demonstrates your knowledge, skillset and achievements.</a:t>
            </a:r>
            <a:endParaRPr lang="en-US" sz="1458"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389</TotalTime>
  <Words>1133</Words>
  <Application>Microsoft Office PowerPoint</Application>
  <PresentationFormat>Widescreen</PresentationFormat>
  <Paragraphs>100</Paragraphs>
  <Slides>17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Garamond</vt:lpstr>
      <vt:lpstr>Poppins</vt:lpstr>
      <vt:lpstr>Roboto</vt:lpstr>
      <vt:lpstr>Söhne</vt:lpstr>
      <vt:lpstr>Times New Roman</vt:lpstr>
      <vt:lpstr>Organic</vt:lpstr>
      <vt:lpstr>PowerPoint Presentation</vt:lpstr>
      <vt:lpstr>Student Details</vt:lpstr>
      <vt:lpstr>PROJECT TITLE</vt:lpstr>
      <vt:lpstr>Agenda</vt:lpstr>
      <vt:lpstr>PowerPoint Presentation</vt:lpstr>
      <vt:lpstr>Project Overview</vt:lpstr>
      <vt:lpstr>Who are the End Users</vt:lpstr>
      <vt:lpstr>Your Solution and its Value Proposition</vt:lpstr>
      <vt:lpstr>PowerPoint Presentation</vt:lpstr>
      <vt:lpstr>How did you Customize the Project and make it your own?</vt:lpstr>
      <vt:lpstr>PowerPoint Presentation</vt:lpstr>
      <vt:lpstr>Modelling</vt:lpstr>
      <vt:lpstr>PowerPoint Presentation</vt:lpstr>
      <vt:lpstr>PowerPoint Presentation</vt:lpstr>
      <vt:lpstr>Results</vt:lpstr>
      <vt:lpstr>PowerPoint Presentation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Likhita Guvvala</dc:creator>
  <cp:lastModifiedBy>kavyabollineni657@gmail.com</cp:lastModifiedBy>
  <cp:revision>11</cp:revision>
  <dcterms:created xsi:type="dcterms:W3CDTF">2023-06-23T06:05:51Z</dcterms:created>
  <dcterms:modified xsi:type="dcterms:W3CDTF">2023-07-23T05:41:25Z</dcterms:modified>
</cp:coreProperties>
</file>