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81" r:id="rId3"/>
    <p:sldId id="258" r:id="rId4"/>
    <p:sldId id="257" r:id="rId5"/>
    <p:sldId id="282" r:id="rId6"/>
    <p:sldId id="268" r:id="rId7"/>
    <p:sldId id="283" r:id="rId8"/>
    <p:sldId id="284" r:id="rId9"/>
    <p:sldId id="285" r:id="rId10"/>
    <p:sldId id="267" r:id="rId11"/>
    <p:sldId id="286" r:id="rId12"/>
    <p:sldId id="287" r:id="rId13"/>
    <p:sldId id="263" r:id="rId14"/>
    <p:sldId id="276" r:id="rId15"/>
    <p:sldId id="288"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18" autoAdjust="0"/>
    <p:restoredTop sz="94660" autoAdjust="0"/>
  </p:normalViewPr>
  <p:slideViewPr>
    <p:cSldViewPr snapToGrid="0">
      <p:cViewPr>
        <p:scale>
          <a:sx n="70" d="100"/>
          <a:sy n="70" d="100"/>
        </p:scale>
        <p:origin x="-576" y="-180"/>
      </p:cViewPr>
      <p:guideLst>
        <p:guide orient="horz" pos="2160"/>
        <p:guide pos="3840"/>
      </p:guideLst>
    </p:cSldViewPr>
  </p:slideViewPr>
  <p:outlineViewPr>
    <p:cViewPr>
      <p:scale>
        <a:sx n="33" d="100"/>
        <a:sy n="33" d="100"/>
      </p:scale>
      <p:origin x="30" y="1003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4AD6F7-385A-4751-810A-C7C688695F3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4AD6F7-385A-4751-810A-C7C688695F3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4AD6F7-385A-4751-810A-C7C688695F3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4AD6F7-385A-4751-810A-C7C688695F3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4AD6F7-385A-4751-810A-C7C688695F3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4AD6F7-385A-4751-810A-C7C688695F3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4AD6F7-385A-4751-810A-C7C688695F3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4AD6F7-385A-4751-810A-C7C688695F3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4AD6F7-385A-4751-810A-C7C688695F3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4AD6F7-385A-4751-810A-C7C688695F30}"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EE1ACCF-B84C-45AF-A381-D59711CC9D9A}" type="datetimeFigureOut">
              <a:rPr lang="en-US" smtClean="0"/>
              <a:t>6/6/2022</a:t>
            </a:fld>
            <a:endParaRPr lang="en-US" dirty="0"/>
          </a:p>
        </p:txBody>
      </p:sp>
      <p:sp>
        <p:nvSpPr>
          <p:cNvPr id="9" name="Slide Number Placeholder 8"/>
          <p:cNvSpPr>
            <a:spLocks noGrp="1"/>
          </p:cNvSpPr>
          <p:nvPr>
            <p:ph type="sldNum" sz="quarter" idx="11"/>
          </p:nvPr>
        </p:nvSpPr>
        <p:spPr/>
        <p:txBody>
          <a:bodyPr/>
          <a:lstStyle/>
          <a:p>
            <a:fld id="{164AD6F7-385A-4751-810A-C7C688695F30}"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64AD6F7-385A-4751-810A-C7C688695F30}" type="slidenum">
              <a:rPr lang="en-US" smtClean="0"/>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9EE1ACCF-B84C-45AF-A381-D59711CC9D9A}" type="datetimeFigureOut">
              <a:rPr lang="en-US" smtClean="0"/>
              <a:t>6/6/2022</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318655"/>
            <a:ext cx="10974751" cy="2308637"/>
          </a:xfrm>
        </p:spPr>
        <p:txBody>
          <a:bodyPr>
            <a:normAutofit fontScale="90000"/>
          </a:bodyPr>
          <a:lstStyle/>
          <a:p>
            <a:pPr algn="ctr"/>
            <a:r>
              <a:rPr lang="en-US" sz="4400" b="1" dirty="0">
                <a:latin typeface="Times New Roman" pitchFamily="18" charset="0"/>
                <a:cs typeface="Times New Roman" panose="02020603050405020304" pitchFamily="18" charset="0"/>
              </a:rPr>
              <a:t/>
            </a:r>
            <a:br>
              <a:rPr lang="en-US" sz="4400" b="1" dirty="0">
                <a:latin typeface="Times New Roman" pitchFamily="18" charset="0"/>
                <a:cs typeface="Times New Roman" panose="02020603050405020304" pitchFamily="18" charset="0"/>
              </a:rPr>
            </a:br>
            <a:r>
              <a:rPr lang="en-US" sz="4400" b="1" dirty="0">
                <a:latin typeface="Times New Roman" pitchFamily="18" charset="0"/>
                <a:cs typeface="Times New Roman" panose="02020603050405020304" pitchFamily="18" charset="0"/>
              </a:rPr>
              <a:t/>
            </a:r>
            <a:br>
              <a:rPr lang="en-US" sz="4400" b="1" dirty="0">
                <a:latin typeface="Times New Roman" pitchFamily="18" charset="0"/>
                <a:cs typeface="Times New Roman" panose="02020603050405020304" pitchFamily="18" charset="0"/>
              </a:rPr>
            </a:br>
            <a:r>
              <a:rPr lang="en-US" sz="4400" b="1" dirty="0">
                <a:latin typeface="Times New Roman" pitchFamily="18" charset="0"/>
                <a:cs typeface="Times New Roman" panose="02020603050405020304" pitchFamily="18" charset="0"/>
              </a:rPr>
              <a:t/>
            </a:r>
            <a:br>
              <a:rPr lang="en-US" sz="4400" b="1" dirty="0">
                <a:latin typeface="Times New Roman"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DESIGN AND FABRICATION OF </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FIST CLUTCH</a:t>
            </a:r>
            <a:endParaRPr lang="en-US" sz="4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419368" y="4046018"/>
            <a:ext cx="9840036" cy="707886"/>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THANGA PRAKASH M 				312319114146</a:t>
            </a:r>
          </a:p>
          <a:p>
            <a:pPr algn="ctr"/>
            <a:r>
              <a:rPr lang="en-US" sz="2000" b="1" dirty="0" smtClean="0">
                <a:latin typeface="Times New Roman" pitchFamily="18" charset="0"/>
                <a:cs typeface="Times New Roman" pitchFamily="18" charset="0"/>
              </a:rPr>
              <a:t>VARUN D						312319114151</a:t>
            </a:r>
            <a:endParaRPr lang="en-IN" sz="2000" b="1" dirty="0">
              <a:latin typeface="Times New Roman" pitchFamily="18" charset="0"/>
              <a:cs typeface="Times New Roman" pitchFamily="18" charset="0"/>
            </a:endParaRPr>
          </a:p>
        </p:txBody>
      </p:sp>
      <p:sp>
        <p:nvSpPr>
          <p:cNvPr id="4" name="TextBox 3"/>
          <p:cNvSpPr txBox="1"/>
          <p:nvPr/>
        </p:nvSpPr>
        <p:spPr>
          <a:xfrm>
            <a:off x="0" y="4855335"/>
            <a:ext cx="11081981" cy="1323439"/>
          </a:xfrm>
          <a:prstGeom prst="rect">
            <a:avLst/>
          </a:prstGeom>
          <a:noFill/>
        </p:spPr>
        <p:txBody>
          <a:bodyPr wrap="square" rtlCol="0">
            <a:spAutoFit/>
          </a:bodyPr>
          <a:lstStyle/>
          <a:p>
            <a:pPr algn="ctr"/>
            <a:r>
              <a:rPr lang="en-US" sz="2000" b="1" dirty="0" err="1" smtClean="0">
                <a:latin typeface="Times New Roman" pitchFamily="18" charset="0"/>
                <a:cs typeface="Times New Roman" pitchFamily="18" charset="0"/>
              </a:rPr>
              <a:t>Mr.ASM.UDAYAKUMAR</a:t>
            </a:r>
            <a:r>
              <a:rPr lang="en-US" sz="2000" b="1" smtClean="0">
                <a:latin typeface="Times New Roman" pitchFamily="18" charset="0"/>
                <a:cs typeface="Times New Roman" pitchFamily="18" charset="0"/>
              </a:rPr>
              <a:t> </a:t>
            </a:r>
            <a:r>
              <a:rPr lang="en-US" sz="2000" b="1" smtClean="0">
                <a:latin typeface="Times New Roman" pitchFamily="18" charset="0"/>
                <a:cs typeface="Times New Roman" pitchFamily="18" charset="0"/>
              </a:rPr>
              <a:t>M.E.,(</a:t>
            </a:r>
            <a:r>
              <a:rPr lang="en-US" sz="2000" b="1" dirty="0" err="1" smtClean="0">
                <a:latin typeface="Times New Roman" pitchFamily="18" charset="0"/>
                <a:cs typeface="Times New Roman" pitchFamily="18" charset="0"/>
              </a:rPr>
              <a:t>Ph.D</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Associate professor,</a:t>
            </a:r>
          </a:p>
          <a:p>
            <a:pPr algn="ctr"/>
            <a:r>
              <a:rPr lang="en-US" sz="2000" b="1" dirty="0">
                <a:latin typeface="Times New Roman" pitchFamily="18" charset="0"/>
                <a:cs typeface="Times New Roman" pitchFamily="18" charset="0"/>
              </a:rPr>
              <a:t>Department of Mechanical Engineering,</a:t>
            </a:r>
          </a:p>
          <a:p>
            <a:pPr algn="ctr"/>
            <a:r>
              <a:rPr lang="en-US" sz="2000" b="1" dirty="0" err="1">
                <a:latin typeface="Times New Roman" pitchFamily="18" charset="0"/>
                <a:cs typeface="Times New Roman" pitchFamily="18" charset="0"/>
              </a:rPr>
              <a:t>St.Joseph’s</a:t>
            </a:r>
            <a:r>
              <a:rPr lang="en-US" sz="2000" b="1" dirty="0">
                <a:latin typeface="Times New Roman" pitchFamily="18" charset="0"/>
                <a:cs typeface="Times New Roman" pitchFamily="18" charset="0"/>
              </a:rPr>
              <a:t> College of Engineering</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2235316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1321"/>
          </a:xfrm>
        </p:spPr>
        <p:txBody>
          <a:bodyPr/>
          <a:lstStyle/>
          <a:p>
            <a:pPr algn="ctr"/>
            <a:r>
              <a:rPr lang="en-IN" dirty="0">
                <a:latin typeface="Times New Roman" panose="02020603050405020304" pitchFamily="18" charset="0"/>
                <a:cs typeface="Times New Roman" panose="02020603050405020304" pitchFamily="18" charset="0"/>
              </a:rPr>
              <a:t>2D LAYOUT</a:t>
            </a:r>
          </a:p>
        </p:txBody>
      </p:sp>
      <p:pic>
        <p:nvPicPr>
          <p:cNvPr id="6" name="Picture 5">
            <a:extLst>
              <a:ext uri="{FF2B5EF4-FFF2-40B4-BE49-F238E27FC236}">
                <a16:creationId xmlns:a16="http://schemas.microsoft.com/office/drawing/2014/main" xmlns="" id="{B0DD9104-87EF-4027-B066-2928F77C31A0}"/>
              </a:ext>
            </a:extLst>
          </p:cNvPr>
          <p:cNvPicPr>
            <a:picLocks noChangeAspect="1"/>
          </p:cNvPicPr>
          <p:nvPr/>
        </p:nvPicPr>
        <p:blipFill>
          <a:blip r:embed="rId2"/>
          <a:stretch>
            <a:fillRect/>
          </a:stretch>
        </p:blipFill>
        <p:spPr>
          <a:xfrm>
            <a:off x="1214650" y="1481150"/>
            <a:ext cx="9558531" cy="4578456"/>
          </a:xfrm>
          <a:prstGeom prst="rect">
            <a:avLst/>
          </a:prstGeom>
        </p:spPr>
      </p:pic>
    </p:spTree>
    <p:extLst>
      <p:ext uri="{BB962C8B-B14F-4D97-AF65-F5344CB8AC3E}">
        <p14:creationId xmlns:p14="http://schemas.microsoft.com/office/powerpoint/2010/main" val="1143325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DESIGN CALCULATION</a:t>
            </a:r>
            <a:endParaRPr lang="en-IN"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fontScale="92500" lnSpcReduction="20000"/>
          </a:bodyPr>
          <a:lstStyle/>
          <a:p>
            <a:pPr marL="114300" indent="0">
              <a:buNone/>
            </a:pPr>
            <a:r>
              <a:rPr lang="en-US" sz="2000" b="1" dirty="0">
                <a:latin typeface="Times New Roman" pitchFamily="18" charset="0"/>
                <a:cs typeface="Times New Roman" pitchFamily="18" charset="0"/>
              </a:rPr>
              <a:t>PNEUMATIC CYLINDER DESIGN:</a:t>
            </a:r>
            <a:endParaRPr lang="en-IN" sz="2000" dirty="0">
              <a:latin typeface="Times New Roman" pitchFamily="18" charset="0"/>
              <a:cs typeface="Times New Roman" pitchFamily="18" charset="0"/>
            </a:endParaRPr>
          </a:p>
          <a:p>
            <a:pPr marL="114300" indent="0">
              <a:buNone/>
            </a:pPr>
            <a:r>
              <a:rPr lang="en-US" sz="2000" b="1" dirty="0">
                <a:latin typeface="Times New Roman" pitchFamily="18" charset="0"/>
                <a:cs typeface="Times New Roman" pitchFamily="18" charset="0"/>
              </a:rPr>
              <a:t>Design of Piston rod:</a:t>
            </a:r>
            <a:endParaRPr lang="en-IN" sz="2000" dirty="0">
              <a:latin typeface="Times New Roman" pitchFamily="18" charset="0"/>
              <a:cs typeface="Times New Roman" pitchFamily="18" charset="0"/>
            </a:endParaRPr>
          </a:p>
          <a:p>
            <a:pPr marL="114300" indent="0">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Load due to air </a:t>
            </a:r>
            <a:r>
              <a:rPr lang="en-US" sz="2000" dirty="0" smtClean="0">
                <a:latin typeface="Times New Roman" pitchFamily="18" charset="0"/>
                <a:cs typeface="Times New Roman" pitchFamily="18" charset="0"/>
              </a:rPr>
              <a:t>Pressure.</a:t>
            </a:r>
            <a:endParaRPr lang="en-IN" sz="2000" dirty="0" smtClean="0">
              <a:latin typeface="Times New Roman" pitchFamily="18" charset="0"/>
              <a:cs typeface="Times New Roman" pitchFamily="18" charset="0"/>
            </a:endParaRPr>
          </a:p>
          <a:p>
            <a:pPr marL="114300" indent="0">
              <a:buNone/>
            </a:pPr>
            <a:r>
              <a:rPr lang="en-US"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Diameter of the Piston (d)	= 20 mm</a:t>
            </a:r>
            <a:endParaRPr lang="en-IN" sz="2000" dirty="0" smtClean="0">
              <a:latin typeface="Times New Roman" pitchFamily="18" charset="0"/>
              <a:cs typeface="Times New Roman" pitchFamily="18" charset="0"/>
            </a:endParaRPr>
          </a:p>
          <a:p>
            <a:pPr marL="114300" indent="0">
              <a:buNone/>
            </a:pPr>
            <a:r>
              <a:rPr lang="en-US" sz="2000" dirty="0">
                <a:latin typeface="Times New Roman" pitchFamily="18" charset="0"/>
                <a:cs typeface="Times New Roman" pitchFamily="18" charset="0"/>
              </a:rPr>
              <a:t>	Pressure acting (p)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6 </a:t>
            </a:r>
            <a:r>
              <a:rPr lang="en-US" sz="2000" dirty="0" err="1">
                <a:latin typeface="Times New Roman" pitchFamily="18" charset="0"/>
                <a:cs typeface="Times New Roman" pitchFamily="18" charset="0"/>
              </a:rPr>
              <a:t>kgf</a:t>
            </a:r>
            <a:r>
              <a:rPr lang="en-US" sz="2000" dirty="0">
                <a:latin typeface="Times New Roman" pitchFamily="18" charset="0"/>
                <a:cs typeface="Times New Roman" pitchFamily="18" charset="0"/>
              </a:rPr>
              <a:t>/cm² </a:t>
            </a:r>
            <a:endParaRPr lang="en-IN" sz="2000" dirty="0">
              <a:latin typeface="Times New Roman" pitchFamily="18" charset="0"/>
              <a:cs typeface="Times New Roman" pitchFamily="18" charset="0"/>
            </a:endParaRPr>
          </a:p>
          <a:p>
            <a:pPr marL="11430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6 ×0.981</a:t>
            </a:r>
            <a:endParaRPr lang="en-IN" sz="2000" dirty="0">
              <a:latin typeface="Times New Roman" pitchFamily="18" charset="0"/>
              <a:cs typeface="Times New Roman" pitchFamily="18" charset="0"/>
            </a:endParaRPr>
          </a:p>
          <a:p>
            <a:pPr marL="114300" indent="0">
              <a:buNone/>
            </a:pPr>
            <a:r>
              <a:rPr lang="en-US" sz="2000" dirty="0">
                <a:latin typeface="Times New Roman" pitchFamily="18" charset="0"/>
                <a:cs typeface="Times New Roman" pitchFamily="18" charset="0"/>
              </a:rPr>
              <a:t>				= 5.886 bar							</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0.5886N/mm</a:t>
            </a:r>
            <a:r>
              <a:rPr lang="en-US" sz="2000" baseline="30000" dirty="0">
                <a:latin typeface="Times New Roman" pitchFamily="18" charset="0"/>
                <a:cs typeface="Times New Roman" pitchFamily="18" charset="0"/>
              </a:rPr>
              <a:t>2</a:t>
            </a:r>
            <a:endParaRPr lang="en-IN" sz="2000" dirty="0">
              <a:latin typeface="Times New Roman" pitchFamily="18" charset="0"/>
              <a:cs typeface="Times New Roman" pitchFamily="18" charset="0"/>
            </a:endParaRPr>
          </a:p>
          <a:p>
            <a:pPr marL="114300" indent="0">
              <a:buNone/>
            </a:pPr>
            <a:r>
              <a:rPr lang="en-US" b="1" dirty="0">
                <a:latin typeface="Times New Roman" pitchFamily="18" charset="0"/>
                <a:cs typeface="Times New Roman" pitchFamily="18" charset="0"/>
              </a:rPr>
              <a:t>Material used for rod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 </a:t>
            </a:r>
            <a:r>
              <a:rPr lang="en-US" dirty="0">
                <a:latin typeface="Times New Roman" pitchFamily="18" charset="0"/>
                <a:cs typeface="Times New Roman" pitchFamily="18" charset="0"/>
              </a:rPr>
              <a:t>45</a:t>
            </a:r>
            <a:endParaRPr lang="en-IN" dirty="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                                                                   (Data book page no 1.12)</a:t>
            </a:r>
            <a:endParaRPr lang="en-IN" dirty="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	Yield stress (</a:t>
            </a:r>
            <a:r>
              <a:rPr lang="en-US" dirty="0" err="1">
                <a:latin typeface="Times New Roman" pitchFamily="18" charset="0"/>
                <a:cs typeface="Times New Roman" pitchFamily="18" charset="0"/>
              </a:rPr>
              <a:t>σ</a:t>
            </a:r>
            <a:r>
              <a:rPr lang="en-US" baseline="-25000" dirty="0" err="1">
                <a:latin typeface="Times New Roman" pitchFamily="18" charset="0"/>
                <a:cs typeface="Times New Roman" pitchFamily="18" charset="0"/>
              </a:rPr>
              <a:t>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=36 </a:t>
            </a:r>
            <a:r>
              <a:rPr lang="en-US" dirty="0" err="1">
                <a:latin typeface="Times New Roman" pitchFamily="18" charset="0"/>
                <a:cs typeface="Times New Roman" pitchFamily="18" charset="0"/>
              </a:rPr>
              <a:t>kgf</a:t>
            </a:r>
            <a:r>
              <a:rPr lang="en-US" dirty="0">
                <a:latin typeface="Times New Roman" pitchFamily="18" charset="0"/>
                <a:cs typeface="Times New Roman" pitchFamily="18" charset="0"/>
              </a:rPr>
              <a:t>/mm²</a:t>
            </a:r>
            <a:endParaRPr lang="en-IN" dirty="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=36×98.1</a:t>
            </a:r>
            <a:endParaRPr lang="en-IN" dirty="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=3531.6 </a:t>
            </a:r>
            <a:r>
              <a:rPr lang="en-US" dirty="0">
                <a:latin typeface="Times New Roman" pitchFamily="18" charset="0"/>
                <a:cs typeface="Times New Roman" pitchFamily="18" charset="0"/>
              </a:rPr>
              <a:t>bar</a:t>
            </a:r>
            <a:endParaRPr lang="en-IN" dirty="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353.16N/mm</a:t>
            </a:r>
            <a:r>
              <a:rPr lang="en-US" baseline="30000" dirty="0" smtClean="0">
                <a:latin typeface="Times New Roman" pitchFamily="18" charset="0"/>
                <a:cs typeface="Times New Roman" pitchFamily="18" charset="0"/>
              </a:rPr>
              <a:t>2</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	 Factor of safety		</a:t>
            </a:r>
            <a:r>
              <a:rPr lang="en-US" dirty="0" smtClean="0">
                <a:latin typeface="Times New Roman" pitchFamily="18" charset="0"/>
                <a:cs typeface="Times New Roman" pitchFamily="18" charset="0"/>
              </a:rPr>
              <a:t>=2(data </a:t>
            </a:r>
            <a:r>
              <a:rPr lang="en-US" dirty="0">
                <a:latin typeface="Times New Roman" pitchFamily="18" charset="0"/>
                <a:cs typeface="Times New Roman" pitchFamily="18" charset="0"/>
              </a:rPr>
              <a:t>book page.no 8.19)</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601337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5911" y="232013"/>
            <a:ext cx="9184944" cy="6186309"/>
          </a:xfrm>
          <a:prstGeom prst="rect">
            <a:avLst/>
          </a:prstGeom>
          <a:noFill/>
        </p:spPr>
        <p:txBody>
          <a:bodyPr wrap="square" rtlCol="0">
            <a:spAutoFit/>
          </a:bodyPr>
          <a:lstStyle/>
          <a:p>
            <a:r>
              <a:rPr lang="en-US" b="1" dirty="0">
                <a:latin typeface="Times New Roman" pitchFamily="18" charset="0"/>
                <a:cs typeface="Times New Roman" pitchFamily="18" charset="0"/>
              </a:rPr>
              <a:t>Force acting on the rod (F)</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Pressure </a:t>
            </a:r>
            <a:r>
              <a:rPr lang="en-US" dirty="0">
                <a:latin typeface="Times New Roman" pitchFamily="18" charset="0"/>
                <a:cs typeface="Times New Roman" pitchFamily="18" charset="0"/>
              </a:rPr>
              <a:t>x Area</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 </a:t>
            </a:r>
            <a:r>
              <a:rPr lang="en-US" dirty="0">
                <a:latin typeface="Times New Roman" pitchFamily="18" charset="0"/>
                <a:cs typeface="Times New Roman" pitchFamily="18" charset="0"/>
              </a:rPr>
              <a:t>x (Πd² / 4)</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0.5886 </a:t>
            </a:r>
            <a:r>
              <a:rPr lang="en-US" dirty="0">
                <a:latin typeface="Times New Roman" pitchFamily="18" charset="0"/>
                <a:cs typeface="Times New Roman" pitchFamily="18" charset="0"/>
              </a:rPr>
              <a:t>x {(Π x 20² ) / 4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F = 739.6 </a:t>
            </a:r>
            <a:r>
              <a:rPr lang="en-US" dirty="0">
                <a:latin typeface="Times New Roman" pitchFamily="18" charset="0"/>
                <a:cs typeface="Times New Roman" pitchFamily="18" charset="0"/>
              </a:rPr>
              <a:t>N</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Design </a:t>
            </a:r>
            <a:r>
              <a:rPr lang="en-US" b="1" dirty="0">
                <a:latin typeface="Times New Roman" pitchFamily="18" charset="0"/>
                <a:cs typeface="Times New Roman" pitchFamily="18" charset="0"/>
              </a:rPr>
              <a:t>Stress(</a:t>
            </a:r>
            <a:r>
              <a:rPr lang="en-US" b="1" dirty="0" err="1">
                <a:latin typeface="Times New Roman" pitchFamily="18" charset="0"/>
                <a:cs typeface="Times New Roman" pitchFamily="18" charset="0"/>
              </a:rPr>
              <a:t>σ</a:t>
            </a:r>
            <a:r>
              <a:rPr lang="en-US" b="1" baseline="-25000" dirty="0" err="1">
                <a:latin typeface="Times New Roman" pitchFamily="18" charset="0"/>
                <a:cs typeface="Times New Roman" pitchFamily="18" charset="0"/>
              </a:rPr>
              <a:t>y</a:t>
            </a: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σy</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F0 S</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353.16 </a:t>
            </a:r>
            <a:r>
              <a:rPr lang="en-US" dirty="0">
                <a:latin typeface="Times New Roman" pitchFamily="18" charset="0"/>
                <a:cs typeface="Times New Roman" pitchFamily="18" charset="0"/>
              </a:rPr>
              <a:t>/ 2      								= </a:t>
            </a:r>
            <a:r>
              <a:rPr lang="en-US" dirty="0" smtClean="0">
                <a:latin typeface="Times New Roman" pitchFamily="18" charset="0"/>
                <a:cs typeface="Times New Roman" pitchFamily="18" charset="0"/>
              </a:rPr>
              <a:t>176.5N/mm</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4F/π [</a:t>
            </a:r>
            <a:r>
              <a:rPr lang="en-US" dirty="0" err="1">
                <a:latin typeface="Times New Roman" pitchFamily="18" charset="0"/>
                <a:cs typeface="Times New Roman" pitchFamily="18" charset="0"/>
              </a:rPr>
              <a:t>σy</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(4×739.6)/ π[176.5]</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Minimum diameter of rod required for the load	</a:t>
            </a:r>
            <a:r>
              <a:rPr lang="en-US" dirty="0" smtClean="0">
                <a:latin typeface="Times New Roman" pitchFamily="18" charset="0"/>
                <a:cs typeface="Times New Roman" pitchFamily="18" charset="0"/>
              </a:rPr>
              <a:t>= 2.3 </a:t>
            </a:r>
            <a:r>
              <a:rPr lang="en-US" dirty="0">
                <a:latin typeface="Times New Roman" pitchFamily="18" charset="0"/>
                <a:cs typeface="Times New Roman" pitchFamily="18" charset="0"/>
              </a:rPr>
              <a:t>mm</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We assume diameter of the rod		</a:t>
            </a:r>
            <a:r>
              <a:rPr lang="en-US" dirty="0" smtClean="0">
                <a:latin typeface="Times New Roman" pitchFamily="18" charset="0"/>
                <a:cs typeface="Times New Roman" pitchFamily="18" charset="0"/>
              </a:rPr>
              <a:t>= 7.5 mm</a:t>
            </a:r>
          </a:p>
          <a:p>
            <a:endParaRPr lang="en-IN" dirty="0">
              <a:latin typeface="Times New Roman" pitchFamily="18" charset="0"/>
              <a:cs typeface="Times New Roman" pitchFamily="18" charset="0"/>
            </a:endParaRPr>
          </a:p>
          <a:p>
            <a:r>
              <a:rPr lang="en-US" b="1" dirty="0">
                <a:latin typeface="Times New Roman" pitchFamily="18" charset="0"/>
                <a:cs typeface="Times New Roman" pitchFamily="18" charset="0"/>
              </a:rPr>
              <a:t>Length of piston rod:</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Approach stroke	                   </a:t>
            </a:r>
            <a:r>
              <a:rPr lang="en-US" dirty="0" smtClean="0">
                <a:latin typeface="Times New Roman" pitchFamily="18" charset="0"/>
                <a:cs typeface="Times New Roman" pitchFamily="18" charset="0"/>
              </a:rPr>
              <a:t>      = 160 </a:t>
            </a:r>
            <a:r>
              <a:rPr lang="en-US" dirty="0">
                <a:latin typeface="Times New Roman" pitchFamily="18" charset="0"/>
                <a:cs typeface="Times New Roman" pitchFamily="18" charset="0"/>
              </a:rPr>
              <a:t>mm</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Length of threads	                 </a:t>
            </a:r>
            <a:r>
              <a:rPr lang="en-US" dirty="0" smtClean="0">
                <a:latin typeface="Times New Roman" pitchFamily="18" charset="0"/>
                <a:cs typeface="Times New Roman" pitchFamily="18" charset="0"/>
              </a:rPr>
              <a:t>        = 2 </a:t>
            </a:r>
            <a:r>
              <a:rPr lang="en-US" dirty="0">
                <a:latin typeface="Times New Roman" pitchFamily="18" charset="0"/>
                <a:cs typeface="Times New Roman" pitchFamily="18" charset="0"/>
              </a:rPr>
              <a:t>x </a:t>
            </a:r>
            <a:r>
              <a:rPr lang="en-US" dirty="0" smtClean="0">
                <a:latin typeface="Times New Roman" pitchFamily="18" charset="0"/>
                <a:cs typeface="Times New Roman" pitchFamily="18" charset="0"/>
              </a:rPr>
              <a:t>20  = 40mm</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Extra length due to front </a:t>
            </a:r>
            <a:r>
              <a:rPr lang="en-US" dirty="0" smtClean="0">
                <a:latin typeface="Times New Roman" pitchFamily="18" charset="0"/>
                <a:cs typeface="Times New Roman" pitchFamily="18" charset="0"/>
              </a:rPr>
              <a:t>cover        = 12 </a:t>
            </a:r>
            <a:r>
              <a:rPr lang="en-US" dirty="0">
                <a:latin typeface="Times New Roman" pitchFamily="18" charset="0"/>
                <a:cs typeface="Times New Roman" pitchFamily="18" charset="0"/>
              </a:rPr>
              <a:t>mm</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Extra length of accommodate head </a:t>
            </a:r>
            <a:r>
              <a:rPr lang="en-US" dirty="0" smtClean="0">
                <a:latin typeface="Times New Roman" pitchFamily="18" charset="0"/>
                <a:cs typeface="Times New Roman" pitchFamily="18" charset="0"/>
              </a:rPr>
              <a:t> = 20 </a:t>
            </a:r>
            <a:r>
              <a:rPr lang="en-US" dirty="0">
                <a:latin typeface="Times New Roman" pitchFamily="18" charset="0"/>
                <a:cs typeface="Times New Roman" pitchFamily="18" charset="0"/>
              </a:rPr>
              <a:t>mm</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Total length of the piston rod         </a:t>
            </a:r>
            <a:r>
              <a:rPr lang="en-US" dirty="0" smtClean="0">
                <a:latin typeface="Times New Roman" pitchFamily="18" charset="0"/>
                <a:cs typeface="Times New Roman" pitchFamily="18" charset="0"/>
              </a:rPr>
              <a:t>  = 160 </a:t>
            </a:r>
            <a:r>
              <a:rPr lang="en-US" dirty="0">
                <a:latin typeface="Times New Roman" pitchFamily="18" charset="0"/>
                <a:cs typeface="Times New Roman" pitchFamily="18" charset="0"/>
              </a:rPr>
              <a:t>+ 20 + 12 + 20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212 </a:t>
            </a:r>
            <a:r>
              <a:rPr lang="en-US" dirty="0">
                <a:latin typeface="Times New Roman" pitchFamily="18" charset="0"/>
                <a:cs typeface="Times New Roman" pitchFamily="18" charset="0"/>
              </a:rPr>
              <a:t>mm</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By standardizing, length of the piston rod   </a:t>
            </a:r>
            <a:r>
              <a:rPr lang="en-US" dirty="0" smtClean="0">
                <a:latin typeface="Times New Roman" pitchFamily="18" charset="0"/>
                <a:cs typeface="Times New Roman" pitchFamily="18" charset="0"/>
              </a:rPr>
              <a:t>     = 210 </a:t>
            </a:r>
            <a:r>
              <a:rPr lang="en-US" dirty="0">
                <a:latin typeface="Times New Roman" pitchFamily="18" charset="0"/>
                <a:cs typeface="Times New Roman" pitchFamily="18" charset="0"/>
              </a:rPr>
              <a:t>mm.    </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546982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normAutofit/>
          </a:bodyPr>
          <a:lstStyle/>
          <a:p>
            <a:pPr algn="ctr"/>
            <a:r>
              <a:rPr lang="en-US" dirty="0">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838200" y="1426380"/>
            <a:ext cx="10515600" cy="5000178"/>
          </a:xfrm>
        </p:spPr>
        <p:txBody>
          <a:bodyPr>
            <a:normAutofit/>
          </a:bodyPr>
          <a:lstStyle/>
          <a:p>
            <a:pPr lvl="0">
              <a:buFont typeface="Wingdings" pitchFamily="2" charset="2"/>
              <a:buChar char="Ø"/>
            </a:pPr>
            <a:r>
              <a:rPr lang="en-US" sz="2400" dirty="0">
                <a:latin typeface="Times New Roman" panose="02020603050405020304" pitchFamily="18" charset="0"/>
                <a:cs typeface="Times New Roman" panose="02020603050405020304" pitchFamily="18" charset="0"/>
              </a:rPr>
              <a:t>It requires simple maintenance cares</a:t>
            </a:r>
            <a:endParaRPr lang="en-IN" sz="2400" dirty="0">
              <a:latin typeface="Times New Roman" panose="02020603050405020304" pitchFamily="18" charset="0"/>
              <a:cs typeface="Times New Roman" panose="02020603050405020304" pitchFamily="18" charset="0"/>
            </a:endParaRPr>
          </a:p>
          <a:p>
            <a:pPr lvl="0">
              <a:buFont typeface="Wingdings" pitchFamily="2" charset="2"/>
              <a:buChar char="Ø"/>
            </a:pPr>
            <a:r>
              <a:rPr lang="en-US" sz="2400" dirty="0">
                <a:latin typeface="Times New Roman" panose="02020603050405020304" pitchFamily="18" charset="0"/>
                <a:cs typeface="Times New Roman" panose="02020603050405020304" pitchFamily="18" charset="0"/>
              </a:rPr>
              <a:t>The safety system for automobile.</a:t>
            </a:r>
            <a:endParaRPr lang="en-IN" sz="2400" dirty="0">
              <a:latin typeface="Times New Roman" panose="02020603050405020304" pitchFamily="18" charset="0"/>
              <a:cs typeface="Times New Roman" panose="02020603050405020304" pitchFamily="18" charset="0"/>
            </a:endParaRPr>
          </a:p>
          <a:p>
            <a:pPr lvl="0">
              <a:buFont typeface="Wingdings" pitchFamily="2" charset="2"/>
              <a:buChar char="Ø"/>
            </a:pPr>
            <a:r>
              <a:rPr lang="en-US" sz="2400" dirty="0">
                <a:latin typeface="Times New Roman" panose="02020603050405020304" pitchFamily="18" charset="0"/>
                <a:cs typeface="Times New Roman" panose="02020603050405020304" pitchFamily="18" charset="0"/>
              </a:rPr>
              <a:t>Checking and cleaning are easy, because of the main parts are screwed.</a:t>
            </a:r>
            <a:endParaRPr lang="en-IN" sz="2400" dirty="0">
              <a:latin typeface="Times New Roman" panose="02020603050405020304" pitchFamily="18" charset="0"/>
              <a:cs typeface="Times New Roman" panose="02020603050405020304" pitchFamily="18" charset="0"/>
            </a:endParaRPr>
          </a:p>
          <a:p>
            <a:pPr lvl="0">
              <a:buFont typeface="Wingdings" pitchFamily="2" charset="2"/>
              <a:buChar char="Ø"/>
            </a:pPr>
            <a:r>
              <a:rPr lang="en-US" sz="2400" dirty="0">
                <a:latin typeface="Times New Roman" panose="02020603050405020304" pitchFamily="18" charset="0"/>
                <a:cs typeface="Times New Roman" panose="02020603050405020304" pitchFamily="18" charset="0"/>
              </a:rPr>
              <a:t>Easy to handle.</a:t>
            </a:r>
            <a:endParaRPr lang="en-IN" sz="2400" dirty="0">
              <a:latin typeface="Times New Roman" panose="02020603050405020304" pitchFamily="18" charset="0"/>
              <a:cs typeface="Times New Roman" panose="02020603050405020304" pitchFamily="18" charset="0"/>
            </a:endParaRPr>
          </a:p>
          <a:p>
            <a:pPr lvl="0">
              <a:buFont typeface="Wingdings" pitchFamily="2" charset="2"/>
              <a:buChar char="Ø"/>
            </a:pPr>
            <a:r>
              <a:rPr lang="en-US" sz="2400" dirty="0">
                <a:latin typeface="Times New Roman" panose="02020603050405020304" pitchFamily="18" charset="0"/>
                <a:cs typeface="Times New Roman" panose="02020603050405020304" pitchFamily="18" charset="0"/>
              </a:rPr>
              <a:t>Repairing is easy.</a:t>
            </a:r>
            <a:endParaRPr lang="en-IN" sz="2400" dirty="0">
              <a:latin typeface="Times New Roman" panose="02020603050405020304" pitchFamily="18" charset="0"/>
              <a:cs typeface="Times New Roman" panose="02020603050405020304" pitchFamily="18" charset="0"/>
            </a:endParaRPr>
          </a:p>
          <a:p>
            <a:pPr lvl="0">
              <a:buFont typeface="Wingdings" pitchFamily="2" charset="2"/>
              <a:buChar char="Ø"/>
            </a:pPr>
            <a:r>
              <a:rPr lang="en-US" sz="2400" dirty="0">
                <a:latin typeface="Times New Roman" panose="02020603050405020304" pitchFamily="18" charset="0"/>
                <a:cs typeface="Times New Roman" panose="02020603050405020304" pitchFamily="18" charset="0"/>
              </a:rPr>
              <a:t>Replacement of parts is easy.</a:t>
            </a:r>
            <a:endParaRPr lang="en-IN" sz="2400" dirty="0">
              <a:latin typeface="Times New Roman" panose="02020603050405020304" pitchFamily="18" charset="0"/>
              <a:cs typeface="Times New Roman" panose="02020603050405020304" pitchFamily="18" charset="0"/>
            </a:endParaRPr>
          </a:p>
          <a:p>
            <a:pPr lvl="0">
              <a:buFont typeface="Wingdings" pitchFamily="2" charset="2"/>
              <a:buChar char="Ø"/>
            </a:pPr>
            <a:r>
              <a:rPr lang="en-US" sz="2400" dirty="0">
                <a:latin typeface="Times New Roman" panose="02020603050405020304" pitchFamily="18" charset="0"/>
                <a:cs typeface="Times New Roman" panose="02020603050405020304" pitchFamily="18" charset="0"/>
              </a:rPr>
              <a:t>Used by disabled persons.</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81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BBBC2-A4B7-40B2-97EE-38B73498E6D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APPLICATTIONS</a:t>
            </a:r>
          </a:p>
        </p:txBody>
      </p:sp>
      <p:sp>
        <p:nvSpPr>
          <p:cNvPr id="3" name="Content Placeholder 2">
            <a:extLst>
              <a:ext uri="{FF2B5EF4-FFF2-40B4-BE49-F238E27FC236}">
                <a16:creationId xmlns:a16="http://schemas.microsoft.com/office/drawing/2014/main" xmlns="" id="{650D84B0-A770-495B-8F35-A115BF6CC655}"/>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It is very much useful for Car Owners &amp; Auto-garages.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Thus it can be useful for the following types of vehicles;</a:t>
            </a:r>
            <a:endParaRPr lang="en-IN" sz="2400" dirty="0">
              <a:latin typeface="Times New Roman" panose="02020603050405020304" pitchFamily="18" charset="0"/>
              <a:cs typeface="Times New Roman" panose="02020603050405020304" pitchFamily="18" charset="0"/>
            </a:endParaRPr>
          </a:p>
          <a:p>
            <a:pPr indent="-342900">
              <a:buFont typeface="Wingdings" pitchFamily="2" charset="2"/>
              <a:buChar char="Ø"/>
            </a:pPr>
            <a:r>
              <a:rPr lang="en-US" sz="2400" dirty="0" smtClean="0">
                <a:latin typeface="Times New Roman" panose="02020603050405020304" pitchFamily="18" charset="0"/>
                <a:cs typeface="Times New Roman" panose="02020603050405020304" pitchFamily="18" charset="0"/>
              </a:rPr>
              <a:t>MARUTI</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indent="-342900">
              <a:buFont typeface="Wingdings"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AMBASSADOR, </a:t>
            </a:r>
            <a:endParaRPr lang="en-IN" sz="2400" dirty="0">
              <a:latin typeface="Times New Roman" panose="02020603050405020304" pitchFamily="18" charset="0"/>
              <a:cs typeface="Times New Roman" panose="02020603050405020304" pitchFamily="18" charset="0"/>
            </a:endParaRPr>
          </a:p>
          <a:p>
            <a:pPr indent="-342900">
              <a:buFont typeface="Wingdings"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FIAT,</a:t>
            </a:r>
            <a:endParaRPr lang="en-IN" sz="2400" dirty="0">
              <a:latin typeface="Times New Roman" panose="02020603050405020304" pitchFamily="18" charset="0"/>
              <a:cs typeface="Times New Roman" panose="02020603050405020304" pitchFamily="18" charset="0"/>
            </a:endParaRPr>
          </a:p>
          <a:p>
            <a:pPr indent="-342900">
              <a:buFont typeface="Wingdings"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MAHINDRA,</a:t>
            </a:r>
            <a:endParaRPr lang="en-IN" sz="2400" dirty="0">
              <a:latin typeface="Times New Roman" panose="02020603050405020304" pitchFamily="18" charset="0"/>
              <a:cs typeface="Times New Roman" panose="02020603050405020304" pitchFamily="18" charset="0"/>
            </a:endParaRPr>
          </a:p>
          <a:p>
            <a:pPr indent="-342900">
              <a:buFont typeface="Wingdings"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TATA </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1637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3200" dirty="0">
                <a:latin typeface="Times New Roman" pitchFamily="18" charset="0"/>
                <a:cs typeface="Times New Roman" pitchFamily="18" charset="0"/>
              </a:rPr>
              <a:t>No matter the application, the function and purpose of a clutch is to transmit torque from a rotating driving motor to a transmission. Clutches require a mode of actuation in order to break the transmission of torque.</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1939620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9CCBD-DA9A-41BB-AF21-BC8C42C86D7D}"/>
              </a:ext>
            </a:extLst>
          </p:cNvPr>
          <p:cNvSpPr>
            <a:spLocks noGrp="1"/>
          </p:cNvSpPr>
          <p:nvPr>
            <p:ph type="title"/>
          </p:nvPr>
        </p:nvSpPr>
        <p:spPr>
          <a:xfrm>
            <a:off x="0" y="2766218"/>
            <a:ext cx="11286699" cy="1325563"/>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32930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CONTENT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sz="3200" dirty="0">
                <a:latin typeface="Times New Roman" pitchFamily="18" charset="0"/>
                <a:cs typeface="Times New Roman" pitchFamily="18" charset="0"/>
              </a:rPr>
              <a:t>INTRODUCTION</a:t>
            </a:r>
          </a:p>
          <a:p>
            <a:pPr>
              <a:buFont typeface="Wingdings" pitchFamily="2" charset="2"/>
              <a:buChar char="Ø"/>
            </a:pPr>
            <a:r>
              <a:rPr lang="en-US" sz="3200" dirty="0">
                <a:latin typeface="Times New Roman" pitchFamily="18" charset="0"/>
                <a:cs typeface="Times New Roman" pitchFamily="18" charset="0"/>
              </a:rPr>
              <a:t>ABSTRACT</a:t>
            </a:r>
          </a:p>
          <a:p>
            <a:pPr>
              <a:buFont typeface="Wingdings" pitchFamily="2" charset="2"/>
              <a:buChar char="Ø"/>
            </a:pPr>
            <a:r>
              <a:rPr lang="en-US" sz="3200" dirty="0">
                <a:latin typeface="Times New Roman" pitchFamily="18" charset="0"/>
                <a:cs typeface="Times New Roman" pitchFamily="18" charset="0"/>
              </a:rPr>
              <a:t>OBJECTIVE</a:t>
            </a:r>
          </a:p>
          <a:p>
            <a:pPr>
              <a:buFont typeface="Wingdings" pitchFamily="2" charset="2"/>
              <a:buChar char="Ø"/>
            </a:pPr>
            <a:r>
              <a:rPr lang="en-US" sz="3200" dirty="0">
                <a:latin typeface="Times New Roman" pitchFamily="18" charset="0"/>
                <a:cs typeface="Times New Roman" pitchFamily="18" charset="0"/>
              </a:rPr>
              <a:t>COMPONENTS </a:t>
            </a:r>
            <a:endParaRPr lang="en-US" sz="3200" dirty="0" smtClean="0">
              <a:latin typeface="Times New Roman" pitchFamily="18" charset="0"/>
              <a:cs typeface="Times New Roman" pitchFamily="18" charset="0"/>
            </a:endParaRPr>
          </a:p>
          <a:p>
            <a:pPr>
              <a:buFont typeface="Wingdings" pitchFamily="2" charset="2"/>
              <a:buChar char="Ø"/>
            </a:pPr>
            <a:r>
              <a:rPr lang="en-US" sz="3200" dirty="0" smtClean="0">
                <a:latin typeface="Times New Roman" pitchFamily="18" charset="0"/>
                <a:cs typeface="Times New Roman" pitchFamily="18" charset="0"/>
              </a:rPr>
              <a:t>DESIGN CALCULATION</a:t>
            </a:r>
          </a:p>
          <a:p>
            <a:pPr>
              <a:buFont typeface="Wingdings" pitchFamily="2" charset="2"/>
              <a:buChar char="Ø"/>
            </a:pPr>
            <a:r>
              <a:rPr lang="en-US" sz="3200" dirty="0" smtClean="0">
                <a:latin typeface="Times New Roman" pitchFamily="18" charset="0"/>
                <a:cs typeface="Times New Roman" pitchFamily="18" charset="0"/>
              </a:rPr>
              <a:t>ADVANTAGES </a:t>
            </a:r>
          </a:p>
          <a:p>
            <a:pPr>
              <a:buFont typeface="Wingdings" pitchFamily="2" charset="2"/>
              <a:buChar char="Ø"/>
            </a:pPr>
            <a:r>
              <a:rPr lang="en-US" sz="3200" dirty="0" smtClean="0">
                <a:latin typeface="Times New Roman" pitchFamily="18" charset="0"/>
                <a:cs typeface="Times New Roman" pitchFamily="18" charset="0"/>
              </a:rPr>
              <a:t>APPLICATION</a:t>
            </a:r>
            <a:endParaRPr lang="en-US" sz="3200" dirty="0">
              <a:latin typeface="Times New Roman" pitchFamily="18" charset="0"/>
              <a:cs typeface="Times New Roman" pitchFamily="18" charset="0"/>
            </a:endParaRPr>
          </a:p>
          <a:p>
            <a:pPr>
              <a:buFont typeface="Wingdings" pitchFamily="2" charset="2"/>
              <a:buChar char="Ø"/>
            </a:pPr>
            <a:r>
              <a:rPr lang="en-US" sz="3200" dirty="0">
                <a:latin typeface="Times New Roman" pitchFamily="18" charset="0"/>
                <a:cs typeface="Times New Roman" pitchFamily="18" charset="0"/>
              </a:rPr>
              <a:t>CONCLUSION</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41874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noAutofit/>
          </a:bodyPr>
          <a:lstStyle/>
          <a:p>
            <a:pPr algn="ctr"/>
            <a:r>
              <a:rPr lang="en-US" b="1" dirty="0">
                <a:latin typeface="Times New Roman" pitchFamily="18" charset="0"/>
                <a:cs typeface="Times New Roman" panose="02020603050405020304" pitchFamily="18" charset="0"/>
              </a:rPr>
              <a:t>INTRODUCTION </a:t>
            </a:r>
          </a:p>
        </p:txBody>
      </p:sp>
      <p:sp>
        <p:nvSpPr>
          <p:cNvPr id="6" name="Content Placeholder 2"/>
          <p:cNvSpPr txBox="1">
            <a:spLocks/>
          </p:cNvSpPr>
          <p:nvPr/>
        </p:nvSpPr>
        <p:spPr>
          <a:xfrm>
            <a:off x="0" y="1116169"/>
            <a:ext cx="10853670" cy="5194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chemeClr val="tx2"/>
              </a:buClr>
              <a:buFont typeface="Wingdings" pitchFamily="2" charset="2"/>
              <a:buChar char="Ø"/>
            </a:pPr>
            <a:r>
              <a:rPr lang="en-US" sz="2400" dirty="0">
                <a:latin typeface="Times New Roman" panose="02020603050405020304" pitchFamily="18" charset="0"/>
                <a:cs typeface="Times New Roman" panose="02020603050405020304" pitchFamily="18" charset="0"/>
              </a:rPr>
              <a:t>We have pleasure in introducing our new project “</a:t>
            </a:r>
            <a:r>
              <a:rPr lang="en-IN" sz="2400" dirty="0">
                <a:latin typeface="Times New Roman" panose="02020603050405020304" pitchFamily="18" charset="0"/>
                <a:cs typeface="Times New Roman" panose="02020603050405020304" pitchFamily="18" charset="0"/>
              </a:rPr>
              <a:t>FIST </a:t>
            </a:r>
            <a:r>
              <a:rPr lang="en-IN" sz="2400" dirty="0" smtClean="0">
                <a:latin typeface="Times New Roman" panose="02020603050405020304" pitchFamily="18" charset="0"/>
                <a:cs typeface="Times New Roman" panose="02020603050405020304" pitchFamily="18" charset="0"/>
              </a:rPr>
              <a:t>CLUTCH</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which is fully equipped by mechanical arrangement and electro-magnetic clutch engagement mechanism. </a:t>
            </a:r>
          </a:p>
          <a:p>
            <a:pPr algn="just">
              <a:buClr>
                <a:schemeClr val="tx2"/>
              </a:buClr>
              <a:buFont typeface="Wingdings" pitchFamily="2" charset="2"/>
              <a:buChar char="Ø"/>
            </a:pPr>
            <a:r>
              <a:rPr lang="en-US" sz="2400" dirty="0">
                <a:latin typeface="Times New Roman" panose="02020603050405020304" pitchFamily="18" charset="0"/>
                <a:cs typeface="Times New Roman" panose="02020603050405020304" pitchFamily="18" charset="0"/>
              </a:rPr>
              <a:t>It is a genuine project which is fully equipped and designed for Automobile vehicles. This forms an integral part of best quality. This product underwent strenuous test in our Automobile vehicles and it is good.</a:t>
            </a:r>
            <a:endParaRPr lang="en-IN" sz="2400" dirty="0">
              <a:latin typeface="Times New Roman" panose="02020603050405020304" pitchFamily="18" charset="0"/>
              <a:cs typeface="Times New Roman" panose="02020603050405020304" pitchFamily="18" charset="0"/>
            </a:endParaRPr>
          </a:p>
          <a:p>
            <a:pPr algn="just">
              <a:buClr>
                <a:schemeClr val="tx2"/>
              </a:buClr>
              <a:buFont typeface="Wingdings" pitchFamily="2" charset="2"/>
              <a:buChar char="Ø"/>
            </a:pPr>
            <a:r>
              <a:rPr lang="en-US" sz="2400" dirty="0">
                <a:latin typeface="Times New Roman" panose="02020603050405020304" pitchFamily="18" charset="0"/>
                <a:cs typeface="Times New Roman" panose="02020603050405020304" pitchFamily="18" charset="0"/>
              </a:rPr>
              <a:t>Car safety is the avoidance of automobile accidents or the minimization of harmful effects of accidents, in particular as pertaining to human life and health. </a:t>
            </a:r>
          </a:p>
          <a:p>
            <a:pPr algn="just">
              <a:buClr>
                <a:schemeClr val="tx2"/>
              </a:buClr>
              <a:buFont typeface="Wingdings" pitchFamily="2" charset="2"/>
              <a:buChar char="Ø"/>
            </a:pPr>
            <a:r>
              <a:rPr lang="en-US" sz="2400" dirty="0">
                <a:latin typeface="Times New Roman" panose="02020603050405020304" pitchFamily="18" charset="0"/>
                <a:cs typeface="Times New Roman" panose="02020603050405020304" pitchFamily="18" charset="0"/>
              </a:rPr>
              <a:t>Special safety features have been built into cars for years, some for the safety of car's occupants only, and some for the safety of others.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993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732"/>
            <a:ext cx="10515600" cy="573327"/>
          </a:xfrm>
        </p:spPr>
        <p:txBody>
          <a:bodyPr>
            <a:noAutofit/>
          </a:bodyPr>
          <a:lstStyle/>
          <a:p>
            <a:pPr algn="ctr"/>
            <a:r>
              <a:rPr lang="en-US" dirty="0">
                <a:latin typeface="Times New Roman" pitchFamily="18" charset="0"/>
                <a:cs typeface="Times New Roman" panose="02020603050405020304" pitchFamily="18" charset="0"/>
              </a:rPr>
              <a:t>ABSTRACT</a:t>
            </a:r>
          </a:p>
        </p:txBody>
      </p:sp>
      <p:sp>
        <p:nvSpPr>
          <p:cNvPr id="3" name="Content Placeholder 2"/>
          <p:cNvSpPr>
            <a:spLocks noGrp="1"/>
          </p:cNvSpPr>
          <p:nvPr>
            <p:ph idx="1"/>
          </p:nvPr>
        </p:nvSpPr>
        <p:spPr>
          <a:xfrm>
            <a:off x="232893" y="1123303"/>
            <a:ext cx="10701270" cy="5354771"/>
          </a:xfrm>
        </p:spPr>
        <p:txBody>
          <a:bodyPr>
            <a:normAutofit/>
          </a:bodyPr>
          <a:lstStyle/>
          <a:p>
            <a:pPr indent="-342900" algn="just">
              <a:buClr>
                <a:schemeClr val="tx2"/>
              </a:buClr>
              <a:buFont typeface="Wingdings" pitchFamily="2" charset="2"/>
              <a:buChar char="Ø"/>
            </a:pPr>
            <a:r>
              <a:rPr lang="en-US" dirty="0">
                <a:latin typeface="Times New Roman" panose="02020603050405020304" pitchFamily="18" charset="0"/>
                <a:cs typeface="Times New Roman" panose="02020603050405020304" pitchFamily="18" charset="0"/>
              </a:rPr>
              <a:t>The technology of pneumatics has gained tremendous importance in the field of workplace rationalization and automation from old-fashioned timber works and coal mines to modern machine shops and space robots</a:t>
            </a:r>
            <a:r>
              <a:rPr lang="en-US" dirty="0" smtClean="0">
                <a:latin typeface="Times New Roman" panose="02020603050405020304" pitchFamily="18" charset="0"/>
                <a:cs typeface="Times New Roman" panose="02020603050405020304" pitchFamily="18" charset="0"/>
              </a:rPr>
              <a:t>.</a:t>
            </a:r>
          </a:p>
          <a:p>
            <a:pPr indent="-342900" algn="just">
              <a:buClr>
                <a:schemeClr val="tx2"/>
              </a:buClr>
              <a:buFont typeface="Wingdings"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therefore important that technicians and engineers should have a good knowledge of pneumatic system, air operated valves and accessories. </a:t>
            </a:r>
            <a:endParaRPr lang="en-IN" dirty="0">
              <a:latin typeface="Times New Roman" panose="02020603050405020304" pitchFamily="18" charset="0"/>
              <a:cs typeface="Times New Roman" panose="02020603050405020304" pitchFamily="18" charset="0"/>
            </a:endParaRPr>
          </a:p>
          <a:p>
            <a:pPr indent="-342900" algn="just">
              <a:buClr>
                <a:schemeClr val="tx2"/>
              </a:buClr>
              <a:buFont typeface="Wingdings" pitchFamily="2" charset="2"/>
              <a:buChar char="Ø"/>
            </a:pPr>
            <a:r>
              <a:rPr lang="en-US" dirty="0">
                <a:latin typeface="Times New Roman" panose="02020603050405020304" pitchFamily="18" charset="0"/>
                <a:cs typeface="Times New Roman" panose="02020603050405020304" pitchFamily="18" charset="0"/>
              </a:rPr>
              <a:t>The air is compressed in an air compressor and from the compressor plant the flow medium is transmitted to the pneumatic cylinder through a well laid pipe line system</a:t>
            </a:r>
            <a:r>
              <a:rPr lang="en-US" dirty="0" smtClean="0">
                <a:latin typeface="Times New Roman" panose="02020603050405020304" pitchFamily="18" charset="0"/>
                <a:cs typeface="Times New Roman" panose="02020603050405020304" pitchFamily="18" charset="0"/>
              </a:rPr>
              <a:t>.</a:t>
            </a:r>
          </a:p>
          <a:p>
            <a:pPr indent="-342900" algn="just">
              <a:buClr>
                <a:schemeClr val="tx2"/>
              </a:buClr>
              <a:buFont typeface="Wingdings"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maintain optimum efficiency of pneumatic system, it is of vital importance that pressure drop between generation and consumption of compressed air is kept very low.</a:t>
            </a:r>
            <a:endParaRPr lang="en-IN" dirty="0">
              <a:latin typeface="Times New Roman" panose="02020603050405020304" pitchFamily="18" charset="0"/>
              <a:cs typeface="Times New Roman" panose="02020603050405020304" pitchFamily="18" charset="0"/>
            </a:endParaRPr>
          </a:p>
          <a:p>
            <a:pPr indent="-342900" algn="just">
              <a:buClr>
                <a:schemeClr val="tx2"/>
              </a:buClr>
              <a:buFont typeface="Wingdings" pitchFamily="2" charset="2"/>
              <a:buChar char="Ø"/>
            </a:pPr>
            <a:r>
              <a:rPr lang="en-US" dirty="0">
                <a:latin typeface="Times New Roman" panose="02020603050405020304" pitchFamily="18" charset="0"/>
                <a:cs typeface="Times New Roman" panose="02020603050405020304" pitchFamily="18" charset="0"/>
              </a:rPr>
              <a:t>In this project we also added the feature i.e. it can be used for disabled person by button operated clutch.</a:t>
            </a:r>
            <a:endParaRPr lang="en-IN" dirty="0">
              <a:latin typeface="Times New Roman" panose="02020603050405020304" pitchFamily="18" charset="0"/>
              <a:cs typeface="Times New Roman" panose="02020603050405020304" pitchFamily="18" charset="0"/>
            </a:endParaRPr>
          </a:p>
          <a:p>
            <a:pPr marL="0" indent="0">
              <a:lnSpc>
                <a:spcPct val="100000"/>
              </a:lnSpc>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649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600" dirty="0">
                <a:latin typeface="Times New Roman" pitchFamily="18" charset="0"/>
                <a:cs typeface="Times New Roman" pitchFamily="18" charset="0"/>
              </a:rPr>
              <a:t>The objective of this project is to fabricate a fist clutch which can be operated by just using a push button . </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This system is designed as user friendly to disabled person too. In this project we use the push button to operate the clutch. Push button is attached on the top of the gear lever</a:t>
            </a:r>
            <a:r>
              <a:rPr lang="en-US" sz="2600" dirty="0" smtClean="0">
                <a:latin typeface="Times New Roman" pitchFamily="18" charset="0"/>
                <a:cs typeface="Times New Roman" pitchFamily="18" charset="0"/>
              </a:rPr>
              <a:t>.</a:t>
            </a:r>
          </a:p>
          <a:p>
            <a:pPr>
              <a:buFont typeface="Wingdings" pitchFamily="2" charset="2"/>
              <a:buChar char="Ø"/>
            </a:pPr>
            <a:r>
              <a:rPr lang="en-US" sz="2600" dirty="0" smtClean="0">
                <a:latin typeface="Times New Roman" pitchFamily="18" charset="0"/>
                <a:cs typeface="Times New Roman" pitchFamily="18" charset="0"/>
              </a:rPr>
              <a:t> When </a:t>
            </a:r>
            <a:r>
              <a:rPr lang="en-US" sz="2600" dirty="0">
                <a:latin typeface="Times New Roman" panose="02020603050405020304" pitchFamily="18" charset="0"/>
                <a:cs typeface="Times New Roman" panose="02020603050405020304" pitchFamily="18" charset="0"/>
              </a:rPr>
              <a:t>we press the button, it switches on the solenoid valve which operates the pneumatic cylinder and presses the clutch pedal. Clutch pedal is comprised of return spring that retracts the clutch pedal</a:t>
            </a:r>
            <a:r>
              <a:rPr lang="en-US" sz="2600" dirty="0" smtClean="0">
                <a:latin typeface="Times New Roman" panose="02020603050405020304" pitchFamily="18" charset="0"/>
                <a:cs typeface="Times New Roman" panose="02020603050405020304" pitchFamily="18" charset="0"/>
              </a:rPr>
              <a:t>.</a:t>
            </a:r>
          </a:p>
          <a:p>
            <a:pPr>
              <a:buFont typeface="Wingdings" pitchFamily="2" charset="2"/>
              <a:buChar char="Ø"/>
            </a:pPr>
            <a:r>
              <a:rPr lang="en-US" sz="2600" dirty="0">
                <a:latin typeface="Times New Roman" panose="02020603050405020304" pitchFamily="18" charset="0"/>
                <a:cs typeface="Times New Roman" panose="02020603050405020304" pitchFamily="18" charset="0"/>
              </a:rPr>
              <a:t>We use the compressor and several pneumatic components for the air supply. As the button is attached to the gear lever, it is easy for disabled person to operate the clutch by a single press.</a:t>
            </a:r>
            <a:endParaRPr lang="en-IN" sz="2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56174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107" y="365125"/>
            <a:ext cx="7206018" cy="804769"/>
          </a:xfrm>
        </p:spPr>
        <p:txBody>
          <a:bodyPr/>
          <a:lstStyle/>
          <a:p>
            <a:pPr algn="ctr"/>
            <a:r>
              <a:rPr lang="en-IN" dirty="0">
                <a:latin typeface="Times New Roman" panose="02020603050405020304" pitchFamily="18" charset="0"/>
                <a:cs typeface="Times New Roman" panose="02020603050405020304" pitchFamily="18" charset="0"/>
              </a:rPr>
              <a:t>COMPONENTS USED</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264938226"/>
              </p:ext>
            </p:extLst>
          </p:nvPr>
        </p:nvGraphicFramePr>
        <p:xfrm>
          <a:off x="2073499" y="1751527"/>
          <a:ext cx="7176394" cy="4233716"/>
        </p:xfrm>
        <a:graphic>
          <a:graphicData uri="http://schemas.openxmlformats.org/drawingml/2006/table">
            <a:tbl>
              <a:tblPr firstRow="1" bandRow="1">
                <a:tableStyleId>{22838BEF-8BB2-4498-84A7-C5851F593DF1}</a:tableStyleId>
              </a:tblPr>
              <a:tblGrid>
                <a:gridCol w="3588197"/>
                <a:gridCol w="3588197"/>
              </a:tblGrid>
              <a:tr h="606596">
                <a:tc>
                  <a:txBody>
                    <a:bodyPr/>
                    <a:lstStyle/>
                    <a:p>
                      <a:pPr algn="ctr"/>
                      <a:r>
                        <a:rPr lang="en-IN" sz="2800" dirty="0"/>
                        <a:t>S.No.</a:t>
                      </a:r>
                      <a:endParaRPr lang="en-IN" sz="2800" b="1" dirty="0">
                        <a:latin typeface="Times New Roman" panose="02020603050405020304" pitchFamily="18" charset="0"/>
                        <a:cs typeface="Times New Roman" panose="02020603050405020304" pitchFamily="18" charset="0"/>
                      </a:endParaRPr>
                    </a:p>
                  </a:txBody>
                  <a:tcPr/>
                </a:tc>
                <a:tc>
                  <a:txBody>
                    <a:bodyPr/>
                    <a:lstStyle/>
                    <a:p>
                      <a:pPr algn="ctr"/>
                      <a:r>
                        <a:rPr lang="en-IN" sz="2800" dirty="0"/>
                        <a:t>Components</a:t>
                      </a:r>
                      <a:endParaRPr lang="en-IN" sz="2800" b="1" dirty="0">
                        <a:latin typeface="Times New Roman" panose="02020603050405020304" pitchFamily="18" charset="0"/>
                        <a:cs typeface="Times New Roman" panose="02020603050405020304" pitchFamily="18" charset="0"/>
                      </a:endParaRPr>
                    </a:p>
                  </a:txBody>
                  <a:tcPr/>
                </a:tc>
              </a:tr>
              <a:tr h="396936">
                <a:tc>
                  <a:txBody>
                    <a:bodyPr/>
                    <a:lstStyle/>
                    <a:p>
                      <a:pPr algn="ctr"/>
                      <a:r>
                        <a:rPr lang="en-IN" sz="2800" dirty="0" smtClean="0"/>
                        <a:t>1</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IN" sz="2800" dirty="0"/>
                        <a:t>Solenoid Valve</a:t>
                      </a:r>
                      <a:endParaRPr lang="en-IN" sz="2800" dirty="0">
                        <a:latin typeface="Times New Roman" panose="02020603050405020304" pitchFamily="18" charset="0"/>
                        <a:cs typeface="Times New Roman" panose="02020603050405020304" pitchFamily="18" charset="0"/>
                      </a:endParaRPr>
                    </a:p>
                  </a:txBody>
                  <a:tcPr/>
                </a:tc>
              </a:tr>
              <a:tr h="396627">
                <a:tc>
                  <a:txBody>
                    <a:bodyPr/>
                    <a:lstStyle/>
                    <a:p>
                      <a:pPr algn="ctr"/>
                      <a:r>
                        <a:rPr lang="en-IN" sz="2800" dirty="0" smtClean="0"/>
                        <a:t>2</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IN" sz="2800" dirty="0"/>
                        <a:t>Push Button</a:t>
                      </a:r>
                      <a:endParaRPr lang="en-IN" sz="2800" dirty="0">
                        <a:latin typeface="Times New Roman" panose="02020603050405020304" pitchFamily="18" charset="0"/>
                        <a:cs typeface="Times New Roman" panose="02020603050405020304" pitchFamily="18" charset="0"/>
                      </a:endParaRPr>
                    </a:p>
                  </a:txBody>
                  <a:tcPr/>
                </a:tc>
              </a:tr>
              <a:tr h="396936">
                <a:tc>
                  <a:txBody>
                    <a:bodyPr/>
                    <a:lstStyle/>
                    <a:p>
                      <a:pPr algn="ctr"/>
                      <a:r>
                        <a:rPr lang="en-IN" sz="2800" dirty="0" smtClean="0"/>
                        <a:t>3</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IN" sz="2800" dirty="0"/>
                        <a:t>Pneumatic Cylinder</a:t>
                      </a:r>
                      <a:endParaRPr lang="en-IN" sz="2800" dirty="0">
                        <a:latin typeface="Times New Roman" panose="02020603050405020304" pitchFamily="18" charset="0"/>
                        <a:cs typeface="Times New Roman" panose="02020603050405020304" pitchFamily="18" charset="0"/>
                      </a:endParaRPr>
                    </a:p>
                  </a:txBody>
                  <a:tcPr/>
                </a:tc>
              </a:tr>
              <a:tr h="396936">
                <a:tc>
                  <a:txBody>
                    <a:bodyPr/>
                    <a:lstStyle/>
                    <a:p>
                      <a:pPr algn="ctr"/>
                      <a:r>
                        <a:rPr lang="en-IN" sz="2800" dirty="0" smtClean="0"/>
                        <a:t>4</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IN" sz="2800" dirty="0"/>
                        <a:t>Spring</a:t>
                      </a:r>
                      <a:endParaRPr lang="en-IN" sz="2800" dirty="0">
                        <a:latin typeface="Times New Roman" panose="02020603050405020304" pitchFamily="18" charset="0"/>
                        <a:cs typeface="Times New Roman" panose="02020603050405020304" pitchFamily="18" charset="0"/>
                      </a:endParaRPr>
                    </a:p>
                  </a:txBody>
                  <a:tcPr/>
                </a:tc>
              </a:tr>
              <a:tr h="396936">
                <a:tc>
                  <a:txBody>
                    <a:bodyPr/>
                    <a:lstStyle/>
                    <a:p>
                      <a:pPr algn="ctr"/>
                      <a:r>
                        <a:rPr lang="en-IN" sz="2800" dirty="0" smtClean="0"/>
                        <a:t>5</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IN" sz="2800" dirty="0"/>
                        <a:t>Pedal</a:t>
                      </a:r>
                      <a:endParaRPr lang="en-IN" sz="2800" dirty="0">
                        <a:latin typeface="Times New Roman" panose="02020603050405020304" pitchFamily="18" charset="0"/>
                        <a:cs typeface="Times New Roman" panose="02020603050405020304" pitchFamily="18" charset="0"/>
                      </a:endParaRPr>
                    </a:p>
                  </a:txBody>
                  <a:tcPr/>
                </a:tc>
              </a:tr>
              <a:tr h="396936">
                <a:tc>
                  <a:txBody>
                    <a:bodyPr/>
                    <a:lstStyle/>
                    <a:p>
                      <a:pPr marL="0" algn="ctr" defTabSz="914400" rtl="0" eaLnBrk="1" latinLnBrk="0" hangingPunct="1"/>
                      <a:r>
                        <a:rPr lang="en-US" sz="2800" kern="1200" dirty="0" smtClean="0"/>
                        <a:t>6</a:t>
                      </a:r>
                      <a:endParaRPr lang="en-IN" sz="2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smtClean="0"/>
                        <a:t>Tube</a:t>
                      </a:r>
                      <a:endParaRPr lang="en-IN" sz="2800" kern="1200" dirty="0">
                        <a:solidFill>
                          <a:schemeClr val="dk1"/>
                        </a:solidFill>
                        <a:latin typeface="Times New Roman" panose="02020603050405020304" pitchFamily="18" charset="0"/>
                        <a:ea typeface="+mn-ea"/>
                        <a:cs typeface="Times New Roman" panose="02020603050405020304" pitchFamily="18" charset="0"/>
                      </a:endParaRPr>
                    </a:p>
                  </a:txBody>
                  <a:tcPr/>
                </a:tc>
              </a:tr>
              <a:tr h="396936">
                <a:tc>
                  <a:txBody>
                    <a:bodyPr/>
                    <a:lstStyle/>
                    <a:p>
                      <a:pPr marL="0" algn="ctr" defTabSz="914400" rtl="0" eaLnBrk="1" latinLnBrk="0" hangingPunct="1"/>
                      <a:r>
                        <a:rPr lang="en-US" sz="2800" kern="1200" dirty="0" smtClean="0"/>
                        <a:t>7</a:t>
                      </a:r>
                      <a:endParaRPr lang="en-IN" sz="2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400" rtl="0" eaLnBrk="1" latinLnBrk="0" hangingPunct="1"/>
                      <a:r>
                        <a:rPr lang="en-US" sz="2800" kern="1200" dirty="0" smtClean="0"/>
                        <a:t>Frame</a:t>
                      </a:r>
                      <a:endParaRPr lang="en-IN" sz="2800" kern="1200" dirty="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212241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SOLENOID VALVE</a:t>
            </a:r>
            <a:endParaRPr lang="en-IN" dirty="0"/>
          </a:p>
        </p:txBody>
      </p:sp>
      <p:sp>
        <p:nvSpPr>
          <p:cNvPr id="3" name="Content Placeholder 2"/>
          <p:cNvSpPr>
            <a:spLocks noGrp="1"/>
          </p:cNvSpPr>
          <p:nvPr>
            <p:ph idx="1"/>
          </p:nvPr>
        </p:nvSpPr>
        <p:spPr>
          <a:xfrm>
            <a:off x="283336" y="1403797"/>
            <a:ext cx="5847008" cy="4893972"/>
          </a:xfrm>
        </p:spPr>
        <p:txBody>
          <a:bodyPr>
            <a:normAutofit fontScale="85000" lnSpcReduction="10000"/>
          </a:bodyPr>
          <a:lstStyle/>
          <a:p>
            <a:pPr>
              <a:buFont typeface="Wingdings" pitchFamily="2" charset="2"/>
              <a:buChar char="Ø"/>
            </a:pPr>
            <a:r>
              <a:rPr lang="en-US" sz="2600" dirty="0">
                <a:latin typeface="Times New Roman" pitchFamily="18" charset="0"/>
                <a:cs typeface="Times New Roman" pitchFamily="18" charset="0"/>
              </a:rPr>
              <a:t>Solenoid valves are used in fluid power pneumatic and hydraulic systems, to control cylinders, fluid power motors or larger industrial valves.</a:t>
            </a:r>
          </a:p>
          <a:p>
            <a:pPr>
              <a:buFont typeface="Wingdings" pitchFamily="2" charset="2"/>
              <a:buChar char="Ø"/>
            </a:pPr>
            <a:r>
              <a:rPr lang="en-US" sz="2600" dirty="0">
                <a:latin typeface="Times New Roman" pitchFamily="18" charset="0"/>
                <a:cs typeface="Times New Roman" pitchFamily="18" charset="0"/>
              </a:rPr>
              <a:t>Solenoid valves are control units which, when electrically energized or de-energized, either shut off or allow fluid flow. </a:t>
            </a:r>
          </a:p>
          <a:p>
            <a:pPr>
              <a:buFont typeface="Wingdings" pitchFamily="2" charset="2"/>
              <a:buChar char="Ø"/>
            </a:pPr>
            <a:r>
              <a:rPr lang="en-US" sz="2600" dirty="0">
                <a:latin typeface="Times New Roman" pitchFamily="18" charset="0"/>
                <a:cs typeface="Times New Roman" pitchFamily="18" charset="0"/>
              </a:rPr>
              <a:t>The actuator takes the form of an electromagnet. When energized, a magnetic field builds up which pulls a plunger or pivoted armature against the action of a spring. </a:t>
            </a:r>
          </a:p>
          <a:p>
            <a:pPr>
              <a:buFont typeface="Wingdings" pitchFamily="2" charset="2"/>
              <a:buChar char="Ø"/>
            </a:pPr>
            <a:r>
              <a:rPr lang="en-US" sz="2600" dirty="0">
                <a:latin typeface="Times New Roman" pitchFamily="18" charset="0"/>
                <a:cs typeface="Times New Roman" pitchFamily="18" charset="0"/>
              </a:rPr>
              <a:t>When de-energized, the plunger or pivoted armature is returned to its original position by the spring action</a:t>
            </a:r>
            <a:endParaRPr lang="en-IN" sz="2600" dirty="0">
              <a:latin typeface="Times New Roman" pitchFamily="18" charset="0"/>
              <a:cs typeface="Times New Roman"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238" t="2276" r="11779" b="6446"/>
          <a:stretch/>
        </p:blipFill>
        <p:spPr>
          <a:xfrm>
            <a:off x="6339197" y="1764406"/>
            <a:ext cx="4762392" cy="3637368"/>
          </a:xfrm>
          <a:prstGeom prst="rect">
            <a:avLst/>
          </a:prstGeom>
        </p:spPr>
      </p:pic>
    </p:spTree>
    <p:extLst>
      <p:ext uri="{BB962C8B-B14F-4D97-AF65-F5344CB8AC3E}">
        <p14:creationId xmlns:p14="http://schemas.microsoft.com/office/powerpoint/2010/main" val="4208336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PNEUMATIC CYLINDER</a:t>
            </a:r>
            <a:endParaRPr lang="en-IN" dirty="0"/>
          </a:p>
        </p:txBody>
      </p:sp>
      <p:sp>
        <p:nvSpPr>
          <p:cNvPr id="3" name="Content Placeholder 2"/>
          <p:cNvSpPr>
            <a:spLocks noGrp="1"/>
          </p:cNvSpPr>
          <p:nvPr>
            <p:ph idx="1"/>
          </p:nvPr>
        </p:nvSpPr>
        <p:spPr>
          <a:xfrm>
            <a:off x="609600" y="1432774"/>
            <a:ext cx="5598018" cy="4916511"/>
          </a:xfrm>
        </p:spPr>
        <p:txBody>
          <a:bodyPr>
            <a:normAutofit/>
          </a:bodyPr>
          <a:lstStyle/>
          <a:p>
            <a:pPr>
              <a:lnSpc>
                <a:spcPct val="90000"/>
              </a:lnSpc>
              <a:buFont typeface="Wingdings" pitchFamily="2" charset="2"/>
              <a:buChar char="Ø"/>
            </a:pPr>
            <a:r>
              <a:rPr lang="en-US" sz="2400" dirty="0">
                <a:latin typeface="Times New Roman" pitchFamily="18" charset="0"/>
                <a:cs typeface="Times New Roman" pitchFamily="18" charset="0"/>
              </a:rPr>
              <a:t>Pneumatic cylinder is an assembly used in Automobiles in the clutch actuating mechanism. </a:t>
            </a:r>
          </a:p>
          <a:p>
            <a:pPr>
              <a:lnSpc>
                <a:spcPct val="90000"/>
              </a:lnSpc>
              <a:buFont typeface="Wingdings" pitchFamily="2" charset="2"/>
              <a:buChar char="Ø"/>
            </a:pPr>
            <a:r>
              <a:rPr lang="en-US" sz="2400" dirty="0">
                <a:latin typeface="Times New Roman" pitchFamily="18" charset="0"/>
                <a:cs typeface="Times New Roman" pitchFamily="18" charset="0"/>
              </a:rPr>
              <a:t>It is primarily used to reduce manual effort needed to disengage the clutch whenever gear shift is required.</a:t>
            </a:r>
          </a:p>
          <a:p>
            <a:pPr>
              <a:lnSpc>
                <a:spcPct val="90000"/>
              </a:lnSpc>
              <a:buFont typeface="Wingdings" pitchFamily="2" charset="2"/>
              <a:buChar char="Ø"/>
            </a:pPr>
            <a:r>
              <a:rPr lang="en-US" sz="2400" dirty="0">
                <a:latin typeface="Times New Roman" pitchFamily="18" charset="0"/>
                <a:cs typeface="Times New Roman" pitchFamily="18" charset="0"/>
              </a:rPr>
              <a:t> This includes actuating mechanism interposed in perpendicular direction to the output force is acted upon hydraulic and pneumatic pressures to achieve balancing position.</a:t>
            </a:r>
          </a:p>
          <a:p>
            <a:pPr>
              <a:lnSpc>
                <a:spcPct val="90000"/>
              </a:lnSpc>
              <a:buFont typeface="Wingdings" pitchFamily="2" charset="2"/>
              <a:buChar char="Ø"/>
            </a:pPr>
            <a:r>
              <a:rPr lang="en-US" sz="2400" dirty="0">
                <a:latin typeface="Times New Roman" pitchFamily="18" charset="0"/>
                <a:cs typeface="Times New Roman" pitchFamily="18" charset="0"/>
              </a:rPr>
              <a:t> This enables the operation smooth and gradual output force </a:t>
            </a:r>
            <a:r>
              <a:rPr lang="en-US" sz="2400" dirty="0" smtClean="0">
                <a:latin typeface="Times New Roman" pitchFamily="18" charset="0"/>
                <a:cs typeface="Times New Roman" pitchFamily="18" charset="0"/>
              </a:rPr>
              <a:t>delivery.</a:t>
            </a: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618" y="1906074"/>
            <a:ext cx="4460382" cy="3348506"/>
          </a:xfrm>
          <a:prstGeom prst="rect">
            <a:avLst/>
          </a:prstGeom>
        </p:spPr>
      </p:pic>
    </p:spTree>
    <p:extLst>
      <p:ext uri="{BB962C8B-B14F-4D97-AF65-F5344CB8AC3E}">
        <p14:creationId xmlns:p14="http://schemas.microsoft.com/office/powerpoint/2010/main" val="1927939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7519" t="10663" r="3870" b="27665"/>
          <a:stretch/>
        </p:blipFill>
        <p:spPr>
          <a:xfrm>
            <a:off x="515154" y="1378039"/>
            <a:ext cx="3271234" cy="3056961"/>
          </a:xfrm>
          <a:prstGeom prst="rect">
            <a:avLst/>
          </a:prstGeom>
        </p:spPr>
      </p:pic>
      <p:sp>
        <p:nvSpPr>
          <p:cNvPr id="5" name="TextBox 4"/>
          <p:cNvSpPr txBox="1"/>
          <p:nvPr/>
        </p:nvSpPr>
        <p:spPr>
          <a:xfrm>
            <a:off x="631063" y="592428"/>
            <a:ext cx="3039415" cy="523220"/>
          </a:xfrm>
          <a:prstGeom prst="rect">
            <a:avLst/>
          </a:prstGeom>
          <a:noFill/>
        </p:spPr>
        <p:txBody>
          <a:bodyPr wrap="square" rtlCol="0">
            <a:spAutoFit/>
          </a:bodyPr>
          <a:lstStyle/>
          <a:p>
            <a:pPr algn="ctr"/>
            <a:r>
              <a:rPr lang="en-US" sz="2800" b="1" dirty="0" smtClean="0">
                <a:solidFill>
                  <a:schemeClr val="tx2"/>
                </a:solidFill>
                <a:latin typeface="Times New Roman" pitchFamily="18" charset="0"/>
                <a:cs typeface="Times New Roman" pitchFamily="18" charset="0"/>
              </a:rPr>
              <a:t>PUSH BUTTON</a:t>
            </a:r>
            <a:endParaRPr lang="en-IN" sz="2800" b="1" dirty="0">
              <a:solidFill>
                <a:schemeClr val="tx2"/>
              </a:solidFill>
              <a:latin typeface="Times New Roman" pitchFamily="18" charset="0"/>
              <a:cs typeface="Times New Roman"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413" y="1378038"/>
            <a:ext cx="3515934" cy="4404575"/>
          </a:xfrm>
          <a:prstGeom prst="rect">
            <a:avLst/>
          </a:prstGeom>
        </p:spPr>
      </p:pic>
      <p:sp>
        <p:nvSpPr>
          <p:cNvPr id="7" name="TextBox 6"/>
          <p:cNvSpPr txBox="1"/>
          <p:nvPr/>
        </p:nvSpPr>
        <p:spPr>
          <a:xfrm>
            <a:off x="8190962" y="592428"/>
            <a:ext cx="2356835" cy="523220"/>
          </a:xfrm>
          <a:prstGeom prst="rect">
            <a:avLst/>
          </a:prstGeom>
          <a:noFill/>
        </p:spPr>
        <p:txBody>
          <a:bodyPr wrap="square" rtlCol="0">
            <a:spAutoFit/>
          </a:bodyPr>
          <a:lstStyle/>
          <a:p>
            <a:pPr algn="ctr"/>
            <a:r>
              <a:rPr lang="en-US" sz="2800" b="1" dirty="0" smtClean="0">
                <a:solidFill>
                  <a:schemeClr val="tx2"/>
                </a:solidFill>
                <a:latin typeface="Times New Roman" pitchFamily="18" charset="0"/>
                <a:cs typeface="Times New Roman" pitchFamily="18" charset="0"/>
              </a:rPr>
              <a:t>PEDAL</a:t>
            </a:r>
            <a:endParaRPr lang="en-IN" sz="2800" b="1" dirty="0">
              <a:solidFill>
                <a:schemeClr val="tx2"/>
              </a:solidFill>
              <a:latin typeface="Times New Roman" pitchFamily="18" charset="0"/>
              <a:cs typeface="Times New Roman"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1392" y="2906519"/>
            <a:ext cx="2807594" cy="3481290"/>
          </a:xfrm>
          <a:prstGeom prst="rect">
            <a:avLst/>
          </a:prstGeom>
        </p:spPr>
      </p:pic>
      <p:sp>
        <p:nvSpPr>
          <p:cNvPr id="9" name="TextBox 8"/>
          <p:cNvSpPr txBox="1"/>
          <p:nvPr/>
        </p:nvSpPr>
        <p:spPr>
          <a:xfrm>
            <a:off x="4675031" y="2043586"/>
            <a:ext cx="1880315" cy="523220"/>
          </a:xfrm>
          <a:prstGeom prst="rect">
            <a:avLst/>
          </a:prstGeom>
          <a:noFill/>
        </p:spPr>
        <p:txBody>
          <a:bodyPr wrap="square" rtlCol="0">
            <a:spAutoFit/>
          </a:bodyPr>
          <a:lstStyle/>
          <a:p>
            <a:pPr algn="ctr"/>
            <a:r>
              <a:rPr lang="en-US" sz="2800" b="1" dirty="0" smtClean="0">
                <a:solidFill>
                  <a:schemeClr val="tx2"/>
                </a:solidFill>
                <a:latin typeface="Times New Roman" pitchFamily="18" charset="0"/>
                <a:cs typeface="Times New Roman" pitchFamily="18" charset="0"/>
              </a:rPr>
              <a:t>TUBES</a:t>
            </a:r>
            <a:endParaRPr lang="en-IN" sz="2800"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8919563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527</TotalTime>
  <Words>762</Words>
  <Application>Microsoft Office PowerPoint</Application>
  <PresentationFormat>Custom</PresentationFormat>
  <Paragraphs>117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   DESIGN AND FABRICATION OF  FIST CLUTCH</vt:lpstr>
      <vt:lpstr>CONTENT</vt:lpstr>
      <vt:lpstr>INTRODUCTION </vt:lpstr>
      <vt:lpstr>ABSTRACT</vt:lpstr>
      <vt:lpstr>OBJECTIVE</vt:lpstr>
      <vt:lpstr>COMPONENTS USED</vt:lpstr>
      <vt:lpstr>SOLENOID VALVE</vt:lpstr>
      <vt:lpstr>PNEUMATIC CYLINDER</vt:lpstr>
      <vt:lpstr>PowerPoint Presentation</vt:lpstr>
      <vt:lpstr>2D LAYOUT</vt:lpstr>
      <vt:lpstr>DESIGN CALCULATION</vt:lpstr>
      <vt:lpstr>PowerPoint Presentation</vt:lpstr>
      <vt:lpstr>ADVANTAGES</vt:lpstr>
      <vt:lpstr>APPLICATTIONS</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FABRICATION OF KINEMATIC LEGGED ROBOT</dc:title>
  <dc:creator>remech</dc:creator>
  <cp:lastModifiedBy>user</cp:lastModifiedBy>
  <cp:revision>124</cp:revision>
  <dcterms:created xsi:type="dcterms:W3CDTF">2015-07-22T12:59:30Z</dcterms:created>
  <dcterms:modified xsi:type="dcterms:W3CDTF">2022-06-06T17:00:44Z</dcterms:modified>
</cp:coreProperties>
</file>