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12" roundtripDataSignature="AMtx7mg7nkvzlpSbP6YnygIliZcY52D4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customschemas.google.com/relationships/presentationmetadata" Target="meta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3991e48a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3991e48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5"/>
          <p:cNvSpPr/>
          <p:nvPr>
            <p:ph idx="2" type="pic"/>
          </p:nvPr>
        </p:nvSpPr>
        <p:spPr>
          <a:xfrm>
            <a:off x="5183188" y="987425"/>
            <a:ext cx="6172200" cy="4873625"/>
          </a:xfrm>
          <a:prstGeom prst="rect">
            <a:avLst/>
          </a:prstGeom>
          <a:noFill/>
          <a:ln>
            <a:noFill/>
          </a:ln>
        </p:spPr>
      </p:sp>
      <p:sp>
        <p:nvSpPr>
          <p:cNvPr id="64" name="Google Shape;64;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2023533"/>
            <a:ext cx="9144000" cy="148643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sz="4400">
                <a:solidFill>
                  <a:srgbClr val="FF0000"/>
                </a:solidFill>
              </a:rPr>
              <a:t>Hackathon 2024: Resume Best Match</a:t>
            </a:r>
            <a:br>
              <a:rPr lang="en-US" sz="4800"/>
            </a:br>
            <a:endParaRPr sz="4800"/>
          </a:p>
        </p:txBody>
      </p:sp>
      <p:sp>
        <p:nvSpPr>
          <p:cNvPr id="85" name="Google Shape;85;p1"/>
          <p:cNvSpPr txBox="1"/>
          <p:nvPr>
            <p:ph idx="1" type="subTitle"/>
          </p:nvPr>
        </p:nvSpPr>
        <p:spPr>
          <a:xfrm>
            <a:off x="1524000" y="3131130"/>
            <a:ext cx="5172364" cy="112760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High level Design Approach </a:t>
            </a:r>
            <a:endParaRPr/>
          </a:p>
          <a:p>
            <a:pPr indent="0" lvl="0" marL="0" rtl="0" algn="l">
              <a:lnSpc>
                <a:spcPct val="90000"/>
              </a:lnSpc>
              <a:spcBef>
                <a:spcPts val="1000"/>
              </a:spcBef>
              <a:spcAft>
                <a:spcPts val="0"/>
              </a:spcAft>
              <a:buClr>
                <a:schemeClr val="dk1"/>
              </a:buClr>
              <a:buSzPts val="1800"/>
              <a:buNone/>
            </a:pPr>
            <a:r>
              <a:rPr lang="en-US" sz="1800"/>
              <a:t>(BeNxtGen)</a:t>
            </a:r>
            <a:endParaRPr sz="1800"/>
          </a:p>
        </p:txBody>
      </p:sp>
      <p:cxnSp>
        <p:nvCxnSpPr>
          <p:cNvPr id="86" name="Google Shape;86;p1"/>
          <p:cNvCxnSpPr/>
          <p:nvPr/>
        </p:nvCxnSpPr>
        <p:spPr>
          <a:xfrm>
            <a:off x="1622521" y="2804777"/>
            <a:ext cx="8486679" cy="0"/>
          </a:xfrm>
          <a:prstGeom prst="straightConnector1">
            <a:avLst/>
          </a:prstGeom>
          <a:noFill/>
          <a:ln cap="flat" cmpd="sng" w="9525">
            <a:solidFill>
              <a:schemeClr val="accent4"/>
            </a:solidFill>
            <a:prstDash val="solid"/>
            <a:miter lim="800000"/>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838200" y="365126"/>
            <a:ext cx="10515600" cy="63394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600"/>
              <a:buFont typeface="Calibri"/>
              <a:buNone/>
            </a:pPr>
            <a:r>
              <a:rPr lang="en-US" sz="3600">
                <a:solidFill>
                  <a:srgbClr val="FF0000"/>
                </a:solidFill>
              </a:rPr>
              <a:t>High level Requirements and insights</a:t>
            </a:r>
            <a:endParaRPr/>
          </a:p>
        </p:txBody>
      </p:sp>
      <p:sp>
        <p:nvSpPr>
          <p:cNvPr id="92" name="Google Shape;92;p2"/>
          <p:cNvSpPr txBox="1"/>
          <p:nvPr>
            <p:ph idx="1" type="body"/>
          </p:nvPr>
        </p:nvSpPr>
        <p:spPr>
          <a:xfrm>
            <a:off x="838200" y="1129553"/>
            <a:ext cx="10515600" cy="504741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Recruiter can go to the portal and provide the prompt/search criteria to search the top(n) best resumes.</a:t>
            </a:r>
            <a:endParaRPr/>
          </a:p>
          <a:p>
            <a:pPr indent="-228600" lvl="0" marL="228600" rtl="0" algn="l">
              <a:lnSpc>
                <a:spcPct val="90000"/>
              </a:lnSpc>
              <a:spcBef>
                <a:spcPts val="1000"/>
              </a:spcBef>
              <a:spcAft>
                <a:spcPts val="0"/>
              </a:spcAft>
              <a:buClr>
                <a:schemeClr val="dk1"/>
              </a:buClr>
              <a:buSzPts val="2800"/>
              <a:buChar char="•"/>
            </a:pPr>
            <a:r>
              <a:rPr lang="en-US"/>
              <a:t>Job searchers can go to the portal and provide the prompt/search criteria which is role lookup to search the top(n) best JD for applying for the openings.</a:t>
            </a:r>
            <a:endParaRPr/>
          </a:p>
          <a:p>
            <a:pPr indent="-228600" lvl="0" marL="228600" rtl="0" algn="l">
              <a:lnSpc>
                <a:spcPct val="90000"/>
              </a:lnSpc>
              <a:spcBef>
                <a:spcPts val="1000"/>
              </a:spcBef>
              <a:spcAft>
                <a:spcPts val="0"/>
              </a:spcAft>
              <a:buClr>
                <a:schemeClr val="dk1"/>
              </a:buClr>
              <a:buSzPts val="2800"/>
              <a:buChar char="•"/>
            </a:pPr>
            <a:r>
              <a:rPr lang="en-US"/>
              <a:t>Portal will have two links one for resume and other for Job search</a:t>
            </a:r>
            <a:endParaRPr/>
          </a:p>
          <a:p>
            <a:pPr indent="-228600" lvl="0" marL="228600" rtl="0" algn="l">
              <a:lnSpc>
                <a:spcPct val="90000"/>
              </a:lnSpc>
              <a:spcBef>
                <a:spcPts val="1000"/>
              </a:spcBef>
              <a:spcAft>
                <a:spcPts val="0"/>
              </a:spcAft>
              <a:buClr>
                <a:schemeClr val="dk1"/>
              </a:buClr>
              <a:buSzPts val="2800"/>
              <a:buChar char="•"/>
            </a:pPr>
            <a:r>
              <a:rPr lang="en-US"/>
              <a:t>The portal will be available via GCP cloud run and the model to score the resume and job description will be available/deployed to Vertex AI for consumption.</a:t>
            </a:r>
            <a:endParaRPr/>
          </a:p>
          <a:p>
            <a:pPr indent="-228600" lvl="0" marL="228600" rtl="0" algn="l">
              <a:lnSpc>
                <a:spcPct val="90000"/>
              </a:lnSpc>
              <a:spcBef>
                <a:spcPts val="1000"/>
              </a:spcBef>
              <a:spcAft>
                <a:spcPts val="0"/>
              </a:spcAft>
              <a:buClr>
                <a:schemeClr val="dk1"/>
              </a:buClr>
              <a:buSzPts val="2800"/>
              <a:buChar char="•"/>
            </a:pPr>
            <a:r>
              <a:rPr lang="en-US"/>
              <a:t>Recruiter/Job Seeker can decide how many resumes/JD they want to be displayed on the UI with highest score resumes/JD be displayed on the top followed by rest as per ranking.</a:t>
            </a:r>
            <a:endParaRPr/>
          </a:p>
        </p:txBody>
      </p:sp>
      <p:sp>
        <p:nvSpPr>
          <p:cNvPr id="93" name="Google Shape;93;p2"/>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p:nvPr/>
        </p:nvSpPr>
        <p:spPr>
          <a:xfrm>
            <a:off x="1068367" y="2046215"/>
            <a:ext cx="2290439" cy="2539013"/>
          </a:xfrm>
          <a:prstGeom prst="rect">
            <a:avLst/>
          </a:prstGeom>
          <a:solidFill>
            <a:srgbClr val="0070C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UI Interface Layer </a:t>
            </a:r>
            <a:endParaRPr sz="1800">
              <a:solidFill>
                <a:schemeClr val="lt1"/>
              </a:solidFill>
              <a:latin typeface="Calibri"/>
              <a:ea typeface="Calibri"/>
              <a:cs typeface="Calibri"/>
              <a:sym typeface="Calibri"/>
            </a:endParaRPr>
          </a:p>
        </p:txBody>
      </p:sp>
      <p:sp>
        <p:nvSpPr>
          <p:cNvPr id="99" name="Google Shape;99;p3"/>
          <p:cNvSpPr/>
          <p:nvPr/>
        </p:nvSpPr>
        <p:spPr>
          <a:xfrm>
            <a:off x="4119326" y="2046213"/>
            <a:ext cx="2290439" cy="2539013"/>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API Layer</a:t>
            </a:r>
            <a:endParaRPr sz="1800">
              <a:solidFill>
                <a:schemeClr val="lt1"/>
              </a:solidFill>
              <a:latin typeface="Calibri"/>
              <a:ea typeface="Calibri"/>
              <a:cs typeface="Calibri"/>
              <a:sym typeface="Calibri"/>
            </a:endParaRPr>
          </a:p>
        </p:txBody>
      </p:sp>
      <p:sp>
        <p:nvSpPr>
          <p:cNvPr id="100" name="Google Shape;100;p3"/>
          <p:cNvSpPr/>
          <p:nvPr/>
        </p:nvSpPr>
        <p:spPr>
          <a:xfrm>
            <a:off x="7418860" y="2046212"/>
            <a:ext cx="2290439" cy="2539013"/>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Model Classification Layer</a:t>
            </a:r>
            <a:endParaRPr sz="1800">
              <a:solidFill>
                <a:schemeClr val="lt1"/>
              </a:solidFill>
              <a:latin typeface="Calibri"/>
              <a:ea typeface="Calibri"/>
              <a:cs typeface="Calibri"/>
              <a:sym typeface="Calibri"/>
            </a:endParaRPr>
          </a:p>
        </p:txBody>
      </p:sp>
      <p:cxnSp>
        <p:nvCxnSpPr>
          <p:cNvPr id="101" name="Google Shape;101;p3"/>
          <p:cNvCxnSpPr>
            <a:stCxn id="98" idx="3"/>
            <a:endCxn id="99" idx="1"/>
          </p:cNvCxnSpPr>
          <p:nvPr/>
        </p:nvCxnSpPr>
        <p:spPr>
          <a:xfrm>
            <a:off x="3358806" y="3315721"/>
            <a:ext cx="760500" cy="0"/>
          </a:xfrm>
          <a:prstGeom prst="straightConnector1">
            <a:avLst/>
          </a:prstGeom>
          <a:noFill/>
          <a:ln cap="flat" cmpd="sng" w="9525">
            <a:solidFill>
              <a:schemeClr val="accent1"/>
            </a:solidFill>
            <a:prstDash val="solid"/>
            <a:miter lim="800000"/>
            <a:headEnd len="sm" w="sm" type="none"/>
            <a:tailEnd len="sm" w="sm" type="none"/>
          </a:ln>
        </p:spPr>
      </p:cxnSp>
      <p:cxnSp>
        <p:nvCxnSpPr>
          <p:cNvPr id="102" name="Google Shape;102;p3"/>
          <p:cNvCxnSpPr>
            <a:stCxn id="99" idx="3"/>
          </p:cNvCxnSpPr>
          <p:nvPr/>
        </p:nvCxnSpPr>
        <p:spPr>
          <a:xfrm>
            <a:off x="6409765" y="3315720"/>
            <a:ext cx="1009200" cy="0"/>
          </a:xfrm>
          <a:prstGeom prst="straightConnector1">
            <a:avLst/>
          </a:prstGeom>
          <a:noFill/>
          <a:ln cap="flat" cmpd="sng" w="9525">
            <a:solidFill>
              <a:schemeClr val="accent1"/>
            </a:solidFill>
            <a:prstDash val="solid"/>
            <a:miter lim="800000"/>
            <a:headEnd len="sm" w="sm" type="none"/>
            <a:tailEnd len="sm" w="sm" type="none"/>
          </a:ln>
        </p:spPr>
      </p:cxnSp>
      <p:sp>
        <p:nvSpPr>
          <p:cNvPr id="103" name="Google Shape;103;p3"/>
          <p:cNvSpPr txBox="1"/>
          <p:nvPr>
            <p:ph type="title"/>
          </p:nvPr>
        </p:nvSpPr>
        <p:spPr>
          <a:xfrm>
            <a:off x="838200" y="365125"/>
            <a:ext cx="10515600" cy="85407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3600"/>
              <a:buFont typeface="Calibri"/>
              <a:buNone/>
            </a:pPr>
            <a:r>
              <a:rPr lang="en-US" sz="3600">
                <a:solidFill>
                  <a:srgbClr val="FF0000"/>
                </a:solidFill>
              </a:rPr>
              <a:t>High Level Design</a:t>
            </a:r>
            <a:endParaRPr sz="360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p:nvPr/>
        </p:nvSpPr>
        <p:spPr>
          <a:xfrm>
            <a:off x="3201832" y="2118102"/>
            <a:ext cx="4757836" cy="3422086"/>
          </a:xfrm>
          <a:prstGeom prst="roundRect">
            <a:avLst>
              <a:gd fmla="val 3900" name="adj"/>
            </a:avLst>
          </a:prstGeom>
          <a:solidFill>
            <a:srgbClr val="F1F1F1"/>
          </a:solidFill>
          <a:ln cap="flat" cmpd="sng" w="63500">
            <a:solidFill>
              <a:srgbClr val="000000"/>
            </a:solidFill>
            <a:prstDash val="solid"/>
            <a:miter lim="400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09" name="Google Shape;109;p4"/>
          <p:cNvSpPr/>
          <p:nvPr/>
        </p:nvSpPr>
        <p:spPr>
          <a:xfrm>
            <a:off x="3843703" y="3543300"/>
            <a:ext cx="635001" cy="635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p>
            <a:pPr indent="0" lvl="0" marL="0" marR="0" rtl="0" algn="l">
              <a:spcBef>
                <a:spcPts val="0"/>
              </a:spcBef>
              <a:spcAft>
                <a:spcPts val="0"/>
              </a:spcAft>
              <a:buNone/>
            </a:pPr>
            <a:r>
              <a:rPr b="0" lang="en-US" sz="800">
                <a:solidFill>
                  <a:srgbClr val="FFFFFF"/>
                </a:solidFill>
                <a:latin typeface="Calibri"/>
                <a:ea typeface="Calibri"/>
                <a:cs typeface="Calibri"/>
                <a:sym typeface="Calibri"/>
              </a:rPr>
              <a:t> Python API</a:t>
            </a:r>
            <a:endParaRPr sz="800">
              <a:solidFill>
                <a:schemeClr val="dk1"/>
              </a:solidFill>
              <a:latin typeface="Calibri"/>
              <a:ea typeface="Calibri"/>
              <a:cs typeface="Calibri"/>
              <a:sym typeface="Calibri"/>
            </a:endParaRPr>
          </a:p>
        </p:txBody>
      </p:sp>
      <p:sp>
        <p:nvSpPr>
          <p:cNvPr id="110" name="Google Shape;110;p4"/>
          <p:cNvSpPr/>
          <p:nvPr/>
        </p:nvSpPr>
        <p:spPr>
          <a:xfrm>
            <a:off x="5379130" y="3016389"/>
            <a:ext cx="635001" cy="635001"/>
          </a:xfrm>
          <a:prstGeom prst="rect">
            <a:avLst/>
          </a:prstGeom>
          <a:solidFill>
            <a:srgbClr val="9A4900"/>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11" name="Google Shape;111;p4"/>
          <p:cNvSpPr/>
          <p:nvPr/>
        </p:nvSpPr>
        <p:spPr>
          <a:xfrm>
            <a:off x="5379130" y="4099505"/>
            <a:ext cx="635001" cy="635001"/>
          </a:xfrm>
          <a:prstGeom prst="rect">
            <a:avLst/>
          </a:prstGeom>
          <a:solidFill>
            <a:srgbClr val="9A4900"/>
          </a:solidFill>
          <a:ln>
            <a:noFill/>
          </a:ln>
        </p:spPr>
        <p:txBody>
          <a:bodyPr anchorCtr="0" anchor="ctr" bIns="0" lIns="0" spcFirstLastPara="1" rIns="0" wrap="square" tIns="0">
            <a:noAutofit/>
          </a:bodyPr>
          <a:lstStyle/>
          <a:p>
            <a:pPr indent="0" lvl="0" marL="0" marR="0" rtl="0" algn="just">
              <a:spcBef>
                <a:spcPts val="0"/>
              </a:spcBef>
              <a:spcAft>
                <a:spcPts val="0"/>
              </a:spcAft>
              <a:buNone/>
            </a:pPr>
            <a:r>
              <a:t/>
            </a:r>
            <a:endParaRPr sz="1600">
              <a:solidFill>
                <a:schemeClr val="dk1"/>
              </a:solidFill>
              <a:latin typeface="Calibri"/>
              <a:ea typeface="Calibri"/>
              <a:cs typeface="Calibri"/>
              <a:sym typeface="Calibri"/>
            </a:endParaRPr>
          </a:p>
        </p:txBody>
      </p:sp>
      <p:sp>
        <p:nvSpPr>
          <p:cNvPr id="112" name="Google Shape;112;p4"/>
          <p:cNvSpPr txBox="1"/>
          <p:nvPr/>
        </p:nvSpPr>
        <p:spPr>
          <a:xfrm>
            <a:off x="5397951" y="3172431"/>
            <a:ext cx="588303" cy="297517"/>
          </a:xfrm>
          <a:prstGeom prst="rect">
            <a:avLst/>
          </a:prstGeom>
          <a:noFill/>
          <a:ln>
            <a:noFill/>
          </a:ln>
        </p:spPr>
        <p:txBody>
          <a:bodyPr anchorCtr="0" anchor="ctr" bIns="25400" lIns="25400" spcFirstLastPara="1" rIns="25400" wrap="square" tIns="25400">
            <a:spAutoFit/>
          </a:bodyPr>
          <a:lstStyle/>
          <a:p>
            <a:pPr indent="0" lvl="0" marL="0" marR="0" rtl="0" algn="l">
              <a:spcBef>
                <a:spcPts val="0"/>
              </a:spcBef>
              <a:spcAft>
                <a:spcPts val="0"/>
              </a:spcAft>
              <a:buNone/>
            </a:pPr>
            <a:r>
              <a:rPr b="0" lang="en-US" sz="800">
                <a:solidFill>
                  <a:srgbClr val="FFFFFF"/>
                </a:solidFill>
                <a:latin typeface="Calibri"/>
                <a:ea typeface="Calibri"/>
                <a:cs typeface="Calibri"/>
                <a:sym typeface="Calibri"/>
              </a:rPr>
              <a:t>Tokenization</a:t>
            </a:r>
            <a:br>
              <a:rPr b="0" lang="en-US" sz="800">
                <a:solidFill>
                  <a:srgbClr val="FFFFFF"/>
                </a:solidFill>
                <a:latin typeface="Calibri"/>
                <a:ea typeface="Calibri"/>
                <a:cs typeface="Calibri"/>
                <a:sym typeface="Calibri"/>
              </a:rPr>
            </a:br>
            <a:r>
              <a:rPr b="0" lang="en-US" sz="800">
                <a:solidFill>
                  <a:srgbClr val="FFFFFF"/>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113" name="Google Shape;113;p4"/>
          <p:cNvSpPr txBox="1"/>
          <p:nvPr/>
        </p:nvSpPr>
        <p:spPr>
          <a:xfrm>
            <a:off x="5412785" y="4242847"/>
            <a:ext cx="474489" cy="297517"/>
          </a:xfrm>
          <a:prstGeom prst="rect">
            <a:avLst/>
          </a:prstGeom>
          <a:noFill/>
          <a:ln>
            <a:noFill/>
          </a:ln>
        </p:spPr>
        <p:txBody>
          <a:bodyPr anchorCtr="0" anchor="ctr" bIns="25400" lIns="25400" spcFirstLastPara="1" rIns="25400" wrap="square" tIns="25400">
            <a:spAutoFit/>
          </a:bodyPr>
          <a:lstStyle/>
          <a:p>
            <a:pPr indent="0" lvl="0" marL="0" marR="0" rtl="0" algn="l">
              <a:spcBef>
                <a:spcPts val="0"/>
              </a:spcBef>
              <a:spcAft>
                <a:spcPts val="0"/>
              </a:spcAft>
              <a:buNone/>
            </a:pPr>
            <a:r>
              <a:rPr b="0" lang="en-US" sz="800">
                <a:solidFill>
                  <a:srgbClr val="FFFFFF"/>
                </a:solidFill>
                <a:latin typeface="Calibri"/>
                <a:ea typeface="Calibri"/>
                <a:cs typeface="Calibri"/>
                <a:sym typeface="Calibri"/>
              </a:rPr>
              <a:t>Text </a:t>
            </a:r>
            <a:endParaRPr/>
          </a:p>
          <a:p>
            <a:pPr indent="0" lvl="0" marL="0" marR="0" rtl="0" algn="l">
              <a:spcBef>
                <a:spcPts val="0"/>
              </a:spcBef>
              <a:spcAft>
                <a:spcPts val="0"/>
              </a:spcAft>
              <a:buNone/>
            </a:pPr>
            <a:r>
              <a:rPr b="0" lang="en-US" sz="800">
                <a:solidFill>
                  <a:srgbClr val="FFFFFF"/>
                </a:solidFill>
                <a:latin typeface="Calibri"/>
                <a:ea typeface="Calibri"/>
                <a:cs typeface="Calibri"/>
                <a:sym typeface="Calibri"/>
              </a:rPr>
              <a:t>Extraction</a:t>
            </a:r>
            <a:endParaRPr sz="800">
              <a:solidFill>
                <a:schemeClr val="dk1"/>
              </a:solidFill>
              <a:latin typeface="Calibri"/>
              <a:ea typeface="Calibri"/>
              <a:cs typeface="Calibri"/>
              <a:sym typeface="Calibri"/>
            </a:endParaRPr>
          </a:p>
        </p:txBody>
      </p:sp>
      <p:sp>
        <p:nvSpPr>
          <p:cNvPr id="114" name="Google Shape;114;p4"/>
          <p:cNvSpPr txBox="1"/>
          <p:nvPr/>
        </p:nvSpPr>
        <p:spPr>
          <a:xfrm>
            <a:off x="6987275" y="3745681"/>
            <a:ext cx="370294" cy="174407"/>
          </a:xfrm>
          <a:prstGeom prst="rect">
            <a:avLst/>
          </a:prstGeom>
          <a:noFill/>
          <a:ln>
            <a:noFill/>
          </a:ln>
        </p:spPr>
        <p:txBody>
          <a:bodyPr anchorCtr="0" anchor="ctr" bIns="25400" lIns="25400" spcFirstLastPara="1" rIns="25400" wrap="square" tIns="25400">
            <a:spAutoFit/>
          </a:bodyPr>
          <a:lstStyle/>
          <a:p>
            <a:pPr indent="0" lvl="0" marL="0" marR="0" rtl="0" algn="l">
              <a:spcBef>
                <a:spcPts val="0"/>
              </a:spcBef>
              <a:spcAft>
                <a:spcPts val="0"/>
              </a:spcAft>
              <a:buNone/>
            </a:pPr>
            <a:r>
              <a:rPr b="0" lang="en-US" sz="800">
                <a:solidFill>
                  <a:srgbClr val="FFFFFF"/>
                </a:solidFill>
                <a:latin typeface="Calibri"/>
                <a:ea typeface="Calibri"/>
                <a:cs typeface="Calibri"/>
                <a:sym typeface="Calibri"/>
              </a:rPr>
              <a:t>NPT-DB</a:t>
            </a:r>
            <a:endParaRPr/>
          </a:p>
        </p:txBody>
      </p:sp>
      <p:cxnSp>
        <p:nvCxnSpPr>
          <p:cNvPr id="115" name="Google Shape;115;p4"/>
          <p:cNvCxnSpPr/>
          <p:nvPr/>
        </p:nvCxnSpPr>
        <p:spPr>
          <a:xfrm flipH="1">
            <a:off x="1057224" y="2302545"/>
            <a:ext cx="1" cy="1315641"/>
          </a:xfrm>
          <a:prstGeom prst="straightConnector1">
            <a:avLst/>
          </a:prstGeom>
          <a:noFill/>
          <a:ln cap="flat" cmpd="sng" w="63500">
            <a:solidFill>
              <a:srgbClr val="000000"/>
            </a:solidFill>
            <a:prstDash val="solid"/>
            <a:miter lim="400000"/>
            <a:headEnd len="sm" w="sm" type="none"/>
            <a:tailEnd len="med" w="med" type="triangle"/>
          </a:ln>
        </p:spPr>
      </p:cxnSp>
      <p:cxnSp>
        <p:nvCxnSpPr>
          <p:cNvPr id="116" name="Google Shape;116;p4"/>
          <p:cNvCxnSpPr/>
          <p:nvPr/>
        </p:nvCxnSpPr>
        <p:spPr>
          <a:xfrm>
            <a:off x="1752947" y="3860035"/>
            <a:ext cx="2097820" cy="1"/>
          </a:xfrm>
          <a:prstGeom prst="straightConnector1">
            <a:avLst/>
          </a:prstGeom>
          <a:noFill/>
          <a:ln cap="flat" cmpd="sng" w="63500">
            <a:solidFill>
              <a:srgbClr val="000000"/>
            </a:solidFill>
            <a:prstDash val="solid"/>
            <a:miter lim="400000"/>
            <a:headEnd len="sm" w="sm" type="none"/>
            <a:tailEnd len="med" w="med" type="triangle"/>
          </a:ln>
        </p:spPr>
      </p:cxnSp>
      <p:sp>
        <p:nvSpPr>
          <p:cNvPr id="117" name="Google Shape;117;p4"/>
          <p:cNvSpPr txBox="1"/>
          <p:nvPr/>
        </p:nvSpPr>
        <p:spPr>
          <a:xfrm>
            <a:off x="6655863" y="4970522"/>
            <a:ext cx="673261" cy="189796"/>
          </a:xfrm>
          <a:prstGeom prst="rect">
            <a:avLst/>
          </a:prstGeom>
          <a:noFill/>
          <a:ln>
            <a:noFill/>
          </a:ln>
        </p:spPr>
        <p:txBody>
          <a:bodyPr anchorCtr="0" anchor="ctr" bIns="25400" lIns="25400" spcFirstLastPara="1" rIns="25400" wrap="square" tIns="254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Backend-App</a:t>
            </a:r>
            <a:endParaRPr/>
          </a:p>
        </p:txBody>
      </p:sp>
      <p:cxnSp>
        <p:nvCxnSpPr>
          <p:cNvPr id="118" name="Google Shape;118;p4"/>
          <p:cNvCxnSpPr/>
          <p:nvPr/>
        </p:nvCxnSpPr>
        <p:spPr>
          <a:xfrm>
            <a:off x="4906271" y="4397955"/>
            <a:ext cx="465924" cy="1"/>
          </a:xfrm>
          <a:prstGeom prst="straightConnector1">
            <a:avLst/>
          </a:prstGeom>
          <a:noFill/>
          <a:ln cap="flat" cmpd="sng" w="63500">
            <a:solidFill>
              <a:srgbClr val="000000"/>
            </a:solidFill>
            <a:prstDash val="solid"/>
            <a:miter lim="400000"/>
            <a:headEnd len="sm" w="sm" type="none"/>
            <a:tailEnd len="med" w="med" type="triangle"/>
          </a:ln>
        </p:spPr>
      </p:cxnSp>
      <p:cxnSp>
        <p:nvCxnSpPr>
          <p:cNvPr id="119" name="Google Shape;119;p4"/>
          <p:cNvCxnSpPr/>
          <p:nvPr/>
        </p:nvCxnSpPr>
        <p:spPr>
          <a:xfrm>
            <a:off x="4473206" y="3869218"/>
            <a:ext cx="429819" cy="1"/>
          </a:xfrm>
          <a:prstGeom prst="straightConnector1">
            <a:avLst/>
          </a:prstGeom>
          <a:noFill/>
          <a:ln cap="flat" cmpd="sng" w="63500">
            <a:solidFill>
              <a:srgbClr val="000000"/>
            </a:solidFill>
            <a:prstDash val="solid"/>
            <a:miter lim="400000"/>
            <a:headEnd len="sm" w="sm" type="none"/>
            <a:tailEnd len="sm" w="sm" type="none"/>
          </a:ln>
        </p:spPr>
      </p:cxnSp>
      <p:cxnSp>
        <p:nvCxnSpPr>
          <p:cNvPr id="120" name="Google Shape;120;p4"/>
          <p:cNvCxnSpPr/>
          <p:nvPr/>
        </p:nvCxnSpPr>
        <p:spPr>
          <a:xfrm flipH="1" rot="10800000">
            <a:off x="4892986" y="3852603"/>
            <a:ext cx="1" cy="549872"/>
          </a:xfrm>
          <a:prstGeom prst="straightConnector1">
            <a:avLst/>
          </a:prstGeom>
          <a:noFill/>
          <a:ln cap="flat" cmpd="sng" w="63500">
            <a:solidFill>
              <a:srgbClr val="000000"/>
            </a:solidFill>
            <a:prstDash val="solid"/>
            <a:miter lim="400000"/>
            <a:headEnd len="sm" w="sm" type="none"/>
            <a:tailEnd len="sm" w="sm" type="none"/>
          </a:ln>
        </p:spPr>
      </p:cxnSp>
      <p:cxnSp>
        <p:nvCxnSpPr>
          <p:cNvPr id="121" name="Google Shape;121;p4"/>
          <p:cNvCxnSpPr/>
          <p:nvPr/>
        </p:nvCxnSpPr>
        <p:spPr>
          <a:xfrm>
            <a:off x="6460213" y="3837535"/>
            <a:ext cx="465924" cy="1"/>
          </a:xfrm>
          <a:prstGeom prst="straightConnector1">
            <a:avLst/>
          </a:prstGeom>
          <a:noFill/>
          <a:ln cap="flat" cmpd="sng" w="63500">
            <a:solidFill>
              <a:srgbClr val="000000"/>
            </a:solidFill>
            <a:prstDash val="solid"/>
            <a:miter lim="400000"/>
            <a:headEnd len="sm" w="sm" type="none"/>
            <a:tailEnd len="med" w="med" type="triangle"/>
          </a:ln>
        </p:spPr>
      </p:cxnSp>
      <p:cxnSp>
        <p:nvCxnSpPr>
          <p:cNvPr id="122" name="Google Shape;122;p4"/>
          <p:cNvCxnSpPr/>
          <p:nvPr/>
        </p:nvCxnSpPr>
        <p:spPr>
          <a:xfrm>
            <a:off x="6021065" y="3321189"/>
            <a:ext cx="429820" cy="1"/>
          </a:xfrm>
          <a:prstGeom prst="straightConnector1">
            <a:avLst/>
          </a:prstGeom>
          <a:noFill/>
          <a:ln cap="flat" cmpd="sng" w="63500">
            <a:solidFill>
              <a:srgbClr val="000000"/>
            </a:solidFill>
            <a:prstDash val="solid"/>
            <a:miter lim="400000"/>
            <a:headEnd len="sm" w="sm" type="none"/>
            <a:tailEnd len="sm" w="sm" type="none"/>
          </a:ln>
        </p:spPr>
      </p:cxnSp>
      <p:cxnSp>
        <p:nvCxnSpPr>
          <p:cNvPr id="123" name="Google Shape;123;p4"/>
          <p:cNvCxnSpPr/>
          <p:nvPr/>
        </p:nvCxnSpPr>
        <p:spPr>
          <a:xfrm flipH="1" rot="10800000">
            <a:off x="6454933" y="3313533"/>
            <a:ext cx="1" cy="549872"/>
          </a:xfrm>
          <a:prstGeom prst="straightConnector1">
            <a:avLst/>
          </a:prstGeom>
          <a:noFill/>
          <a:ln cap="flat" cmpd="sng" w="63500">
            <a:solidFill>
              <a:srgbClr val="000000"/>
            </a:solidFill>
            <a:prstDash val="solid"/>
            <a:miter lim="400000"/>
            <a:headEnd len="sm" w="sm" type="none"/>
            <a:tailEnd len="sm" w="sm" type="none"/>
          </a:ln>
        </p:spPr>
      </p:cxnSp>
      <p:sp>
        <p:nvSpPr>
          <p:cNvPr id="124" name="Google Shape;124;p4"/>
          <p:cNvSpPr/>
          <p:nvPr/>
        </p:nvSpPr>
        <p:spPr>
          <a:xfrm>
            <a:off x="8477268" y="2118101"/>
            <a:ext cx="3319395" cy="3328193"/>
          </a:xfrm>
          <a:prstGeom prst="roundRect">
            <a:avLst>
              <a:gd fmla="val 4334" name="adj"/>
            </a:avLst>
          </a:prstGeom>
          <a:solidFill>
            <a:srgbClr val="FFFFFF"/>
          </a:solidFill>
          <a:ln cap="flat" cmpd="sng" w="12700">
            <a:solidFill>
              <a:srgbClr val="000000"/>
            </a:solidFill>
            <a:prstDash val="solid"/>
            <a:miter lim="400000"/>
            <a:headEnd len="sm" w="sm" type="none"/>
            <a:tailEnd len="sm" w="sm" type="none"/>
          </a:ln>
        </p:spPr>
        <p:txBody>
          <a:bodyPr anchorCtr="0" anchor="ctr" bIns="0" lIns="0" spcFirstLastPara="1" rIns="0" wrap="square" tIns="0">
            <a:noAutofit/>
          </a:bodyPr>
          <a:lstStyle/>
          <a:p>
            <a:pPr indent="-250031" lvl="0" marL="250031" marR="0" rtl="0" algn="l">
              <a:spcBef>
                <a:spcPts val="0"/>
              </a:spcBef>
              <a:spcAft>
                <a:spcPts val="0"/>
              </a:spcAft>
              <a:buClr>
                <a:schemeClr val="dk1"/>
              </a:buClr>
              <a:buSzPts val="1600"/>
              <a:buFont typeface="Avenir"/>
              <a:buAutoNum type="arabicPeriod"/>
            </a:pPr>
            <a:r>
              <a:rPr b="0" lang="en-US" sz="1600">
                <a:solidFill>
                  <a:schemeClr val="dk1"/>
                </a:solidFill>
                <a:latin typeface="Avenir"/>
                <a:ea typeface="Avenir"/>
                <a:cs typeface="Avenir"/>
                <a:sym typeface="Avenir"/>
              </a:rPr>
              <a:t>Recruiter/Job Seeker logs in the portal and performs a search for resume/JD role.</a:t>
            </a:r>
            <a:endParaRPr sz="1600">
              <a:solidFill>
                <a:schemeClr val="dk1"/>
              </a:solidFill>
              <a:latin typeface="Calibri"/>
              <a:ea typeface="Calibri"/>
              <a:cs typeface="Calibri"/>
              <a:sym typeface="Calibri"/>
            </a:endParaRPr>
          </a:p>
          <a:p>
            <a:pPr indent="-250031" lvl="0" marL="250031" marR="0" rtl="0" algn="l">
              <a:spcBef>
                <a:spcPts val="0"/>
              </a:spcBef>
              <a:spcAft>
                <a:spcPts val="0"/>
              </a:spcAft>
              <a:buClr>
                <a:schemeClr val="dk1"/>
              </a:buClr>
              <a:buSzPts val="1600"/>
              <a:buFont typeface="Avenir"/>
              <a:buAutoNum type="arabicPeriod"/>
            </a:pPr>
            <a:r>
              <a:rPr b="0" lang="en-US" sz="1600">
                <a:solidFill>
                  <a:schemeClr val="dk1"/>
                </a:solidFill>
                <a:latin typeface="Avenir"/>
                <a:ea typeface="Avenir"/>
                <a:cs typeface="Avenir"/>
                <a:sym typeface="Avenir"/>
              </a:rPr>
              <a:t>Flask API is called in backend.</a:t>
            </a:r>
            <a:endParaRPr/>
          </a:p>
          <a:p>
            <a:pPr indent="-250031" lvl="0" marL="250031" marR="0" rtl="0" algn="l">
              <a:spcBef>
                <a:spcPts val="0"/>
              </a:spcBef>
              <a:spcAft>
                <a:spcPts val="0"/>
              </a:spcAft>
              <a:buClr>
                <a:schemeClr val="dk1"/>
              </a:buClr>
              <a:buSzPts val="1600"/>
              <a:buFont typeface="Avenir"/>
              <a:buAutoNum type="arabicPeriod"/>
            </a:pPr>
            <a:r>
              <a:rPr b="0" lang="en-US" sz="1600">
                <a:solidFill>
                  <a:schemeClr val="dk1"/>
                </a:solidFill>
                <a:latin typeface="Avenir"/>
                <a:ea typeface="Avenir"/>
                <a:cs typeface="Avenir"/>
                <a:sym typeface="Avenir"/>
              </a:rPr>
              <a:t>Python library is used for text extraction from doc and pdf.</a:t>
            </a:r>
            <a:endParaRPr/>
          </a:p>
          <a:p>
            <a:pPr indent="-250031" lvl="0" marL="250031" marR="0" rtl="0" algn="l">
              <a:spcBef>
                <a:spcPts val="0"/>
              </a:spcBef>
              <a:spcAft>
                <a:spcPts val="0"/>
              </a:spcAft>
              <a:buClr>
                <a:schemeClr val="dk1"/>
              </a:buClr>
              <a:buSzPts val="1600"/>
              <a:buFont typeface="Avenir"/>
              <a:buAutoNum type="arabicPeriod"/>
            </a:pPr>
            <a:r>
              <a:rPr b="0" lang="en-US" sz="1600">
                <a:solidFill>
                  <a:schemeClr val="dk1"/>
                </a:solidFill>
                <a:latin typeface="Avenir"/>
                <a:ea typeface="Avenir"/>
                <a:cs typeface="Avenir"/>
                <a:sym typeface="Avenir"/>
              </a:rPr>
              <a:t>Tokenize the document text and prompt text.</a:t>
            </a:r>
            <a:endParaRPr/>
          </a:p>
          <a:p>
            <a:pPr indent="-250031" lvl="0" marL="250031" marR="0" rtl="0" algn="l">
              <a:spcBef>
                <a:spcPts val="0"/>
              </a:spcBef>
              <a:spcAft>
                <a:spcPts val="0"/>
              </a:spcAft>
              <a:buClr>
                <a:schemeClr val="dk1"/>
              </a:buClr>
              <a:buSzPts val="1600"/>
              <a:buFont typeface="Avenir"/>
              <a:buAutoNum type="arabicPeriod"/>
            </a:pPr>
            <a:r>
              <a:rPr b="0" lang="en-US" sz="1600">
                <a:solidFill>
                  <a:schemeClr val="dk1"/>
                </a:solidFill>
                <a:latin typeface="Avenir"/>
                <a:ea typeface="Avenir"/>
                <a:cs typeface="Avenir"/>
                <a:sym typeface="Avenir"/>
              </a:rPr>
              <a:t>Compare the tokenized text from resume/JD and prompt.</a:t>
            </a:r>
            <a:endParaRPr/>
          </a:p>
          <a:p>
            <a:pPr indent="-250031" lvl="0" marL="250031" marR="0" rtl="0" algn="l">
              <a:spcBef>
                <a:spcPts val="0"/>
              </a:spcBef>
              <a:spcAft>
                <a:spcPts val="0"/>
              </a:spcAft>
              <a:buClr>
                <a:schemeClr val="dk1"/>
              </a:buClr>
              <a:buSzPts val="1600"/>
              <a:buFont typeface="Avenir"/>
              <a:buAutoNum type="arabicPeriod"/>
            </a:pPr>
            <a:r>
              <a:rPr b="0" lang="en-US" sz="1600">
                <a:solidFill>
                  <a:schemeClr val="dk1"/>
                </a:solidFill>
                <a:latin typeface="Avenir"/>
                <a:ea typeface="Avenir"/>
                <a:cs typeface="Avenir"/>
                <a:sym typeface="Avenir"/>
              </a:rPr>
              <a:t>Score the document and send the score in descending order with highest being first to portal</a:t>
            </a:r>
            <a:endParaRPr sz="1600">
              <a:solidFill>
                <a:schemeClr val="dk1"/>
              </a:solidFill>
              <a:latin typeface="Calibri"/>
              <a:ea typeface="Calibri"/>
              <a:cs typeface="Calibri"/>
              <a:sym typeface="Calibri"/>
            </a:endParaRPr>
          </a:p>
        </p:txBody>
      </p:sp>
      <p:sp>
        <p:nvSpPr>
          <p:cNvPr id="125" name="Google Shape;125;p4"/>
          <p:cNvSpPr txBox="1"/>
          <p:nvPr/>
        </p:nvSpPr>
        <p:spPr>
          <a:xfrm>
            <a:off x="1440818" y="1889834"/>
            <a:ext cx="1450718" cy="228268"/>
          </a:xfrm>
          <a:prstGeom prst="rect">
            <a:avLst/>
          </a:prstGeom>
          <a:noFill/>
          <a:ln>
            <a:noFill/>
          </a:ln>
        </p:spPr>
        <p:txBody>
          <a:bodyPr anchorCtr="0" anchor="ctr" bIns="25400" lIns="25400" spcFirstLastPara="1" rIns="25400" wrap="square" tIns="25400">
            <a:spAutoFit/>
          </a:bodyPr>
          <a:lstStyle/>
          <a:p>
            <a:pPr indent="0" lvl="0" marL="0" marR="0" rtl="0" algn="l">
              <a:spcBef>
                <a:spcPts val="0"/>
              </a:spcBef>
              <a:spcAft>
                <a:spcPts val="0"/>
              </a:spcAft>
              <a:buNone/>
            </a:pPr>
            <a:r>
              <a:rPr b="0" lang="en-US" sz="1150">
                <a:solidFill>
                  <a:schemeClr val="dk1"/>
                </a:solidFill>
                <a:latin typeface="Calibri"/>
                <a:ea typeface="Calibri"/>
                <a:cs typeface="Calibri"/>
                <a:sym typeface="Calibri"/>
              </a:rPr>
              <a:t>1. Recruiter/Job Seeker</a:t>
            </a:r>
            <a:endParaRPr b="0" sz="1150">
              <a:solidFill>
                <a:schemeClr val="dk1"/>
              </a:solidFill>
              <a:latin typeface="Calibri"/>
              <a:ea typeface="Calibri"/>
              <a:cs typeface="Calibri"/>
              <a:sym typeface="Calibri"/>
            </a:endParaRPr>
          </a:p>
        </p:txBody>
      </p:sp>
      <p:sp>
        <p:nvSpPr>
          <p:cNvPr id="126" name="Google Shape;126;p4"/>
          <p:cNvSpPr txBox="1"/>
          <p:nvPr/>
        </p:nvSpPr>
        <p:spPr>
          <a:xfrm>
            <a:off x="1955148" y="3623499"/>
            <a:ext cx="581891" cy="228268"/>
          </a:xfrm>
          <a:prstGeom prst="rect">
            <a:avLst/>
          </a:prstGeom>
          <a:noFill/>
          <a:ln>
            <a:noFill/>
          </a:ln>
        </p:spPr>
        <p:txBody>
          <a:bodyPr anchorCtr="0" anchor="ctr" bIns="25400" lIns="25400" spcFirstLastPara="1" rIns="25400" wrap="square" tIns="25400">
            <a:spAutoFit/>
          </a:bodyPr>
          <a:lstStyle/>
          <a:p>
            <a:pPr indent="0" lvl="0" marL="0" marR="0" rtl="0" algn="l">
              <a:spcBef>
                <a:spcPts val="0"/>
              </a:spcBef>
              <a:spcAft>
                <a:spcPts val="0"/>
              </a:spcAft>
              <a:buNone/>
            </a:pPr>
            <a:r>
              <a:rPr b="0" lang="en-US" sz="1150">
                <a:solidFill>
                  <a:schemeClr val="dk1"/>
                </a:solidFill>
                <a:latin typeface="Calibri"/>
                <a:ea typeface="Calibri"/>
                <a:cs typeface="Calibri"/>
                <a:sym typeface="Calibri"/>
              </a:rPr>
              <a:t>Flask call</a:t>
            </a:r>
            <a:endParaRPr b="0" sz="1150">
              <a:solidFill>
                <a:schemeClr val="dk1"/>
              </a:solidFill>
              <a:latin typeface="Calibri"/>
              <a:ea typeface="Calibri"/>
              <a:cs typeface="Calibri"/>
              <a:sym typeface="Calibri"/>
            </a:endParaRPr>
          </a:p>
        </p:txBody>
      </p:sp>
      <p:sp>
        <p:nvSpPr>
          <p:cNvPr id="127" name="Google Shape;127;p4"/>
          <p:cNvSpPr txBox="1"/>
          <p:nvPr/>
        </p:nvSpPr>
        <p:spPr>
          <a:xfrm>
            <a:off x="853405" y="4099505"/>
            <a:ext cx="51361" cy="228268"/>
          </a:xfrm>
          <a:prstGeom prst="rect">
            <a:avLst/>
          </a:prstGeom>
          <a:noFill/>
          <a:ln>
            <a:noFill/>
          </a:ln>
        </p:spPr>
        <p:txBody>
          <a:bodyPr anchorCtr="0" anchor="ctr" bIns="25400" lIns="25400" spcFirstLastPara="1" rIns="25400" wrap="square" tIns="25400">
            <a:spAutoFit/>
          </a:bodyPr>
          <a:lstStyle/>
          <a:p>
            <a:pPr indent="0" lvl="0" marL="0" marR="0" rtl="0" algn="l">
              <a:spcBef>
                <a:spcPts val="0"/>
              </a:spcBef>
              <a:spcAft>
                <a:spcPts val="0"/>
              </a:spcAft>
              <a:buNone/>
            </a:pPr>
            <a:r>
              <a:t/>
            </a:r>
            <a:endParaRPr b="0" sz="1150">
              <a:solidFill>
                <a:schemeClr val="dk1"/>
              </a:solidFill>
              <a:latin typeface="Calibri"/>
              <a:ea typeface="Calibri"/>
              <a:cs typeface="Calibri"/>
              <a:sym typeface="Calibri"/>
            </a:endParaRPr>
          </a:p>
        </p:txBody>
      </p:sp>
      <p:sp>
        <p:nvSpPr>
          <p:cNvPr id="128" name="Google Shape;128;p4"/>
          <p:cNvSpPr txBox="1"/>
          <p:nvPr/>
        </p:nvSpPr>
        <p:spPr>
          <a:xfrm>
            <a:off x="4519420" y="3655249"/>
            <a:ext cx="304571" cy="228268"/>
          </a:xfrm>
          <a:prstGeom prst="rect">
            <a:avLst/>
          </a:prstGeom>
          <a:noFill/>
          <a:ln>
            <a:noFill/>
          </a:ln>
        </p:spPr>
        <p:txBody>
          <a:bodyPr anchorCtr="0" anchor="ctr" bIns="25400" lIns="25400" spcFirstLastPara="1" rIns="25400" wrap="square" tIns="25400">
            <a:spAutoFit/>
          </a:bodyPr>
          <a:lstStyle/>
          <a:p>
            <a:pPr indent="0" lvl="0" marL="0" marR="0" rtl="0" algn="l">
              <a:spcBef>
                <a:spcPts val="0"/>
              </a:spcBef>
              <a:spcAft>
                <a:spcPts val="0"/>
              </a:spcAft>
              <a:buNone/>
            </a:pPr>
            <a:r>
              <a:rPr b="0" lang="en-US" sz="1150">
                <a:solidFill>
                  <a:schemeClr val="dk1"/>
                </a:solidFill>
                <a:latin typeface="Calibri"/>
                <a:ea typeface="Calibri"/>
                <a:cs typeface="Calibri"/>
                <a:sym typeface="Calibri"/>
              </a:rPr>
              <a:t>http</a:t>
            </a:r>
            <a:endParaRPr/>
          </a:p>
        </p:txBody>
      </p:sp>
      <p:sp>
        <p:nvSpPr>
          <p:cNvPr id="129" name="Google Shape;129;p4"/>
          <p:cNvSpPr txBox="1"/>
          <p:nvPr/>
        </p:nvSpPr>
        <p:spPr>
          <a:xfrm>
            <a:off x="3511201" y="3623499"/>
            <a:ext cx="126638" cy="228268"/>
          </a:xfrm>
          <a:prstGeom prst="rect">
            <a:avLst/>
          </a:prstGeom>
          <a:noFill/>
          <a:ln>
            <a:noFill/>
          </a:ln>
        </p:spPr>
        <p:txBody>
          <a:bodyPr anchorCtr="0" anchor="ctr" bIns="25400" lIns="25400" spcFirstLastPara="1" rIns="25400" wrap="square" tIns="25400">
            <a:spAutoFit/>
          </a:bodyPr>
          <a:lstStyle/>
          <a:p>
            <a:pPr indent="0" lvl="0" marL="0" marR="0" rtl="0" algn="l">
              <a:spcBef>
                <a:spcPts val="0"/>
              </a:spcBef>
              <a:spcAft>
                <a:spcPts val="0"/>
              </a:spcAft>
              <a:buNone/>
            </a:pPr>
            <a:r>
              <a:rPr b="0" lang="en-US" sz="1150">
                <a:solidFill>
                  <a:schemeClr val="dk1"/>
                </a:solidFill>
                <a:latin typeface="Calibri"/>
                <a:ea typeface="Calibri"/>
                <a:cs typeface="Calibri"/>
                <a:sym typeface="Calibri"/>
              </a:rPr>
              <a:t>3</a:t>
            </a:r>
            <a:endParaRPr/>
          </a:p>
        </p:txBody>
      </p:sp>
      <p:sp>
        <p:nvSpPr>
          <p:cNvPr id="130" name="Google Shape;130;p4"/>
          <p:cNvSpPr txBox="1"/>
          <p:nvPr/>
        </p:nvSpPr>
        <p:spPr>
          <a:xfrm>
            <a:off x="6659864" y="3822866"/>
            <a:ext cx="126638" cy="228268"/>
          </a:xfrm>
          <a:prstGeom prst="rect">
            <a:avLst/>
          </a:prstGeom>
          <a:noFill/>
          <a:ln>
            <a:noFill/>
          </a:ln>
        </p:spPr>
        <p:txBody>
          <a:bodyPr anchorCtr="0" anchor="ctr" bIns="25400" lIns="25400" spcFirstLastPara="1" rIns="25400" wrap="square" tIns="25400">
            <a:spAutoFit/>
          </a:bodyPr>
          <a:lstStyle/>
          <a:p>
            <a:pPr indent="0" lvl="0" marL="0" marR="0" rtl="0" algn="l">
              <a:spcBef>
                <a:spcPts val="0"/>
              </a:spcBef>
              <a:spcAft>
                <a:spcPts val="0"/>
              </a:spcAft>
              <a:buNone/>
            </a:pPr>
            <a:r>
              <a:rPr b="0" lang="en-US" sz="1150">
                <a:solidFill>
                  <a:schemeClr val="dk1"/>
                </a:solidFill>
                <a:latin typeface="Calibri"/>
                <a:ea typeface="Calibri"/>
                <a:cs typeface="Calibri"/>
                <a:sym typeface="Calibri"/>
              </a:rPr>
              <a:t>4</a:t>
            </a:r>
            <a:endParaRPr/>
          </a:p>
        </p:txBody>
      </p:sp>
      <p:sp>
        <p:nvSpPr>
          <p:cNvPr id="131" name="Google Shape;131;p4"/>
          <p:cNvSpPr txBox="1"/>
          <p:nvPr/>
        </p:nvSpPr>
        <p:spPr>
          <a:xfrm>
            <a:off x="6786502" y="4188737"/>
            <a:ext cx="490519" cy="228268"/>
          </a:xfrm>
          <a:prstGeom prst="rect">
            <a:avLst/>
          </a:prstGeom>
          <a:noFill/>
          <a:ln>
            <a:noFill/>
          </a:ln>
        </p:spPr>
        <p:txBody>
          <a:bodyPr anchorCtr="0" anchor="ctr" bIns="25400" lIns="25400" spcFirstLastPara="1" rIns="25400" wrap="square" tIns="25400">
            <a:spAutoFit/>
          </a:bodyPr>
          <a:lstStyle/>
          <a:p>
            <a:pPr indent="0" lvl="0" marL="0" marR="0" rtl="0" algn="l">
              <a:spcBef>
                <a:spcPts val="0"/>
              </a:spcBef>
              <a:spcAft>
                <a:spcPts val="0"/>
              </a:spcAft>
              <a:buNone/>
            </a:pPr>
            <a:r>
              <a:rPr b="0" lang="en-US" sz="1150">
                <a:solidFill>
                  <a:schemeClr val="dk1"/>
                </a:solidFill>
                <a:latin typeface="Calibri"/>
                <a:ea typeface="Calibri"/>
                <a:cs typeface="Calibri"/>
                <a:sym typeface="Calibri"/>
              </a:rPr>
              <a:t>Scoring</a:t>
            </a:r>
            <a:endParaRPr b="0" sz="1150">
              <a:solidFill>
                <a:schemeClr val="dk1"/>
              </a:solidFill>
              <a:latin typeface="Calibri"/>
              <a:ea typeface="Calibri"/>
              <a:cs typeface="Calibri"/>
              <a:sym typeface="Calibri"/>
            </a:endParaRPr>
          </a:p>
        </p:txBody>
      </p:sp>
      <p:sp>
        <p:nvSpPr>
          <p:cNvPr id="132" name="Google Shape;132;p4"/>
          <p:cNvSpPr txBox="1"/>
          <p:nvPr/>
        </p:nvSpPr>
        <p:spPr>
          <a:xfrm>
            <a:off x="95391" y="2524656"/>
            <a:ext cx="1090862" cy="405239"/>
          </a:xfrm>
          <a:prstGeom prst="rect">
            <a:avLst/>
          </a:prstGeom>
          <a:noFill/>
          <a:ln>
            <a:noFill/>
          </a:ln>
        </p:spPr>
        <p:txBody>
          <a:bodyPr anchorCtr="0" anchor="ctr" bIns="25400" lIns="25400" spcFirstLastPara="1" rIns="25400" wrap="square" tIns="25400">
            <a:spAutoFit/>
          </a:bodyPr>
          <a:lstStyle/>
          <a:p>
            <a:pPr indent="0" lvl="0" marL="0" marR="0" rtl="0" algn="l">
              <a:spcBef>
                <a:spcPts val="0"/>
              </a:spcBef>
              <a:spcAft>
                <a:spcPts val="0"/>
              </a:spcAft>
              <a:buNone/>
            </a:pPr>
            <a:r>
              <a:rPr b="0" lang="en-US" sz="1150">
                <a:solidFill>
                  <a:schemeClr val="dk1"/>
                </a:solidFill>
                <a:latin typeface="Calibri"/>
                <a:ea typeface="Calibri"/>
                <a:cs typeface="Calibri"/>
                <a:sym typeface="Calibri"/>
              </a:rPr>
              <a:t>sends prompt </a:t>
            </a:r>
            <a:endParaRPr sz="1150">
              <a:solidFill>
                <a:schemeClr val="dk1"/>
              </a:solidFill>
              <a:latin typeface="Calibri"/>
              <a:ea typeface="Calibri"/>
              <a:cs typeface="Calibri"/>
              <a:sym typeface="Calibri"/>
            </a:endParaRPr>
          </a:p>
          <a:p>
            <a:pPr indent="0" lvl="0" marL="0" marR="0" rtl="0" algn="l">
              <a:spcBef>
                <a:spcPts val="0"/>
              </a:spcBef>
              <a:spcAft>
                <a:spcPts val="0"/>
              </a:spcAft>
              <a:buNone/>
            </a:pPr>
            <a:r>
              <a:rPr b="0" lang="en-US" sz="1150">
                <a:solidFill>
                  <a:schemeClr val="dk1"/>
                </a:solidFill>
                <a:latin typeface="Calibri"/>
                <a:ea typeface="Calibri"/>
                <a:cs typeface="Calibri"/>
                <a:sym typeface="Calibri"/>
              </a:rPr>
              <a:t>Mmessage UI </a:t>
            </a:r>
            <a:endParaRPr sz="1150">
              <a:solidFill>
                <a:schemeClr val="dk1"/>
              </a:solidFill>
              <a:latin typeface="Calibri"/>
              <a:ea typeface="Calibri"/>
              <a:cs typeface="Calibri"/>
              <a:sym typeface="Calibri"/>
            </a:endParaRPr>
          </a:p>
        </p:txBody>
      </p:sp>
      <p:sp>
        <p:nvSpPr>
          <p:cNvPr id="133" name="Google Shape;133;p4"/>
          <p:cNvSpPr txBox="1"/>
          <p:nvPr/>
        </p:nvSpPr>
        <p:spPr>
          <a:xfrm>
            <a:off x="838200" y="365125"/>
            <a:ext cx="10515600" cy="629957"/>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FF0000"/>
              </a:buClr>
              <a:buSzPts val="3200"/>
              <a:buFont typeface="Calibri"/>
              <a:buNone/>
            </a:pPr>
            <a:r>
              <a:rPr lang="en-US" sz="3200">
                <a:solidFill>
                  <a:srgbClr val="FF0000"/>
                </a:solidFill>
                <a:latin typeface="Calibri"/>
                <a:ea typeface="Calibri"/>
                <a:cs typeface="Calibri"/>
                <a:sym typeface="Calibri"/>
              </a:rPr>
              <a:t>Best Resume Match- Architecture</a:t>
            </a:r>
            <a:endParaRPr sz="3200">
              <a:solidFill>
                <a:srgbClr val="FF0000"/>
              </a:solidFill>
              <a:latin typeface="Calibri"/>
              <a:ea typeface="Calibri"/>
              <a:cs typeface="Calibri"/>
              <a:sym typeface="Calibri"/>
            </a:endParaRPr>
          </a:p>
        </p:txBody>
      </p:sp>
      <p:pic>
        <p:nvPicPr>
          <p:cNvPr id="134" name="Google Shape;134;p4"/>
          <p:cNvPicPr preferRelativeResize="0"/>
          <p:nvPr/>
        </p:nvPicPr>
        <p:blipFill rotWithShape="1">
          <a:blip r:embed="rId4">
            <a:alphaModFix/>
          </a:blip>
          <a:srcRect b="0" l="0" r="0" t="0"/>
          <a:stretch/>
        </p:blipFill>
        <p:spPr>
          <a:xfrm>
            <a:off x="601279" y="1432344"/>
            <a:ext cx="919451" cy="867067"/>
          </a:xfrm>
          <a:prstGeom prst="rect">
            <a:avLst/>
          </a:prstGeom>
          <a:noFill/>
          <a:ln>
            <a:noFill/>
          </a:ln>
        </p:spPr>
      </p:pic>
      <p:pic>
        <p:nvPicPr>
          <p:cNvPr id="135" name="Google Shape;135;p4"/>
          <p:cNvPicPr preferRelativeResize="0"/>
          <p:nvPr/>
        </p:nvPicPr>
        <p:blipFill rotWithShape="1">
          <a:blip r:embed="rId5">
            <a:alphaModFix/>
          </a:blip>
          <a:srcRect b="0" l="0" r="0" t="0"/>
          <a:stretch/>
        </p:blipFill>
        <p:spPr>
          <a:xfrm>
            <a:off x="441506" y="3615579"/>
            <a:ext cx="1456168" cy="627268"/>
          </a:xfrm>
          <a:prstGeom prst="rect">
            <a:avLst/>
          </a:prstGeom>
          <a:noFill/>
          <a:ln>
            <a:noFill/>
          </a:ln>
        </p:spPr>
      </p:pic>
      <p:cxnSp>
        <p:nvCxnSpPr>
          <p:cNvPr id="136" name="Google Shape;136;p4"/>
          <p:cNvCxnSpPr/>
          <p:nvPr/>
        </p:nvCxnSpPr>
        <p:spPr>
          <a:xfrm rot="10800000">
            <a:off x="5660620" y="3633131"/>
            <a:ext cx="1910" cy="470345"/>
          </a:xfrm>
          <a:prstGeom prst="straightConnector1">
            <a:avLst/>
          </a:prstGeom>
          <a:noFill/>
          <a:ln cap="flat" cmpd="sng" w="63500">
            <a:solidFill>
              <a:srgbClr val="000000"/>
            </a:solidFill>
            <a:prstDash val="solid"/>
            <a:miter lim="400000"/>
            <a:headEnd len="sm" w="sm" type="none"/>
            <a:tailEnd len="med" w="med" type="triangle"/>
          </a:ln>
        </p:spPr>
      </p:cxnSp>
      <p:sp>
        <p:nvSpPr>
          <p:cNvPr id="137" name="Google Shape;137;p4"/>
          <p:cNvSpPr/>
          <p:nvPr/>
        </p:nvSpPr>
        <p:spPr>
          <a:xfrm>
            <a:off x="6926137" y="3535102"/>
            <a:ext cx="814179" cy="635001"/>
          </a:xfrm>
          <a:prstGeom prst="rect">
            <a:avLst/>
          </a:prstGeom>
          <a:solidFill>
            <a:srgbClr val="9A4900"/>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38" name="Google Shape;138;p4"/>
          <p:cNvSpPr txBox="1"/>
          <p:nvPr/>
        </p:nvSpPr>
        <p:spPr>
          <a:xfrm>
            <a:off x="6958194" y="3719544"/>
            <a:ext cx="782265" cy="297517"/>
          </a:xfrm>
          <a:prstGeom prst="rect">
            <a:avLst/>
          </a:prstGeom>
          <a:noFill/>
          <a:ln>
            <a:noFill/>
          </a:ln>
        </p:spPr>
        <p:txBody>
          <a:bodyPr anchorCtr="0" anchor="ctr" bIns="25400" lIns="25400" spcFirstLastPara="1" rIns="25400" wrap="square" tIns="25400">
            <a:spAutoFit/>
          </a:bodyPr>
          <a:lstStyle/>
          <a:p>
            <a:pPr indent="0" lvl="0" marL="0" marR="0" rtl="0" algn="l">
              <a:spcBef>
                <a:spcPts val="0"/>
              </a:spcBef>
              <a:spcAft>
                <a:spcPts val="0"/>
              </a:spcAft>
              <a:buNone/>
            </a:pPr>
            <a:r>
              <a:rPr b="0" lang="en-US" sz="800">
                <a:solidFill>
                  <a:srgbClr val="FFFFFF"/>
                </a:solidFill>
                <a:latin typeface="Calibri"/>
                <a:ea typeface="Calibri"/>
                <a:cs typeface="Calibri"/>
                <a:sym typeface="Calibri"/>
              </a:rPr>
              <a:t>Cosine Similarity/</a:t>
            </a:r>
            <a:br>
              <a:rPr b="0" lang="en-US" sz="800">
                <a:solidFill>
                  <a:srgbClr val="FFFFFF"/>
                </a:solidFill>
                <a:latin typeface="Calibri"/>
                <a:ea typeface="Calibri"/>
                <a:cs typeface="Calibri"/>
                <a:sym typeface="Calibri"/>
              </a:rPr>
            </a:br>
            <a:r>
              <a:rPr b="0" lang="en-US" sz="800">
                <a:solidFill>
                  <a:srgbClr val="FFFFFF"/>
                </a:solidFill>
                <a:latin typeface="Calibri"/>
                <a:ea typeface="Calibri"/>
                <a:cs typeface="Calibri"/>
                <a:sym typeface="Calibri"/>
              </a:rPr>
              <a:t>Fuzzy Prediction</a:t>
            </a:r>
            <a:endParaRPr sz="800">
              <a:solidFill>
                <a:schemeClr val="dk1"/>
              </a:solidFill>
              <a:latin typeface="Calibri"/>
              <a:ea typeface="Calibri"/>
              <a:cs typeface="Calibri"/>
              <a:sym typeface="Calibri"/>
            </a:endParaRPr>
          </a:p>
        </p:txBody>
      </p:sp>
      <p:cxnSp>
        <p:nvCxnSpPr>
          <p:cNvPr id="139" name="Google Shape;139;p4"/>
          <p:cNvCxnSpPr/>
          <p:nvPr/>
        </p:nvCxnSpPr>
        <p:spPr>
          <a:xfrm rot="10800000">
            <a:off x="4161203" y="4170103"/>
            <a:ext cx="0" cy="800419"/>
          </a:xfrm>
          <a:prstGeom prst="straightConnector1">
            <a:avLst/>
          </a:prstGeom>
          <a:noFill/>
          <a:ln cap="flat" cmpd="sng" w="63500">
            <a:solidFill>
              <a:srgbClr val="000000"/>
            </a:solidFill>
            <a:prstDash val="solid"/>
            <a:miter lim="400000"/>
            <a:headEnd len="sm" w="sm" type="none"/>
            <a:tailEnd len="med" w="med" type="triangle"/>
          </a:ln>
        </p:spPr>
      </p:cxnSp>
      <p:cxnSp>
        <p:nvCxnSpPr>
          <p:cNvPr id="140" name="Google Shape;140;p4"/>
          <p:cNvCxnSpPr/>
          <p:nvPr/>
        </p:nvCxnSpPr>
        <p:spPr>
          <a:xfrm flipH="1" rot="10800000">
            <a:off x="1274483" y="2302545"/>
            <a:ext cx="23371" cy="1294834"/>
          </a:xfrm>
          <a:prstGeom prst="straightConnector1">
            <a:avLst/>
          </a:prstGeom>
          <a:noFill/>
          <a:ln cap="flat" cmpd="sng" w="63500">
            <a:solidFill>
              <a:srgbClr val="000000"/>
            </a:solidFill>
            <a:prstDash val="solid"/>
            <a:miter lim="400000"/>
            <a:headEnd len="sm" w="sm" type="none"/>
            <a:tailEnd len="med" w="med" type="triangle"/>
          </a:ln>
        </p:spPr>
      </p:cxnSp>
      <p:cxnSp>
        <p:nvCxnSpPr>
          <p:cNvPr id="141" name="Google Shape;141;p4"/>
          <p:cNvCxnSpPr/>
          <p:nvPr/>
        </p:nvCxnSpPr>
        <p:spPr>
          <a:xfrm>
            <a:off x="7313263" y="4213639"/>
            <a:ext cx="0" cy="756883"/>
          </a:xfrm>
          <a:prstGeom prst="straightConnector1">
            <a:avLst/>
          </a:prstGeom>
          <a:noFill/>
          <a:ln cap="flat" cmpd="sng" w="63500">
            <a:solidFill>
              <a:srgbClr val="000000"/>
            </a:solidFill>
            <a:prstDash val="solid"/>
            <a:miter lim="400000"/>
            <a:headEnd len="sm" w="sm" type="none"/>
            <a:tailEnd len="sm" w="sm" type="none"/>
          </a:ln>
        </p:spPr>
      </p:cxnSp>
      <p:cxnSp>
        <p:nvCxnSpPr>
          <p:cNvPr id="142" name="Google Shape;142;p4"/>
          <p:cNvCxnSpPr/>
          <p:nvPr/>
        </p:nvCxnSpPr>
        <p:spPr>
          <a:xfrm>
            <a:off x="4161203" y="4970522"/>
            <a:ext cx="3152060" cy="0"/>
          </a:xfrm>
          <a:prstGeom prst="straightConnector1">
            <a:avLst/>
          </a:prstGeom>
          <a:noFill/>
          <a:ln cap="flat" cmpd="sng" w="63500">
            <a:solidFill>
              <a:srgbClr val="000000"/>
            </a:solidFill>
            <a:prstDash val="solid"/>
            <a:miter lim="400000"/>
            <a:headEnd len="sm" w="sm" type="none"/>
            <a:tailEnd len="sm" w="sm" type="none"/>
          </a:ln>
        </p:spPr>
      </p:cxnSp>
      <p:cxnSp>
        <p:nvCxnSpPr>
          <p:cNvPr id="143" name="Google Shape;143;p4"/>
          <p:cNvCxnSpPr/>
          <p:nvPr/>
        </p:nvCxnSpPr>
        <p:spPr>
          <a:xfrm rot="10800000">
            <a:off x="1897673" y="4127540"/>
            <a:ext cx="1740166" cy="0"/>
          </a:xfrm>
          <a:prstGeom prst="straightConnector1">
            <a:avLst/>
          </a:prstGeom>
          <a:noFill/>
          <a:ln cap="flat" cmpd="sng" w="63500">
            <a:solidFill>
              <a:srgbClr val="000000"/>
            </a:solidFill>
            <a:prstDash val="solid"/>
            <a:miter lim="400000"/>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c3991e48af_0_0"/>
          <p:cNvSpPr txBox="1"/>
          <p:nvPr/>
        </p:nvSpPr>
        <p:spPr>
          <a:xfrm>
            <a:off x="838200" y="365125"/>
            <a:ext cx="10515600" cy="6300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FF0000"/>
              </a:buClr>
              <a:buSzPts val="3200"/>
              <a:buFont typeface="Calibri"/>
              <a:buNone/>
            </a:pPr>
            <a:r>
              <a:rPr lang="en-US" sz="3200">
                <a:solidFill>
                  <a:srgbClr val="FF0000"/>
                </a:solidFill>
                <a:latin typeface="Calibri"/>
                <a:ea typeface="Calibri"/>
                <a:cs typeface="Calibri"/>
                <a:sym typeface="Calibri"/>
              </a:rPr>
              <a:t>Model Deployment </a:t>
            </a:r>
            <a:r>
              <a:rPr lang="en-US" sz="3200">
                <a:solidFill>
                  <a:srgbClr val="FF0000"/>
                </a:solidFill>
                <a:latin typeface="Calibri"/>
                <a:ea typeface="Calibri"/>
                <a:cs typeface="Calibri"/>
                <a:sym typeface="Calibri"/>
              </a:rPr>
              <a:t>- Architecture(Vertex AI)</a:t>
            </a:r>
            <a:endParaRPr sz="3200">
              <a:solidFill>
                <a:srgbClr val="FF0000"/>
              </a:solidFill>
              <a:latin typeface="Calibri"/>
              <a:ea typeface="Calibri"/>
              <a:cs typeface="Calibri"/>
              <a:sym typeface="Calibri"/>
            </a:endParaRPr>
          </a:p>
        </p:txBody>
      </p:sp>
      <p:pic>
        <p:nvPicPr>
          <p:cNvPr id="149" name="Google Shape;149;g2c3991e48af_0_0"/>
          <p:cNvPicPr preferRelativeResize="0"/>
          <p:nvPr/>
        </p:nvPicPr>
        <p:blipFill>
          <a:blip r:embed="rId3">
            <a:alphaModFix/>
          </a:blip>
          <a:stretch>
            <a:fillRect/>
          </a:stretch>
        </p:blipFill>
        <p:spPr>
          <a:xfrm>
            <a:off x="914398" y="1085850"/>
            <a:ext cx="9988901" cy="5411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5"/>
          <p:cNvSpPr txBox="1"/>
          <p:nvPr>
            <p:ph idx="1" type="subTitle"/>
          </p:nvPr>
        </p:nvSpPr>
        <p:spPr>
          <a:xfrm>
            <a:off x="638464" y="1586753"/>
            <a:ext cx="10414001" cy="4201711"/>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US" sz="2800"/>
              <a:t>As a recruiter it is difficult to go through all the resumes hence this model can score all the resumes based on the required prompt shared by them and showcase only the desired resumes </a:t>
            </a:r>
            <a:br>
              <a:rPr lang="en-US" sz="2800"/>
            </a:br>
            <a:endParaRPr sz="2800"/>
          </a:p>
          <a:p>
            <a:pPr indent="-514350" lvl="0" marL="514350" rtl="0" algn="l">
              <a:lnSpc>
                <a:spcPct val="90000"/>
              </a:lnSpc>
              <a:spcBef>
                <a:spcPts val="1000"/>
              </a:spcBef>
              <a:spcAft>
                <a:spcPts val="0"/>
              </a:spcAft>
              <a:buClr>
                <a:schemeClr val="dk1"/>
              </a:buClr>
              <a:buSzPts val="2800"/>
              <a:buFont typeface="Calibri"/>
              <a:buAutoNum type="arabicPeriod"/>
            </a:pPr>
            <a:r>
              <a:rPr lang="en-US" sz="2800"/>
              <a:t>As a Job Seeker its difficult to search the required role from the huge collection of Job Openings hence this model can list the top rated job opening/description based on the role searched for provided as a prompt to the model.</a:t>
            </a:r>
            <a:endParaRPr sz="2800"/>
          </a:p>
          <a:p>
            <a:pPr indent="0" lvl="0" marL="0" rtl="0" algn="l">
              <a:lnSpc>
                <a:spcPct val="90000"/>
              </a:lnSpc>
              <a:spcBef>
                <a:spcPts val="1000"/>
              </a:spcBef>
              <a:spcAft>
                <a:spcPts val="0"/>
              </a:spcAft>
              <a:buClr>
                <a:schemeClr val="dk1"/>
              </a:buClr>
              <a:buSzPts val="2400"/>
              <a:buNone/>
            </a:pPr>
            <a:r>
              <a:t/>
            </a:r>
            <a:endParaRPr/>
          </a:p>
        </p:txBody>
      </p:sp>
      <p:sp>
        <p:nvSpPr>
          <p:cNvPr id="155" name="Google Shape;155;p5"/>
          <p:cNvSpPr txBox="1"/>
          <p:nvPr/>
        </p:nvSpPr>
        <p:spPr>
          <a:xfrm>
            <a:off x="838200" y="365125"/>
            <a:ext cx="10515600" cy="629957"/>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FF0000"/>
              </a:buClr>
              <a:buSzPts val="3600"/>
              <a:buFont typeface="Calibri"/>
              <a:buNone/>
            </a:pPr>
            <a:r>
              <a:rPr lang="en-US" sz="3600">
                <a:solidFill>
                  <a:srgbClr val="FF0000"/>
                </a:solidFill>
                <a:latin typeface="Calibri"/>
                <a:ea typeface="Calibri"/>
                <a:cs typeface="Calibri"/>
                <a:sym typeface="Calibri"/>
              </a:rPr>
              <a:t>Resume Best Match - Benefits</a:t>
            </a:r>
            <a:endParaRPr sz="3600">
              <a:solidFill>
                <a:srgbClr val="FF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2022-05-14T12:16:30Z</dcterms:created>
  <dc:creator>Thota, Kamalakar</dc:creator>
</cp:coreProperties>
</file>