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7"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5" d="100"/>
          <a:sy n="95" d="100"/>
        </p:scale>
        <p:origin x="-20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94382-AA5B-43D5-B504-F5FAEF203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9B5F79C-7F9B-4451-84F9-4669EA16E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8523CA8-EC6A-427C-8829-BDC3CA79B6E7}"/>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5" name="Footer Placeholder 4">
            <a:extLst>
              <a:ext uri="{FF2B5EF4-FFF2-40B4-BE49-F238E27FC236}">
                <a16:creationId xmlns:a16="http://schemas.microsoft.com/office/drawing/2014/main" xmlns="" id="{89C06000-6344-4D05-9543-A46055726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D10B4A-F482-47D3-A0DA-DC73B9C70C64}"/>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180362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D7130-BCD6-43DE-8047-8BD8978FD5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FC35DE-29BD-4239-8F75-81379B518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487DE2-C8D9-4454-B158-A639F6DF7B9F}"/>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5" name="Footer Placeholder 4">
            <a:extLst>
              <a:ext uri="{FF2B5EF4-FFF2-40B4-BE49-F238E27FC236}">
                <a16:creationId xmlns:a16="http://schemas.microsoft.com/office/drawing/2014/main" xmlns="" id="{7523B541-F917-4699-B66D-924B9246F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BB21DA9-BCAF-41BB-8054-E5E00585B665}"/>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387352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BE64E6-A173-4082-821B-8B8FDAE54A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A62F77E-53B7-453F-B09D-AC37B35B8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217636-08E0-4281-A711-F4FC5F383139}"/>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5" name="Footer Placeholder 4">
            <a:extLst>
              <a:ext uri="{FF2B5EF4-FFF2-40B4-BE49-F238E27FC236}">
                <a16:creationId xmlns:a16="http://schemas.microsoft.com/office/drawing/2014/main" xmlns="" id="{5886F2F1-352D-4BFB-B9D2-343C114CF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0565AB-CE62-4C50-B857-43A1E4C6F6B0}"/>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225440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8BA33-CD12-4510-A5C9-5DD1574AF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0BD0B11-65CD-4905-99ED-3E6C9F179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899005-5AF2-4CF5-8980-2236B380EFC7}"/>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5" name="Footer Placeholder 4">
            <a:extLst>
              <a:ext uri="{FF2B5EF4-FFF2-40B4-BE49-F238E27FC236}">
                <a16:creationId xmlns:a16="http://schemas.microsoft.com/office/drawing/2014/main" xmlns="" id="{B5E6669D-3B3D-4EB5-9C7F-D46591A03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1A40306-FCE8-4B20-8B51-006A91FF74AE}"/>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399579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F70B5-2C2C-486A-9F69-B7B3D6292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967029C-3C5E-4A7B-91C7-BB672FA78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989A0CC-CFD1-46D9-AB08-72097261589B}"/>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5" name="Footer Placeholder 4">
            <a:extLst>
              <a:ext uri="{FF2B5EF4-FFF2-40B4-BE49-F238E27FC236}">
                <a16:creationId xmlns:a16="http://schemas.microsoft.com/office/drawing/2014/main" xmlns="" id="{F1882104-D8FC-4906-9267-2F7C2FFF6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FAD49F-8FF3-459C-ADC2-BD0D6DAC897A}"/>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348462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11E98-F078-4E7B-9641-FC74E0BF0C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7FE4972-A0B3-428B-841F-D2EC658543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A4E59B1-3DEA-404C-B0D3-E09A50A1D1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D4F1D97-20C6-40E7-90EF-44D20FF1E688}"/>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6" name="Footer Placeholder 5">
            <a:extLst>
              <a:ext uri="{FF2B5EF4-FFF2-40B4-BE49-F238E27FC236}">
                <a16:creationId xmlns:a16="http://schemas.microsoft.com/office/drawing/2014/main" xmlns="" id="{14F28BF1-4896-4358-AF46-CEBF56A81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17CE9CB-9ADE-4159-9942-BB3692F27BB9}"/>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402891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FC442-CC86-45C2-A795-1228700D8B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647F60E-8DB8-48C1-AA8D-BB7586949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1D5264B-4DE4-4686-BD20-65553158B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F1BD77F-A1CC-4F86-AB94-6D6B8CF86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06EA36-5B12-41D7-9D6E-6FBA4842B9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E503D0D-2AB3-4B42-BC59-C5A4B0BF56F0}"/>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8" name="Footer Placeholder 7">
            <a:extLst>
              <a:ext uri="{FF2B5EF4-FFF2-40B4-BE49-F238E27FC236}">
                <a16:creationId xmlns:a16="http://schemas.microsoft.com/office/drawing/2014/main" xmlns="" id="{22DC7D54-F8AE-4FBA-8348-6E958471D3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189B3C8-47FC-4506-B7DC-1E6A6BD581E8}"/>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390698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B56EB-2F4E-48E7-87DF-F3DC0EABF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692B7A3-1305-496F-B2A0-6EC54504EC22}"/>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4" name="Footer Placeholder 3">
            <a:extLst>
              <a:ext uri="{FF2B5EF4-FFF2-40B4-BE49-F238E27FC236}">
                <a16:creationId xmlns:a16="http://schemas.microsoft.com/office/drawing/2014/main" xmlns="" id="{75B3EF4A-63D5-4AC2-B592-CF3C0383DF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1EB57B0-DFA3-43EA-8E8D-C2D6CE1D9E16}"/>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311882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29C76B-AD5C-49CC-A6F5-7AAAC20B3EAD}"/>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3" name="Footer Placeholder 2">
            <a:extLst>
              <a:ext uri="{FF2B5EF4-FFF2-40B4-BE49-F238E27FC236}">
                <a16:creationId xmlns:a16="http://schemas.microsoft.com/office/drawing/2014/main" xmlns="" id="{0A7D69AD-B913-40B9-8BB5-66F6A67454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0622B3D-8741-43B7-B15E-D70FDB709C95}"/>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1901988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56923-EBA5-4A11-8A1D-438047A7D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46F6018-614D-4E0C-A537-0F91CD4D2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D00A4AA-4404-47AC-B7ED-CB6202A91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DCAB06-6F5D-44EE-8D83-0A945491FB9D}"/>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6" name="Footer Placeholder 5">
            <a:extLst>
              <a:ext uri="{FF2B5EF4-FFF2-40B4-BE49-F238E27FC236}">
                <a16:creationId xmlns:a16="http://schemas.microsoft.com/office/drawing/2014/main" xmlns="" id="{E2B2D251-F12B-4B3B-906E-0F082F122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DAA410-F977-4E1B-B200-32E4D4E28BD3}"/>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294065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8AE64-8D06-407C-94EA-B44989682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EDF245E-D0E1-4B1E-A5ED-420750331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4137607-FED4-45B9-AAC2-CAEE316AC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E7A646-E0EB-4732-A261-1D97AC031850}"/>
              </a:ext>
            </a:extLst>
          </p:cNvPr>
          <p:cNvSpPr>
            <a:spLocks noGrp="1"/>
          </p:cNvSpPr>
          <p:nvPr>
            <p:ph type="dt" sz="half" idx="10"/>
          </p:nvPr>
        </p:nvSpPr>
        <p:spPr/>
        <p:txBody>
          <a:bodyPr/>
          <a:lstStyle/>
          <a:p>
            <a:fld id="{9EAE0452-E0A7-42B1-B720-36EC6D555521}" type="datetimeFigureOut">
              <a:rPr lang="en-US" smtClean="0"/>
              <a:t>3/17/2024</a:t>
            </a:fld>
            <a:endParaRPr lang="en-US"/>
          </a:p>
        </p:txBody>
      </p:sp>
      <p:sp>
        <p:nvSpPr>
          <p:cNvPr id="6" name="Footer Placeholder 5">
            <a:extLst>
              <a:ext uri="{FF2B5EF4-FFF2-40B4-BE49-F238E27FC236}">
                <a16:creationId xmlns:a16="http://schemas.microsoft.com/office/drawing/2014/main" xmlns="" id="{9F9CD157-741F-4F64-9444-9673D4AD9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04CEA37-78E8-4FE7-97A9-BB990453CBDE}"/>
              </a:ext>
            </a:extLst>
          </p:cNvPr>
          <p:cNvSpPr>
            <a:spLocks noGrp="1"/>
          </p:cNvSpPr>
          <p:nvPr>
            <p:ph type="sldNum" sz="quarter" idx="12"/>
          </p:nvPr>
        </p:nvSpPr>
        <p:spPr/>
        <p:txBody>
          <a:bodyPr/>
          <a:lstStyle/>
          <a:p>
            <a:fld id="{4269856D-7735-41D9-98BC-AAAB862C71B8}" type="slidenum">
              <a:rPr lang="en-US" smtClean="0"/>
              <a:t>‹#›</a:t>
            </a:fld>
            <a:endParaRPr lang="en-US"/>
          </a:p>
        </p:txBody>
      </p:sp>
    </p:spTree>
    <p:extLst>
      <p:ext uri="{BB962C8B-B14F-4D97-AF65-F5344CB8AC3E}">
        <p14:creationId xmlns:p14="http://schemas.microsoft.com/office/powerpoint/2010/main" val="427138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C70C3CB-2E38-42AC-8DC3-E88C8E4AE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4A15E0D-F89D-4FBF-926B-B14234903B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EF18BB-6092-4C27-9C42-F76B511A2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E0452-E0A7-42B1-B720-36EC6D555521}" type="datetimeFigureOut">
              <a:rPr lang="en-US" smtClean="0"/>
              <a:t>3/17/2024</a:t>
            </a:fld>
            <a:endParaRPr lang="en-US"/>
          </a:p>
        </p:txBody>
      </p:sp>
      <p:sp>
        <p:nvSpPr>
          <p:cNvPr id="5" name="Footer Placeholder 4">
            <a:extLst>
              <a:ext uri="{FF2B5EF4-FFF2-40B4-BE49-F238E27FC236}">
                <a16:creationId xmlns:a16="http://schemas.microsoft.com/office/drawing/2014/main" xmlns="" id="{9EEB25C2-F0A2-42C9-9F12-7F5495C0E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5DEB8F3-611C-48DF-96FD-A40281CFA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9856D-7735-41D9-98BC-AAAB862C71B8}" type="slidenum">
              <a:rPr lang="en-US" smtClean="0"/>
              <a:t>‹#›</a:t>
            </a:fld>
            <a:endParaRPr lang="en-US"/>
          </a:p>
        </p:txBody>
      </p:sp>
    </p:spTree>
    <p:extLst>
      <p:ext uri="{BB962C8B-B14F-4D97-AF65-F5344CB8AC3E}">
        <p14:creationId xmlns:p14="http://schemas.microsoft.com/office/powerpoint/2010/main" val="199446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DEEC3-4CBF-4F82-BA65-F1827FCAC2AC}"/>
              </a:ext>
            </a:extLst>
          </p:cNvPr>
          <p:cNvSpPr>
            <a:spLocks noGrp="1"/>
          </p:cNvSpPr>
          <p:nvPr>
            <p:ph type="ctrTitle"/>
          </p:nvPr>
        </p:nvSpPr>
        <p:spPr>
          <a:xfrm>
            <a:off x="1524000" y="2023533"/>
            <a:ext cx="9144000" cy="1486430"/>
          </a:xfrm>
        </p:spPr>
        <p:txBody>
          <a:bodyPr>
            <a:normAutofit/>
          </a:bodyPr>
          <a:lstStyle/>
          <a:p>
            <a:pPr algn="l"/>
            <a:r>
              <a:rPr lang="en-US" sz="4400" dirty="0">
                <a:solidFill>
                  <a:srgbClr val="FF0000"/>
                </a:solidFill>
              </a:rPr>
              <a:t>Hackathon </a:t>
            </a:r>
            <a:r>
              <a:rPr lang="en-US" sz="4400" dirty="0" smtClean="0">
                <a:solidFill>
                  <a:srgbClr val="FF0000"/>
                </a:solidFill>
              </a:rPr>
              <a:t>2024: Resume Best Match</a:t>
            </a:r>
            <a:r>
              <a:rPr lang="en-US" sz="4800" dirty="0"/>
              <a:t/>
            </a:r>
            <a:br>
              <a:rPr lang="en-US" sz="4800" dirty="0"/>
            </a:br>
            <a:endParaRPr lang="en-US" sz="4800" dirty="0"/>
          </a:p>
        </p:txBody>
      </p:sp>
      <p:sp>
        <p:nvSpPr>
          <p:cNvPr id="3" name="Subtitle 2">
            <a:extLst>
              <a:ext uri="{FF2B5EF4-FFF2-40B4-BE49-F238E27FC236}">
                <a16:creationId xmlns:a16="http://schemas.microsoft.com/office/drawing/2014/main" xmlns="" id="{7AE7C59A-4418-4903-A075-AEDCED84B1B9}"/>
              </a:ext>
            </a:extLst>
          </p:cNvPr>
          <p:cNvSpPr>
            <a:spLocks noGrp="1"/>
          </p:cNvSpPr>
          <p:nvPr>
            <p:ph type="subTitle" idx="1"/>
          </p:nvPr>
        </p:nvSpPr>
        <p:spPr>
          <a:xfrm>
            <a:off x="1524000" y="3131130"/>
            <a:ext cx="5172364" cy="1127604"/>
          </a:xfrm>
        </p:spPr>
        <p:txBody>
          <a:bodyPr/>
          <a:lstStyle/>
          <a:p>
            <a:pPr algn="l"/>
            <a:r>
              <a:rPr lang="en-US" dirty="0"/>
              <a:t>High level Design Approach </a:t>
            </a:r>
          </a:p>
          <a:p>
            <a:pPr algn="l"/>
            <a:r>
              <a:rPr lang="en-US" sz="1800" dirty="0" smtClean="0"/>
              <a:t>(BeNxtGen)</a:t>
            </a:r>
            <a:endParaRPr lang="en-US" sz="1800" dirty="0"/>
          </a:p>
        </p:txBody>
      </p:sp>
      <p:cxnSp>
        <p:nvCxnSpPr>
          <p:cNvPr id="6" name="Straight Connector 5">
            <a:extLst>
              <a:ext uri="{FF2B5EF4-FFF2-40B4-BE49-F238E27FC236}">
                <a16:creationId xmlns:a16="http://schemas.microsoft.com/office/drawing/2014/main" xmlns="" id="{458129D7-512F-4104-B1D4-5ABF65EB32E9}"/>
              </a:ext>
            </a:extLst>
          </p:cNvPr>
          <p:cNvCxnSpPr>
            <a:cxnSpLocks/>
          </p:cNvCxnSpPr>
          <p:nvPr/>
        </p:nvCxnSpPr>
        <p:spPr>
          <a:xfrm>
            <a:off x="1622521" y="2804777"/>
            <a:ext cx="8486679"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6322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6952F-14D4-49CD-9ED4-42F9434F9854}"/>
              </a:ext>
            </a:extLst>
          </p:cNvPr>
          <p:cNvSpPr>
            <a:spLocks noGrp="1"/>
          </p:cNvSpPr>
          <p:nvPr>
            <p:ph type="title"/>
          </p:nvPr>
        </p:nvSpPr>
        <p:spPr>
          <a:xfrm>
            <a:off x="838200" y="365126"/>
            <a:ext cx="10515600" cy="633942"/>
          </a:xfrm>
        </p:spPr>
        <p:txBody>
          <a:bodyPr>
            <a:normAutofit/>
          </a:bodyPr>
          <a:lstStyle/>
          <a:p>
            <a:r>
              <a:rPr lang="en-US" sz="3600" dirty="0">
                <a:solidFill>
                  <a:srgbClr val="FF0000"/>
                </a:solidFill>
              </a:rPr>
              <a:t>High level Requirements and insights</a:t>
            </a:r>
          </a:p>
        </p:txBody>
      </p:sp>
      <p:sp>
        <p:nvSpPr>
          <p:cNvPr id="4" name="Content Placeholder 3">
            <a:extLst>
              <a:ext uri="{FF2B5EF4-FFF2-40B4-BE49-F238E27FC236}">
                <a16:creationId xmlns:a16="http://schemas.microsoft.com/office/drawing/2014/main" xmlns="" id="{CA889A93-9B73-4E4E-A263-5E32C588E38D}"/>
              </a:ext>
            </a:extLst>
          </p:cNvPr>
          <p:cNvSpPr>
            <a:spLocks noGrp="1"/>
          </p:cNvSpPr>
          <p:nvPr>
            <p:ph idx="1"/>
          </p:nvPr>
        </p:nvSpPr>
        <p:spPr>
          <a:xfrm>
            <a:off x="838200" y="1129553"/>
            <a:ext cx="10515600" cy="5047410"/>
          </a:xfrm>
        </p:spPr>
        <p:txBody>
          <a:bodyPr>
            <a:normAutofit lnSpcReduction="10000"/>
          </a:bodyPr>
          <a:lstStyle/>
          <a:p>
            <a:r>
              <a:rPr lang="en-US" dirty="0" smtClean="0"/>
              <a:t>Recruiter can go to the portal and provide the prompt/search criteria to search the top(n) best resumes.</a:t>
            </a:r>
            <a:endParaRPr lang="en-US" dirty="0"/>
          </a:p>
          <a:p>
            <a:r>
              <a:rPr lang="en-US" dirty="0" smtClean="0"/>
              <a:t>Job searchers can </a:t>
            </a:r>
            <a:r>
              <a:rPr lang="en-US" dirty="0"/>
              <a:t>go to the portal and provide the prompt/search criteria </a:t>
            </a:r>
            <a:r>
              <a:rPr lang="en-US" dirty="0" smtClean="0"/>
              <a:t>which is role lookup to </a:t>
            </a:r>
            <a:r>
              <a:rPr lang="en-US" dirty="0"/>
              <a:t>search the </a:t>
            </a:r>
            <a:r>
              <a:rPr lang="en-US" dirty="0" smtClean="0"/>
              <a:t>top(n) </a:t>
            </a:r>
            <a:r>
              <a:rPr lang="en-US" dirty="0"/>
              <a:t>best </a:t>
            </a:r>
            <a:r>
              <a:rPr lang="en-US" dirty="0" smtClean="0"/>
              <a:t>JD for applying for the openings.</a:t>
            </a:r>
            <a:endParaRPr lang="en-US" dirty="0"/>
          </a:p>
          <a:p>
            <a:r>
              <a:rPr lang="en-US" dirty="0" smtClean="0"/>
              <a:t>Portal will have two links one for resume and other for Job search</a:t>
            </a:r>
            <a:endParaRPr lang="en-US" dirty="0"/>
          </a:p>
          <a:p>
            <a:r>
              <a:rPr lang="en-US" dirty="0" smtClean="0"/>
              <a:t>The portal wil</a:t>
            </a:r>
            <a:r>
              <a:rPr lang="en-US" dirty="0" smtClean="0"/>
              <a:t>l be available via GCP cloud run and the model to score the resume and job description will be available/deployed to Vertex AI for consumption.</a:t>
            </a:r>
            <a:endParaRPr lang="en-US" dirty="0"/>
          </a:p>
          <a:p>
            <a:r>
              <a:rPr lang="en-US" dirty="0" smtClean="0"/>
              <a:t>Recruiter/Job Seeker can decide how many resumes/JD they want to be displayed on the UI with highest </a:t>
            </a:r>
            <a:r>
              <a:rPr lang="en-US" dirty="0"/>
              <a:t>score </a:t>
            </a:r>
            <a:r>
              <a:rPr lang="en-US" dirty="0" smtClean="0"/>
              <a:t>resumes/JD be displayed on the top followed by rest as per ranking.</a:t>
            </a:r>
            <a:endParaRPr lang="en-US" dirty="0"/>
          </a:p>
        </p:txBody>
      </p:sp>
      <p:sp>
        <p:nvSpPr>
          <p:cNvPr id="5" name="AutoShape 4">
            <a:extLst>
              <a:ext uri="{FF2B5EF4-FFF2-40B4-BE49-F238E27FC236}">
                <a16:creationId xmlns:a16="http://schemas.microsoft.com/office/drawing/2014/main" xmlns="" id="{FA2D432D-B0CB-45AC-B122-13142BF20E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3723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B5362B-E5A6-10FA-A11F-3BBED34D0DEE}"/>
              </a:ext>
            </a:extLst>
          </p:cNvPr>
          <p:cNvSpPr/>
          <p:nvPr/>
        </p:nvSpPr>
        <p:spPr>
          <a:xfrm>
            <a:off x="1068367" y="2046215"/>
            <a:ext cx="2290439" cy="25390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Interface Layer </a:t>
            </a:r>
            <a:endParaRPr lang="en-IN" dirty="0"/>
          </a:p>
        </p:txBody>
      </p:sp>
      <p:sp>
        <p:nvSpPr>
          <p:cNvPr id="6" name="Rectangle 5">
            <a:extLst>
              <a:ext uri="{FF2B5EF4-FFF2-40B4-BE49-F238E27FC236}">
                <a16:creationId xmlns:a16="http://schemas.microsoft.com/office/drawing/2014/main" xmlns="" id="{F95DD765-3214-9419-758B-89A0626B23A9}"/>
              </a:ext>
            </a:extLst>
          </p:cNvPr>
          <p:cNvSpPr/>
          <p:nvPr/>
        </p:nvSpPr>
        <p:spPr>
          <a:xfrm>
            <a:off x="4119326" y="2046213"/>
            <a:ext cx="2290439" cy="2539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Layer</a:t>
            </a:r>
            <a:endParaRPr lang="en-IN" dirty="0"/>
          </a:p>
        </p:txBody>
      </p:sp>
      <p:sp>
        <p:nvSpPr>
          <p:cNvPr id="7" name="Rectangle 6">
            <a:extLst>
              <a:ext uri="{FF2B5EF4-FFF2-40B4-BE49-F238E27FC236}">
                <a16:creationId xmlns:a16="http://schemas.microsoft.com/office/drawing/2014/main" xmlns="" id="{A4C98CD4-FF98-8AEE-4AC7-0F256B3BFFAE}"/>
              </a:ext>
            </a:extLst>
          </p:cNvPr>
          <p:cNvSpPr/>
          <p:nvPr/>
        </p:nvSpPr>
        <p:spPr>
          <a:xfrm>
            <a:off x="7418860" y="2046212"/>
            <a:ext cx="2290439" cy="2539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Classification Layer</a:t>
            </a:r>
            <a:endParaRPr lang="en-IN" dirty="0"/>
          </a:p>
        </p:txBody>
      </p:sp>
      <p:cxnSp>
        <p:nvCxnSpPr>
          <p:cNvPr id="9" name="Straight Connector 8">
            <a:extLst>
              <a:ext uri="{FF2B5EF4-FFF2-40B4-BE49-F238E27FC236}">
                <a16:creationId xmlns:a16="http://schemas.microsoft.com/office/drawing/2014/main" xmlns="" id="{43FB83FA-F172-3A5D-B18E-771099108EA1}"/>
              </a:ext>
            </a:extLst>
          </p:cNvPr>
          <p:cNvCxnSpPr>
            <a:stCxn id="5" idx="3"/>
            <a:endCxn id="6" idx="1"/>
          </p:cNvCxnSpPr>
          <p:nvPr/>
        </p:nvCxnSpPr>
        <p:spPr>
          <a:xfrm flipV="1">
            <a:off x="3358806" y="3315720"/>
            <a:ext cx="76052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43A17B1-13B2-E1A3-07B2-D17807A5331A}"/>
              </a:ext>
            </a:extLst>
          </p:cNvPr>
          <p:cNvCxnSpPr>
            <a:cxnSpLocks/>
            <a:stCxn id="6" idx="3"/>
          </p:cNvCxnSpPr>
          <p:nvPr/>
        </p:nvCxnSpPr>
        <p:spPr>
          <a:xfrm flipV="1">
            <a:off x="6409765" y="3315718"/>
            <a:ext cx="1009095" cy="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xmlns="" id="{8FA6153C-22C3-2395-BA04-93AB2A6D0996}"/>
              </a:ext>
            </a:extLst>
          </p:cNvPr>
          <p:cNvSpPr>
            <a:spLocks noGrp="1"/>
          </p:cNvSpPr>
          <p:nvPr>
            <p:ph type="title"/>
          </p:nvPr>
        </p:nvSpPr>
        <p:spPr>
          <a:xfrm>
            <a:off x="838200" y="365125"/>
            <a:ext cx="10515600" cy="854073"/>
          </a:xfrm>
        </p:spPr>
        <p:txBody>
          <a:bodyPr>
            <a:noAutofit/>
          </a:bodyPr>
          <a:lstStyle/>
          <a:p>
            <a:r>
              <a:rPr lang="en-US" sz="3600" dirty="0">
                <a:solidFill>
                  <a:srgbClr val="FF0000"/>
                </a:solidFill>
              </a:rPr>
              <a:t>High Level </a:t>
            </a:r>
            <a:r>
              <a:rPr lang="en-US" sz="3600" dirty="0" smtClean="0">
                <a:solidFill>
                  <a:srgbClr val="FF0000"/>
                </a:solidFill>
              </a:rPr>
              <a:t>Design</a:t>
            </a:r>
            <a:endParaRPr lang="en-IN" sz="3600" dirty="0">
              <a:solidFill>
                <a:srgbClr val="FF0000"/>
              </a:solidFill>
            </a:endParaRPr>
          </a:p>
        </p:txBody>
      </p:sp>
    </p:spTree>
    <p:extLst>
      <p:ext uri="{BB962C8B-B14F-4D97-AF65-F5344CB8AC3E}">
        <p14:creationId xmlns:p14="http://schemas.microsoft.com/office/powerpoint/2010/main" val="324460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ounded Rectangle"/>
          <p:cNvSpPr/>
          <p:nvPr/>
        </p:nvSpPr>
        <p:spPr>
          <a:xfrm>
            <a:off x="3201832" y="2118102"/>
            <a:ext cx="4757836" cy="3422086"/>
          </a:xfrm>
          <a:prstGeom prst="roundRect">
            <a:avLst>
              <a:gd name="adj" fmla="val 3900"/>
            </a:avLst>
          </a:prstGeom>
          <a:solidFill>
            <a:srgbClr val="F1F1F1"/>
          </a:solidFill>
          <a:ln w="63500">
            <a:solidFill>
              <a:srgbClr val="000000"/>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56" name="Whatsapp…"/>
          <p:cNvSpPr/>
          <p:nvPr/>
        </p:nvSpPr>
        <p:spPr>
          <a:xfrm>
            <a:off x="3843703" y="3543300"/>
            <a:ext cx="635001" cy="635000"/>
          </a:xfrm>
          <a:prstGeom prst="rect">
            <a:avLst/>
          </a:prstGeom>
          <a:blipFill>
            <a:blip r:embed="rId2"/>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defRPr sz="1600" b="0">
                <a:solidFill>
                  <a:srgbClr val="FFFFFF"/>
                </a:solidFill>
                <a:latin typeface="+mn-lt"/>
                <a:ea typeface="+mn-ea"/>
                <a:cs typeface="+mn-cs"/>
                <a:sym typeface="Helvetica Neue Medium"/>
              </a:defRPr>
            </a:pPr>
            <a:r>
              <a:rPr lang="en-IN" sz="800" dirty="0" smtClean="0"/>
              <a:t> Python API</a:t>
            </a:r>
            <a:endParaRPr sz="800" dirty="0"/>
          </a:p>
        </p:txBody>
      </p:sp>
      <p:sp>
        <p:nvSpPr>
          <p:cNvPr id="157" name="Square"/>
          <p:cNvSpPr/>
          <p:nvPr/>
        </p:nvSpPr>
        <p:spPr>
          <a:xfrm>
            <a:off x="5379130" y="3016389"/>
            <a:ext cx="635001" cy="635001"/>
          </a:xfrm>
          <a:prstGeom prst="rect">
            <a:avLst/>
          </a:prstGeom>
          <a:solidFill>
            <a:schemeClr val="accent2">
              <a:hueOff val="260011"/>
              <a:satOff val="17755"/>
              <a:lumOff val="-25437"/>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58" name="Square"/>
          <p:cNvSpPr/>
          <p:nvPr/>
        </p:nvSpPr>
        <p:spPr>
          <a:xfrm>
            <a:off x="5379130" y="4099505"/>
            <a:ext cx="635001" cy="635001"/>
          </a:xfrm>
          <a:prstGeom prst="rect">
            <a:avLst/>
          </a:prstGeom>
          <a:solidFill>
            <a:schemeClr val="accent2">
              <a:hueOff val="260011"/>
              <a:satOff val="17755"/>
              <a:lumOff val="-25437"/>
            </a:schemeClr>
          </a:solidFill>
          <a:ln w="12700">
            <a:miter lim="400000"/>
          </a:ln>
        </p:spPr>
        <p:txBody>
          <a:bodyPr lIns="0" tIns="0" rIns="0" bIns="0" anchor="ctr"/>
          <a:lstStyle/>
          <a:p>
            <a:pPr algn="just">
              <a:defRPr sz="3200" b="0">
                <a:solidFill>
                  <a:srgbClr val="FFFFFF"/>
                </a:solidFill>
                <a:latin typeface="+mn-lt"/>
                <a:ea typeface="+mn-ea"/>
                <a:cs typeface="+mn-cs"/>
                <a:sym typeface="Helvetica Neue Medium"/>
              </a:defRPr>
            </a:pPr>
            <a:endParaRPr sz="1600" dirty="0"/>
          </a:p>
        </p:txBody>
      </p:sp>
      <p:sp>
        <p:nvSpPr>
          <p:cNvPr id="160" name="UserDetails…"/>
          <p:cNvSpPr txBox="1"/>
          <p:nvPr/>
        </p:nvSpPr>
        <p:spPr>
          <a:xfrm>
            <a:off x="5397951" y="3172431"/>
            <a:ext cx="588303" cy="29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1600" b="0">
                <a:solidFill>
                  <a:srgbClr val="FFFFFF"/>
                </a:solidFill>
                <a:latin typeface="+mn-lt"/>
                <a:ea typeface="+mn-ea"/>
                <a:cs typeface="+mn-cs"/>
                <a:sym typeface="Helvetica Neue Medium"/>
              </a:defRPr>
            </a:pPr>
            <a:r>
              <a:rPr lang="en-IN" sz="800" dirty="0" smtClean="0"/>
              <a:t>Tokenization</a:t>
            </a:r>
            <a:br>
              <a:rPr lang="en-IN" sz="800" dirty="0" smtClean="0"/>
            </a:br>
            <a:r>
              <a:rPr lang="en-IN" sz="800" dirty="0" smtClean="0"/>
              <a:t> </a:t>
            </a:r>
            <a:endParaRPr sz="800" dirty="0"/>
          </a:p>
        </p:txBody>
      </p:sp>
      <p:sp>
        <p:nvSpPr>
          <p:cNvPr id="161" name="StoreAudio…"/>
          <p:cNvSpPr txBox="1"/>
          <p:nvPr/>
        </p:nvSpPr>
        <p:spPr>
          <a:xfrm>
            <a:off x="5412785" y="4242847"/>
            <a:ext cx="474489" cy="29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1600" b="0">
                <a:solidFill>
                  <a:srgbClr val="FFFFFF"/>
                </a:solidFill>
                <a:latin typeface="+mn-lt"/>
                <a:ea typeface="+mn-ea"/>
                <a:cs typeface="+mn-cs"/>
                <a:sym typeface="Helvetica Neue Medium"/>
              </a:defRPr>
            </a:pPr>
            <a:r>
              <a:rPr lang="en-IN" sz="800" dirty="0" smtClean="0"/>
              <a:t>Text </a:t>
            </a:r>
          </a:p>
          <a:p>
            <a:pPr>
              <a:defRPr sz="1600" b="0">
                <a:solidFill>
                  <a:srgbClr val="FFFFFF"/>
                </a:solidFill>
                <a:latin typeface="+mn-lt"/>
                <a:ea typeface="+mn-ea"/>
                <a:cs typeface="+mn-cs"/>
                <a:sym typeface="Helvetica Neue Medium"/>
              </a:defRPr>
            </a:pPr>
            <a:r>
              <a:rPr lang="en-IN" sz="800" dirty="0" smtClean="0"/>
              <a:t>Extraction</a:t>
            </a:r>
            <a:endParaRPr sz="800" dirty="0"/>
          </a:p>
        </p:txBody>
      </p:sp>
      <p:sp>
        <p:nvSpPr>
          <p:cNvPr id="162" name="NPT-DB"/>
          <p:cNvSpPr txBox="1"/>
          <p:nvPr/>
        </p:nvSpPr>
        <p:spPr>
          <a:xfrm>
            <a:off x="6987275" y="3745681"/>
            <a:ext cx="370294" cy="174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1600" b="0">
                <a:solidFill>
                  <a:srgbClr val="FFFFFF"/>
                </a:solidFill>
                <a:latin typeface="+mn-lt"/>
                <a:ea typeface="+mn-ea"/>
                <a:cs typeface="+mn-cs"/>
                <a:sym typeface="Helvetica Neue Medium"/>
              </a:defRPr>
            </a:lvl1pPr>
          </a:lstStyle>
          <a:p>
            <a:r>
              <a:rPr sz="800" dirty="0"/>
              <a:t>NPT-DB</a:t>
            </a:r>
          </a:p>
        </p:txBody>
      </p:sp>
      <p:sp>
        <p:nvSpPr>
          <p:cNvPr id="163" name="Line"/>
          <p:cNvSpPr/>
          <p:nvPr/>
        </p:nvSpPr>
        <p:spPr>
          <a:xfrm flipH="1">
            <a:off x="1057224" y="2302545"/>
            <a:ext cx="1" cy="1315641"/>
          </a:xfrm>
          <a:prstGeom prst="line">
            <a:avLst/>
          </a:prstGeom>
          <a:ln w="63500">
            <a:solidFill>
              <a:srgbClr val="000000"/>
            </a:solidFill>
            <a:miter lim="400000"/>
            <a:tailEnd type="triangle"/>
          </a:ln>
        </p:spPr>
        <p:txBody>
          <a:bodyPr lIns="25400" tIns="25400" rIns="25400" bIns="25400" anchor="ctr"/>
          <a:lstStyle/>
          <a:p>
            <a:endParaRPr sz="900"/>
          </a:p>
        </p:txBody>
      </p:sp>
      <p:sp>
        <p:nvSpPr>
          <p:cNvPr id="164" name="Line"/>
          <p:cNvSpPr/>
          <p:nvPr/>
        </p:nvSpPr>
        <p:spPr>
          <a:xfrm>
            <a:off x="1752947" y="3860035"/>
            <a:ext cx="2097820" cy="1"/>
          </a:xfrm>
          <a:prstGeom prst="line">
            <a:avLst/>
          </a:prstGeom>
          <a:ln w="63500">
            <a:solidFill>
              <a:srgbClr val="000000"/>
            </a:solidFill>
            <a:miter lim="400000"/>
            <a:tailEnd type="triangle"/>
          </a:ln>
        </p:spPr>
        <p:txBody>
          <a:bodyPr lIns="25400" tIns="25400" rIns="25400" bIns="25400" anchor="ctr"/>
          <a:lstStyle/>
          <a:p>
            <a:endParaRPr sz="900"/>
          </a:p>
        </p:txBody>
      </p:sp>
      <p:sp>
        <p:nvSpPr>
          <p:cNvPr id="165" name="Backend-App"/>
          <p:cNvSpPr txBox="1"/>
          <p:nvPr/>
        </p:nvSpPr>
        <p:spPr>
          <a:xfrm>
            <a:off x="6655863" y="4970522"/>
            <a:ext cx="67326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dirty="0"/>
              <a:t>Backend-App</a:t>
            </a:r>
          </a:p>
        </p:txBody>
      </p:sp>
      <p:sp>
        <p:nvSpPr>
          <p:cNvPr id="167" name="Line"/>
          <p:cNvSpPr/>
          <p:nvPr/>
        </p:nvSpPr>
        <p:spPr>
          <a:xfrm>
            <a:off x="4906271" y="4397955"/>
            <a:ext cx="465924" cy="1"/>
          </a:xfrm>
          <a:prstGeom prst="line">
            <a:avLst/>
          </a:prstGeom>
          <a:ln w="63500">
            <a:solidFill>
              <a:srgbClr val="000000"/>
            </a:solidFill>
            <a:miter lim="400000"/>
            <a:tailEnd type="triangle"/>
          </a:ln>
        </p:spPr>
        <p:txBody>
          <a:bodyPr lIns="25400" tIns="25400" rIns="25400" bIns="25400" anchor="ctr"/>
          <a:lstStyle/>
          <a:p>
            <a:endParaRPr sz="900"/>
          </a:p>
        </p:txBody>
      </p:sp>
      <p:sp>
        <p:nvSpPr>
          <p:cNvPr id="168" name="Line"/>
          <p:cNvSpPr/>
          <p:nvPr/>
        </p:nvSpPr>
        <p:spPr>
          <a:xfrm>
            <a:off x="4473206" y="3869218"/>
            <a:ext cx="429819" cy="1"/>
          </a:xfrm>
          <a:prstGeom prst="line">
            <a:avLst/>
          </a:prstGeom>
          <a:ln w="63500">
            <a:solidFill>
              <a:srgbClr val="000000"/>
            </a:solidFill>
            <a:miter lim="400000"/>
          </a:ln>
        </p:spPr>
        <p:txBody>
          <a:bodyPr lIns="25400" tIns="25400" rIns="25400" bIns="25400" anchor="ctr"/>
          <a:lstStyle/>
          <a:p>
            <a:endParaRPr sz="900"/>
          </a:p>
        </p:txBody>
      </p:sp>
      <p:sp>
        <p:nvSpPr>
          <p:cNvPr id="170" name="Line"/>
          <p:cNvSpPr/>
          <p:nvPr/>
        </p:nvSpPr>
        <p:spPr>
          <a:xfrm flipV="1">
            <a:off x="4892986" y="3852603"/>
            <a:ext cx="1" cy="549872"/>
          </a:xfrm>
          <a:prstGeom prst="line">
            <a:avLst/>
          </a:prstGeom>
          <a:ln w="63500">
            <a:solidFill>
              <a:srgbClr val="000000"/>
            </a:solidFill>
            <a:miter lim="400000"/>
          </a:ln>
        </p:spPr>
        <p:txBody>
          <a:bodyPr lIns="25400" tIns="25400" rIns="25400" bIns="25400" anchor="ctr"/>
          <a:lstStyle/>
          <a:p>
            <a:endParaRPr sz="900"/>
          </a:p>
        </p:txBody>
      </p:sp>
      <p:sp>
        <p:nvSpPr>
          <p:cNvPr id="171" name="Line"/>
          <p:cNvSpPr/>
          <p:nvPr/>
        </p:nvSpPr>
        <p:spPr>
          <a:xfrm>
            <a:off x="6460213" y="3837535"/>
            <a:ext cx="465924" cy="1"/>
          </a:xfrm>
          <a:prstGeom prst="line">
            <a:avLst/>
          </a:prstGeom>
          <a:ln w="63500">
            <a:solidFill>
              <a:srgbClr val="000000"/>
            </a:solidFill>
            <a:miter lim="400000"/>
            <a:tailEnd type="triangle"/>
          </a:ln>
        </p:spPr>
        <p:txBody>
          <a:bodyPr lIns="25400" tIns="25400" rIns="25400" bIns="25400" anchor="ctr"/>
          <a:lstStyle/>
          <a:p>
            <a:endParaRPr sz="900"/>
          </a:p>
        </p:txBody>
      </p:sp>
      <p:sp>
        <p:nvSpPr>
          <p:cNvPr id="173" name="Line"/>
          <p:cNvSpPr/>
          <p:nvPr/>
        </p:nvSpPr>
        <p:spPr>
          <a:xfrm>
            <a:off x="6021065" y="3321189"/>
            <a:ext cx="429820" cy="1"/>
          </a:xfrm>
          <a:prstGeom prst="line">
            <a:avLst/>
          </a:prstGeom>
          <a:ln w="63500">
            <a:solidFill>
              <a:srgbClr val="000000"/>
            </a:solidFill>
            <a:miter lim="400000"/>
          </a:ln>
        </p:spPr>
        <p:txBody>
          <a:bodyPr lIns="25400" tIns="25400" rIns="25400" bIns="25400" anchor="ctr"/>
          <a:lstStyle/>
          <a:p>
            <a:endParaRPr sz="900"/>
          </a:p>
        </p:txBody>
      </p:sp>
      <p:sp>
        <p:nvSpPr>
          <p:cNvPr id="174" name="Line"/>
          <p:cNvSpPr/>
          <p:nvPr/>
        </p:nvSpPr>
        <p:spPr>
          <a:xfrm flipV="1">
            <a:off x="6454933" y="3313533"/>
            <a:ext cx="1" cy="549872"/>
          </a:xfrm>
          <a:prstGeom prst="line">
            <a:avLst/>
          </a:prstGeom>
          <a:ln w="63500">
            <a:solidFill>
              <a:srgbClr val="000000"/>
            </a:solidFill>
            <a:miter lim="400000"/>
          </a:ln>
        </p:spPr>
        <p:txBody>
          <a:bodyPr lIns="25400" tIns="25400" rIns="25400" bIns="25400" anchor="ctr"/>
          <a:lstStyle/>
          <a:p>
            <a:endParaRPr sz="900"/>
          </a:p>
        </p:txBody>
      </p:sp>
      <p:sp>
        <p:nvSpPr>
          <p:cNvPr id="176" name="Whatsapp user interacts with bot…"/>
          <p:cNvSpPr/>
          <p:nvPr/>
        </p:nvSpPr>
        <p:spPr>
          <a:xfrm>
            <a:off x="8477268" y="2118101"/>
            <a:ext cx="3319395" cy="3328193"/>
          </a:xfrm>
          <a:prstGeom prst="roundRect">
            <a:avLst>
              <a:gd name="adj" fmla="val 4334"/>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250031" indent="-250031">
              <a:buSzPct val="100000"/>
              <a:buAutoNum type="arabicPeriod"/>
              <a:defRPr sz="2700" b="0">
                <a:latin typeface="Avenir Next Regular"/>
                <a:ea typeface="Avenir Next Regular"/>
                <a:cs typeface="Avenir Next Regular"/>
                <a:sym typeface="Avenir Next Regular"/>
              </a:defRPr>
            </a:pPr>
            <a:r>
              <a:rPr lang="en-IN" sz="1600" dirty="0" smtClean="0"/>
              <a:t>Recruiter/Job Seeker logs in the portal and performs a search for resume/JD role.</a:t>
            </a:r>
            <a:endParaRPr sz="1600" dirty="0"/>
          </a:p>
          <a:p>
            <a:pPr marL="250031" indent="-250031">
              <a:buSzPct val="100000"/>
              <a:buAutoNum type="arabicPeriod"/>
              <a:defRPr sz="2700" b="0">
                <a:latin typeface="Avenir Next Regular"/>
                <a:ea typeface="Avenir Next Regular"/>
                <a:cs typeface="Avenir Next Regular"/>
                <a:sym typeface="Avenir Next Regular"/>
              </a:defRPr>
            </a:pPr>
            <a:r>
              <a:rPr lang="en-IN" sz="1600" dirty="0" smtClean="0"/>
              <a:t>Flask API is calle</a:t>
            </a:r>
            <a:r>
              <a:rPr lang="en-IN" sz="1600" dirty="0" smtClean="0"/>
              <a:t>d in backend.</a:t>
            </a:r>
          </a:p>
          <a:p>
            <a:pPr marL="250031" indent="-250031">
              <a:buSzPct val="100000"/>
              <a:buAutoNum type="arabicPeriod"/>
              <a:defRPr sz="2700" b="0">
                <a:latin typeface="Avenir Next Regular"/>
                <a:ea typeface="Avenir Next Regular"/>
                <a:cs typeface="Avenir Next Regular"/>
                <a:sym typeface="Avenir Next Regular"/>
              </a:defRPr>
            </a:pPr>
            <a:r>
              <a:rPr lang="en-IN" sz="1600" dirty="0" smtClean="0"/>
              <a:t>Python library is used for text extraction from doc and pdf.</a:t>
            </a:r>
          </a:p>
          <a:p>
            <a:pPr marL="250031" indent="-250031">
              <a:buSzPct val="100000"/>
              <a:buAutoNum type="arabicPeriod"/>
              <a:defRPr sz="2700" b="0">
                <a:latin typeface="Avenir Next Regular"/>
                <a:ea typeface="Avenir Next Regular"/>
                <a:cs typeface="Avenir Next Regular"/>
                <a:sym typeface="Avenir Next Regular"/>
              </a:defRPr>
            </a:pPr>
            <a:r>
              <a:rPr lang="en-IN" sz="1600" dirty="0" smtClean="0"/>
              <a:t>Tokenize the document text and prompt text.</a:t>
            </a:r>
          </a:p>
          <a:p>
            <a:pPr marL="250031" indent="-250031">
              <a:buSzPct val="100000"/>
              <a:buAutoNum type="arabicPeriod"/>
              <a:defRPr sz="2700" b="0">
                <a:latin typeface="Avenir Next Regular"/>
                <a:ea typeface="Avenir Next Regular"/>
                <a:cs typeface="Avenir Next Regular"/>
                <a:sym typeface="Avenir Next Regular"/>
              </a:defRPr>
            </a:pPr>
            <a:r>
              <a:rPr lang="en-IN" sz="1600" dirty="0" smtClean="0"/>
              <a:t>Compare the tokenized text from resume/JD and prompt.</a:t>
            </a:r>
          </a:p>
          <a:p>
            <a:pPr marL="250031" indent="-250031">
              <a:buSzPct val="100000"/>
              <a:buAutoNum type="arabicPeriod"/>
              <a:defRPr sz="2700" b="0">
                <a:latin typeface="Avenir Next Regular"/>
                <a:ea typeface="Avenir Next Regular"/>
                <a:cs typeface="Avenir Next Regular"/>
                <a:sym typeface="Avenir Next Regular"/>
              </a:defRPr>
            </a:pPr>
            <a:r>
              <a:rPr lang="en-IN" sz="1600" dirty="0" smtClean="0"/>
              <a:t>Score the document and send the score in descending order with highest being first to portal</a:t>
            </a:r>
            <a:endParaRPr sz="1600" dirty="0"/>
          </a:p>
        </p:txBody>
      </p:sp>
      <p:sp>
        <p:nvSpPr>
          <p:cNvPr id="178" name="1. WhatsApp user"/>
          <p:cNvSpPr txBox="1"/>
          <p:nvPr/>
        </p:nvSpPr>
        <p:spPr>
          <a:xfrm>
            <a:off x="1440818" y="1889834"/>
            <a:ext cx="1450718" cy="228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2300" b="0"/>
            </a:lvl1pPr>
          </a:lstStyle>
          <a:p>
            <a:r>
              <a:rPr sz="1150" dirty="0"/>
              <a:t>1. </a:t>
            </a:r>
            <a:r>
              <a:rPr lang="en-IN" sz="1150" dirty="0" smtClean="0"/>
              <a:t>Recruiter/Job Seeker</a:t>
            </a:r>
            <a:endParaRPr sz="1150" dirty="0"/>
          </a:p>
        </p:txBody>
      </p:sp>
      <p:sp>
        <p:nvSpPr>
          <p:cNvPr id="179" name="http - webhook"/>
          <p:cNvSpPr txBox="1"/>
          <p:nvPr/>
        </p:nvSpPr>
        <p:spPr>
          <a:xfrm>
            <a:off x="1955148" y="3623499"/>
            <a:ext cx="581891" cy="228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2300" b="0"/>
            </a:lvl1pPr>
          </a:lstStyle>
          <a:p>
            <a:r>
              <a:rPr lang="en-IN" sz="1150" dirty="0" smtClean="0"/>
              <a:t>Flask call</a:t>
            </a:r>
            <a:endParaRPr sz="1150" dirty="0"/>
          </a:p>
        </p:txBody>
      </p:sp>
      <p:sp>
        <p:nvSpPr>
          <p:cNvPr id="180" name="2. sandbox"/>
          <p:cNvSpPr txBox="1"/>
          <p:nvPr/>
        </p:nvSpPr>
        <p:spPr>
          <a:xfrm>
            <a:off x="853405" y="4099505"/>
            <a:ext cx="51361" cy="228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2300" b="0"/>
            </a:lvl1pPr>
          </a:lstStyle>
          <a:p>
            <a:endParaRPr sz="1150" dirty="0"/>
          </a:p>
        </p:txBody>
      </p:sp>
      <p:sp>
        <p:nvSpPr>
          <p:cNvPr id="181" name="http"/>
          <p:cNvSpPr txBox="1"/>
          <p:nvPr/>
        </p:nvSpPr>
        <p:spPr>
          <a:xfrm>
            <a:off x="4519420" y="3655249"/>
            <a:ext cx="304571" cy="228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2300" b="0"/>
            </a:lvl1pPr>
          </a:lstStyle>
          <a:p>
            <a:r>
              <a:rPr sz="1150"/>
              <a:t>http</a:t>
            </a:r>
          </a:p>
        </p:txBody>
      </p:sp>
      <p:sp>
        <p:nvSpPr>
          <p:cNvPr id="182" name="3"/>
          <p:cNvSpPr txBox="1"/>
          <p:nvPr/>
        </p:nvSpPr>
        <p:spPr>
          <a:xfrm>
            <a:off x="3511201" y="3623499"/>
            <a:ext cx="126638" cy="228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2300" b="0"/>
            </a:lvl1pPr>
          </a:lstStyle>
          <a:p>
            <a:r>
              <a:rPr sz="1150"/>
              <a:t>3</a:t>
            </a:r>
          </a:p>
        </p:txBody>
      </p:sp>
      <p:sp>
        <p:nvSpPr>
          <p:cNvPr id="183" name="4"/>
          <p:cNvSpPr txBox="1"/>
          <p:nvPr/>
        </p:nvSpPr>
        <p:spPr>
          <a:xfrm>
            <a:off x="6659864" y="3822866"/>
            <a:ext cx="126638" cy="228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2300" b="0"/>
            </a:lvl1pPr>
          </a:lstStyle>
          <a:p>
            <a:r>
              <a:rPr sz="1150"/>
              <a:t>4</a:t>
            </a:r>
          </a:p>
        </p:txBody>
      </p:sp>
      <p:sp>
        <p:nvSpPr>
          <p:cNvPr id="185" name="audio/ogg"/>
          <p:cNvSpPr txBox="1"/>
          <p:nvPr/>
        </p:nvSpPr>
        <p:spPr>
          <a:xfrm>
            <a:off x="6786502" y="4188737"/>
            <a:ext cx="490519" cy="228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2300" b="0"/>
            </a:lvl1pPr>
          </a:lstStyle>
          <a:p>
            <a:r>
              <a:rPr lang="en-IN" sz="1150" dirty="0" smtClean="0"/>
              <a:t>Scoring</a:t>
            </a:r>
            <a:endParaRPr sz="1150" dirty="0"/>
          </a:p>
        </p:txBody>
      </p:sp>
      <p:sp>
        <p:nvSpPr>
          <p:cNvPr id="186" name="sends “hi”…"/>
          <p:cNvSpPr txBox="1"/>
          <p:nvPr/>
        </p:nvSpPr>
        <p:spPr>
          <a:xfrm>
            <a:off x="95391" y="2524656"/>
            <a:ext cx="1090862" cy="405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sz="2300" b="0"/>
            </a:pPr>
            <a:r>
              <a:rPr sz="1150" dirty="0"/>
              <a:t>sends </a:t>
            </a:r>
            <a:r>
              <a:rPr lang="en-IN" sz="1150" dirty="0" smtClean="0"/>
              <a:t>prompt</a:t>
            </a:r>
            <a:r>
              <a:rPr sz="1150" dirty="0" smtClean="0"/>
              <a:t> </a:t>
            </a:r>
            <a:endParaRPr sz="1150" dirty="0"/>
          </a:p>
          <a:p>
            <a:pPr>
              <a:defRPr sz="2300" b="0"/>
            </a:pPr>
            <a:r>
              <a:rPr lang="en-IN" sz="1150" dirty="0" smtClean="0"/>
              <a:t>M</a:t>
            </a:r>
            <a:r>
              <a:rPr sz="1150" dirty="0" smtClean="0"/>
              <a:t>message</a:t>
            </a:r>
            <a:r>
              <a:rPr lang="en-IN" sz="1150" dirty="0" smtClean="0"/>
              <a:t> UI </a:t>
            </a:r>
            <a:endParaRPr sz="1150" dirty="0"/>
          </a:p>
        </p:txBody>
      </p:sp>
      <p:sp>
        <p:nvSpPr>
          <p:cNvPr id="36" name="Title 1">
            <a:extLst>
              <a:ext uri="{FF2B5EF4-FFF2-40B4-BE49-F238E27FC236}">
                <a16:creationId xmlns:a16="http://schemas.microsoft.com/office/drawing/2014/main" xmlns="" id="{08613252-496A-4E52-8245-C04C48651FA4}"/>
              </a:ext>
            </a:extLst>
          </p:cNvPr>
          <p:cNvSpPr txBox="1">
            <a:spLocks/>
          </p:cNvSpPr>
          <p:nvPr/>
        </p:nvSpPr>
        <p:spPr>
          <a:xfrm>
            <a:off x="838200" y="365125"/>
            <a:ext cx="10515600" cy="629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smtClean="0">
                <a:solidFill>
                  <a:srgbClr val="FF0000"/>
                </a:solidFill>
              </a:rPr>
              <a:t>Best Resume Match- </a:t>
            </a:r>
            <a:r>
              <a:rPr lang="en-US" sz="3200" dirty="0">
                <a:solidFill>
                  <a:srgbClr val="FF0000"/>
                </a:solidFill>
              </a:rPr>
              <a:t>Architecture</a:t>
            </a:r>
            <a:endParaRPr lang="en-IN" sz="3200" dirty="0">
              <a:solidFill>
                <a:srgbClr val="FF0000"/>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79" y="1432344"/>
            <a:ext cx="919451" cy="86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506" y="3615579"/>
            <a:ext cx="1456168" cy="627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Line"/>
          <p:cNvSpPr/>
          <p:nvPr/>
        </p:nvSpPr>
        <p:spPr>
          <a:xfrm flipH="1" flipV="1">
            <a:off x="5660620" y="3633131"/>
            <a:ext cx="1910" cy="470345"/>
          </a:xfrm>
          <a:prstGeom prst="line">
            <a:avLst/>
          </a:prstGeom>
          <a:ln w="63500">
            <a:solidFill>
              <a:srgbClr val="000000"/>
            </a:solidFill>
            <a:miter lim="400000"/>
            <a:tailEnd type="triangle"/>
          </a:ln>
        </p:spPr>
        <p:txBody>
          <a:bodyPr lIns="25400" tIns="25400" rIns="25400" bIns="25400" anchor="ctr"/>
          <a:lstStyle/>
          <a:p>
            <a:endParaRPr sz="900"/>
          </a:p>
        </p:txBody>
      </p:sp>
      <p:sp>
        <p:nvSpPr>
          <p:cNvPr id="41" name="Square"/>
          <p:cNvSpPr/>
          <p:nvPr/>
        </p:nvSpPr>
        <p:spPr>
          <a:xfrm>
            <a:off x="6926137" y="3535102"/>
            <a:ext cx="814179" cy="635001"/>
          </a:xfrm>
          <a:prstGeom prst="rect">
            <a:avLst/>
          </a:prstGeom>
          <a:solidFill>
            <a:schemeClr val="accent2">
              <a:hueOff val="260011"/>
              <a:satOff val="17755"/>
              <a:lumOff val="-25437"/>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42" name="UserDetails…"/>
          <p:cNvSpPr txBox="1"/>
          <p:nvPr/>
        </p:nvSpPr>
        <p:spPr>
          <a:xfrm>
            <a:off x="6958194" y="3719544"/>
            <a:ext cx="782265" cy="29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1600" b="0">
                <a:solidFill>
                  <a:srgbClr val="FFFFFF"/>
                </a:solidFill>
                <a:latin typeface="+mn-lt"/>
                <a:ea typeface="+mn-ea"/>
                <a:cs typeface="+mn-cs"/>
                <a:sym typeface="Helvetica Neue Medium"/>
              </a:defRPr>
            </a:pPr>
            <a:r>
              <a:rPr lang="en-IN" sz="800" dirty="0" smtClean="0"/>
              <a:t>Cosine Similarity/</a:t>
            </a:r>
            <a:br>
              <a:rPr lang="en-IN" sz="800" dirty="0" smtClean="0"/>
            </a:br>
            <a:r>
              <a:rPr lang="en-IN" sz="800" dirty="0" smtClean="0"/>
              <a:t>Fuzzy Prediction</a:t>
            </a:r>
            <a:endParaRPr sz="800" dirty="0"/>
          </a:p>
        </p:txBody>
      </p:sp>
      <p:sp>
        <p:nvSpPr>
          <p:cNvPr id="43" name="Line"/>
          <p:cNvSpPr/>
          <p:nvPr/>
        </p:nvSpPr>
        <p:spPr>
          <a:xfrm flipH="1" flipV="1">
            <a:off x="4161203" y="4170103"/>
            <a:ext cx="0" cy="800419"/>
          </a:xfrm>
          <a:prstGeom prst="line">
            <a:avLst/>
          </a:prstGeom>
          <a:ln w="63500">
            <a:solidFill>
              <a:srgbClr val="000000"/>
            </a:solidFill>
            <a:miter lim="400000"/>
            <a:tailEnd type="triangle"/>
          </a:ln>
        </p:spPr>
        <p:txBody>
          <a:bodyPr lIns="25400" tIns="25400" rIns="25400" bIns="25400" anchor="ctr"/>
          <a:lstStyle/>
          <a:p>
            <a:endParaRPr sz="900"/>
          </a:p>
        </p:txBody>
      </p:sp>
      <p:sp>
        <p:nvSpPr>
          <p:cNvPr id="44" name="Line"/>
          <p:cNvSpPr/>
          <p:nvPr/>
        </p:nvSpPr>
        <p:spPr>
          <a:xfrm flipV="1">
            <a:off x="1274483" y="2302545"/>
            <a:ext cx="23371" cy="1294834"/>
          </a:xfrm>
          <a:prstGeom prst="line">
            <a:avLst/>
          </a:prstGeom>
          <a:ln w="63500">
            <a:solidFill>
              <a:srgbClr val="000000"/>
            </a:solidFill>
            <a:miter lim="400000"/>
            <a:tailEnd type="triangle"/>
          </a:ln>
        </p:spPr>
        <p:txBody>
          <a:bodyPr lIns="25400" tIns="25400" rIns="25400" bIns="25400" anchor="ctr"/>
          <a:lstStyle/>
          <a:p>
            <a:endParaRPr sz="900"/>
          </a:p>
        </p:txBody>
      </p:sp>
      <p:sp>
        <p:nvSpPr>
          <p:cNvPr id="45" name="Line"/>
          <p:cNvSpPr/>
          <p:nvPr/>
        </p:nvSpPr>
        <p:spPr>
          <a:xfrm>
            <a:off x="7313263" y="4213639"/>
            <a:ext cx="0" cy="756883"/>
          </a:xfrm>
          <a:prstGeom prst="line">
            <a:avLst/>
          </a:prstGeom>
          <a:ln w="63500">
            <a:solidFill>
              <a:srgbClr val="000000"/>
            </a:solidFill>
            <a:miter lim="400000"/>
          </a:ln>
        </p:spPr>
        <p:txBody>
          <a:bodyPr lIns="25400" tIns="25400" rIns="25400" bIns="25400" anchor="ctr"/>
          <a:lstStyle/>
          <a:p>
            <a:endParaRPr sz="900"/>
          </a:p>
        </p:txBody>
      </p:sp>
      <p:sp>
        <p:nvSpPr>
          <p:cNvPr id="46" name="Line"/>
          <p:cNvSpPr/>
          <p:nvPr/>
        </p:nvSpPr>
        <p:spPr>
          <a:xfrm>
            <a:off x="4161203" y="4970522"/>
            <a:ext cx="3152060" cy="0"/>
          </a:xfrm>
          <a:prstGeom prst="line">
            <a:avLst/>
          </a:prstGeom>
          <a:ln w="63500">
            <a:solidFill>
              <a:srgbClr val="000000"/>
            </a:solidFill>
            <a:miter lim="400000"/>
          </a:ln>
        </p:spPr>
        <p:txBody>
          <a:bodyPr lIns="25400" tIns="25400" rIns="25400" bIns="25400" anchor="ctr"/>
          <a:lstStyle/>
          <a:p>
            <a:endParaRPr sz="900"/>
          </a:p>
        </p:txBody>
      </p:sp>
      <p:sp>
        <p:nvSpPr>
          <p:cNvPr id="47" name="Line"/>
          <p:cNvSpPr/>
          <p:nvPr/>
        </p:nvSpPr>
        <p:spPr>
          <a:xfrm flipH="1">
            <a:off x="1897673" y="4127540"/>
            <a:ext cx="1740166" cy="0"/>
          </a:xfrm>
          <a:prstGeom prst="line">
            <a:avLst/>
          </a:prstGeom>
          <a:ln w="63500">
            <a:solidFill>
              <a:srgbClr val="000000"/>
            </a:solidFill>
            <a:miter lim="400000"/>
            <a:tailEnd type="triangle"/>
          </a:ln>
        </p:spPr>
        <p:txBody>
          <a:bodyPr lIns="25400" tIns="25400" rIns="25400" bIns="25400" anchor="ctr"/>
          <a:lstStyle/>
          <a:p>
            <a:endParaRPr sz="900"/>
          </a:p>
        </p:txBody>
      </p:sp>
    </p:spTree>
    <p:extLst>
      <p:ext uri="{BB962C8B-B14F-4D97-AF65-F5344CB8AC3E}">
        <p14:creationId xmlns:p14="http://schemas.microsoft.com/office/powerpoint/2010/main" val="369708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1. Whatsapp channel gives ease-of-use.…"/>
          <p:cNvSpPr txBox="1">
            <a:spLocks noGrp="1"/>
          </p:cNvSpPr>
          <p:nvPr>
            <p:ph type="subTitle" idx="1"/>
          </p:nvPr>
        </p:nvSpPr>
        <p:spPr>
          <a:xfrm>
            <a:off x="638464" y="1586753"/>
            <a:ext cx="10414001" cy="4201711"/>
          </a:xfrm>
          <a:prstGeom prst="rect">
            <a:avLst/>
          </a:prstGeom>
        </p:spPr>
        <p:txBody>
          <a:bodyPr>
            <a:normAutofit/>
          </a:bodyPr>
          <a:lstStyle/>
          <a:p>
            <a:pPr marL="514350" indent="-514350" algn="l" defTabSz="321945">
              <a:buFont typeface="+mj-lt"/>
              <a:buAutoNum type="arabicPeriod"/>
              <a:defRPr sz="5694"/>
            </a:pPr>
            <a:r>
              <a:rPr lang="en-IN" sz="2800" dirty="0" smtClean="0"/>
              <a:t>As a recruiter it is difficult to go through all the resumes hence this model can score all the resumes based on the required prompt shared by them and showcase only the desired resumes </a:t>
            </a:r>
            <a:br>
              <a:rPr lang="en-IN" sz="2800" dirty="0" smtClean="0"/>
            </a:br>
            <a:endParaRPr sz="2800" dirty="0"/>
          </a:p>
          <a:p>
            <a:pPr marL="514350" indent="-514350" algn="l" defTabSz="321945">
              <a:buFont typeface="+mj-lt"/>
              <a:buAutoNum type="arabicPeriod"/>
              <a:defRPr sz="5694"/>
            </a:pPr>
            <a:r>
              <a:rPr lang="en-IN" sz="2800" dirty="0" smtClean="0"/>
              <a:t>As a Job Seeker its difficult to search the required role from the huge collection of Job Openings hence this model can list the top rated job opening/description based on the role searched for provided as a prompt to the model.</a:t>
            </a:r>
            <a:endParaRPr sz="2800" dirty="0"/>
          </a:p>
          <a:p>
            <a:pPr algn="l" defTabSz="321945">
              <a:defRPr sz="5694"/>
            </a:pPr>
            <a:endParaRPr dirty="0"/>
          </a:p>
        </p:txBody>
      </p:sp>
      <p:sp>
        <p:nvSpPr>
          <p:cNvPr id="6" name="Title 1">
            <a:extLst>
              <a:ext uri="{FF2B5EF4-FFF2-40B4-BE49-F238E27FC236}">
                <a16:creationId xmlns:a16="http://schemas.microsoft.com/office/drawing/2014/main" xmlns="" id="{BE4FAAF7-9294-4907-82D1-38752DCBDDCA}"/>
              </a:ext>
            </a:extLst>
          </p:cNvPr>
          <p:cNvSpPr txBox="1">
            <a:spLocks/>
          </p:cNvSpPr>
          <p:nvPr/>
        </p:nvSpPr>
        <p:spPr>
          <a:xfrm>
            <a:off x="838200" y="365125"/>
            <a:ext cx="10515600" cy="629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solidFill>
                  <a:srgbClr val="FF0000"/>
                </a:solidFill>
              </a:rPr>
              <a:t>Resume Best Match </a:t>
            </a:r>
            <a:r>
              <a:rPr lang="en-US" sz="3600" dirty="0">
                <a:solidFill>
                  <a:srgbClr val="FF0000"/>
                </a:solidFill>
              </a:rPr>
              <a:t>- Benefits</a:t>
            </a:r>
            <a:endParaRPr lang="en-IN" sz="36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284</Words>
  <Application>Microsoft Office PowerPoint</Application>
  <PresentationFormat>Custom</PresentationFormat>
  <Paragraphs>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Hackathon 2024: Resume Best Match </vt:lpstr>
      <vt:lpstr>High level Requirements and insights</vt:lpstr>
      <vt:lpstr>High Level Design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Pronunciation</dc:title>
  <dc:creator>Thota, Kamalakar</dc:creator>
  <cp:lastModifiedBy>HP</cp:lastModifiedBy>
  <cp:revision>55</cp:revision>
  <dcterms:created xsi:type="dcterms:W3CDTF">2022-05-14T12:16:30Z</dcterms:created>
  <dcterms:modified xsi:type="dcterms:W3CDTF">2024-03-17T10:16:22Z</dcterms:modified>
</cp:coreProperties>
</file>