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7nkvzlpSbP6YnygIliZcY52D4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669312"/>
            <a:ext cx="9144000" cy="184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FF0000"/>
                </a:solidFill>
              </a:rPr>
              <a:t>Hackathon 2025: Smarter Reconciliation and </a:t>
            </a:r>
            <a:r>
              <a:rPr lang="en-US" sz="4400" dirty="0" err="1">
                <a:solidFill>
                  <a:srgbClr val="FF0000"/>
                </a:solidFill>
              </a:rPr>
              <a:t>Anomoly</a:t>
            </a:r>
            <a:r>
              <a:rPr lang="en-US" sz="4400" dirty="0">
                <a:solidFill>
                  <a:srgbClr val="FF0000"/>
                </a:solidFill>
              </a:rPr>
              <a:t> Detection Using GenAI</a:t>
            </a:r>
            <a:br>
              <a:rPr lang="en-US" sz="4800" dirty="0"/>
            </a:br>
            <a:endParaRPr sz="4800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3999" y="3131130"/>
            <a:ext cx="8364279" cy="112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High level Design Approach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cxnSp>
        <p:nvCxnSpPr>
          <p:cNvPr id="86" name="Google Shape;86;p1"/>
          <p:cNvCxnSpPr/>
          <p:nvPr/>
        </p:nvCxnSpPr>
        <p:spPr>
          <a:xfrm>
            <a:off x="1622521" y="2804777"/>
            <a:ext cx="8486679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High level Requirements and insights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129553"/>
            <a:ext cx="10515600" cy="504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Agent or Customer can go to UI portal and upload the csv data.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try to find the </a:t>
            </a:r>
            <a:r>
              <a:rPr lang="en-US" dirty="0" err="1"/>
              <a:t>Anomoly</a:t>
            </a:r>
            <a:r>
              <a:rPr lang="en-US" dirty="0"/>
              <a:t> , pass the below data payload.</a:t>
            </a:r>
          </a:p>
          <a:p>
            <a:pPr marL="457200">
              <a:buNone/>
            </a:pP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  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file_path":"data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/test_data.csv",</a:t>
            </a:r>
            <a:endParaRPr lang="en-I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>
              <a:buNone/>
            </a:pP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  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key_columns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": ["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Company","Account","AU","Currency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"],</a:t>
            </a:r>
            <a:endParaRPr lang="en-I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>
              <a:buNone/>
            </a:pP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  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criteria_columns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": ["GL 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Balance","IHub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Balance"],</a:t>
            </a:r>
            <a:endParaRPr lang="en-I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>
              <a:buNone/>
            </a:pP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   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derived_columns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": ["Balance Difference"],</a:t>
            </a:r>
            <a:endParaRPr lang="en-I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>
              <a:buNone/>
            </a:pP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   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historic_columns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": ["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Account","Secondary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Account","Primary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Account"],</a:t>
            </a:r>
            <a:endParaRPr lang="en-I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>
              <a:buNone/>
            </a:pP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   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date_columns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": ["As of Date"],</a:t>
            </a:r>
            <a:endParaRPr lang="en-I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222222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  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usecase_id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": "IHub"</a:t>
            </a:r>
            <a:endParaRPr lang="en-I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try to remediate the </a:t>
            </a:r>
            <a:r>
              <a:rPr lang="en-US" dirty="0" err="1"/>
              <a:t>Anomoly</a:t>
            </a:r>
            <a:r>
              <a:rPr lang="en-US" dirty="0"/>
              <a:t> or send the notification to Agen for remediate the </a:t>
            </a:r>
            <a:r>
              <a:rPr lang="en-US" dirty="0" err="1"/>
              <a:t>Anomoly</a:t>
            </a:r>
            <a:r>
              <a:rPr lang="en-US" dirty="0"/>
              <a:t> , pass the below data payload</a:t>
            </a:r>
          </a:p>
          <a:p>
            <a:pPr marL="457200">
              <a:buNone/>
            </a:pP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file_path":"data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/catalyst/test_anomaly_testcases_catalyst.csv",</a:t>
            </a:r>
            <a:endParaRPr lang="en-I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>
              <a:buNone/>
            </a:pP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   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key_columns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": ["TRADEID"],</a:t>
            </a:r>
            <a:endParaRPr lang="en-I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>
              <a:buNone/>
            </a:pP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   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criteria_columns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": ["INVENTORY","CUSIP","TRADE_DATE","SETTLE_DATE","BUY_SELL","PRICE"],</a:t>
            </a:r>
            <a:endParaRPr lang="en-I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>
              <a:buNone/>
            </a:pP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   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historic_columns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": ["INVENTORY","CUSIP"],</a:t>
            </a:r>
            <a:endParaRPr lang="en-I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457200">
              <a:buNone/>
            </a:pP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    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date_columns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": ["RECONDATE"],</a:t>
            </a:r>
            <a:endParaRPr lang="en-IN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   "</a:t>
            </a:r>
            <a:r>
              <a:rPr lang="en-US" sz="1800" dirty="0" err="1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usecase_id</a:t>
            </a:r>
            <a:r>
              <a:rPr lang="en-US" sz="1800" dirty="0">
                <a:solidFill>
                  <a:srgbClr val="222222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 Unicode MS"/>
                <a:cs typeface="Arial Unicode MS"/>
              </a:rPr>
              <a:t>": "CATALYST"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Once AI model will process the data . It will send the result.csv on UI page. Which can be download by Agent or customer to remediate it the </a:t>
            </a:r>
            <a:r>
              <a:rPr lang="en-US" dirty="0" err="1"/>
              <a:t>Anomoly</a:t>
            </a:r>
            <a:r>
              <a:rPr lang="en-US" dirty="0"/>
              <a:t> or get the </a:t>
            </a:r>
            <a:r>
              <a:rPr lang="en-US" dirty="0" err="1"/>
              <a:t>Anomoly</a:t>
            </a:r>
            <a:r>
              <a:rPr lang="en-US" dirty="0"/>
              <a:t> data..</a:t>
            </a:r>
            <a:endParaRPr dirty="0"/>
          </a:p>
        </p:txBody>
      </p:sp>
      <p:sp>
        <p:nvSpPr>
          <p:cNvPr id="93" name="Google Shape;93;p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1068367" y="2046215"/>
            <a:ext cx="2290439" cy="2539013"/>
          </a:xfrm>
          <a:prstGeom prst="rect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 Interface Layer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4119326" y="2046213"/>
            <a:ext cx="2290439" cy="253901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Layer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7418860" y="2046212"/>
            <a:ext cx="2290439" cy="253901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Classification Layer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3"/>
          <p:cNvCxnSpPr>
            <a:stCxn id="98" idx="3"/>
            <a:endCxn id="99" idx="1"/>
          </p:cNvCxnSpPr>
          <p:nvPr/>
        </p:nvCxnSpPr>
        <p:spPr>
          <a:xfrm>
            <a:off x="3358806" y="3315721"/>
            <a:ext cx="76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" name="Google Shape;102;p3"/>
          <p:cNvCxnSpPr>
            <a:stCxn id="99" idx="3"/>
          </p:cNvCxnSpPr>
          <p:nvPr/>
        </p:nvCxnSpPr>
        <p:spPr>
          <a:xfrm>
            <a:off x="6409765" y="3315720"/>
            <a:ext cx="100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5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High Level Design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2646388" y="1432345"/>
            <a:ext cx="8783610" cy="5060530"/>
          </a:xfrm>
          <a:prstGeom prst="roundRect">
            <a:avLst>
              <a:gd name="adj" fmla="val 3900"/>
            </a:avLst>
          </a:prstGeom>
          <a:solidFill>
            <a:srgbClr val="F1F1F1"/>
          </a:solidFill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3163730" y="3050714"/>
            <a:ext cx="962472" cy="17969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000" b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  API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4971001" y="3002249"/>
            <a:ext cx="977443" cy="755212"/>
          </a:xfrm>
          <a:prstGeom prst="rect">
            <a:avLst/>
          </a:prstGeom>
          <a:solidFill>
            <a:srgbClr val="9A4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984621" y="3970258"/>
            <a:ext cx="962472" cy="755212"/>
          </a:xfrm>
          <a:prstGeom prst="rect">
            <a:avLst/>
          </a:prstGeom>
          <a:solidFill>
            <a:srgbClr val="9A4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/>
        </p:nvSpPr>
        <p:spPr>
          <a:xfrm flipH="1">
            <a:off x="5127607" y="3113043"/>
            <a:ext cx="458729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1000" b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IHUB</a:t>
            </a:r>
            <a:br>
              <a:rPr lang="en-US" sz="800" b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 b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/>
        </p:nvSpPr>
        <p:spPr>
          <a:xfrm flipH="1">
            <a:off x="5115649" y="4214938"/>
            <a:ext cx="599716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Catalyst</a:t>
            </a:r>
            <a:endParaRPr sz="1000" dirty="0"/>
          </a:p>
        </p:txBody>
      </p:sp>
      <p:sp>
        <p:nvSpPr>
          <p:cNvPr id="114" name="Google Shape;114;p4"/>
          <p:cNvSpPr txBox="1"/>
          <p:nvPr/>
        </p:nvSpPr>
        <p:spPr>
          <a:xfrm>
            <a:off x="6987275" y="3745681"/>
            <a:ext cx="370294" cy="17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NPT-DB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 flipH="1">
            <a:off x="1057224" y="2302545"/>
            <a:ext cx="1" cy="1315641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16" name="Google Shape;116;p4"/>
          <p:cNvCxnSpPr>
            <a:cxnSpLocks/>
          </p:cNvCxnSpPr>
          <p:nvPr/>
        </p:nvCxnSpPr>
        <p:spPr>
          <a:xfrm>
            <a:off x="1752947" y="3860035"/>
            <a:ext cx="1403287" cy="765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25" name="Google Shape;125;p4"/>
          <p:cNvSpPr txBox="1"/>
          <p:nvPr/>
        </p:nvSpPr>
        <p:spPr>
          <a:xfrm>
            <a:off x="1440818" y="1889834"/>
            <a:ext cx="744705" cy="22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11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1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955148" y="3623499"/>
            <a:ext cx="581891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 API</a:t>
            </a:r>
            <a:endParaRPr sz="115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853405" y="4099505"/>
            <a:ext cx="51361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659864" y="3822866"/>
            <a:ext cx="12663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6786502" y="4188737"/>
            <a:ext cx="490519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Scoring</a:t>
            </a:r>
            <a:endParaRPr sz="115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95391" y="2524656"/>
            <a:ext cx="1090862" cy="405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prompt 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Mmessage UI 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838200" y="365125"/>
            <a:ext cx="10515600" cy="633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Smarter Reconciliation and </a:t>
            </a:r>
            <a:r>
              <a:rPr lang="en-US" sz="3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Anomoly</a:t>
            </a: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Detection Using GenAI Architecture</a:t>
            </a:r>
            <a:endParaRPr sz="3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279" y="1432344"/>
            <a:ext cx="919451" cy="867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/>
          <p:nvPr/>
        </p:nvSpPr>
        <p:spPr>
          <a:xfrm>
            <a:off x="6548808" y="3032632"/>
            <a:ext cx="1956297" cy="1764336"/>
          </a:xfrm>
          <a:prstGeom prst="rect">
            <a:avLst/>
          </a:prstGeom>
          <a:solidFill>
            <a:srgbClr val="9A4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DDB7BA-08A0-0B02-A461-3F5058354349}"/>
              </a:ext>
            </a:extLst>
          </p:cNvPr>
          <p:cNvSpPr/>
          <p:nvPr/>
        </p:nvSpPr>
        <p:spPr>
          <a:xfrm>
            <a:off x="329609" y="3535102"/>
            <a:ext cx="1625396" cy="1551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0C61D-E450-E706-64C0-BD254C77E9A3}"/>
              </a:ext>
            </a:extLst>
          </p:cNvPr>
          <p:cNvSpPr/>
          <p:nvPr/>
        </p:nvSpPr>
        <p:spPr>
          <a:xfrm>
            <a:off x="601279" y="3822866"/>
            <a:ext cx="1141630" cy="194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File Location</a:t>
            </a:r>
            <a:endParaRPr lang="en-IN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942024-AC26-566C-81F1-DA88DF771C1D}"/>
              </a:ext>
            </a:extLst>
          </p:cNvPr>
          <p:cNvSpPr/>
          <p:nvPr/>
        </p:nvSpPr>
        <p:spPr>
          <a:xfrm>
            <a:off x="601280" y="4223393"/>
            <a:ext cx="1141630" cy="398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Request Payload</a:t>
            </a:r>
            <a:endParaRPr lang="en-IN" sz="1000" dirty="0"/>
          </a:p>
        </p:txBody>
      </p:sp>
      <p:cxnSp>
        <p:nvCxnSpPr>
          <p:cNvPr id="5" name="Google Shape;116;p4">
            <a:extLst>
              <a:ext uri="{FF2B5EF4-FFF2-40B4-BE49-F238E27FC236}">
                <a16:creationId xmlns:a16="http://schemas.microsoft.com/office/drawing/2014/main" id="{54AAAC5E-9397-A45B-DFE6-ABC64AF0800E}"/>
              </a:ext>
            </a:extLst>
          </p:cNvPr>
          <p:cNvCxnSpPr>
            <a:cxnSpLocks/>
          </p:cNvCxnSpPr>
          <p:nvPr/>
        </p:nvCxnSpPr>
        <p:spPr>
          <a:xfrm flipV="1">
            <a:off x="4105874" y="3199202"/>
            <a:ext cx="900426" cy="424297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7" name="Google Shape;116;p4">
            <a:extLst>
              <a:ext uri="{FF2B5EF4-FFF2-40B4-BE49-F238E27FC236}">
                <a16:creationId xmlns:a16="http://schemas.microsoft.com/office/drawing/2014/main" id="{D6ABD3F8-885A-2FB5-9260-807470C05D5E}"/>
              </a:ext>
            </a:extLst>
          </p:cNvPr>
          <p:cNvCxnSpPr>
            <a:cxnSpLocks/>
          </p:cNvCxnSpPr>
          <p:nvPr/>
        </p:nvCxnSpPr>
        <p:spPr>
          <a:xfrm>
            <a:off x="4109342" y="3880816"/>
            <a:ext cx="896958" cy="457638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E67443-122B-299D-0217-3B8DD476BFCC}"/>
              </a:ext>
            </a:extLst>
          </p:cNvPr>
          <p:cNvSpPr/>
          <p:nvPr/>
        </p:nvSpPr>
        <p:spPr>
          <a:xfrm>
            <a:off x="7591676" y="3668652"/>
            <a:ext cx="593014" cy="3436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LLM</a:t>
            </a:r>
            <a:endParaRPr lang="en-IN" sz="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E8E2E5-9558-8958-6E60-A56C9C3AE46F}"/>
              </a:ext>
            </a:extLst>
          </p:cNvPr>
          <p:cNvSpPr/>
          <p:nvPr/>
        </p:nvSpPr>
        <p:spPr>
          <a:xfrm>
            <a:off x="6793852" y="3668653"/>
            <a:ext cx="593014" cy="3436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AutoEncoder</a:t>
            </a:r>
            <a:endParaRPr lang="en-IN" sz="900" dirty="0"/>
          </a:p>
        </p:txBody>
      </p:sp>
      <p:cxnSp>
        <p:nvCxnSpPr>
          <p:cNvPr id="12" name="Google Shape;116;p4">
            <a:extLst>
              <a:ext uri="{FF2B5EF4-FFF2-40B4-BE49-F238E27FC236}">
                <a16:creationId xmlns:a16="http://schemas.microsoft.com/office/drawing/2014/main" id="{49B6DCD6-DDC4-0892-05C3-829B6E6C4759}"/>
              </a:ext>
            </a:extLst>
          </p:cNvPr>
          <p:cNvCxnSpPr>
            <a:cxnSpLocks/>
          </p:cNvCxnSpPr>
          <p:nvPr/>
        </p:nvCxnSpPr>
        <p:spPr>
          <a:xfrm>
            <a:off x="5958795" y="3296231"/>
            <a:ext cx="590013" cy="44945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4" name="Google Shape;116;p4">
            <a:extLst>
              <a:ext uri="{FF2B5EF4-FFF2-40B4-BE49-F238E27FC236}">
                <a16:creationId xmlns:a16="http://schemas.microsoft.com/office/drawing/2014/main" id="{13AD19A4-11AA-BD57-A8AB-A02F124E659B}"/>
              </a:ext>
            </a:extLst>
          </p:cNvPr>
          <p:cNvCxnSpPr>
            <a:cxnSpLocks/>
          </p:cNvCxnSpPr>
          <p:nvPr/>
        </p:nvCxnSpPr>
        <p:spPr>
          <a:xfrm flipV="1">
            <a:off x="5947093" y="4091727"/>
            <a:ext cx="607283" cy="40200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EB1B5A-9623-E542-B3DB-0DBADAA5A9CE}"/>
              </a:ext>
            </a:extLst>
          </p:cNvPr>
          <p:cNvSpPr txBox="1"/>
          <p:nvPr/>
        </p:nvSpPr>
        <p:spPr>
          <a:xfrm>
            <a:off x="6711994" y="3199202"/>
            <a:ext cx="1425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Engine MS</a:t>
            </a:r>
            <a:endParaRPr lang="en-IN" dirty="0"/>
          </a:p>
        </p:txBody>
      </p:sp>
      <p:sp>
        <p:nvSpPr>
          <p:cNvPr id="20" name="Google Shape;110;p4">
            <a:extLst>
              <a:ext uri="{FF2B5EF4-FFF2-40B4-BE49-F238E27FC236}">
                <a16:creationId xmlns:a16="http://schemas.microsoft.com/office/drawing/2014/main" id="{254F08C6-486B-D130-8812-FB11D63D3E38}"/>
              </a:ext>
            </a:extLst>
          </p:cNvPr>
          <p:cNvSpPr/>
          <p:nvPr/>
        </p:nvSpPr>
        <p:spPr>
          <a:xfrm>
            <a:off x="9004111" y="3368075"/>
            <a:ext cx="977443" cy="755212"/>
          </a:xfrm>
          <a:prstGeom prst="rect">
            <a:avLst/>
          </a:prstGeom>
          <a:solidFill>
            <a:srgbClr val="9A4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NLP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116;p4">
            <a:extLst>
              <a:ext uri="{FF2B5EF4-FFF2-40B4-BE49-F238E27FC236}">
                <a16:creationId xmlns:a16="http://schemas.microsoft.com/office/drawing/2014/main" id="{8D862563-AE91-3183-426F-2932D9162B4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505105" y="3737590"/>
            <a:ext cx="499006" cy="8091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3" name="Google Shape;116;p4">
            <a:extLst>
              <a:ext uri="{FF2B5EF4-FFF2-40B4-BE49-F238E27FC236}">
                <a16:creationId xmlns:a16="http://schemas.microsoft.com/office/drawing/2014/main" id="{6AF65E61-940B-8F67-3469-3AF6A8AF2F8C}"/>
              </a:ext>
            </a:extLst>
          </p:cNvPr>
          <p:cNvCxnSpPr>
            <a:cxnSpLocks/>
          </p:cNvCxnSpPr>
          <p:nvPr/>
        </p:nvCxnSpPr>
        <p:spPr>
          <a:xfrm>
            <a:off x="9970968" y="3729998"/>
            <a:ext cx="576530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6" name="Google Shape;123;p4">
            <a:extLst>
              <a:ext uri="{FF2B5EF4-FFF2-40B4-BE49-F238E27FC236}">
                <a16:creationId xmlns:a16="http://schemas.microsoft.com/office/drawing/2014/main" id="{7E19AD53-7E45-A417-6DDA-A34923B31CFA}"/>
              </a:ext>
            </a:extLst>
          </p:cNvPr>
          <p:cNvCxnSpPr>
            <a:cxnSpLocks/>
          </p:cNvCxnSpPr>
          <p:nvPr/>
        </p:nvCxnSpPr>
        <p:spPr>
          <a:xfrm flipV="1">
            <a:off x="10526233" y="3727087"/>
            <a:ext cx="0" cy="1243435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9" name="Google Shape;123;p4">
            <a:extLst>
              <a:ext uri="{FF2B5EF4-FFF2-40B4-BE49-F238E27FC236}">
                <a16:creationId xmlns:a16="http://schemas.microsoft.com/office/drawing/2014/main" id="{8378BA9A-2BC7-3488-8328-E76488243B9A}"/>
              </a:ext>
            </a:extLst>
          </p:cNvPr>
          <p:cNvCxnSpPr>
            <a:cxnSpLocks/>
          </p:cNvCxnSpPr>
          <p:nvPr/>
        </p:nvCxnSpPr>
        <p:spPr>
          <a:xfrm>
            <a:off x="8899451" y="5019633"/>
            <a:ext cx="2169042" cy="0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4" name="Google Shape;123;p4">
            <a:extLst>
              <a:ext uri="{FF2B5EF4-FFF2-40B4-BE49-F238E27FC236}">
                <a16:creationId xmlns:a16="http://schemas.microsoft.com/office/drawing/2014/main" id="{C0BC2155-F3DE-C420-3CFE-541236A05E33}"/>
              </a:ext>
            </a:extLst>
          </p:cNvPr>
          <p:cNvCxnSpPr>
            <a:cxnSpLocks/>
          </p:cNvCxnSpPr>
          <p:nvPr/>
        </p:nvCxnSpPr>
        <p:spPr>
          <a:xfrm flipV="1">
            <a:off x="8920716" y="5019633"/>
            <a:ext cx="0" cy="653687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6" name="Google Shape;123;p4">
            <a:extLst>
              <a:ext uri="{FF2B5EF4-FFF2-40B4-BE49-F238E27FC236}">
                <a16:creationId xmlns:a16="http://schemas.microsoft.com/office/drawing/2014/main" id="{E4664FCE-9DEB-63BC-3960-9A62F0202E4E}"/>
              </a:ext>
            </a:extLst>
          </p:cNvPr>
          <p:cNvCxnSpPr>
            <a:cxnSpLocks/>
          </p:cNvCxnSpPr>
          <p:nvPr/>
        </p:nvCxnSpPr>
        <p:spPr>
          <a:xfrm flipV="1">
            <a:off x="11068493" y="4970522"/>
            <a:ext cx="0" cy="715617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9" name="Google Shape;110;p4">
            <a:extLst>
              <a:ext uri="{FF2B5EF4-FFF2-40B4-BE49-F238E27FC236}">
                <a16:creationId xmlns:a16="http://schemas.microsoft.com/office/drawing/2014/main" id="{9713F2AD-5FFC-0BC6-F02B-288777AF4F48}"/>
              </a:ext>
            </a:extLst>
          </p:cNvPr>
          <p:cNvSpPr/>
          <p:nvPr/>
        </p:nvSpPr>
        <p:spPr>
          <a:xfrm>
            <a:off x="8568169" y="5673320"/>
            <a:ext cx="977443" cy="755212"/>
          </a:xfrm>
          <a:prstGeom prst="rect">
            <a:avLst/>
          </a:prstGeom>
          <a:solidFill>
            <a:srgbClr val="9A4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Email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10;p4">
            <a:extLst>
              <a:ext uri="{FF2B5EF4-FFF2-40B4-BE49-F238E27FC236}">
                <a16:creationId xmlns:a16="http://schemas.microsoft.com/office/drawing/2014/main" id="{1C9F3A32-B1EF-83A5-CE32-84FBA58F3309}"/>
              </a:ext>
            </a:extLst>
          </p:cNvPr>
          <p:cNvSpPr/>
          <p:nvPr/>
        </p:nvSpPr>
        <p:spPr>
          <a:xfrm>
            <a:off x="10259233" y="5686139"/>
            <a:ext cx="977443" cy="755212"/>
          </a:xfrm>
          <a:prstGeom prst="rect">
            <a:avLst/>
          </a:prstGeom>
          <a:solidFill>
            <a:srgbClr val="9A4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Jira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123;p4">
            <a:extLst>
              <a:ext uri="{FF2B5EF4-FFF2-40B4-BE49-F238E27FC236}">
                <a16:creationId xmlns:a16="http://schemas.microsoft.com/office/drawing/2014/main" id="{FF8B462C-56DE-DD91-BD50-49416FBDC639}"/>
              </a:ext>
            </a:extLst>
          </p:cNvPr>
          <p:cNvCxnSpPr>
            <a:cxnSpLocks/>
          </p:cNvCxnSpPr>
          <p:nvPr/>
        </p:nvCxnSpPr>
        <p:spPr>
          <a:xfrm flipV="1">
            <a:off x="2537039" y="4894821"/>
            <a:ext cx="7989194" cy="75701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5" name="Google Shape;116;p4">
            <a:extLst>
              <a:ext uri="{FF2B5EF4-FFF2-40B4-BE49-F238E27FC236}">
                <a16:creationId xmlns:a16="http://schemas.microsoft.com/office/drawing/2014/main" id="{F71A8BA4-B95D-7B96-32DA-D50271192624}"/>
              </a:ext>
            </a:extLst>
          </p:cNvPr>
          <p:cNvCxnSpPr>
            <a:cxnSpLocks/>
          </p:cNvCxnSpPr>
          <p:nvPr/>
        </p:nvCxnSpPr>
        <p:spPr>
          <a:xfrm flipH="1">
            <a:off x="1965637" y="4970522"/>
            <a:ext cx="659487" cy="8268"/>
          </a:xfrm>
          <a:prstGeom prst="straightConnector1">
            <a:avLst/>
          </a:prstGeom>
          <a:noFill/>
          <a:ln w="63500" cap="flat" cmpd="sng">
            <a:solidFill>
              <a:srgbClr val="00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subTitle" idx="1"/>
          </p:nvPr>
        </p:nvSpPr>
        <p:spPr>
          <a:xfrm>
            <a:off x="638464" y="1586753"/>
            <a:ext cx="10414001" cy="42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dirty="0"/>
              <a:t>As an Agent or end user can pass the all the history data and current data . On basis of reading all the history data and pattern find the </a:t>
            </a:r>
            <a:r>
              <a:rPr lang="en-US" sz="2800" dirty="0" err="1"/>
              <a:t>anomoly</a:t>
            </a:r>
            <a:r>
              <a:rPr lang="en-US" sz="2800" dirty="0"/>
              <a:t> and comments , which will help to Agent or customer to get the mismatch data.</a:t>
            </a:r>
            <a:br>
              <a:rPr lang="en-US" sz="2800" dirty="0"/>
            </a:br>
            <a:endParaRPr sz="28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dirty="0"/>
              <a:t>Catalyst Reconciliation scenario will help to remediate the anomaly  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55" name="Google Shape;155;p5"/>
          <p:cNvSpPr txBox="1"/>
          <p:nvPr/>
        </p:nvSpPr>
        <p:spPr>
          <a:xfrm>
            <a:off x="838200" y="365125"/>
            <a:ext cx="10515600" cy="62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Smarter Reconciliation and </a:t>
            </a:r>
            <a:r>
              <a:rPr lang="en-US" sz="3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Anomoly</a:t>
            </a:r>
            <a:r>
              <a:rPr lang="en-US" sz="3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Detection Using GenAI- Benefits</a:t>
            </a:r>
            <a:endParaRPr sz="3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396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Hackathon 2025: Smarter Reconciliation and Anomoly Detection Using GenAI </vt:lpstr>
      <vt:lpstr>High level Requirements and insights</vt:lpstr>
      <vt:lpstr>High Level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Thota, Kamalakar</dc:creator>
  <cp:lastModifiedBy>varun singh</cp:lastModifiedBy>
  <cp:revision>11</cp:revision>
  <dcterms:created xsi:type="dcterms:W3CDTF">2022-05-14T12:16:30Z</dcterms:created>
  <dcterms:modified xsi:type="dcterms:W3CDTF">2025-03-26T13:08:33Z</dcterms:modified>
</cp:coreProperties>
</file>