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9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94029"/>
            <a:ext cx="6109970" cy="79575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latin typeface="Calibri"/>
                <a:cs typeface="Calibri"/>
              </a:rPr>
              <a:t>TITLE:</a:t>
            </a:r>
            <a:r>
              <a:rPr sz="1350" b="1" spc="10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-SMART</a:t>
            </a:r>
            <a:r>
              <a:rPr sz="1350" b="1" spc="8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DUSTBIN</a:t>
            </a:r>
            <a:r>
              <a:rPr sz="1350" b="1" spc="40" dirty="0">
                <a:latin typeface="Calibri"/>
                <a:cs typeface="Calibri"/>
              </a:rPr>
              <a:t> </a:t>
            </a:r>
            <a:endParaRPr lang="en-IN" sz="1350" b="1" spc="10" dirty="0">
              <a:latin typeface="Calibri"/>
              <a:cs typeface="Calibri"/>
            </a:endParaRPr>
          </a:p>
          <a:p>
            <a:pPr marR="2540" algn="ctr">
              <a:lnSpc>
                <a:spcPct val="100000"/>
              </a:lnSpc>
              <a:spcBef>
                <a:spcPts val="130"/>
              </a:spcBef>
            </a:pPr>
            <a:endParaRPr lang="en-IN" sz="1350" b="1" spc="10">
              <a:latin typeface="Calibri"/>
              <a:cs typeface="Calibri"/>
            </a:endParaRPr>
          </a:p>
          <a:p>
            <a:pPr marR="2540" algn="ctr">
              <a:lnSpc>
                <a:spcPct val="100000"/>
              </a:lnSpc>
              <a:spcBef>
                <a:spcPts val="1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200" b="1" dirty="0">
                <a:latin typeface="Times New Roman"/>
                <a:cs typeface="Times New Roman"/>
              </a:rPr>
              <a:t>Abstract: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10300"/>
              </a:lnSpc>
              <a:spcBef>
                <a:spcPts val="695"/>
              </a:spcBef>
            </a:pPr>
            <a:r>
              <a:rPr sz="1200" spc="10" dirty="0">
                <a:latin typeface="Calibri"/>
                <a:cs typeface="Calibri"/>
              </a:rPr>
              <a:t>As </a:t>
            </a:r>
            <a:r>
              <a:rPr sz="1200" spc="5" dirty="0">
                <a:latin typeface="Calibri"/>
                <a:cs typeface="Calibri"/>
              </a:rPr>
              <a:t>there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5" dirty="0">
                <a:latin typeface="Calibri"/>
                <a:cs typeface="Calibri"/>
              </a:rPr>
              <a:t>quick increment </a:t>
            </a:r>
            <a:r>
              <a:rPr sz="1200" spc="10" dirty="0">
                <a:latin typeface="Calibri"/>
                <a:cs typeface="Calibri"/>
              </a:rPr>
              <a:t>in the </a:t>
            </a:r>
            <a:r>
              <a:rPr sz="1200" dirty="0">
                <a:latin typeface="Calibri"/>
                <a:cs typeface="Calibri"/>
              </a:rPr>
              <a:t>current </a:t>
            </a:r>
            <a:r>
              <a:rPr sz="1200" spc="10" dirty="0">
                <a:latin typeface="Calibri"/>
                <a:cs typeface="Calibri"/>
              </a:rPr>
              <a:t>populace </a:t>
            </a:r>
            <a:r>
              <a:rPr sz="1200" spc="5" dirty="0">
                <a:latin typeface="Calibri"/>
                <a:cs typeface="Calibri"/>
              </a:rPr>
              <a:t>squander </a:t>
            </a:r>
            <a:r>
              <a:rPr sz="1200" spc="10" dirty="0">
                <a:latin typeface="Calibri"/>
                <a:cs typeface="Calibri"/>
              </a:rPr>
              <a:t>the board </a:t>
            </a:r>
            <a:r>
              <a:rPr sz="1200" spc="15" dirty="0">
                <a:latin typeface="Calibri"/>
                <a:cs typeface="Calibri"/>
              </a:rPr>
              <a:t>has </a:t>
            </a:r>
            <a:r>
              <a:rPr sz="1200" dirty="0">
                <a:latin typeface="Calibri"/>
                <a:cs typeface="Calibri"/>
              </a:rPr>
              <a:t>become </a:t>
            </a:r>
            <a:r>
              <a:rPr sz="1200" spc="-30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significant </a:t>
            </a:r>
            <a:r>
              <a:rPr sz="1200" spc="10" dirty="0">
                <a:latin typeface="Calibri"/>
                <a:cs typeface="Calibri"/>
              </a:rPr>
              <a:t>issue in the </a:t>
            </a:r>
            <a:r>
              <a:rPr sz="1200" dirty="0">
                <a:latin typeface="Calibri"/>
                <a:cs typeface="Calibri"/>
              </a:rPr>
              <a:t>current </a:t>
            </a:r>
            <a:r>
              <a:rPr sz="1200" spc="5" dirty="0">
                <a:latin typeface="Calibri"/>
                <a:cs typeface="Calibri"/>
              </a:rPr>
              <a:t>world. </a:t>
            </a:r>
            <a:r>
              <a:rPr sz="1200" spc="-10" dirty="0">
                <a:latin typeface="Calibri"/>
                <a:cs typeface="Calibri"/>
              </a:rPr>
              <a:t>So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15" dirty="0">
                <a:latin typeface="Calibri"/>
                <a:cs typeface="Calibri"/>
              </a:rPr>
              <a:t>this </a:t>
            </a:r>
            <a:r>
              <a:rPr sz="1200" spc="10" dirty="0">
                <a:latin typeface="Calibri"/>
                <a:cs typeface="Calibri"/>
              </a:rPr>
              <a:t>paper </a:t>
            </a: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spc="5" dirty="0">
                <a:latin typeface="Calibri"/>
                <a:cs typeface="Calibri"/>
              </a:rPr>
              <a:t>are </a:t>
            </a:r>
            <a:r>
              <a:rPr sz="1200" spc="10" dirty="0">
                <a:latin typeface="Calibri"/>
                <a:cs typeface="Calibri"/>
              </a:rPr>
              <a:t>proposed </a:t>
            </a:r>
            <a:r>
              <a:rPr sz="1200" spc="15" dirty="0">
                <a:latin typeface="Calibri"/>
                <a:cs typeface="Calibri"/>
              </a:rPr>
              <a:t>another </a:t>
            </a:r>
            <a:r>
              <a:rPr sz="1200" spc="5" dirty="0">
                <a:latin typeface="Calibri"/>
                <a:cs typeface="Calibri"/>
              </a:rPr>
              <a:t>arrangement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squander </a:t>
            </a:r>
            <a:r>
              <a:rPr sz="1200" spc="10" dirty="0">
                <a:latin typeface="Calibri"/>
                <a:cs typeface="Calibri"/>
              </a:rPr>
              <a:t>the board </a:t>
            </a:r>
            <a:r>
              <a:rPr sz="1200" spc="15" dirty="0">
                <a:latin typeface="Calibri"/>
                <a:cs typeface="Calibri"/>
              </a:rPr>
              <a:t>utilizing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15" dirty="0">
                <a:latin typeface="Calibri"/>
                <a:cs typeface="Calibri"/>
              </a:rPr>
              <a:t>android </a:t>
            </a:r>
            <a:r>
              <a:rPr sz="1200" spc="5" dirty="0">
                <a:latin typeface="Calibri"/>
                <a:cs typeface="Calibri"/>
              </a:rPr>
              <a:t>versatile application </a:t>
            </a:r>
            <a:r>
              <a:rPr sz="1200" dirty="0">
                <a:latin typeface="Calibri"/>
                <a:cs typeface="Calibri"/>
              </a:rPr>
              <a:t>with </a:t>
            </a:r>
            <a:r>
              <a:rPr sz="1200" spc="25" dirty="0">
                <a:latin typeface="Calibri"/>
                <a:cs typeface="Calibri"/>
              </a:rPr>
              <a:t>Bluetooth </a:t>
            </a:r>
            <a:r>
              <a:rPr sz="1200" dirty="0">
                <a:latin typeface="Calibri"/>
                <a:cs typeface="Calibri"/>
              </a:rPr>
              <a:t>empowered </a:t>
            </a:r>
            <a:r>
              <a:rPr sz="1200" spc="-20" dirty="0">
                <a:latin typeface="Calibri"/>
                <a:cs typeface="Calibri"/>
              </a:rPr>
              <a:t>keen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dustbin.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This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android</a:t>
            </a:r>
            <a:r>
              <a:rPr sz="1200" spc="-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application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controlled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bot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through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lines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drawn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floor.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Generally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the 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lines </a:t>
            </a:r>
            <a:r>
              <a:rPr sz="1200" spc="5" dirty="0">
                <a:latin typeface="Calibri"/>
                <a:cs typeface="Calibri"/>
              </a:rPr>
              <a:t>are predefined </a:t>
            </a:r>
            <a:r>
              <a:rPr sz="1200" spc="10" dirty="0">
                <a:latin typeface="Calibri"/>
                <a:cs typeface="Calibri"/>
              </a:rPr>
              <a:t>all </a:t>
            </a:r>
            <a:r>
              <a:rPr sz="1200" spc="5" dirty="0">
                <a:latin typeface="Calibri"/>
                <a:cs typeface="Calibri"/>
              </a:rPr>
              <a:t>through </a:t>
            </a:r>
            <a:r>
              <a:rPr sz="1200" spc="10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way. </a:t>
            </a:r>
            <a:r>
              <a:rPr sz="1200" spc="10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predefined </a:t>
            </a:r>
            <a:r>
              <a:rPr sz="1200" dirty="0">
                <a:latin typeface="Calibri"/>
                <a:cs typeface="Calibri"/>
              </a:rPr>
              <a:t>ways </a:t>
            </a:r>
            <a:r>
              <a:rPr sz="1200" spc="5" dirty="0">
                <a:latin typeface="Calibri"/>
                <a:cs typeface="Calibri"/>
              </a:rPr>
              <a:t>may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5" dirty="0">
                <a:latin typeface="Calibri"/>
                <a:cs typeface="Calibri"/>
              </a:rPr>
              <a:t>white </a:t>
            </a:r>
            <a:r>
              <a:rPr sz="1200" spc="15" dirty="0">
                <a:latin typeface="Calibri"/>
                <a:cs typeface="Calibri"/>
              </a:rPr>
              <a:t>line </a:t>
            </a:r>
            <a:r>
              <a:rPr sz="1200" spc="10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dark </a:t>
            </a:r>
            <a:r>
              <a:rPr sz="1200" spc="-10" dirty="0">
                <a:latin typeface="Calibri"/>
                <a:cs typeface="Calibri"/>
              </a:rPr>
              <a:t>surface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or </a:t>
            </a:r>
            <a:r>
              <a:rPr sz="1200" spc="15" dirty="0">
                <a:latin typeface="Calibri"/>
                <a:cs typeface="Calibri"/>
              </a:rPr>
              <a:t>bad habit </a:t>
            </a:r>
            <a:r>
              <a:rPr sz="1200" dirty="0">
                <a:latin typeface="Calibri"/>
                <a:cs typeface="Calibri"/>
              </a:rPr>
              <a:t>- </a:t>
            </a:r>
            <a:r>
              <a:rPr sz="1200" spc="5" dirty="0">
                <a:latin typeface="Calibri"/>
                <a:cs typeface="Calibri"/>
              </a:rPr>
              <a:t>versa. </a:t>
            </a:r>
            <a:r>
              <a:rPr sz="1200" spc="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keen </a:t>
            </a:r>
            <a:r>
              <a:rPr sz="1200" spc="15" dirty="0">
                <a:latin typeface="Calibri"/>
                <a:cs typeface="Calibri"/>
              </a:rPr>
              <a:t>dustbin </a:t>
            </a:r>
            <a:r>
              <a:rPr sz="1200" spc="10" dirty="0">
                <a:latin typeface="Calibri"/>
                <a:cs typeface="Calibri"/>
              </a:rPr>
              <a:t>identifies an </a:t>
            </a:r>
            <a:r>
              <a:rPr sz="1200" spc="15" dirty="0">
                <a:latin typeface="Calibri"/>
                <a:cs typeface="Calibri"/>
              </a:rPr>
              <a:t>individual utilizing </a:t>
            </a:r>
            <a:r>
              <a:rPr sz="1200" dirty="0">
                <a:latin typeface="Calibri"/>
                <a:cs typeface="Calibri"/>
              </a:rPr>
              <a:t>IR </a:t>
            </a:r>
            <a:r>
              <a:rPr sz="1200" spc="5" dirty="0">
                <a:latin typeface="Calibri"/>
                <a:cs typeface="Calibri"/>
              </a:rPr>
              <a:t>sensor, </a:t>
            </a:r>
            <a:r>
              <a:rPr sz="1200" spc="10" dirty="0">
                <a:latin typeface="Calibri"/>
                <a:cs typeface="Calibri"/>
              </a:rPr>
              <a:t>if individual </a:t>
            </a:r>
            <a:r>
              <a:rPr sz="1200" spc="-20" dirty="0">
                <a:latin typeface="Calibri"/>
                <a:cs typeface="Calibri"/>
              </a:rPr>
              <a:t>is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distinguished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consequently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will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open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top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dustbin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off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that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moves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away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dustbin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will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consequently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top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dustbin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utilizing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stepper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engine.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It 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likewise </a:t>
            </a:r>
            <a:r>
              <a:rPr sz="1200" spc="10" dirty="0">
                <a:latin typeface="Calibri"/>
                <a:cs typeface="Calibri"/>
              </a:rPr>
              <a:t>have the </a:t>
            </a:r>
            <a:r>
              <a:rPr sz="1200" spc="15" dirty="0">
                <a:latin typeface="Calibri"/>
                <a:cs typeface="Calibri"/>
              </a:rPr>
              <a:t>option </a:t>
            </a:r>
            <a:r>
              <a:rPr sz="1200" spc="5" dirty="0">
                <a:latin typeface="Calibri"/>
                <a:cs typeface="Calibri"/>
              </a:rPr>
              <a:t>to </a:t>
            </a:r>
            <a:r>
              <a:rPr sz="1200" spc="10" dirty="0">
                <a:latin typeface="Calibri"/>
                <a:cs typeface="Calibri"/>
              </a:rPr>
              <a:t>identify sum of </a:t>
            </a:r>
            <a:r>
              <a:rPr sz="1200" spc="5" dirty="0">
                <a:latin typeface="Calibri"/>
                <a:cs typeface="Calibri"/>
              </a:rPr>
              <a:t>trash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5" dirty="0">
                <a:latin typeface="Calibri"/>
                <a:cs typeface="Calibri"/>
              </a:rPr>
              <a:t>smell present </a:t>
            </a:r>
            <a:r>
              <a:rPr sz="1200" spc="10" dirty="0">
                <a:latin typeface="Calibri"/>
                <a:cs typeface="Calibri"/>
              </a:rPr>
              <a:t>in the </a:t>
            </a:r>
            <a:r>
              <a:rPr sz="1200" spc="15" dirty="0">
                <a:latin typeface="Calibri"/>
                <a:cs typeface="Calibri"/>
              </a:rPr>
              <a:t>dustbin </a:t>
            </a:r>
            <a:r>
              <a:rPr sz="1200" spc="-5" dirty="0">
                <a:latin typeface="Calibri"/>
                <a:cs typeface="Calibri"/>
              </a:rPr>
              <a:t>utilizing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sensors. </a:t>
            </a:r>
            <a:r>
              <a:rPr sz="1200" spc="10" dirty="0">
                <a:latin typeface="Calibri"/>
                <a:cs typeface="Calibri"/>
              </a:rPr>
              <a:t>Assuming </a:t>
            </a:r>
            <a:r>
              <a:rPr sz="1200" spc="15" dirty="0">
                <a:latin typeface="Calibri"/>
                <a:cs typeface="Calibri"/>
              </a:rPr>
              <a:t>any one </a:t>
            </a:r>
            <a:r>
              <a:rPr sz="1200" spc="10" dirty="0">
                <a:latin typeface="Calibri"/>
                <a:cs typeface="Calibri"/>
              </a:rPr>
              <a:t>of these things </a:t>
            </a:r>
            <a:r>
              <a:rPr sz="1200" spc="5" dirty="0">
                <a:latin typeface="Calibri"/>
                <a:cs typeface="Calibri"/>
              </a:rPr>
              <a:t>arrived </a:t>
            </a:r>
            <a:r>
              <a:rPr sz="1200" spc="10" dirty="0">
                <a:latin typeface="Calibri"/>
                <a:cs typeface="Calibri"/>
              </a:rPr>
              <a:t>at the limit, it </a:t>
            </a:r>
            <a:r>
              <a:rPr sz="1200" spc="5" dirty="0">
                <a:latin typeface="Calibri"/>
                <a:cs typeface="Calibri"/>
              </a:rPr>
              <a:t>will </a:t>
            </a:r>
            <a:r>
              <a:rPr sz="1200" spc="10" dirty="0">
                <a:latin typeface="Calibri"/>
                <a:cs typeface="Calibri"/>
              </a:rPr>
              <a:t>consequently </a:t>
            </a:r>
            <a:r>
              <a:rPr sz="1200" dirty="0">
                <a:latin typeface="Calibri"/>
                <a:cs typeface="Calibri"/>
              </a:rPr>
              <a:t>make </a:t>
            </a:r>
            <a:r>
              <a:rPr sz="1200" spc="-20" dirty="0">
                <a:latin typeface="Calibri"/>
                <a:cs typeface="Calibri"/>
              </a:rPr>
              <a:t>an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impression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concerned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individual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GSM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module.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Catchphrases—Android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application,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Bluetooth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module,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robot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Ultrasonic</a:t>
            </a:r>
            <a:r>
              <a:rPr sz="1200" spc="-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sensor,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IR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sensor,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Gas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sensor,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dustbin.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69"/>
              </a:spcBef>
            </a:pPr>
            <a:r>
              <a:rPr sz="1350" b="1" dirty="0">
                <a:latin typeface="Calibri"/>
                <a:cs typeface="Calibri"/>
              </a:rPr>
              <a:t>Introduction:</a:t>
            </a:r>
            <a:endParaRPr sz="1350" dirty="0">
              <a:latin typeface="Calibri"/>
              <a:cs typeface="Calibri"/>
            </a:endParaRPr>
          </a:p>
          <a:p>
            <a:pPr marL="12700" marR="6985" indent="457200" algn="just">
              <a:lnSpc>
                <a:spcPct val="113700"/>
              </a:lnSpc>
              <a:spcBef>
                <a:spcPts val="860"/>
              </a:spcBef>
            </a:pPr>
            <a:r>
              <a:rPr sz="1350" spc="5" dirty="0">
                <a:latin typeface="Calibri"/>
                <a:cs typeface="Calibri"/>
              </a:rPr>
              <a:t>The amount of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produced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their </a:t>
            </a:r>
            <a:r>
              <a:rPr sz="1350" spc="5" dirty="0">
                <a:latin typeface="Calibri"/>
                <a:cs typeface="Calibri"/>
              </a:rPr>
              <a:t>potential effects </a:t>
            </a:r>
            <a:r>
              <a:rPr sz="1350" spc="-5" dirty="0">
                <a:latin typeface="Calibri"/>
                <a:cs typeface="Calibri"/>
              </a:rPr>
              <a:t>rely </a:t>
            </a:r>
            <a:r>
              <a:rPr sz="1350" spc="10" dirty="0">
                <a:latin typeface="Calibri"/>
                <a:cs typeface="Calibri"/>
              </a:rPr>
              <a:t>upon </a:t>
            </a:r>
            <a:r>
              <a:rPr sz="1350" spc="15" dirty="0">
                <a:latin typeface="Calibri"/>
                <a:cs typeface="Calibri"/>
              </a:rPr>
              <a:t>diverse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elements,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including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level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modern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turn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events,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manner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squanders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dirty="0">
                <a:latin typeface="Calibri"/>
                <a:cs typeface="Calibri"/>
              </a:rPr>
              <a:t>dealt with,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current condition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nearby condition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limit 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getting </a:t>
            </a:r>
            <a:r>
              <a:rPr sz="1350" dirty="0">
                <a:latin typeface="Calibri"/>
                <a:cs typeface="Calibri"/>
              </a:rPr>
              <a:t>media. </a:t>
            </a:r>
            <a:r>
              <a:rPr sz="1350" spc="5" dirty="0">
                <a:latin typeface="Calibri"/>
                <a:cs typeface="Calibri"/>
              </a:rPr>
              <a:t>Nowadays, </a:t>
            </a:r>
            <a:r>
              <a:rPr sz="1350" spc="10" dirty="0">
                <a:latin typeface="Calibri"/>
                <a:cs typeface="Calibri"/>
              </a:rPr>
              <a:t>urban </a:t>
            </a:r>
            <a:r>
              <a:rPr sz="1350" spc="5" dirty="0">
                <a:latin typeface="Calibri"/>
                <a:cs typeface="Calibri"/>
              </a:rPr>
              <a:t>areas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-5" dirty="0">
                <a:latin typeface="Calibri"/>
                <a:cs typeface="Calibri"/>
              </a:rPr>
              <a:t>developing </a:t>
            </a:r>
            <a:r>
              <a:rPr sz="1350" dirty="0">
                <a:latin typeface="Calibri"/>
                <a:cs typeface="Calibri"/>
              </a:rPr>
              <a:t>economies </a:t>
            </a:r>
            <a:r>
              <a:rPr sz="1350" spc="10" dirty="0">
                <a:latin typeface="Calibri"/>
                <a:cs typeface="Calibri"/>
              </a:rPr>
              <a:t>experience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depleted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assortment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administrations,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3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adequately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managed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uncontrolled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dumpsites</a:t>
            </a:r>
            <a:r>
              <a:rPr sz="1350" spc="10" dirty="0">
                <a:latin typeface="Calibri"/>
                <a:cs typeface="Calibri"/>
              </a:rPr>
              <a:t> and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issues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exacerbating</a:t>
            </a:r>
            <a:r>
              <a:rPr sz="1350" spc="10" dirty="0">
                <a:latin typeface="Calibri"/>
                <a:cs typeface="Calibri"/>
              </a:rPr>
              <a:t> .The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key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issue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insufficient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administration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5" dirty="0">
                <a:latin typeface="Calibri"/>
                <a:cs typeface="Calibri"/>
              </a:rPr>
              <a:t>that the trash </a:t>
            </a:r>
            <a:r>
              <a:rPr sz="1350" spc="5" dirty="0">
                <a:latin typeface="Calibri"/>
                <a:cs typeface="Calibri"/>
              </a:rPr>
              <a:t>canister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dirty="0">
                <a:latin typeface="Calibri"/>
                <a:cs typeface="Calibri"/>
              </a:rPr>
              <a:t>open </a:t>
            </a:r>
            <a:r>
              <a:rPr sz="1350" spc="10" dirty="0">
                <a:latin typeface="Calibri"/>
                <a:cs typeface="Calibri"/>
              </a:rPr>
              <a:t>spots gets flooded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well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advance </a:t>
            </a:r>
            <a:r>
              <a:rPr sz="1350" spc="5" dirty="0">
                <a:latin typeface="Calibri"/>
                <a:cs typeface="Calibri"/>
              </a:rPr>
              <a:t>before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initiation </a:t>
            </a:r>
            <a:r>
              <a:rPr sz="1350" spc="2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following </a:t>
            </a:r>
            <a:r>
              <a:rPr sz="1350" dirty="0">
                <a:latin typeface="Calibri"/>
                <a:cs typeface="Calibri"/>
              </a:rPr>
              <a:t>cleaning </a:t>
            </a:r>
            <a:r>
              <a:rPr sz="1350" spc="5" dirty="0">
                <a:latin typeface="Calibri"/>
                <a:cs typeface="Calibri"/>
              </a:rPr>
              <a:t>process. Thus,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10" dirty="0">
                <a:latin typeface="Calibri"/>
                <a:cs typeface="Calibri"/>
              </a:rPr>
              <a:t>need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such a </a:t>
            </a:r>
            <a:r>
              <a:rPr sz="1350" spc="-5" dirty="0">
                <a:latin typeface="Calibri"/>
                <a:cs typeface="Calibri"/>
              </a:rPr>
              <a:t>framework,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that can </a:t>
            </a:r>
            <a:r>
              <a:rPr sz="1350" spc="5" dirty="0">
                <a:latin typeface="Calibri"/>
                <a:cs typeface="Calibri"/>
              </a:rPr>
              <a:t>deracinate or </a:t>
            </a:r>
            <a:r>
              <a:rPr sz="1350" spc="-5" dirty="0">
                <a:latin typeface="Calibri"/>
                <a:cs typeface="Calibri"/>
              </a:rPr>
              <a:t>if </a:t>
            </a:r>
            <a:r>
              <a:rPr sz="1350" spc="5" dirty="0">
                <a:latin typeface="Calibri"/>
                <a:cs typeface="Calibri"/>
              </a:rPr>
              <a:t>nothing </a:t>
            </a:r>
            <a:r>
              <a:rPr sz="1350" spc="-5" dirty="0">
                <a:latin typeface="Calibri"/>
                <a:cs typeface="Calibri"/>
              </a:rPr>
              <a:t>else </a:t>
            </a:r>
            <a:r>
              <a:rPr sz="1350" spc="-10" dirty="0">
                <a:latin typeface="Calibri"/>
                <a:cs typeface="Calibri"/>
              </a:rPr>
              <a:t>limit </a:t>
            </a:r>
            <a:r>
              <a:rPr sz="1350" spc="5" dirty="0">
                <a:latin typeface="Calibri"/>
                <a:cs typeface="Calibri"/>
              </a:rPr>
              <a:t>this issue </a:t>
            </a:r>
            <a:r>
              <a:rPr sz="1350" spc="10" dirty="0">
                <a:latin typeface="Calibri"/>
                <a:cs typeface="Calibri"/>
              </a:rPr>
              <a:t>somewhat.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headway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innovation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opportunity has </a:t>
            </a:r>
            <a:r>
              <a:rPr sz="1350" dirty="0">
                <a:latin typeface="Calibri"/>
                <a:cs typeface="Calibri"/>
              </a:rPr>
              <a:t>already </a:t>
            </a:r>
            <a:r>
              <a:rPr sz="1350" spc="10" dirty="0">
                <a:latin typeface="Calibri"/>
                <a:cs typeface="Calibri"/>
              </a:rPr>
              <a:t>come and gone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use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innovation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 squander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executives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frameworks.</a:t>
            </a:r>
            <a:r>
              <a:rPr sz="1350" spc="5" dirty="0">
                <a:latin typeface="Calibri"/>
                <a:cs typeface="Calibri"/>
              </a:rPr>
              <a:t> The</a:t>
            </a:r>
            <a:r>
              <a:rPr sz="1350" spc="10" dirty="0">
                <a:latin typeface="Calibri"/>
                <a:cs typeface="Calibri"/>
              </a:rPr>
              <a:t> Smart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solitary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answer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particular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furthermore,</a:t>
            </a:r>
            <a:r>
              <a:rPr sz="1350" spc="1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curious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issues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squander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board. </a:t>
            </a:r>
            <a:r>
              <a:rPr sz="1350" spc="-29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this proposed </a:t>
            </a:r>
            <a:r>
              <a:rPr sz="1350" dirty="0">
                <a:latin typeface="Calibri"/>
                <a:cs typeface="Calibri"/>
              </a:rPr>
              <a:t>framework </a:t>
            </a:r>
            <a:r>
              <a:rPr sz="1350" spc="5" dirty="0">
                <a:latin typeface="Calibri"/>
                <a:cs typeface="Calibri"/>
              </a:rPr>
              <a:t>there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four dustbins </a:t>
            </a:r>
            <a:r>
              <a:rPr sz="1350" spc="10" dirty="0">
                <a:latin typeface="Calibri"/>
                <a:cs typeface="Calibri"/>
              </a:rPr>
              <a:t>and are </a:t>
            </a:r>
            <a:r>
              <a:rPr sz="1350" dirty="0">
                <a:latin typeface="Calibri"/>
                <a:cs typeface="Calibri"/>
              </a:rPr>
              <a:t>meant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5" dirty="0">
                <a:latin typeface="Calibri"/>
                <a:cs typeface="Calibri"/>
              </a:rPr>
              <a:t>four </a:t>
            </a:r>
            <a:r>
              <a:rPr sz="1350" dirty="0">
                <a:latin typeface="Calibri"/>
                <a:cs typeface="Calibri"/>
              </a:rPr>
              <a:t>area </a:t>
            </a:r>
            <a:r>
              <a:rPr sz="1350" spc="10" dirty="0">
                <a:latin typeface="Calibri"/>
                <a:cs typeface="Calibri"/>
              </a:rPr>
              <a:t>East, </a:t>
            </a:r>
            <a:r>
              <a:rPr sz="1350" spc="15" dirty="0">
                <a:latin typeface="Calibri"/>
                <a:cs typeface="Calibri"/>
              </a:rPr>
              <a:t> West, North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South, </a:t>
            </a:r>
            <a:r>
              <a:rPr sz="1350" spc="5" dirty="0">
                <a:latin typeface="Calibri"/>
                <a:cs typeface="Calibri"/>
              </a:rPr>
              <a:t>these dustbins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outfitted </a:t>
            </a:r>
            <a:r>
              <a:rPr sz="1350" dirty="0">
                <a:latin typeface="Calibri"/>
                <a:cs typeface="Calibri"/>
              </a:rPr>
              <a:t>with minimal effort </a:t>
            </a:r>
            <a:r>
              <a:rPr sz="1350" spc="10" dirty="0">
                <a:latin typeface="Calibri"/>
                <a:cs typeface="Calibri"/>
              </a:rPr>
              <a:t>gadgets. </a:t>
            </a:r>
            <a:r>
              <a:rPr sz="1350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structure </a:t>
            </a:r>
            <a:r>
              <a:rPr sz="1350" spc="10" dirty="0">
                <a:latin typeface="Calibri"/>
                <a:cs typeface="Calibri"/>
              </a:rPr>
              <a:t>connotes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procedure</a:t>
            </a:r>
            <a:r>
              <a:rPr sz="1350" spc="10" dirty="0">
                <a:latin typeface="Calibri"/>
                <a:cs typeface="Calibri"/>
              </a:rPr>
              <a:t> through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15" dirty="0">
                <a:latin typeface="Calibri"/>
                <a:cs typeface="Calibri"/>
              </a:rPr>
              <a:t>the status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trash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every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5" dirty="0">
                <a:latin typeface="Calibri"/>
                <a:cs typeface="Calibri"/>
              </a:rPr>
              <a:t>checked</a:t>
            </a:r>
            <a:r>
              <a:rPr sz="1350" spc="10" dirty="0">
                <a:latin typeface="Calibri"/>
                <a:cs typeface="Calibri"/>
              </a:rPr>
              <a:t> by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administrator  </a:t>
            </a:r>
            <a:r>
              <a:rPr sz="1350" spc="10" dirty="0">
                <a:latin typeface="Calibri"/>
                <a:cs typeface="Calibri"/>
              </a:rPr>
              <a:t>just as by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representative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allocated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every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at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ordinary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spans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-10" dirty="0">
                <a:latin typeface="Calibri"/>
                <a:cs typeface="Calibri"/>
              </a:rPr>
              <a:t> will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help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forestalling</a:t>
            </a:r>
            <a:r>
              <a:rPr sz="1350" spc="1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bothersomeflood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83361"/>
            <a:ext cx="6107430" cy="474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335" algn="just">
              <a:lnSpc>
                <a:spcPct val="111100"/>
              </a:lnSpc>
              <a:spcBef>
                <a:spcPts val="95"/>
              </a:spcBef>
            </a:pP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particular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organization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common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man.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mobile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app </a:t>
            </a:r>
            <a:r>
              <a:rPr sz="1350" dirty="0">
                <a:latin typeface="Calibri"/>
                <a:cs typeface="Calibri"/>
              </a:rPr>
              <a:t>shows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collection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particular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date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arrival</a:t>
            </a:r>
            <a:r>
              <a:rPr sz="1350" spc="1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time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vehicle.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1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14:-</a:t>
            </a:r>
            <a:r>
              <a:rPr sz="1350" b="1" spc="-5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A</a:t>
            </a:r>
            <a:r>
              <a:rPr sz="1350" b="1" spc="5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Smart</a:t>
            </a:r>
            <a:r>
              <a:rPr sz="1350" b="1" spc="5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Dustbin</a:t>
            </a:r>
            <a:r>
              <a:rPr sz="1350" b="1" spc="2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using</a:t>
            </a:r>
            <a:r>
              <a:rPr sz="1350" b="1" spc="114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Mobile</a:t>
            </a:r>
            <a:r>
              <a:rPr sz="1350" b="1" spc="7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Application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25"/>
              </a:spcBef>
            </a:pPr>
            <a:r>
              <a:rPr sz="1350" spc="15" dirty="0">
                <a:latin typeface="Calibri"/>
                <a:cs typeface="Calibri"/>
              </a:rPr>
              <a:t>BY: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Anilkumar</a:t>
            </a:r>
            <a:r>
              <a:rPr sz="1350" spc="16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C.S.,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Suhas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G,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Sushma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2700" marR="15875" indent="457200" algn="just">
              <a:lnSpc>
                <a:spcPct val="113700"/>
              </a:lnSpc>
              <a:spcBef>
                <a:spcPts val="855"/>
              </a:spcBef>
            </a:pPr>
            <a:r>
              <a:rPr sz="135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there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rapid increase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present </a:t>
            </a:r>
            <a:r>
              <a:rPr sz="1350" spc="5" dirty="0">
                <a:latin typeface="Calibri"/>
                <a:cs typeface="Calibri"/>
              </a:rPr>
              <a:t>population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 </a:t>
            </a:r>
            <a:r>
              <a:rPr sz="1350" spc="10" dirty="0">
                <a:latin typeface="Calibri"/>
                <a:cs typeface="Calibri"/>
              </a:rPr>
              <a:t>has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become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serious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problem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current  </a:t>
            </a:r>
            <a:r>
              <a:rPr sz="1350" dirty="0">
                <a:latin typeface="Calibri"/>
                <a:cs typeface="Calibri"/>
              </a:rPr>
              <a:t>world.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So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this paper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10" dirty="0">
                <a:latin typeface="Calibri"/>
                <a:cs typeface="Calibri"/>
              </a:rPr>
              <a:t>are proposed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new system of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using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5" dirty="0">
                <a:latin typeface="Calibri"/>
                <a:cs typeface="Calibri"/>
              </a:rPr>
              <a:t>android </a:t>
            </a:r>
            <a:r>
              <a:rPr sz="1350" dirty="0">
                <a:latin typeface="Calibri"/>
                <a:cs typeface="Calibri"/>
              </a:rPr>
              <a:t>mobile </a:t>
            </a:r>
            <a:r>
              <a:rPr sz="1350" spc="10" dirty="0">
                <a:latin typeface="Calibri"/>
                <a:cs typeface="Calibri"/>
              </a:rPr>
              <a:t>app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0" dirty="0">
                <a:latin typeface="Calibri"/>
                <a:cs typeface="Calibri"/>
              </a:rPr>
              <a:t>Bluetooth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enabled</a:t>
            </a:r>
            <a:r>
              <a:rPr sz="1350" spc="1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smart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dustbin.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android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application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controlled</a:t>
            </a:r>
            <a:r>
              <a:rPr sz="1350" spc="1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bot</a:t>
            </a:r>
            <a:endParaRPr sz="1350">
              <a:latin typeface="Calibri"/>
              <a:cs typeface="Calibri"/>
            </a:endParaRPr>
          </a:p>
          <a:p>
            <a:pPr marL="12700" marR="7620" indent="457200" algn="just">
              <a:lnSpc>
                <a:spcPct val="111100"/>
              </a:lnSpc>
              <a:spcBef>
                <a:spcPts val="905"/>
              </a:spcBef>
            </a:pPr>
            <a:r>
              <a:rPr sz="1350" spc="10" dirty="0">
                <a:latin typeface="Calibri"/>
                <a:cs typeface="Calibri"/>
              </a:rPr>
              <a:t>through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lines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drawn</a:t>
            </a:r>
            <a:r>
              <a:rPr sz="1350" spc="10" dirty="0">
                <a:latin typeface="Calibri"/>
                <a:cs typeface="Calibri"/>
              </a:rPr>
              <a:t> on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floor.</a:t>
            </a:r>
            <a:r>
              <a:rPr sz="1350" spc="5" dirty="0">
                <a:latin typeface="Calibri"/>
                <a:cs typeface="Calibri"/>
              </a:rPr>
              <a:t> Usually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lines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predefined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throughout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path.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predefined</a:t>
            </a:r>
            <a:r>
              <a:rPr sz="1350" spc="17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paths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may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white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line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black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surface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or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vice</a:t>
            </a:r>
            <a:endParaRPr sz="13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Calibri"/>
                <a:cs typeface="Calibri"/>
              </a:rPr>
              <a:t>-versa.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smart</a:t>
            </a:r>
            <a:r>
              <a:rPr sz="1350" spc="1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detects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person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using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IR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sensor,</a:t>
            </a:r>
            <a:r>
              <a:rPr sz="1350" spc="1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if </a:t>
            </a:r>
            <a:r>
              <a:rPr sz="1350" spc="5" dirty="0">
                <a:latin typeface="Calibri"/>
                <a:cs typeface="Calibri"/>
              </a:rPr>
              <a:t>person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endParaRPr sz="1350">
              <a:latin typeface="Calibri"/>
              <a:cs typeface="Calibri"/>
            </a:endParaRPr>
          </a:p>
          <a:p>
            <a:pPr marL="12700" marR="5080" algn="just">
              <a:lnSpc>
                <a:spcPct val="113700"/>
              </a:lnSpc>
              <a:spcBef>
                <a:spcPts val="860"/>
              </a:spcBef>
            </a:pPr>
            <a:r>
              <a:rPr sz="1350" spc="5" dirty="0">
                <a:latin typeface="Calibri"/>
                <a:cs typeface="Calibri"/>
              </a:rPr>
              <a:t>detected automatically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dirty="0">
                <a:latin typeface="Calibri"/>
                <a:cs typeface="Calibri"/>
              </a:rPr>
              <a:t>open </a:t>
            </a:r>
            <a:r>
              <a:rPr sz="1350" spc="15" dirty="0">
                <a:latin typeface="Calibri"/>
                <a:cs typeface="Calibri"/>
              </a:rPr>
              <a:t>the cap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-5" dirty="0">
                <a:latin typeface="Calibri"/>
                <a:cs typeface="Calibri"/>
              </a:rPr>
              <a:t>if </a:t>
            </a:r>
            <a:r>
              <a:rPr sz="1350" spc="10" dirty="0">
                <a:latin typeface="Calibri"/>
                <a:cs typeface="Calibri"/>
              </a:rPr>
              <a:t>he </a:t>
            </a:r>
            <a:r>
              <a:rPr sz="1350" spc="-5" dirty="0">
                <a:latin typeface="Calibri"/>
                <a:cs typeface="Calibri"/>
              </a:rPr>
              <a:t>moves </a:t>
            </a:r>
            <a:r>
              <a:rPr sz="1350" spc="5" dirty="0">
                <a:latin typeface="Calibri"/>
                <a:cs typeface="Calibri"/>
              </a:rPr>
              <a:t>away from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5" dirty="0">
                <a:latin typeface="Calibri"/>
                <a:cs typeface="Calibri"/>
              </a:rPr>
              <a:t>automatically close </a:t>
            </a:r>
            <a:r>
              <a:rPr sz="1350" spc="15" dirty="0">
                <a:latin typeface="Calibri"/>
                <a:cs typeface="Calibri"/>
              </a:rPr>
              <a:t>the cap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using </a:t>
            </a:r>
            <a:r>
              <a:rPr sz="1350" dirty="0">
                <a:latin typeface="Calibri"/>
                <a:cs typeface="Calibri"/>
              </a:rPr>
              <a:t>stepper </a:t>
            </a:r>
            <a:r>
              <a:rPr sz="1350" spc="5" dirty="0">
                <a:latin typeface="Calibri"/>
                <a:cs typeface="Calibri"/>
              </a:rPr>
              <a:t>motor. </a:t>
            </a:r>
            <a:r>
              <a:rPr sz="1350" spc="10" dirty="0">
                <a:latin typeface="Calibri"/>
                <a:cs typeface="Calibri"/>
              </a:rPr>
              <a:t>It </a:t>
            </a:r>
            <a:r>
              <a:rPr sz="1350" spc="15" dirty="0">
                <a:latin typeface="Calibri"/>
                <a:cs typeface="Calibri"/>
              </a:rPr>
              <a:t> can </a:t>
            </a:r>
            <a:r>
              <a:rPr sz="1350" spc="5" dirty="0">
                <a:latin typeface="Calibri"/>
                <a:cs typeface="Calibri"/>
              </a:rPr>
              <a:t>also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5" dirty="0">
                <a:latin typeface="Calibri"/>
                <a:cs typeface="Calibri"/>
              </a:rPr>
              <a:t>able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detect amount of </a:t>
            </a:r>
            <a:r>
              <a:rPr sz="1350" spc="10" dirty="0">
                <a:latin typeface="Calibri"/>
                <a:cs typeface="Calibri"/>
              </a:rPr>
              <a:t>garbage and </a:t>
            </a:r>
            <a:r>
              <a:rPr sz="1350" spc="5" dirty="0">
                <a:latin typeface="Calibri"/>
                <a:cs typeface="Calibri"/>
              </a:rPr>
              <a:t>odour </a:t>
            </a:r>
            <a:r>
              <a:rPr sz="1350" dirty="0">
                <a:latin typeface="Calibri"/>
                <a:cs typeface="Calibri"/>
              </a:rPr>
              <a:t>present 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using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sensors. </a:t>
            </a:r>
            <a:r>
              <a:rPr sz="1350" spc="10" dirty="0">
                <a:latin typeface="Calibri"/>
                <a:cs typeface="Calibri"/>
              </a:rPr>
              <a:t>If any one </a:t>
            </a:r>
            <a:r>
              <a:rPr sz="1350" spc="5" dirty="0">
                <a:latin typeface="Calibri"/>
                <a:cs typeface="Calibri"/>
              </a:rPr>
              <a:t>of these </a:t>
            </a:r>
            <a:r>
              <a:rPr sz="1350" spc="10" dirty="0">
                <a:latin typeface="Calibri"/>
                <a:cs typeface="Calibri"/>
              </a:rPr>
              <a:t>things </a:t>
            </a:r>
            <a:r>
              <a:rPr sz="1350" spc="5" dirty="0">
                <a:latin typeface="Calibri"/>
                <a:cs typeface="Calibri"/>
              </a:rPr>
              <a:t>reached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threshold,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5" dirty="0">
                <a:latin typeface="Calibri"/>
                <a:cs typeface="Calibri"/>
              </a:rPr>
              <a:t>automatically </a:t>
            </a:r>
            <a:r>
              <a:rPr sz="1350" dirty="0">
                <a:latin typeface="Calibri"/>
                <a:cs typeface="Calibri"/>
              </a:rPr>
              <a:t>send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message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concerned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person</a:t>
            </a:r>
            <a:r>
              <a:rPr sz="1350" spc="10" dirty="0">
                <a:latin typeface="Calibri"/>
                <a:cs typeface="Calibri"/>
              </a:rPr>
              <a:t> through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GSM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module.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Keywords—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Android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application, </a:t>
            </a:r>
            <a:r>
              <a:rPr sz="1350" spc="10" dirty="0">
                <a:latin typeface="Calibri"/>
                <a:cs typeface="Calibri"/>
              </a:rPr>
              <a:t>Bluetooth </a:t>
            </a:r>
            <a:r>
              <a:rPr sz="1350" dirty="0">
                <a:latin typeface="Calibri"/>
                <a:cs typeface="Calibri"/>
              </a:rPr>
              <a:t>module, </a:t>
            </a:r>
            <a:r>
              <a:rPr sz="1350" spc="5" dirty="0">
                <a:latin typeface="Calibri"/>
                <a:cs typeface="Calibri"/>
              </a:rPr>
              <a:t>robot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Ultrasonic </a:t>
            </a:r>
            <a:r>
              <a:rPr sz="1350" dirty="0">
                <a:latin typeface="Calibri"/>
                <a:cs typeface="Calibri"/>
              </a:rPr>
              <a:t>sensor, </a:t>
            </a:r>
            <a:r>
              <a:rPr sz="1350" spc="15" dirty="0">
                <a:latin typeface="Calibri"/>
                <a:cs typeface="Calibri"/>
              </a:rPr>
              <a:t>IR </a:t>
            </a:r>
            <a:r>
              <a:rPr sz="1350" dirty="0">
                <a:latin typeface="Calibri"/>
                <a:cs typeface="Calibri"/>
              </a:rPr>
              <a:t>sensor, </a:t>
            </a:r>
            <a:r>
              <a:rPr sz="1350" spc="20" dirty="0">
                <a:latin typeface="Calibri"/>
                <a:cs typeface="Calibri"/>
              </a:rPr>
              <a:t>Gas </a:t>
            </a:r>
            <a:r>
              <a:rPr sz="1350" dirty="0">
                <a:latin typeface="Calibri"/>
                <a:cs typeface="Calibri"/>
              </a:rPr>
              <a:t>sensor, </a:t>
            </a:r>
            <a:r>
              <a:rPr sz="1350" spc="5" dirty="0">
                <a:latin typeface="Calibri"/>
                <a:cs typeface="Calibri"/>
              </a:rPr>
              <a:t> dustbin.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010" y="994029"/>
            <a:ext cx="120142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latin typeface="Calibri"/>
                <a:cs typeface="Calibri"/>
              </a:rPr>
              <a:t>UML</a:t>
            </a:r>
            <a:r>
              <a:rPr sz="1350" b="1" spc="-5" dirty="0">
                <a:latin typeface="Calibri"/>
                <a:cs typeface="Calibri"/>
              </a:rPr>
              <a:t> </a:t>
            </a:r>
            <a:r>
              <a:rPr sz="1350" b="1" spc="20" dirty="0">
                <a:latin typeface="Calibri"/>
                <a:cs typeface="Calibri"/>
              </a:rPr>
              <a:t>DIAGRAM: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492" y="6156325"/>
            <a:ext cx="6107430" cy="3957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latin typeface="Calibri"/>
                <a:cs typeface="Calibri"/>
              </a:rPr>
              <a:t>SMART</a:t>
            </a:r>
            <a:r>
              <a:rPr sz="1350" b="1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DUSTBIN:</a:t>
            </a:r>
            <a:endParaRPr sz="1350">
              <a:latin typeface="Calibri"/>
              <a:cs typeface="Calibri"/>
            </a:endParaRPr>
          </a:p>
          <a:p>
            <a:pPr marL="12700" marR="13970" indent="457200" algn="just">
              <a:lnSpc>
                <a:spcPct val="113300"/>
              </a:lnSpc>
              <a:spcBef>
                <a:spcPts val="925"/>
              </a:spcBef>
            </a:pPr>
            <a:r>
              <a:rPr sz="1350" dirty="0">
                <a:latin typeface="Calibri"/>
                <a:cs typeface="Calibri"/>
              </a:rPr>
              <a:t>This endeavor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Smart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about another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plan </a:t>
            </a:r>
            <a:r>
              <a:rPr sz="1350" spc="-5" dirty="0">
                <a:latin typeface="Calibri"/>
                <a:cs typeface="Calibri"/>
              </a:rPr>
              <a:t>utilized</a:t>
            </a:r>
            <a:r>
              <a:rPr sz="1350" dirty="0">
                <a:latin typeface="Calibri"/>
                <a:cs typeface="Calibri"/>
              </a:rPr>
              <a:t> 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city </a:t>
            </a:r>
            <a:r>
              <a:rPr sz="1350" spc="15" dirty="0">
                <a:latin typeface="Calibri"/>
                <a:cs typeface="Calibri"/>
              </a:rPr>
              <a:t>junk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dirty="0">
                <a:latin typeface="Calibri"/>
                <a:cs typeface="Calibri"/>
              </a:rPr>
              <a:t>where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propose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focal </a:t>
            </a:r>
            <a:r>
              <a:rPr sz="1350" dirty="0">
                <a:latin typeface="Calibri"/>
                <a:cs typeface="Calibri"/>
              </a:rPr>
              <a:t>point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board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speedy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gathering of garbage.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-5" dirty="0">
                <a:latin typeface="Calibri"/>
                <a:cs typeface="Calibri"/>
              </a:rPr>
              <a:t>is moreover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expected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pack the </a:t>
            </a:r>
            <a:r>
              <a:rPr sz="1350" dirty="0">
                <a:latin typeface="Calibri"/>
                <a:cs typeface="Calibri"/>
              </a:rPr>
              <a:t>refuse </a:t>
            </a:r>
            <a:r>
              <a:rPr sz="1350" spc="5" dirty="0">
                <a:latin typeface="Calibri"/>
                <a:cs typeface="Calibri"/>
              </a:rPr>
              <a:t>intermittently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consequently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keeping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pointless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including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dustbin's</a:t>
            </a:r>
            <a:r>
              <a:rPr sz="1350" spc="10" dirty="0">
                <a:latin typeface="Calibri"/>
                <a:cs typeface="Calibri"/>
              </a:rPr>
              <a:t> space by </a:t>
            </a:r>
            <a:r>
              <a:rPr sz="1350" dirty="0">
                <a:latin typeface="Calibri"/>
                <a:cs typeface="Calibri"/>
              </a:rPr>
              <a:t>light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weighted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point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space </a:t>
            </a:r>
            <a:r>
              <a:rPr sz="1350" dirty="0">
                <a:latin typeface="Calibri"/>
                <a:cs typeface="Calibri"/>
              </a:rPr>
              <a:t>having </a:t>
            </a:r>
            <a:r>
              <a:rPr sz="1350" spc="5" dirty="0">
                <a:latin typeface="Calibri"/>
                <a:cs typeface="Calibri"/>
              </a:rPr>
              <a:t>rubbish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particles </a:t>
            </a:r>
            <a:r>
              <a:rPr sz="1350" spc="-10" dirty="0">
                <a:latin typeface="Calibri"/>
                <a:cs typeface="Calibri"/>
              </a:rPr>
              <a:t>like</a:t>
            </a:r>
            <a:r>
              <a:rPr sz="1350" spc="2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wipes,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etc. </a:t>
            </a:r>
            <a:r>
              <a:rPr sz="1350" spc="15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leaf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switch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just </a:t>
            </a:r>
            <a:r>
              <a:rPr sz="1350" dirty="0">
                <a:latin typeface="Calibri"/>
                <a:cs typeface="Calibri"/>
              </a:rPr>
              <a:t>barely </a:t>
            </a:r>
            <a:r>
              <a:rPr sz="1350" spc="10" dirty="0">
                <a:latin typeface="Calibri"/>
                <a:cs typeface="Calibri"/>
              </a:rPr>
              <a:t>gotten by </a:t>
            </a:r>
            <a:r>
              <a:rPr sz="1350" spc="15" dirty="0">
                <a:latin typeface="Calibri"/>
                <a:cs typeface="Calibri"/>
              </a:rPr>
              <a:t> 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when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5" dirty="0">
                <a:latin typeface="Calibri"/>
                <a:cs typeface="Calibri"/>
              </a:rPr>
              <a:t>accomplishes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particular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5" dirty="0">
                <a:latin typeface="Calibri"/>
                <a:cs typeface="Calibri"/>
              </a:rPr>
              <a:t>Arduino </a:t>
            </a:r>
            <a:r>
              <a:rPr sz="1350" spc="15" dirty="0">
                <a:latin typeface="Calibri"/>
                <a:cs typeface="Calibri"/>
              </a:rPr>
              <a:t>Uno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redone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end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goal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when 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accomplishes  this particular  </a:t>
            </a:r>
            <a:r>
              <a:rPr sz="1350" spc="-15" dirty="0">
                <a:latin typeface="Calibri"/>
                <a:cs typeface="Calibri"/>
              </a:rPr>
              <a:t>level,</a:t>
            </a:r>
            <a:r>
              <a:rPr sz="1350" spc="27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hint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given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focal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center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point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through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shining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LED.</a:t>
            </a:r>
            <a:endParaRPr sz="1350">
              <a:latin typeface="Calibri"/>
              <a:cs typeface="Calibri"/>
            </a:endParaRPr>
          </a:p>
          <a:p>
            <a:pPr marL="12700" marR="5080" indent="495300" algn="just">
              <a:lnSpc>
                <a:spcPct val="112999"/>
              </a:lnSpc>
              <a:spcBef>
                <a:spcPts val="869"/>
              </a:spcBef>
            </a:pPr>
            <a:r>
              <a:rPr sz="1350" spc="5" dirty="0">
                <a:latin typeface="Calibri"/>
                <a:cs typeface="Calibri"/>
              </a:rPr>
              <a:t>An incorporated arrangement of </a:t>
            </a:r>
            <a:r>
              <a:rPr sz="1350" spc="20" dirty="0">
                <a:latin typeface="Calibri"/>
                <a:cs typeface="Calibri"/>
              </a:rPr>
              <a:t>Wi-Fi </a:t>
            </a:r>
            <a:r>
              <a:rPr sz="1350" dirty="0">
                <a:latin typeface="Calibri"/>
                <a:cs typeface="Calibri"/>
              </a:rPr>
              <a:t>modem, </a:t>
            </a:r>
            <a:r>
              <a:rPr sz="1350" spc="5" dirty="0">
                <a:latin typeface="Calibri"/>
                <a:cs typeface="Calibri"/>
              </a:rPr>
              <a:t>IoT, </a:t>
            </a:r>
            <a:r>
              <a:rPr sz="1350" spc="30" dirty="0">
                <a:latin typeface="Calibri"/>
                <a:cs typeface="Calibri"/>
              </a:rPr>
              <a:t>GSM, </a:t>
            </a:r>
            <a:r>
              <a:rPr sz="1350" spc="5" dirty="0">
                <a:latin typeface="Calibri"/>
                <a:cs typeface="Calibri"/>
              </a:rPr>
              <a:t>Ultrasonic Sensor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 presented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proficient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financial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5" dirty="0">
                <a:latin typeface="Calibri"/>
                <a:cs typeface="Calibri"/>
              </a:rPr>
              <a:t>assortment. The </a:t>
            </a:r>
            <a:r>
              <a:rPr sz="1350" spc="15" dirty="0">
                <a:latin typeface="Calibri"/>
                <a:cs typeface="Calibri"/>
              </a:rPr>
              <a:t>created </a:t>
            </a:r>
            <a:r>
              <a:rPr sz="1350" dirty="0">
                <a:latin typeface="Calibri"/>
                <a:cs typeface="Calibri"/>
              </a:rPr>
              <a:t>framework </a:t>
            </a:r>
            <a:r>
              <a:rPr sz="1350" spc="10" dirty="0">
                <a:latin typeface="Calibri"/>
                <a:cs typeface="Calibri"/>
              </a:rPr>
              <a:t>gives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improved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information </a:t>
            </a:r>
            <a:r>
              <a:rPr sz="1350" spc="10" dirty="0">
                <a:latin typeface="Calibri"/>
                <a:cs typeface="Calibri"/>
              </a:rPr>
              <a:t>base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5" dirty="0">
                <a:latin typeface="Calibri"/>
                <a:cs typeface="Calibri"/>
              </a:rPr>
              <a:t>assortment  time </a:t>
            </a:r>
            <a:r>
              <a:rPr sz="1350" spc="10" dirty="0">
                <a:latin typeface="Calibri"/>
                <a:cs typeface="Calibri"/>
              </a:rPr>
              <a:t>and waste sum at </a:t>
            </a:r>
            <a:r>
              <a:rPr sz="1350" spc="-5" dirty="0">
                <a:latin typeface="Calibri"/>
                <a:cs typeface="Calibri"/>
              </a:rPr>
              <a:t>every </a:t>
            </a:r>
            <a:r>
              <a:rPr sz="1350" spc="5" dirty="0">
                <a:latin typeface="Calibri"/>
                <a:cs typeface="Calibri"/>
              </a:rPr>
              <a:t>area.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He dissected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arrangements</a:t>
            </a:r>
            <a:r>
              <a:rPr sz="1350" spc="10" dirty="0">
                <a:latin typeface="Calibri"/>
                <a:cs typeface="Calibri"/>
              </a:rPr>
              <a:t> as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now </a:t>
            </a:r>
            <a:r>
              <a:rPr sz="1350" spc="5" dirty="0">
                <a:latin typeface="Calibri"/>
                <a:cs typeface="Calibri"/>
              </a:rPr>
              <a:t>accessible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execution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IoT. </a:t>
            </a:r>
            <a:r>
              <a:rPr sz="1350" spc="25" dirty="0">
                <a:latin typeface="Calibri"/>
                <a:cs typeface="Calibri"/>
              </a:rPr>
              <a:t>By 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executing this undertaking,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point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10" dirty="0">
                <a:latin typeface="Calibri"/>
                <a:cs typeface="Calibri"/>
              </a:rPr>
              <a:t>dodge </a:t>
            </a:r>
            <a:r>
              <a:rPr sz="1350" spc="-5" dirty="0">
                <a:latin typeface="Calibri"/>
                <a:cs typeface="Calibri"/>
              </a:rPr>
              <a:t>over </a:t>
            </a:r>
            <a:r>
              <a:rPr sz="1350" spc="5" dirty="0">
                <a:latin typeface="Calibri"/>
                <a:cs typeface="Calibri"/>
              </a:rPr>
              <a:t>streaming of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5" dirty="0">
                <a:latin typeface="Calibri"/>
                <a:cs typeface="Calibri"/>
              </a:rPr>
              <a:t>from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holder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local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location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already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either</a:t>
            </a:r>
            <a:r>
              <a:rPr sz="1350" spc="5" dirty="0">
                <a:latin typeface="Calibri"/>
                <a:cs typeface="Calibri"/>
              </a:rPr>
              <a:t> stacked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physically</a:t>
            </a:r>
            <a:r>
              <a:rPr sz="1350" spc="5" dirty="0">
                <a:latin typeface="Calibri"/>
                <a:cs typeface="Calibri"/>
              </a:rPr>
              <a:t> or 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assistance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loaders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conventional</a:t>
            </a:r>
            <a:r>
              <a:rPr sz="1350" spc="1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trucks.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33728"/>
            <a:ext cx="5607684" cy="42061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75741"/>
            <a:ext cx="6110605" cy="87337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0795" indent="457200" algn="just">
              <a:lnSpc>
                <a:spcPct val="113500"/>
              </a:lnSpc>
              <a:spcBef>
                <a:spcPts val="114"/>
              </a:spcBef>
            </a:pPr>
            <a:r>
              <a:rPr sz="1350" spc="10" dirty="0">
                <a:latin typeface="Calibri"/>
                <a:cs typeface="Calibri"/>
              </a:rPr>
              <a:t>It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consequently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screen </a:t>
            </a:r>
            <a:r>
              <a:rPr sz="1350" spc="15" dirty="0">
                <a:latin typeface="Calibri"/>
                <a:cs typeface="Calibri"/>
              </a:rPr>
              <a:t>the trash </a:t>
            </a:r>
            <a:r>
              <a:rPr sz="1350" spc="-10" dirty="0">
                <a:latin typeface="Calibri"/>
                <a:cs typeface="Calibri"/>
              </a:rPr>
              <a:t>level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send </a:t>
            </a:r>
            <a:r>
              <a:rPr sz="1350" spc="15" dirty="0">
                <a:latin typeface="Calibri"/>
                <a:cs typeface="Calibri"/>
              </a:rPr>
              <a:t>the data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assortment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truck. </a:t>
            </a:r>
            <a:r>
              <a:rPr sz="1350" spc="5" dirty="0">
                <a:latin typeface="Calibri"/>
                <a:cs typeface="Calibri"/>
              </a:rPr>
              <a:t>The advancements which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utilized </a:t>
            </a:r>
            <a:r>
              <a:rPr sz="1350" spc="2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proposed </a:t>
            </a:r>
            <a:r>
              <a:rPr sz="1350" dirty="0">
                <a:latin typeface="Calibri"/>
                <a:cs typeface="Calibri"/>
              </a:rPr>
              <a:t>framework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sufficient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guarantee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useful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ideal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0" dirty="0">
                <a:latin typeface="Calibri"/>
                <a:cs typeface="Calibri"/>
              </a:rPr>
              <a:t>strong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5" dirty="0">
                <a:latin typeface="Calibri"/>
                <a:cs typeface="Calibri"/>
              </a:rPr>
              <a:t>assortment measure checking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the </a:t>
            </a:r>
            <a:r>
              <a:rPr sz="1350" dirty="0">
                <a:latin typeface="Calibri"/>
                <a:cs typeface="Calibri"/>
              </a:rPr>
              <a:t>executives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green </a:t>
            </a:r>
            <a:r>
              <a:rPr sz="1350" spc="5" dirty="0">
                <a:latin typeface="Calibri"/>
                <a:cs typeface="Calibri"/>
              </a:rPr>
              <a:t>condition . </a:t>
            </a:r>
            <a:r>
              <a:rPr sz="1350" spc="10" dirty="0">
                <a:latin typeface="Calibri"/>
                <a:cs typeface="Calibri"/>
              </a:rPr>
              <a:t>Trash </a:t>
            </a:r>
            <a:r>
              <a:rPr sz="1350" spc="5" dirty="0">
                <a:latin typeface="Calibri"/>
                <a:cs typeface="Calibri"/>
              </a:rPr>
              <a:t>Management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 major </a:t>
            </a:r>
            <a:r>
              <a:rPr sz="1350" spc="5" dirty="0">
                <a:latin typeface="Calibri"/>
                <a:cs typeface="Calibri"/>
              </a:rPr>
              <a:t>issue for </a:t>
            </a:r>
            <a:r>
              <a:rPr sz="1350" spc="15" dirty="0">
                <a:latin typeface="Calibri"/>
                <a:cs typeface="Calibri"/>
              </a:rPr>
              <a:t>everybody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require</a:t>
            </a:r>
            <a:r>
              <a:rPr sz="1350" spc="5" dirty="0">
                <a:latin typeface="Calibri"/>
                <a:cs typeface="Calibri"/>
              </a:rPr>
              <a:t> activity</a:t>
            </a:r>
            <a:r>
              <a:rPr sz="1350" spc="10" dirty="0">
                <a:latin typeface="Calibri"/>
                <a:cs typeface="Calibri"/>
              </a:rPr>
              <a:t> across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right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away.A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framework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that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ready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watch</a:t>
            </a:r>
            <a:r>
              <a:rPr sz="1350" spc="15" dirty="0">
                <a:latin typeface="Calibri"/>
                <a:cs typeface="Calibri"/>
              </a:rPr>
              <a:t> 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distinctive sort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tossed into dustbin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dirty="0">
                <a:latin typeface="Calibri"/>
                <a:cs typeface="Calibri"/>
              </a:rPr>
              <a:t>utilizing </a:t>
            </a:r>
            <a:r>
              <a:rPr sz="1350" spc="5" dirty="0">
                <a:latin typeface="Calibri"/>
                <a:cs typeface="Calibri"/>
              </a:rPr>
              <a:t>sensors. </a:t>
            </a:r>
            <a:r>
              <a:rPr sz="135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point </a:t>
            </a:r>
            <a:r>
              <a:rPr sz="1350" spc="15" dirty="0">
                <a:latin typeface="Calibri"/>
                <a:cs typeface="Calibri"/>
              </a:rPr>
              <a:t>when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full </a:t>
            </a:r>
            <a:r>
              <a:rPr sz="1350" spc="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flooded </a:t>
            </a:r>
            <a:r>
              <a:rPr sz="1350" spc="5" dirty="0">
                <a:latin typeface="Calibri"/>
                <a:cs typeface="Calibri"/>
              </a:rPr>
              <a:t>then ultrasonic </a:t>
            </a:r>
            <a:r>
              <a:rPr sz="1350" dirty="0">
                <a:latin typeface="Calibri"/>
                <a:cs typeface="Calibri"/>
              </a:rPr>
              <a:t>sensor </a:t>
            </a:r>
            <a:r>
              <a:rPr sz="1350" spc="-5" dirty="0">
                <a:latin typeface="Calibri"/>
                <a:cs typeface="Calibri"/>
              </a:rPr>
              <a:t>is identified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level</a:t>
            </a:r>
            <a:r>
              <a:rPr sz="1350" spc="28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or some </a:t>
            </a:r>
            <a:r>
              <a:rPr sz="1350" spc="-5" dirty="0">
                <a:latin typeface="Calibri"/>
                <a:cs typeface="Calibri"/>
              </a:rPr>
              <a:t>wet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tossed into dustbin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recognized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Moisture </a:t>
            </a:r>
            <a:r>
              <a:rPr sz="1350" dirty="0">
                <a:latin typeface="Calibri"/>
                <a:cs typeface="Calibri"/>
              </a:rPr>
              <a:t>sensor </a:t>
            </a:r>
            <a:r>
              <a:rPr sz="1350" spc="5" dirty="0">
                <a:latin typeface="Calibri"/>
                <a:cs typeface="Calibri"/>
              </a:rPr>
              <a:t>or </a:t>
            </a:r>
            <a:r>
              <a:rPr sz="1350" spc="20" dirty="0">
                <a:latin typeface="Calibri"/>
                <a:cs typeface="Calibri"/>
              </a:rPr>
              <a:t>some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upsetting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smell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just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poisonous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gases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created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then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gas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sensor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give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data.</a:t>
            </a:r>
            <a:endParaRPr sz="1350">
              <a:latin typeface="Calibri"/>
              <a:cs typeface="Calibri"/>
            </a:endParaRPr>
          </a:p>
          <a:p>
            <a:pPr marL="12700" marR="9525" indent="457200" algn="just">
              <a:lnSpc>
                <a:spcPct val="113300"/>
              </a:lnSpc>
              <a:spcBef>
                <a:spcPts val="865"/>
              </a:spcBef>
            </a:pPr>
            <a:r>
              <a:rPr sz="1350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sensors </a:t>
            </a:r>
            <a:r>
              <a:rPr sz="1350" spc="-10" dirty="0">
                <a:latin typeface="Calibri"/>
                <a:cs typeface="Calibri"/>
              </a:rPr>
              <a:t>yield </a:t>
            </a:r>
            <a:r>
              <a:rPr sz="1350" spc="-5" dirty="0">
                <a:latin typeface="Calibri"/>
                <a:cs typeface="Calibri"/>
              </a:rPr>
              <a:t>is given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Micro-regulator.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framework </a:t>
            </a:r>
            <a:r>
              <a:rPr sz="1350" spc="5" dirty="0">
                <a:latin typeface="Calibri"/>
                <a:cs typeface="Calibri"/>
              </a:rPr>
              <a:t>there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two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innovations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utilized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like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Zigbee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Global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framework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Mobile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correspondence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(GSM). </a:t>
            </a:r>
            <a:r>
              <a:rPr sz="1350" dirty="0">
                <a:latin typeface="Calibri"/>
                <a:cs typeface="Calibri"/>
              </a:rPr>
              <a:t>These </a:t>
            </a:r>
            <a:r>
              <a:rPr sz="1350" spc="10" dirty="0">
                <a:latin typeface="Calibri"/>
                <a:cs typeface="Calibri"/>
              </a:rPr>
              <a:t>two </a:t>
            </a:r>
            <a:r>
              <a:rPr sz="1350" spc="5" dirty="0">
                <a:latin typeface="Calibri"/>
                <a:cs typeface="Calibri"/>
              </a:rPr>
              <a:t>advances</a:t>
            </a:r>
            <a:r>
              <a:rPr sz="1350" spc="10" dirty="0">
                <a:latin typeface="Calibri"/>
                <a:cs typeface="Calibri"/>
              </a:rPr>
              <a:t> are </a:t>
            </a:r>
            <a:r>
              <a:rPr sz="1350" spc="-5" dirty="0">
                <a:latin typeface="Calibri"/>
                <a:cs typeface="Calibri"/>
              </a:rPr>
              <a:t>utilized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remotely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information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transmission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over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significant  distance.  </a:t>
            </a:r>
            <a:r>
              <a:rPr sz="1350" spc="15" dirty="0">
                <a:latin typeface="Calibri"/>
                <a:cs typeface="Calibri"/>
              </a:rPr>
              <a:t>PIC </a:t>
            </a:r>
            <a:r>
              <a:rPr sz="1350" spc="5" dirty="0">
                <a:latin typeface="Calibri"/>
                <a:cs typeface="Calibri"/>
              </a:rPr>
              <a:t>regulator </a:t>
            </a:r>
            <a:r>
              <a:rPr sz="1350" spc="-5" dirty="0">
                <a:latin typeface="Calibri"/>
                <a:cs typeface="Calibri"/>
              </a:rPr>
              <a:t>is utilized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send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Message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cleaning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authority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who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clean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</a:t>
            </a:r>
            <a:r>
              <a:rPr sz="1350" spc="10" dirty="0">
                <a:latin typeface="Calibri"/>
                <a:cs typeface="Calibri"/>
              </a:rPr>
              <a:t> by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utilizing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GSM. </a:t>
            </a:r>
            <a:r>
              <a:rPr sz="1350" spc="10" dirty="0">
                <a:latin typeface="Calibri"/>
                <a:cs typeface="Calibri"/>
              </a:rPr>
              <a:t>It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ongoing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framework;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status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appeared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</a:t>
            </a:r>
            <a:r>
              <a:rPr sz="1350" spc="15" dirty="0">
                <a:latin typeface="Calibri"/>
                <a:cs typeface="Calibri"/>
              </a:rPr>
              <a:t> PC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utilizing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GUI.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5" dirty="0">
                <a:latin typeface="Calibri"/>
                <a:cs typeface="Calibri"/>
              </a:rPr>
              <a:t> sort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framework </a:t>
            </a:r>
            <a:r>
              <a:rPr sz="1350" spc="-5" dirty="0">
                <a:latin typeface="Calibri"/>
                <a:cs typeface="Calibri"/>
              </a:rPr>
              <a:t>is utilized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school grounds, </a:t>
            </a:r>
            <a:r>
              <a:rPr sz="1350" dirty="0">
                <a:latin typeface="Calibri"/>
                <a:cs typeface="Calibri"/>
              </a:rPr>
              <a:t>workplaces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numerous </a:t>
            </a:r>
            <a:r>
              <a:rPr sz="1350" spc="10" dirty="0">
                <a:latin typeface="Calibri"/>
                <a:cs typeface="Calibri"/>
              </a:rPr>
              <a:t>spots </a:t>
            </a:r>
            <a:r>
              <a:rPr sz="1350" dirty="0">
                <a:latin typeface="Calibri"/>
                <a:cs typeface="Calibri"/>
              </a:rPr>
              <a:t>where </a:t>
            </a:r>
            <a:r>
              <a:rPr sz="1350" spc="-5" dirty="0">
                <a:latin typeface="Calibri"/>
                <a:cs typeface="Calibri"/>
              </a:rPr>
              <a:t>it is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appropriate.</a:t>
            </a:r>
            <a:endParaRPr sz="13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1350" b="1" spc="10" dirty="0">
                <a:latin typeface="Calibri"/>
                <a:cs typeface="Calibri"/>
              </a:rPr>
              <a:t>CLASSIFICATION</a:t>
            </a:r>
            <a:r>
              <a:rPr sz="1350" b="1" spc="7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3500"/>
              </a:lnSpc>
              <a:spcBef>
                <a:spcPts val="865"/>
              </a:spcBef>
            </a:pPr>
            <a:r>
              <a:rPr sz="1350" spc="5" dirty="0">
                <a:latin typeface="Calibri"/>
                <a:cs typeface="Calibri"/>
              </a:rPr>
              <a:t>Isolation of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first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most significant</a:t>
            </a:r>
            <a:r>
              <a:rPr sz="1350" spc="10" dirty="0">
                <a:latin typeface="Calibri"/>
                <a:cs typeface="Calibri"/>
              </a:rPr>
              <a:t> advance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squander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board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ecological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safeguarding.</a:t>
            </a:r>
            <a:r>
              <a:rPr sz="1350" spc="10" dirty="0">
                <a:latin typeface="Calibri"/>
                <a:cs typeface="Calibri"/>
              </a:rPr>
              <a:t> It </a:t>
            </a:r>
            <a:r>
              <a:rPr sz="1350" dirty="0">
                <a:latin typeface="Calibri"/>
                <a:cs typeface="Calibri"/>
              </a:rPr>
              <a:t>takes</a:t>
            </a:r>
            <a:r>
              <a:rPr sz="1350" spc="5" dirty="0">
                <a:latin typeface="Calibri"/>
                <a:cs typeface="Calibri"/>
              </a:rPr>
              <a:t> into consideration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better  </a:t>
            </a:r>
            <a:r>
              <a:rPr sz="1350" dirty="0">
                <a:latin typeface="Calibri"/>
                <a:cs typeface="Calibri"/>
              </a:rPr>
              <a:t>removal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 waste and supports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more </a:t>
            </a:r>
            <a:r>
              <a:rPr sz="1350" dirty="0">
                <a:latin typeface="Calibri"/>
                <a:cs typeface="Calibri"/>
              </a:rPr>
              <a:t>reusing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reuse of </a:t>
            </a:r>
            <a:r>
              <a:rPr sz="1350" spc="-5" dirty="0">
                <a:latin typeface="Calibri"/>
                <a:cs typeface="Calibri"/>
              </a:rPr>
              <a:t>issue. </a:t>
            </a:r>
            <a:r>
              <a:rPr sz="1350" spc="5" dirty="0">
                <a:latin typeface="Calibri"/>
                <a:cs typeface="Calibri"/>
              </a:rPr>
              <a:t>Absence  of </a:t>
            </a:r>
            <a:r>
              <a:rPr sz="1350" dirty="0">
                <a:latin typeface="Calibri"/>
                <a:cs typeface="Calibri"/>
              </a:rPr>
              <a:t>isolation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underlying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driver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stopped </a:t>
            </a:r>
            <a:r>
              <a:rPr sz="1350" spc="10" dirty="0">
                <a:latin typeface="Calibri"/>
                <a:cs typeface="Calibri"/>
              </a:rPr>
              <a:t>up </a:t>
            </a:r>
            <a:r>
              <a:rPr sz="1350" dirty="0">
                <a:latin typeface="Calibri"/>
                <a:cs typeface="Calibri"/>
              </a:rPr>
              <a:t>landfills,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obstructed </a:t>
            </a:r>
            <a:r>
              <a:rPr sz="1350" dirty="0">
                <a:latin typeface="Calibri"/>
                <a:cs typeface="Calibri"/>
              </a:rPr>
              <a:t>depletes,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soil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water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contamination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10" dirty="0">
                <a:latin typeface="Calibri"/>
                <a:cs typeface="Calibri"/>
              </a:rPr>
              <a:t>frustrate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whole </a:t>
            </a:r>
            <a:r>
              <a:rPr sz="1350" spc="5" dirty="0">
                <a:latin typeface="Calibri"/>
                <a:cs typeface="Calibri"/>
              </a:rPr>
              <a:t>cycle of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5" dirty="0">
                <a:latin typeface="Calibri"/>
                <a:cs typeface="Calibri"/>
              </a:rPr>
              <a:t>removal,</a:t>
            </a:r>
            <a:r>
              <a:rPr sz="1350" dirty="0">
                <a:latin typeface="Calibri"/>
                <a:cs typeface="Calibri"/>
              </a:rPr>
              <a:t> reusing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reuse. </a:t>
            </a:r>
            <a:r>
              <a:rPr sz="1350" spc="5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diminish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exertion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needed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isolate squander, numerous  </a:t>
            </a:r>
            <a:r>
              <a:rPr sz="1350" spc="10" dirty="0">
                <a:latin typeface="Calibri"/>
                <a:cs typeface="Calibri"/>
              </a:rPr>
              <a:t>urban </a:t>
            </a:r>
            <a:r>
              <a:rPr sz="1350" spc="15" dirty="0">
                <a:latin typeface="Calibri"/>
                <a:cs typeface="Calibri"/>
              </a:rPr>
              <a:t>areas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air terminals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have </a:t>
            </a:r>
            <a:r>
              <a:rPr sz="1350" spc="-5" dirty="0">
                <a:latin typeface="Calibri"/>
                <a:cs typeface="Calibri"/>
              </a:rPr>
              <a:t>utilized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containers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5" dirty="0">
                <a:latin typeface="Calibri"/>
                <a:cs typeface="Calibri"/>
              </a:rPr>
              <a:t>allotments  for </a:t>
            </a:r>
            <a:r>
              <a:rPr sz="1350" dirty="0">
                <a:latin typeface="Calibri"/>
                <a:cs typeface="Calibri"/>
              </a:rPr>
              <a:t>various </a:t>
            </a:r>
            <a:r>
              <a:rPr sz="1350" spc="10" dirty="0">
                <a:latin typeface="Calibri"/>
                <a:cs typeface="Calibri"/>
              </a:rPr>
              <a:t>sorts </a:t>
            </a:r>
            <a:r>
              <a:rPr sz="1350" spc="5" dirty="0">
                <a:latin typeface="Calibri"/>
                <a:cs typeface="Calibri"/>
              </a:rPr>
              <a:t>of waste. </a:t>
            </a:r>
            <a:r>
              <a:rPr sz="1350" spc="10" dirty="0">
                <a:latin typeface="Calibri"/>
                <a:cs typeface="Calibri"/>
              </a:rPr>
              <a:t> It has, be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may, neglected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work, </a:t>
            </a:r>
            <a:r>
              <a:rPr sz="1350" spc="5" dirty="0">
                <a:latin typeface="Calibri"/>
                <a:cs typeface="Calibri"/>
              </a:rPr>
              <a:t>since </a:t>
            </a:r>
            <a:r>
              <a:rPr sz="1350" dirty="0">
                <a:latin typeface="Calibri"/>
                <a:cs typeface="Calibri"/>
              </a:rPr>
              <a:t>clients </a:t>
            </a:r>
            <a:r>
              <a:rPr sz="1350" spc="5" dirty="0">
                <a:latin typeface="Calibri"/>
                <a:cs typeface="Calibri"/>
              </a:rPr>
              <a:t>don't </a:t>
            </a:r>
            <a:r>
              <a:rPr sz="1350" dirty="0">
                <a:latin typeface="Calibri"/>
                <a:cs typeface="Calibri"/>
              </a:rPr>
              <a:t>require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push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discard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accurately.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 marR="7620" indent="457200" algn="just">
              <a:lnSpc>
                <a:spcPct val="112999"/>
              </a:lnSpc>
              <a:spcBef>
                <a:spcPts val="5"/>
              </a:spcBef>
            </a:pPr>
            <a:r>
              <a:rPr sz="1350" spc="35" dirty="0">
                <a:latin typeface="Calibri"/>
                <a:cs typeface="Calibri"/>
              </a:rPr>
              <a:t>We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basically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need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method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isolate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squander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without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human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intercession.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propose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dirty="0">
                <a:latin typeface="Calibri"/>
                <a:cs typeface="Calibri"/>
              </a:rPr>
              <a:t>shrewd</a:t>
            </a:r>
            <a:r>
              <a:rPr sz="1350" spc="5" dirty="0">
                <a:latin typeface="Calibri"/>
                <a:cs typeface="Calibri"/>
              </a:rPr>
              <a:t> dustbin which </a:t>
            </a:r>
            <a:r>
              <a:rPr sz="1350" dirty="0">
                <a:latin typeface="Calibri"/>
                <a:cs typeface="Calibri"/>
              </a:rPr>
              <a:t>does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previously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mentioned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task. The dustbin </a:t>
            </a:r>
            <a:r>
              <a:rPr sz="1350" dirty="0">
                <a:latin typeface="Calibri"/>
                <a:cs typeface="Calibri"/>
              </a:rPr>
              <a:t>isolates </a:t>
            </a:r>
            <a:r>
              <a:rPr sz="1350" spc="5" dirty="0">
                <a:latin typeface="Calibri"/>
                <a:cs typeface="Calibri"/>
              </a:rPr>
              <a:t>squander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into </a:t>
            </a:r>
            <a:r>
              <a:rPr sz="1350" spc="15" dirty="0">
                <a:latin typeface="Calibri"/>
                <a:cs typeface="Calibri"/>
              </a:rPr>
              <a:t>3 </a:t>
            </a:r>
            <a:r>
              <a:rPr sz="1350" spc="5" dirty="0">
                <a:latin typeface="Calibri"/>
                <a:cs typeface="Calibri"/>
              </a:rPr>
              <a:t>classes: Recyclables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( </a:t>
            </a:r>
            <a:r>
              <a:rPr sz="1350" spc="10" dirty="0">
                <a:latin typeface="Calibri"/>
                <a:cs typeface="Calibri"/>
              </a:rPr>
              <a:t>Plastic, </a:t>
            </a:r>
            <a:r>
              <a:rPr sz="1350" spc="5" dirty="0">
                <a:latin typeface="Calibri"/>
                <a:cs typeface="Calibri"/>
              </a:rPr>
              <a:t>paper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glass), </a:t>
            </a:r>
            <a:r>
              <a:rPr sz="1350" spc="10" dirty="0">
                <a:latin typeface="Calibri"/>
                <a:cs typeface="Calibri"/>
              </a:rPr>
              <a:t>Metals and </a:t>
            </a:r>
            <a:r>
              <a:rPr sz="1350" spc="5" dirty="0">
                <a:latin typeface="Calibri"/>
                <a:cs typeface="Calibri"/>
              </a:rPr>
              <a:t>Organic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Waste. </a:t>
            </a:r>
            <a:r>
              <a:rPr sz="1350" dirty="0">
                <a:latin typeface="Calibri"/>
                <a:cs typeface="Calibri"/>
              </a:rPr>
              <a:t>These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dirty="0">
                <a:latin typeface="Calibri"/>
                <a:cs typeface="Calibri"/>
              </a:rPr>
              <a:t>require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least </a:t>
            </a:r>
            <a:r>
              <a:rPr sz="1350" spc="10" dirty="0">
                <a:latin typeface="Calibri"/>
                <a:cs typeface="Calibri"/>
              </a:rPr>
              <a:t>adjustment </a:t>
            </a:r>
            <a:r>
              <a:rPr sz="1350" spc="55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current containers. The dustbin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isolate </a:t>
            </a:r>
            <a:r>
              <a:rPr sz="1350" dirty="0">
                <a:latin typeface="Calibri"/>
                <a:cs typeface="Calibri"/>
              </a:rPr>
              <a:t>different </a:t>
            </a:r>
            <a:r>
              <a:rPr sz="1350" spc="10" dirty="0">
                <a:latin typeface="Calibri"/>
                <a:cs typeface="Calibri"/>
              </a:rPr>
              <a:t>burns through at a </a:t>
            </a:r>
            <a:r>
              <a:rPr sz="1350" spc="5" dirty="0">
                <a:latin typeface="Calibri"/>
                <a:cs typeface="Calibri"/>
              </a:rPr>
              <a:t>time </a:t>
            </a:r>
            <a:r>
              <a:rPr sz="1350" spc="10" dirty="0">
                <a:latin typeface="Calibri"/>
                <a:cs typeface="Calibri"/>
              </a:rPr>
              <a:t>and has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underlying</a:t>
            </a:r>
            <a:r>
              <a:rPr sz="1350" spc="5" dirty="0">
                <a:latin typeface="Calibri"/>
                <a:cs typeface="Calibri"/>
              </a:rPr>
              <a:t> highlights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recognize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when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receptacle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approaching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assortment</a:t>
            </a:r>
            <a:r>
              <a:rPr sz="1350" spc="1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so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make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concerned</a:t>
            </a:r>
            <a:r>
              <a:rPr sz="1350" spc="17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specialists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aware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void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canisters.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75741"/>
            <a:ext cx="6112510" cy="8505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350" indent="457200" algn="just">
              <a:lnSpc>
                <a:spcPct val="113799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air </a:t>
            </a:r>
            <a:r>
              <a:rPr sz="1350" spc="5" dirty="0">
                <a:latin typeface="Calibri"/>
                <a:cs typeface="Calibri"/>
              </a:rPr>
              <a:t>partition instrument (Brushless </a:t>
            </a:r>
            <a:r>
              <a:rPr sz="1350" spc="10" dirty="0">
                <a:latin typeface="Calibri"/>
                <a:cs typeface="Calibri"/>
              </a:rPr>
              <a:t>DC </a:t>
            </a:r>
            <a:r>
              <a:rPr sz="1350" dirty="0">
                <a:latin typeface="Calibri"/>
                <a:cs typeface="Calibri"/>
              </a:rPr>
              <a:t>engine </a:t>
            </a:r>
            <a:r>
              <a:rPr sz="1350" spc="10" dirty="0">
                <a:latin typeface="Calibri"/>
                <a:cs typeface="Calibri"/>
              </a:rPr>
              <a:t>and a </a:t>
            </a:r>
            <a:r>
              <a:rPr sz="1350" dirty="0">
                <a:latin typeface="Calibri"/>
                <a:cs typeface="Calibri"/>
              </a:rPr>
              <a:t>propeller) isolates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falling </a:t>
            </a:r>
            <a:r>
              <a:rPr sz="1350" spc="10" dirty="0">
                <a:latin typeface="Calibri"/>
                <a:cs typeface="Calibri"/>
              </a:rPr>
              <a:t>waste things </a:t>
            </a:r>
            <a:r>
              <a:rPr sz="1350" dirty="0">
                <a:latin typeface="Calibri"/>
                <a:cs typeface="Calibri"/>
              </a:rPr>
              <a:t>dependent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their </a:t>
            </a:r>
            <a:r>
              <a:rPr sz="1350" spc="5" dirty="0">
                <a:latin typeface="Calibri"/>
                <a:cs typeface="Calibri"/>
              </a:rPr>
              <a:t>thickness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power applied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dirty="0">
                <a:latin typeface="Calibri"/>
                <a:cs typeface="Calibri"/>
              </a:rPr>
              <a:t>moving air.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For </a:t>
            </a:r>
            <a:r>
              <a:rPr sz="1350" spc="5" dirty="0">
                <a:latin typeface="Calibri"/>
                <a:cs typeface="Calibri"/>
              </a:rPr>
              <a:t>recognizing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passage </a:t>
            </a:r>
            <a:r>
              <a:rPr sz="1350" spc="5" dirty="0">
                <a:latin typeface="Calibri"/>
                <a:cs typeface="Calibri"/>
              </a:rPr>
              <a:t>of waste,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15" dirty="0">
                <a:latin typeface="Calibri"/>
                <a:cs typeface="Calibri"/>
              </a:rPr>
              <a:t>Laser-LDR </a:t>
            </a:r>
            <a:r>
              <a:rPr sz="1350" spc="5" dirty="0">
                <a:latin typeface="Calibri"/>
                <a:cs typeface="Calibri"/>
              </a:rPr>
              <a:t>pair </a:t>
            </a:r>
            <a:r>
              <a:rPr sz="1350" spc="-5" dirty="0">
                <a:latin typeface="Calibri"/>
                <a:cs typeface="Calibri"/>
              </a:rPr>
              <a:t>is utilized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the container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mouth. The </a:t>
            </a:r>
            <a:r>
              <a:rPr sz="1350" dirty="0">
                <a:latin typeface="Calibri"/>
                <a:cs typeface="Calibri"/>
              </a:rPr>
              <a:t>isolated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28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5" dirty="0">
                <a:latin typeface="Calibri"/>
                <a:cs typeface="Calibri"/>
              </a:rPr>
              <a:t>gathered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detachment  </a:t>
            </a:r>
            <a:r>
              <a:rPr sz="1350" dirty="0">
                <a:latin typeface="Calibri"/>
                <a:cs typeface="Calibri"/>
              </a:rPr>
              <a:t>zone.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area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loss 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partition zone </a:t>
            </a:r>
            <a:r>
              <a:rPr sz="1350" spc="-5" dirty="0">
                <a:latin typeface="Calibri"/>
                <a:cs typeface="Calibri"/>
              </a:rPr>
              <a:t>is resolved </a:t>
            </a:r>
            <a:r>
              <a:rPr sz="1350" dirty="0">
                <a:latin typeface="Calibri"/>
                <a:cs typeface="Calibri"/>
              </a:rPr>
              <a:t>utilizing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camera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assistance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Image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Processing. The camera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mounted </a:t>
            </a:r>
            <a:r>
              <a:rPr sz="1350" spc="-5" dirty="0">
                <a:latin typeface="Calibri"/>
                <a:cs typeface="Calibri"/>
              </a:rPr>
              <a:t>over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partition zone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identies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area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loss 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zone. The directions of each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then </a:t>
            </a:r>
            <a:r>
              <a:rPr sz="1350" dirty="0">
                <a:latin typeface="Calibri"/>
                <a:cs typeface="Calibri"/>
              </a:rPr>
              <a:t>used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push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independently</a:t>
            </a:r>
            <a:r>
              <a:rPr sz="1350" spc="5" dirty="0">
                <a:latin typeface="Calibri"/>
                <a:cs typeface="Calibri"/>
              </a:rPr>
              <a:t> out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partition zone for </a:t>
            </a:r>
            <a:r>
              <a:rPr sz="1350" spc="10" dirty="0">
                <a:latin typeface="Calibri"/>
                <a:cs typeface="Calibri"/>
              </a:rPr>
              <a:t>identication and </a:t>
            </a:r>
            <a:r>
              <a:rPr sz="1350" dirty="0">
                <a:latin typeface="Calibri"/>
                <a:cs typeface="Calibri"/>
              </a:rPr>
              <a:t>isolation.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pushed out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division </a:t>
            </a:r>
            <a:r>
              <a:rPr sz="1350" spc="5" dirty="0">
                <a:latin typeface="Calibri"/>
                <a:cs typeface="Calibri"/>
              </a:rPr>
              <a:t>zone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assistance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an arm </a:t>
            </a:r>
            <a:r>
              <a:rPr sz="1350" spc="5" dirty="0">
                <a:latin typeface="Calibri"/>
                <a:cs typeface="Calibri"/>
              </a:rPr>
              <a:t>mounted </a:t>
            </a:r>
            <a:r>
              <a:rPr sz="1350" spc="10" dirty="0">
                <a:latin typeface="Calibri"/>
                <a:cs typeface="Calibri"/>
              </a:rPr>
              <a:t>on a servo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engine.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After </a:t>
            </a:r>
            <a:r>
              <a:rPr sz="1350" spc="5" dirty="0">
                <a:latin typeface="Calibri"/>
                <a:cs typeface="Calibri"/>
              </a:rPr>
              <a:t>this, </a:t>
            </a:r>
            <a:r>
              <a:rPr sz="1350" spc="15" dirty="0">
                <a:latin typeface="Calibri"/>
                <a:cs typeface="Calibri"/>
              </a:rPr>
              <a:t>the burn </a:t>
            </a:r>
            <a:r>
              <a:rPr sz="1350" spc="10" dirty="0">
                <a:latin typeface="Calibri"/>
                <a:cs typeface="Calibri"/>
              </a:rPr>
              <a:t>through </a:t>
            </a:r>
            <a:r>
              <a:rPr sz="1350" spc="-5" dirty="0">
                <a:latin typeface="Calibri"/>
                <a:cs typeface="Calibri"/>
              </a:rPr>
              <a:t>is driven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each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turn </a:t>
            </a:r>
            <a:r>
              <a:rPr sz="1350" spc="5" dirty="0">
                <a:latin typeface="Calibri"/>
                <a:cs typeface="Calibri"/>
              </a:rPr>
              <a:t>into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gatherer.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then </a:t>
            </a:r>
            <a:r>
              <a:rPr sz="1350" dirty="0">
                <a:latin typeface="Calibri"/>
                <a:cs typeface="Calibri"/>
              </a:rPr>
              <a:t>identied 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assistance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Capacitive </a:t>
            </a:r>
            <a:r>
              <a:rPr sz="1350" spc="10" dirty="0">
                <a:latin typeface="Calibri"/>
                <a:cs typeface="Calibri"/>
              </a:rPr>
              <a:t>and Inductive Proximity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sensor.</a:t>
            </a:r>
            <a:r>
              <a:rPr sz="1350" spc="5" dirty="0">
                <a:latin typeface="Calibri"/>
                <a:cs typeface="Calibri"/>
              </a:rPr>
              <a:t> The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capacitive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sensors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help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recognize</a:t>
            </a:r>
            <a:r>
              <a:rPr sz="1350" spc="10" dirty="0">
                <a:latin typeface="Calibri"/>
                <a:cs typeface="Calibri"/>
              </a:rPr>
              <a:t> natural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while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Inductive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Sensor </a:t>
            </a:r>
            <a:r>
              <a:rPr sz="1350" dirty="0">
                <a:latin typeface="Calibri"/>
                <a:cs typeface="Calibri"/>
              </a:rPr>
              <a:t>distinguishes </a:t>
            </a:r>
            <a:r>
              <a:rPr sz="1350" spc="-5" dirty="0">
                <a:latin typeface="Calibri"/>
                <a:cs typeface="Calibri"/>
              </a:rPr>
              <a:t>metallic </a:t>
            </a:r>
            <a:r>
              <a:rPr sz="1350" spc="5" dirty="0">
                <a:latin typeface="Calibri"/>
                <a:cs typeface="Calibri"/>
              </a:rPr>
              <a:t>waste. </a:t>
            </a:r>
            <a:r>
              <a:rPr sz="1350" spc="15" dirty="0">
                <a:latin typeface="Calibri"/>
                <a:cs typeface="Calibri"/>
              </a:rPr>
              <a:t>A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thing which </a:t>
            </a:r>
            <a:r>
              <a:rPr sz="1350" dirty="0">
                <a:latin typeface="Calibri"/>
                <a:cs typeface="Calibri"/>
              </a:rPr>
              <a:t>isn't recognized </a:t>
            </a:r>
            <a:r>
              <a:rPr sz="1350" spc="10" dirty="0">
                <a:latin typeface="Calibri"/>
                <a:cs typeface="Calibri"/>
              </a:rPr>
              <a:t>by both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two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sensors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sorted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Recyclable</a:t>
            </a:r>
            <a:r>
              <a:rPr sz="1350" spc="1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(i.e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glass, paper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plastic).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3399"/>
              </a:lnSpc>
            </a:pPr>
            <a:r>
              <a:rPr sz="1350" spc="5" dirty="0">
                <a:latin typeface="Calibri"/>
                <a:cs typeface="Calibri"/>
              </a:rPr>
              <a:t>The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partitioned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into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3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compartments-Recyclables,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Metal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Biodegradable waste. 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gatherer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5" dirty="0">
                <a:latin typeface="Calibri"/>
                <a:cs typeface="Calibri"/>
              </a:rPr>
              <a:t>normal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both classication and </a:t>
            </a:r>
            <a:r>
              <a:rPr sz="1350" spc="15" dirty="0">
                <a:latin typeface="Calibri"/>
                <a:cs typeface="Calibri"/>
              </a:rPr>
              <a:t>removal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instrument. </a:t>
            </a:r>
            <a:r>
              <a:rPr sz="1350" spc="-5" dirty="0">
                <a:latin typeface="Calibri"/>
                <a:cs typeface="Calibri"/>
              </a:rPr>
              <a:t>Here,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authority </a:t>
            </a:r>
            <a:r>
              <a:rPr sz="1350" spc="5" dirty="0">
                <a:latin typeface="Calibri"/>
                <a:cs typeface="Calibri"/>
              </a:rPr>
              <a:t>functions </a:t>
            </a:r>
            <a:r>
              <a:rPr sz="1350" spc="10" dirty="0">
                <a:latin typeface="Calibri"/>
                <a:cs typeface="Calibri"/>
              </a:rPr>
              <a:t>as a </a:t>
            </a:r>
            <a:r>
              <a:rPr sz="1350" spc="5" dirty="0">
                <a:latin typeface="Calibri"/>
                <a:cs typeface="Calibri"/>
              </a:rPr>
              <a:t>transporter of </a:t>
            </a:r>
            <a:r>
              <a:rPr sz="1350" spc="10" dirty="0">
                <a:latin typeface="Calibri"/>
                <a:cs typeface="Calibri"/>
              </a:rPr>
              <a:t>specied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its particular receptacle. The </a:t>
            </a:r>
            <a:r>
              <a:rPr sz="1350" spc="10" dirty="0">
                <a:latin typeface="Calibri"/>
                <a:cs typeface="Calibri"/>
              </a:rPr>
              <a:t>waste authority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mounted </a:t>
            </a:r>
            <a:r>
              <a:rPr sz="1350" spc="10" dirty="0">
                <a:latin typeface="Calibri"/>
                <a:cs typeface="Calibri"/>
              </a:rPr>
              <a:t>on a </a:t>
            </a:r>
            <a:r>
              <a:rPr sz="1350" dirty="0">
                <a:latin typeface="Calibri"/>
                <a:cs typeface="Calibri"/>
              </a:rPr>
              <a:t>lead </a:t>
            </a:r>
            <a:r>
              <a:rPr sz="1350" spc="10" dirty="0">
                <a:latin typeface="Calibri"/>
                <a:cs typeface="Calibri"/>
              </a:rPr>
              <a:t>screw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assistance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dirty="0">
                <a:latin typeface="Calibri"/>
                <a:cs typeface="Calibri"/>
              </a:rPr>
              <a:t>servo engine. </a:t>
            </a:r>
            <a:r>
              <a:rPr sz="1350" spc="15" dirty="0">
                <a:latin typeface="Calibri"/>
                <a:cs typeface="Calibri"/>
              </a:rPr>
              <a:t>When 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identied,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authority moves 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loss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its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fitting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receptacle</a:t>
            </a:r>
            <a:r>
              <a:rPr sz="1350" spc="1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assistance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lead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screw.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Assessed</a:t>
            </a:r>
            <a:r>
              <a:rPr sz="1350" spc="1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effect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Smart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Bin: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561340" indent="-92075">
              <a:lnSpc>
                <a:spcPct val="100000"/>
              </a:lnSpc>
              <a:spcBef>
                <a:spcPts val="5"/>
              </a:spcBef>
              <a:buChar char="-"/>
              <a:tabLst>
                <a:tab pos="561975" algn="l"/>
              </a:tabLst>
            </a:pPr>
            <a:r>
              <a:rPr sz="1350" spc="20" dirty="0">
                <a:latin typeface="Calibri"/>
                <a:cs typeface="Calibri"/>
              </a:rPr>
              <a:t>7.5%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decrease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sum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spent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every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day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removal</a:t>
            </a:r>
            <a:r>
              <a:rPr sz="1350" spc="1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600">
              <a:latin typeface="Calibri"/>
              <a:cs typeface="Calibri"/>
            </a:endParaRPr>
          </a:p>
          <a:p>
            <a:pPr marL="561340" indent="-92075">
              <a:lnSpc>
                <a:spcPct val="100000"/>
              </a:lnSpc>
              <a:buChar char="-"/>
              <a:tabLst>
                <a:tab pos="561975" algn="l"/>
              </a:tabLst>
            </a:pPr>
            <a:r>
              <a:rPr sz="1350" spc="20" dirty="0">
                <a:latin typeface="Calibri"/>
                <a:cs typeface="Calibri"/>
              </a:rPr>
              <a:t>7.5%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decrease</a:t>
            </a:r>
            <a:r>
              <a:rPr sz="1350" spc="1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complete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sent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day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day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45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landfills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600">
              <a:latin typeface="Calibri"/>
              <a:cs typeface="Calibri"/>
            </a:endParaRPr>
          </a:p>
          <a:p>
            <a:pPr marL="561340" indent="-92075">
              <a:lnSpc>
                <a:spcPct val="100000"/>
              </a:lnSpc>
              <a:buChar char="-"/>
              <a:tabLst>
                <a:tab pos="561975" algn="l"/>
              </a:tabLst>
            </a:pPr>
            <a:r>
              <a:rPr sz="1350" spc="20" dirty="0">
                <a:latin typeface="Calibri"/>
                <a:cs typeface="Calibri"/>
              </a:rPr>
              <a:t>1.2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lakh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rupees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produced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every</a:t>
            </a:r>
            <a:r>
              <a:rPr sz="1350" spc="1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day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from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reusing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plastics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were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600">
              <a:latin typeface="Calibri"/>
              <a:cs typeface="Calibri"/>
            </a:endParaRPr>
          </a:p>
          <a:p>
            <a:pPr marL="561340" indent="-92075">
              <a:lnSpc>
                <a:spcPct val="100000"/>
              </a:lnSpc>
              <a:buChar char="-"/>
              <a:tabLst>
                <a:tab pos="561975" algn="l"/>
              </a:tabLst>
            </a:pPr>
            <a:r>
              <a:rPr sz="1350" spc="10" dirty="0">
                <a:latin typeface="Calibri"/>
                <a:cs typeface="Calibri"/>
              </a:rPr>
              <a:t>Break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even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time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2.5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years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692" y="1664970"/>
            <a:ext cx="4036060" cy="34461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latin typeface="Calibri"/>
                <a:cs typeface="Calibri"/>
              </a:rPr>
              <a:t>SIMULATION</a:t>
            </a:r>
            <a:r>
              <a:rPr sz="1350" b="1" spc="65" dirty="0">
                <a:latin typeface="Calibri"/>
                <a:cs typeface="Calibri"/>
              </a:rPr>
              <a:t> </a:t>
            </a:r>
            <a:r>
              <a:rPr sz="1350" b="1" spc="25" dirty="0">
                <a:latin typeface="Calibri"/>
                <a:cs typeface="Calibri"/>
              </a:rPr>
              <a:t>CODE</a:t>
            </a:r>
            <a:r>
              <a:rPr sz="1350" b="1" spc="1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 marL="73025" algn="just">
              <a:lnSpc>
                <a:spcPct val="100000"/>
              </a:lnSpc>
              <a:spcBef>
                <a:spcPts val="1080"/>
              </a:spcBef>
            </a:pPr>
            <a:r>
              <a:rPr sz="1350" dirty="0">
                <a:latin typeface="Calibri"/>
                <a:cs typeface="Calibri"/>
              </a:rPr>
              <a:t>#include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&lt;Servo.h&gt;</a:t>
            </a:r>
            <a:endParaRPr sz="1350">
              <a:latin typeface="Calibri"/>
              <a:cs typeface="Calibri"/>
            </a:endParaRPr>
          </a:p>
          <a:p>
            <a:pPr marL="73025" marR="879475" algn="just">
              <a:lnSpc>
                <a:spcPct val="103899"/>
              </a:lnSpc>
              <a:spcBef>
                <a:spcPts val="55"/>
              </a:spcBef>
            </a:pPr>
            <a:r>
              <a:rPr sz="1350" spc="5" dirty="0">
                <a:latin typeface="Calibri"/>
                <a:cs typeface="Calibri"/>
              </a:rPr>
              <a:t>Servo servoMain;</a:t>
            </a:r>
            <a:r>
              <a:rPr sz="1350" spc="10" dirty="0">
                <a:latin typeface="Calibri"/>
                <a:cs typeface="Calibri"/>
              </a:rPr>
              <a:t> // </a:t>
            </a:r>
            <a:r>
              <a:rPr sz="1350" dirty="0">
                <a:latin typeface="Calibri"/>
                <a:cs typeface="Calibri"/>
              </a:rPr>
              <a:t>Define</a:t>
            </a:r>
            <a:r>
              <a:rPr sz="1350" spc="5" dirty="0">
                <a:latin typeface="Calibri"/>
                <a:cs typeface="Calibri"/>
              </a:rPr>
              <a:t> our Servo </a:t>
            </a:r>
            <a:r>
              <a:rPr sz="1350" dirty="0">
                <a:latin typeface="Calibri"/>
                <a:cs typeface="Calibri"/>
              </a:rPr>
              <a:t>int </a:t>
            </a:r>
            <a:r>
              <a:rPr sz="1350" spc="5" dirty="0">
                <a:latin typeface="Calibri"/>
                <a:cs typeface="Calibri"/>
              </a:rPr>
              <a:t> trigpin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=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4;</a:t>
            </a:r>
            <a:endParaRPr sz="1350">
              <a:latin typeface="Calibri"/>
              <a:cs typeface="Calibri"/>
            </a:endParaRPr>
          </a:p>
          <a:p>
            <a:pPr marL="73025" marR="2665730" algn="just">
              <a:lnSpc>
                <a:spcPct val="105000"/>
              </a:lnSpc>
              <a:spcBef>
                <a:spcPts val="40"/>
              </a:spcBef>
            </a:pPr>
            <a:r>
              <a:rPr sz="1350" dirty="0">
                <a:latin typeface="Calibri"/>
                <a:cs typeface="Calibri"/>
              </a:rPr>
              <a:t>int</a:t>
            </a:r>
            <a:r>
              <a:rPr sz="1350" spc="5" dirty="0">
                <a:latin typeface="Calibri"/>
                <a:cs typeface="Calibri"/>
              </a:rPr>
              <a:t> echopin</a:t>
            </a:r>
            <a:r>
              <a:rPr sz="1350" spc="10" dirty="0">
                <a:latin typeface="Calibri"/>
                <a:cs typeface="Calibri"/>
              </a:rPr>
              <a:t> =  </a:t>
            </a:r>
            <a:r>
              <a:rPr sz="1350" spc="15" dirty="0">
                <a:latin typeface="Calibri"/>
                <a:cs typeface="Calibri"/>
              </a:rPr>
              <a:t>3;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int </a:t>
            </a:r>
            <a:r>
              <a:rPr sz="1350" spc="5" dirty="0">
                <a:latin typeface="Calibri"/>
                <a:cs typeface="Calibri"/>
              </a:rPr>
              <a:t>distance; </a:t>
            </a:r>
            <a:r>
              <a:rPr sz="1350" dirty="0">
                <a:latin typeface="Calibri"/>
                <a:cs typeface="Calibri"/>
              </a:rPr>
              <a:t>float </a:t>
            </a:r>
            <a:r>
              <a:rPr sz="1350" spc="5" dirty="0">
                <a:latin typeface="Calibri"/>
                <a:cs typeface="Calibri"/>
              </a:rPr>
              <a:t> duration;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float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cm;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void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setup()</a:t>
            </a:r>
            <a:endParaRPr sz="135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sz="1350" spc="-30" dirty="0">
                <a:latin typeface="Calibri"/>
                <a:cs typeface="Calibri"/>
              </a:rPr>
              <a:t>{</a:t>
            </a:r>
            <a:endParaRPr sz="1350">
              <a:latin typeface="Calibri"/>
              <a:cs typeface="Calibri"/>
            </a:endParaRPr>
          </a:p>
          <a:p>
            <a:pPr marL="256540" marR="5080" indent="-46355" algn="just">
              <a:lnSpc>
                <a:spcPct val="105600"/>
              </a:lnSpc>
              <a:spcBef>
                <a:spcPts val="35"/>
              </a:spcBef>
            </a:pPr>
            <a:r>
              <a:rPr sz="1350" spc="10" dirty="0">
                <a:latin typeface="Calibri"/>
                <a:cs typeface="Calibri"/>
              </a:rPr>
              <a:t>servoMain.attach(5);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//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servo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digital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10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pinMode(trigpin,</a:t>
            </a:r>
            <a:r>
              <a:rPr sz="1350" spc="10" dirty="0">
                <a:latin typeface="Calibri"/>
                <a:cs typeface="Calibri"/>
              </a:rPr>
              <a:t> OUTPUT);</a:t>
            </a:r>
            <a:r>
              <a:rPr sz="1350" spc="15" dirty="0">
                <a:latin typeface="Calibri"/>
                <a:cs typeface="Calibri"/>
              </a:rPr>
              <a:t> pinMode(echopin,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INPUT);</a:t>
            </a:r>
            <a:endParaRPr sz="135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360"/>
              </a:spcBef>
            </a:pPr>
            <a:r>
              <a:rPr sz="1350" spc="-3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652" y="5329936"/>
            <a:ext cx="1516380" cy="7346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350" spc="-5" dirty="0">
                <a:latin typeface="Calibri"/>
                <a:cs typeface="Calibri"/>
              </a:rPr>
              <a:t>void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loop()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50" spc="-30" dirty="0">
                <a:latin typeface="Calibri"/>
                <a:cs typeface="Calibri"/>
              </a:rPr>
              <a:t>{</a:t>
            </a:r>
            <a:endParaRPr sz="13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Calibri"/>
                <a:cs typeface="Calibri"/>
              </a:rPr>
              <a:t>digitalWrite(trigpin,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6126" y="5828665"/>
            <a:ext cx="47625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latin typeface="Calibri"/>
                <a:cs typeface="Calibri"/>
              </a:rPr>
              <a:t>LOW);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492" y="6042025"/>
            <a:ext cx="5582920" cy="40030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3104515">
              <a:lnSpc>
                <a:spcPct val="103800"/>
              </a:lnSpc>
              <a:spcBef>
                <a:spcPts val="65"/>
              </a:spcBef>
              <a:tabLst>
                <a:tab pos="1048385" algn="l"/>
              </a:tabLst>
            </a:pPr>
            <a:r>
              <a:rPr sz="1350" spc="10" dirty="0">
                <a:latin typeface="Calibri"/>
                <a:cs typeface="Calibri"/>
              </a:rPr>
              <a:t>d</a:t>
            </a: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l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35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dirty="0">
                <a:latin typeface="Calibri"/>
                <a:cs typeface="Calibri"/>
              </a:rPr>
              <a:t>	</a:t>
            </a:r>
            <a:r>
              <a:rPr sz="1350" spc="10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15" dirty="0">
                <a:latin typeface="Calibri"/>
                <a:cs typeface="Calibri"/>
              </a:rPr>
              <a:t>g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25" dirty="0">
                <a:latin typeface="Calibri"/>
                <a:cs typeface="Calibri"/>
              </a:rPr>
              <a:t>t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l</a:t>
            </a:r>
            <a:r>
              <a:rPr sz="1350" spc="55" dirty="0">
                <a:latin typeface="Calibri"/>
                <a:cs typeface="Calibri"/>
              </a:rPr>
              <a:t>W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25" dirty="0">
                <a:latin typeface="Calibri"/>
                <a:cs typeface="Calibri"/>
              </a:rPr>
              <a:t>t</a:t>
            </a: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25" dirty="0">
                <a:latin typeface="Calibri"/>
                <a:cs typeface="Calibri"/>
              </a:rPr>
              <a:t>t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15" dirty="0">
                <a:latin typeface="Calibri"/>
                <a:cs typeface="Calibri"/>
              </a:rPr>
              <a:t>g</a:t>
            </a:r>
            <a:r>
              <a:rPr sz="1350" spc="65" dirty="0">
                <a:latin typeface="Calibri"/>
                <a:cs typeface="Calibri"/>
              </a:rPr>
              <a:t>p</a:t>
            </a:r>
            <a:r>
              <a:rPr sz="1350" spc="45" dirty="0">
                <a:latin typeface="Calibri"/>
                <a:cs typeface="Calibri"/>
              </a:rPr>
              <a:t>i</a:t>
            </a:r>
            <a:r>
              <a:rPr sz="1350" spc="6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,  </a:t>
            </a:r>
            <a:r>
              <a:rPr sz="1350" spc="10" dirty="0">
                <a:latin typeface="Calibri"/>
                <a:cs typeface="Calibri"/>
              </a:rPr>
              <a:t>HIGH);</a:t>
            </a:r>
            <a:endParaRPr sz="1350">
              <a:latin typeface="Calibri"/>
              <a:cs typeface="Calibri"/>
            </a:endParaRPr>
          </a:p>
          <a:p>
            <a:pPr marL="241300" marR="3420745">
              <a:lnSpc>
                <a:spcPct val="103899"/>
              </a:lnSpc>
              <a:spcBef>
                <a:spcPts val="60"/>
              </a:spcBef>
            </a:pPr>
            <a:r>
              <a:rPr sz="1350" spc="5" dirty="0">
                <a:latin typeface="Calibri"/>
                <a:cs typeface="Calibri"/>
              </a:rPr>
              <a:t>delayMicroseconds(10);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digitalWrite(trigpin,</a:t>
            </a:r>
            <a:r>
              <a:rPr sz="1350" spc="16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LOW);</a:t>
            </a:r>
            <a:endParaRPr sz="1350">
              <a:latin typeface="Calibri"/>
              <a:cs typeface="Calibri"/>
            </a:endParaRPr>
          </a:p>
          <a:p>
            <a:pPr marL="241300" marR="2451100">
              <a:lnSpc>
                <a:spcPct val="103800"/>
              </a:lnSpc>
              <a:spcBef>
                <a:spcPts val="55"/>
              </a:spcBef>
            </a:pPr>
            <a:r>
              <a:rPr sz="1350" spc="5" dirty="0">
                <a:latin typeface="Calibri"/>
                <a:cs typeface="Calibri"/>
              </a:rPr>
              <a:t>duration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=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pulseIn(echopin,</a:t>
            </a:r>
            <a:r>
              <a:rPr sz="1350" spc="1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HIGH);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cm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= </a:t>
            </a:r>
            <a:r>
              <a:rPr sz="1350" spc="-29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(duration/58.82);</a:t>
            </a:r>
            <a:endParaRPr sz="13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sz="1350" spc="10" dirty="0">
                <a:latin typeface="Calibri"/>
                <a:cs typeface="Calibri"/>
              </a:rPr>
              <a:t>distance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=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cm;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350" spc="5" dirty="0">
                <a:latin typeface="Calibri"/>
                <a:cs typeface="Calibri"/>
              </a:rPr>
              <a:t>if(distance&lt;30)</a:t>
            </a:r>
            <a:endParaRPr sz="13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20"/>
              </a:spcBef>
            </a:pPr>
            <a:r>
              <a:rPr sz="1350" spc="-30" dirty="0">
                <a:latin typeface="Calibri"/>
                <a:cs typeface="Calibri"/>
              </a:rPr>
              <a:t>{</a:t>
            </a:r>
            <a:endParaRPr sz="135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60"/>
              </a:spcBef>
            </a:pPr>
            <a:r>
              <a:rPr sz="1350" spc="5" dirty="0">
                <a:latin typeface="Calibri"/>
                <a:cs typeface="Calibri"/>
              </a:rPr>
              <a:t>servoMain.write(180);</a:t>
            </a:r>
            <a:r>
              <a:rPr sz="1350" spc="2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//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Turn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Servo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back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center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position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(90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degrees)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350" spc="5" dirty="0">
                <a:latin typeface="Calibri"/>
                <a:cs typeface="Calibri"/>
              </a:rPr>
              <a:t>delay(3000);</a:t>
            </a:r>
            <a:endParaRPr sz="1350">
              <a:latin typeface="Calibri"/>
              <a:cs typeface="Calibri"/>
            </a:endParaRPr>
          </a:p>
          <a:p>
            <a:pPr marR="5282565" algn="r">
              <a:lnSpc>
                <a:spcPct val="100000"/>
              </a:lnSpc>
              <a:spcBef>
                <a:spcPts val="120"/>
              </a:spcBef>
            </a:pPr>
            <a:r>
              <a:rPr sz="1350" spc="-3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 marR="5283835" algn="r">
              <a:lnSpc>
                <a:spcPct val="100000"/>
              </a:lnSpc>
              <a:spcBef>
                <a:spcPts val="120"/>
              </a:spcBef>
            </a:pP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5" dirty="0">
                <a:latin typeface="Calibri"/>
                <a:cs typeface="Calibri"/>
              </a:rPr>
              <a:t>{</a:t>
            </a:r>
            <a:endParaRPr sz="1350">
              <a:latin typeface="Calibri"/>
              <a:cs typeface="Calibri"/>
            </a:endParaRPr>
          </a:p>
          <a:p>
            <a:pPr marL="12700" marR="4159250">
              <a:lnSpc>
                <a:spcPct val="103699"/>
              </a:lnSpc>
            </a:pP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40" dirty="0">
                <a:latin typeface="Calibri"/>
                <a:cs typeface="Calibri"/>
              </a:rPr>
              <a:t>M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spc="1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25" dirty="0">
                <a:latin typeface="Calibri"/>
                <a:cs typeface="Calibri"/>
              </a:rPr>
              <a:t>t</a:t>
            </a: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35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);  </a:t>
            </a:r>
            <a:r>
              <a:rPr sz="1350" spc="5" dirty="0">
                <a:latin typeface="Calibri"/>
                <a:cs typeface="Calibri"/>
              </a:rPr>
              <a:t>delay(50);</a:t>
            </a:r>
            <a:endParaRPr sz="135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365"/>
              </a:spcBef>
            </a:pPr>
            <a:r>
              <a:rPr sz="1350" spc="-3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652" y="1352169"/>
            <a:ext cx="10414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latin typeface="Calibri"/>
                <a:cs typeface="Calibri"/>
              </a:rPr>
              <a:t>SIMULATION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652" y="7528524"/>
            <a:ext cx="5680710" cy="110109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350" b="1" spc="5" dirty="0">
                <a:latin typeface="Calibri"/>
                <a:cs typeface="Calibri"/>
              </a:rPr>
              <a:t>REFERENCES:</a:t>
            </a:r>
            <a:endParaRPr sz="1350">
              <a:latin typeface="Calibri"/>
              <a:cs typeface="Calibri"/>
            </a:endParaRPr>
          </a:p>
          <a:p>
            <a:pPr marL="12700" marR="5080" algn="just">
              <a:lnSpc>
                <a:spcPct val="108000"/>
              </a:lnSpc>
              <a:spcBef>
                <a:spcPts val="844"/>
              </a:spcBef>
            </a:pPr>
            <a:r>
              <a:rPr sz="1500" spc="-40" dirty="0">
                <a:latin typeface="Calibri"/>
                <a:cs typeface="Calibri"/>
              </a:rPr>
              <a:t>[1]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Kolhatkar,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Joshi,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Choudhari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Bhuva,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"Smart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E-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dustbin,"</a:t>
            </a:r>
            <a:r>
              <a:rPr sz="1200" spc="-1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2018</a:t>
            </a:r>
            <a:r>
              <a:rPr sz="1200" spc="-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International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Conference </a:t>
            </a:r>
            <a:r>
              <a:rPr sz="1200" spc="10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Smart </a:t>
            </a:r>
            <a:r>
              <a:rPr sz="1200" spc="10" dirty="0">
                <a:latin typeface="Calibri"/>
                <a:cs typeface="Calibri"/>
              </a:rPr>
              <a:t>City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Emerging </a:t>
            </a:r>
            <a:r>
              <a:rPr sz="1200" spc="5" dirty="0">
                <a:latin typeface="Calibri"/>
                <a:cs typeface="Calibri"/>
              </a:rPr>
              <a:t>Technology </a:t>
            </a:r>
            <a:r>
              <a:rPr sz="1200" dirty="0">
                <a:latin typeface="Calibri"/>
                <a:cs typeface="Calibri"/>
              </a:rPr>
              <a:t>(ICSCET), </a:t>
            </a:r>
            <a:r>
              <a:rPr sz="1200" spc="10" dirty="0">
                <a:latin typeface="Calibri"/>
                <a:cs typeface="Calibri"/>
              </a:rPr>
              <a:t>Mumbai, </a:t>
            </a:r>
            <a:r>
              <a:rPr sz="1200" spc="-10" dirty="0">
                <a:latin typeface="Calibri"/>
                <a:cs typeface="Calibri"/>
              </a:rPr>
              <a:t>2018, </a:t>
            </a:r>
            <a:r>
              <a:rPr sz="1200" spc="15" dirty="0">
                <a:latin typeface="Calibri"/>
                <a:cs typeface="Calibri"/>
              </a:rPr>
              <a:t>pp. </a:t>
            </a:r>
            <a:r>
              <a:rPr sz="1200" spc="5" dirty="0">
                <a:latin typeface="Calibri"/>
                <a:cs typeface="Calibri"/>
              </a:rPr>
              <a:t>1-3, </a:t>
            </a:r>
            <a:r>
              <a:rPr sz="1200" spc="15" dirty="0">
                <a:latin typeface="Calibri"/>
                <a:cs typeface="Calibri"/>
              </a:rPr>
              <a:t>doi: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10.1109/ICSCET.2018.8537245.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652" y="9221723"/>
            <a:ext cx="5406390" cy="10629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35"/>
              </a:spcBef>
            </a:pPr>
            <a:r>
              <a:rPr sz="1500" spc="-40" dirty="0">
                <a:latin typeface="Calibri"/>
                <a:cs typeface="Calibri"/>
              </a:rPr>
              <a:t>[2]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Awawdeh,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Bashir,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Faisal,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Ahmad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K.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Shahid,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"IoT-based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Intelligent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Waste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Bin,"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2019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Advances  </a:t>
            </a:r>
            <a:r>
              <a:rPr sz="1200" spc="10" dirty="0">
                <a:latin typeface="Calibri"/>
                <a:cs typeface="Calibri"/>
              </a:rPr>
              <a:t>in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Science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2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Engineering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Technology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International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15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ere</a:t>
            </a:r>
            <a:r>
              <a:rPr sz="1200" spc="30" dirty="0">
                <a:latin typeface="Calibri"/>
                <a:cs typeface="Calibri"/>
              </a:rPr>
              <a:t>n</a:t>
            </a:r>
            <a:r>
              <a:rPr sz="1200" spc="-3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10" dirty="0">
                <a:latin typeface="Calibri"/>
                <a:cs typeface="Calibri"/>
              </a:rPr>
              <a:t>ET</a:t>
            </a:r>
            <a:r>
              <a:rPr sz="1200" spc="-5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1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</a:t>
            </a:r>
            <a:r>
              <a:rPr sz="1200" spc="25" dirty="0">
                <a:latin typeface="Calibri"/>
                <a:cs typeface="Calibri"/>
              </a:rPr>
              <a:t>ub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4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,</a:t>
            </a:r>
            <a:endParaRPr sz="1200">
              <a:latin typeface="Calibri"/>
              <a:cs typeface="Calibri"/>
            </a:endParaRPr>
          </a:p>
          <a:p>
            <a:pPr marL="12700" marR="2372995">
              <a:lnSpc>
                <a:spcPct val="108300"/>
              </a:lnSpc>
              <a:spcBef>
                <a:spcPts val="125"/>
              </a:spcBef>
              <a:tabLst>
                <a:tab pos="621665" algn="l"/>
                <a:tab pos="1101090" algn="l"/>
                <a:tab pos="1870710" algn="l"/>
                <a:tab pos="2404110" algn="l"/>
                <a:tab pos="2785110" algn="l"/>
              </a:tabLst>
            </a:pP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25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ed	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b	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,	</a:t>
            </a:r>
            <a:r>
              <a:rPr sz="1200" spc="-10" dirty="0">
                <a:latin typeface="Calibri"/>
                <a:cs typeface="Calibri"/>
              </a:rPr>
              <a:t>2019</a:t>
            </a:r>
            <a:r>
              <a:rPr sz="1200" dirty="0">
                <a:latin typeface="Calibri"/>
                <a:cs typeface="Calibri"/>
              </a:rPr>
              <a:t>,	</a:t>
            </a:r>
            <a:r>
              <a:rPr sz="1200" spc="25" dirty="0">
                <a:latin typeface="Calibri"/>
                <a:cs typeface="Calibri"/>
              </a:rPr>
              <a:t>pp</a:t>
            </a:r>
            <a:r>
              <a:rPr sz="1200" dirty="0">
                <a:latin typeface="Calibri"/>
                <a:cs typeface="Calibri"/>
              </a:rPr>
              <a:t>.	</a:t>
            </a:r>
            <a:r>
              <a:rPr sz="1200" spc="20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-6</a:t>
            </a:r>
            <a:r>
              <a:rPr sz="1200" dirty="0">
                <a:latin typeface="Calibri"/>
                <a:cs typeface="Calibri"/>
              </a:rPr>
              <a:t>,  </a:t>
            </a:r>
            <a:r>
              <a:rPr sz="1200" spc="-5" dirty="0">
                <a:latin typeface="Calibri"/>
                <a:cs typeface="Calibri"/>
              </a:rPr>
              <a:t>doi:10.1109/ICASET.2019.8714406.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2277872"/>
            <a:ext cx="5873750" cy="28784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652" y="994029"/>
            <a:ext cx="5735320" cy="93973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294640" algn="just">
              <a:lnSpc>
                <a:spcPct val="103299"/>
              </a:lnSpc>
              <a:spcBef>
                <a:spcPts val="40"/>
              </a:spcBef>
              <a:buSzPct val="125000"/>
              <a:buAutoNum type="arabicPlain" startAt="3"/>
              <a:tabLst>
                <a:tab pos="241935" algn="l"/>
              </a:tabLst>
            </a:pPr>
            <a:r>
              <a:rPr sz="1200" dirty="0">
                <a:latin typeface="Calibri"/>
                <a:cs typeface="Calibri"/>
              </a:rPr>
              <a:t>: </a:t>
            </a:r>
            <a:r>
              <a:rPr sz="1200" spc="-10" dirty="0">
                <a:latin typeface="Calibri"/>
                <a:cs typeface="Calibri"/>
              </a:rPr>
              <a:t>S. </a:t>
            </a:r>
            <a:r>
              <a:rPr sz="1200" spc="5" dirty="0">
                <a:latin typeface="Calibri"/>
                <a:cs typeface="Calibri"/>
              </a:rPr>
              <a:t>Murugaanandam, </a:t>
            </a:r>
            <a:r>
              <a:rPr sz="1200" spc="-15" dirty="0">
                <a:latin typeface="Calibri"/>
                <a:cs typeface="Calibri"/>
              </a:rPr>
              <a:t>V. </a:t>
            </a:r>
            <a:r>
              <a:rPr sz="1200" spc="10" dirty="0">
                <a:latin typeface="Calibri"/>
                <a:cs typeface="Calibri"/>
              </a:rPr>
              <a:t>Ganapathy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R. </a:t>
            </a:r>
            <a:r>
              <a:rPr sz="1200" spc="10" dirty="0">
                <a:latin typeface="Calibri"/>
                <a:cs typeface="Calibri"/>
              </a:rPr>
              <a:t>Balaji, </a:t>
            </a:r>
            <a:r>
              <a:rPr sz="1200" dirty="0">
                <a:latin typeface="Calibri"/>
                <a:cs typeface="Calibri"/>
              </a:rPr>
              <a:t>"Efficient </a:t>
            </a:r>
            <a:r>
              <a:rPr sz="1200" spc="-10" dirty="0">
                <a:latin typeface="Calibri"/>
                <a:cs typeface="Calibri"/>
              </a:rPr>
              <a:t>IOT </a:t>
            </a:r>
            <a:r>
              <a:rPr sz="1200" spc="5" dirty="0">
                <a:latin typeface="Calibri"/>
                <a:cs typeface="Calibri"/>
              </a:rPr>
              <a:t>Based </a:t>
            </a:r>
            <a:r>
              <a:rPr sz="1200" dirty="0">
                <a:latin typeface="Calibri"/>
                <a:cs typeface="Calibri"/>
              </a:rPr>
              <a:t>Smart </a:t>
            </a:r>
            <a:r>
              <a:rPr sz="1200" spc="5" dirty="0">
                <a:latin typeface="Calibri"/>
                <a:cs typeface="Calibri"/>
              </a:rPr>
              <a:t>Bin for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Clean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Environment,"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2018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Conference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Communication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Signal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Calibri"/>
                <a:cs typeface="Calibri"/>
              </a:rPr>
              <a:t>Processing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(ICCSP),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Chennai,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2018,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0715-0720,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doi:10.1109/ICCSP.2018.8524230.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8000"/>
              </a:lnSpc>
              <a:spcBef>
                <a:spcPts val="760"/>
              </a:spcBef>
              <a:buSzPct val="125000"/>
              <a:buAutoNum type="arabicPlain" startAt="4"/>
              <a:tabLst>
                <a:tab pos="241935" algn="l"/>
              </a:tabLst>
            </a:pPr>
            <a:r>
              <a:rPr sz="1200" dirty="0">
                <a:latin typeface="Calibri"/>
                <a:cs typeface="Calibri"/>
              </a:rPr>
              <a:t>: </a:t>
            </a:r>
            <a:r>
              <a:rPr sz="1200" spc="10" dirty="0">
                <a:latin typeface="Calibri"/>
                <a:cs typeface="Calibri"/>
              </a:rPr>
              <a:t>A. </a:t>
            </a:r>
            <a:r>
              <a:rPr sz="1200" spc="15" dirty="0">
                <a:latin typeface="Calibri"/>
                <a:cs typeface="Calibri"/>
              </a:rPr>
              <a:t>Tripathi, </a:t>
            </a:r>
            <a:r>
              <a:rPr sz="1200" spc="10" dirty="0">
                <a:latin typeface="Calibri"/>
                <a:cs typeface="Calibri"/>
              </a:rPr>
              <a:t>C. </a:t>
            </a:r>
            <a:r>
              <a:rPr sz="1200" spc="5" dirty="0">
                <a:latin typeface="Calibri"/>
                <a:cs typeface="Calibri"/>
              </a:rPr>
              <a:t>Pandey, </a:t>
            </a:r>
            <a:r>
              <a:rPr sz="1200" spc="10" dirty="0">
                <a:latin typeface="Calibri"/>
                <a:cs typeface="Calibri"/>
              </a:rPr>
              <a:t>A. </a:t>
            </a:r>
            <a:r>
              <a:rPr sz="1200" dirty="0">
                <a:latin typeface="Calibri"/>
                <a:cs typeface="Calibri"/>
              </a:rPr>
              <a:t>Narwal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D. </a:t>
            </a:r>
            <a:r>
              <a:rPr sz="1200" spc="-5" dirty="0">
                <a:latin typeface="Calibri"/>
                <a:cs typeface="Calibri"/>
              </a:rPr>
              <a:t>Negi, </a:t>
            </a:r>
            <a:r>
              <a:rPr sz="1200" spc="10" dirty="0">
                <a:latin typeface="Calibri"/>
                <a:cs typeface="Calibri"/>
              </a:rPr>
              <a:t>"Cloud BasedSmart Dustbin </a:t>
            </a:r>
            <a:r>
              <a:rPr sz="1200" dirty="0">
                <a:latin typeface="Calibri"/>
                <a:cs typeface="Calibri"/>
              </a:rPr>
              <a:t>System </a:t>
            </a:r>
            <a:r>
              <a:rPr sz="1200" spc="5" dirty="0">
                <a:latin typeface="Calibri"/>
                <a:cs typeface="Calibri"/>
              </a:rPr>
              <a:t>for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Metro </a:t>
            </a:r>
            <a:r>
              <a:rPr sz="1200" spc="10" dirty="0">
                <a:latin typeface="Calibri"/>
                <a:cs typeface="Calibri"/>
              </a:rPr>
              <a:t>Station," </a:t>
            </a:r>
            <a:r>
              <a:rPr sz="1200" spc="-10" dirty="0">
                <a:latin typeface="Calibri"/>
                <a:cs typeface="Calibri"/>
              </a:rPr>
              <a:t>2018 </a:t>
            </a:r>
            <a:r>
              <a:rPr sz="1200" spc="-5" dirty="0">
                <a:latin typeface="Calibri"/>
                <a:cs typeface="Calibri"/>
              </a:rPr>
              <a:t>3rd </a:t>
            </a:r>
            <a:r>
              <a:rPr sz="1200" spc="10" dirty="0">
                <a:latin typeface="Calibri"/>
                <a:cs typeface="Calibri"/>
              </a:rPr>
              <a:t>International </a:t>
            </a:r>
            <a:r>
              <a:rPr sz="1200" spc="-5" dirty="0">
                <a:latin typeface="Calibri"/>
                <a:cs typeface="Calibri"/>
              </a:rPr>
              <a:t>Conference </a:t>
            </a:r>
            <a:r>
              <a:rPr sz="1200" spc="-10" dirty="0">
                <a:latin typeface="Calibri"/>
                <a:cs typeface="Calibri"/>
              </a:rPr>
              <a:t>On </a:t>
            </a:r>
            <a:r>
              <a:rPr sz="1200" spc="5" dirty="0">
                <a:latin typeface="Calibri"/>
                <a:cs typeface="Calibri"/>
              </a:rPr>
              <a:t>Internet </a:t>
            </a:r>
            <a:r>
              <a:rPr sz="1200" spc="10" dirty="0">
                <a:latin typeface="Calibri"/>
                <a:cs typeface="Calibri"/>
              </a:rPr>
              <a:t>of </a:t>
            </a:r>
            <a:r>
              <a:rPr sz="1200" spc="5" dirty="0">
                <a:latin typeface="Calibri"/>
                <a:cs typeface="Calibri"/>
              </a:rPr>
              <a:t>Things: </a:t>
            </a:r>
            <a:r>
              <a:rPr sz="1200" dirty="0">
                <a:latin typeface="Calibri"/>
                <a:cs typeface="Calibri"/>
              </a:rPr>
              <a:t>Smart Innovation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Usages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(IoT-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SIU),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Bhimtal,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2018,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1-4,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10.1109/IoT-SIU.2018.8519845.</a:t>
            </a:r>
            <a:endParaRPr sz="1200">
              <a:latin typeface="Calibri"/>
              <a:cs typeface="Calibri"/>
            </a:endParaRPr>
          </a:p>
          <a:p>
            <a:pPr marL="12700" marR="238125" algn="just">
              <a:lnSpc>
                <a:spcPct val="108000"/>
              </a:lnSpc>
              <a:spcBef>
                <a:spcPts val="755"/>
              </a:spcBef>
              <a:buSzPct val="125000"/>
              <a:buAutoNum type="arabicPlain" startAt="4"/>
              <a:tabLst>
                <a:tab pos="241935" algn="l"/>
              </a:tabLst>
            </a:pPr>
            <a:r>
              <a:rPr sz="1200" dirty="0">
                <a:latin typeface="Calibri"/>
                <a:cs typeface="Calibri"/>
              </a:rPr>
              <a:t>: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Mirchandani,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S.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Wadhwa,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P.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Wadhwa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R.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Joseph,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"IoT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enabled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dustbins,"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2017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Conference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Big Data,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5" dirty="0">
                <a:latin typeface="Calibri"/>
                <a:cs typeface="Calibri"/>
              </a:rPr>
              <a:t> Science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(BID),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Pune,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2017,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73-76,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10.1109/BID.2017.8336576.</a:t>
            </a:r>
            <a:endParaRPr sz="1200">
              <a:latin typeface="Calibri"/>
              <a:cs typeface="Calibri"/>
            </a:endParaRPr>
          </a:p>
          <a:p>
            <a:pPr marL="12700" marR="304165" algn="just">
              <a:lnSpc>
                <a:spcPct val="107600"/>
              </a:lnSpc>
              <a:spcBef>
                <a:spcPts val="830"/>
              </a:spcBef>
              <a:buSzPct val="125000"/>
              <a:buAutoNum type="arabicPlain" startAt="4"/>
              <a:tabLst>
                <a:tab pos="241935" algn="l"/>
              </a:tabLst>
            </a:pPr>
            <a:r>
              <a:rPr sz="1200" dirty="0">
                <a:latin typeface="Calibri"/>
                <a:cs typeface="Calibri"/>
              </a:rPr>
              <a:t>: N. </a:t>
            </a:r>
            <a:r>
              <a:rPr sz="1200" spc="-10" dirty="0">
                <a:latin typeface="Calibri"/>
                <a:cs typeface="Calibri"/>
              </a:rPr>
              <a:t>S. </a:t>
            </a:r>
            <a:r>
              <a:rPr sz="1200" dirty="0">
                <a:latin typeface="Calibri"/>
                <a:cs typeface="Calibri"/>
              </a:rPr>
              <a:t>Kumar, B. </a:t>
            </a:r>
            <a:r>
              <a:rPr sz="1200" spc="5" dirty="0">
                <a:latin typeface="Calibri"/>
                <a:cs typeface="Calibri"/>
              </a:rPr>
              <a:t>Vuayalakshmi, </a:t>
            </a:r>
            <a:r>
              <a:rPr sz="1200" dirty="0">
                <a:latin typeface="Calibri"/>
                <a:cs typeface="Calibri"/>
              </a:rPr>
              <a:t>R. </a:t>
            </a:r>
            <a:r>
              <a:rPr sz="1200" spc="-15" dirty="0">
                <a:latin typeface="Calibri"/>
                <a:cs typeface="Calibri"/>
              </a:rPr>
              <a:t>J. </a:t>
            </a:r>
            <a:r>
              <a:rPr sz="1200" spc="10" dirty="0">
                <a:latin typeface="Calibri"/>
                <a:cs typeface="Calibri"/>
              </a:rPr>
              <a:t>Prarthana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10" dirty="0">
                <a:latin typeface="Calibri"/>
                <a:cs typeface="Calibri"/>
              </a:rPr>
              <a:t>A. </a:t>
            </a:r>
            <a:r>
              <a:rPr sz="1200" spc="5" dirty="0">
                <a:latin typeface="Calibri"/>
                <a:cs typeface="Calibri"/>
              </a:rPr>
              <a:t>Shankar, </a:t>
            </a:r>
            <a:r>
              <a:rPr sz="1200" spc="-5" dirty="0">
                <a:latin typeface="Calibri"/>
                <a:cs typeface="Calibri"/>
              </a:rPr>
              <a:t>"IOT </a:t>
            </a:r>
            <a:r>
              <a:rPr sz="1200" spc="10" dirty="0">
                <a:latin typeface="Calibri"/>
                <a:cs typeface="Calibri"/>
              </a:rPr>
              <a:t>based </a:t>
            </a:r>
            <a:r>
              <a:rPr sz="1200" spc="-10" dirty="0">
                <a:latin typeface="Calibri"/>
                <a:cs typeface="Calibri"/>
              </a:rPr>
              <a:t>smart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garbage </a:t>
            </a:r>
            <a:r>
              <a:rPr sz="1200" spc="5" dirty="0">
                <a:latin typeface="Calibri"/>
                <a:cs typeface="Calibri"/>
              </a:rPr>
              <a:t>alert </a:t>
            </a:r>
            <a:r>
              <a:rPr sz="1200" dirty="0">
                <a:latin typeface="Calibri"/>
                <a:cs typeface="Calibri"/>
              </a:rPr>
              <a:t>system </a:t>
            </a:r>
            <a:r>
              <a:rPr sz="1200" spc="15" dirty="0">
                <a:latin typeface="Calibri"/>
                <a:cs typeface="Calibri"/>
              </a:rPr>
              <a:t>using </a:t>
            </a:r>
            <a:r>
              <a:rPr sz="1200" spc="20" dirty="0">
                <a:latin typeface="Calibri"/>
                <a:cs typeface="Calibri"/>
              </a:rPr>
              <a:t>Arduino </a:t>
            </a:r>
            <a:r>
              <a:rPr sz="1200" dirty="0">
                <a:latin typeface="Calibri"/>
                <a:cs typeface="Calibri"/>
              </a:rPr>
              <a:t>UNO,"2016 </a:t>
            </a:r>
            <a:r>
              <a:rPr sz="1200" spc="5" dirty="0">
                <a:latin typeface="Calibri"/>
                <a:cs typeface="Calibri"/>
              </a:rPr>
              <a:t>IEEE </a:t>
            </a:r>
            <a:r>
              <a:rPr sz="1200" dirty="0">
                <a:latin typeface="Calibri"/>
                <a:cs typeface="Calibri"/>
              </a:rPr>
              <a:t>Region </a:t>
            </a:r>
            <a:r>
              <a:rPr sz="1200" spc="-5" dirty="0">
                <a:latin typeface="Calibri"/>
                <a:cs typeface="Calibri"/>
              </a:rPr>
              <a:t>10 </a:t>
            </a:r>
            <a:r>
              <a:rPr sz="1200" spc="5" dirty="0">
                <a:latin typeface="Calibri"/>
                <a:cs typeface="Calibri"/>
              </a:rPr>
              <a:t>Conference </a:t>
            </a:r>
            <a:r>
              <a:rPr sz="1200" dirty="0">
                <a:latin typeface="Calibri"/>
                <a:cs typeface="Calibri"/>
              </a:rPr>
              <a:t>(TENCON), </a:t>
            </a:r>
            <a:r>
              <a:rPr sz="1200" spc="5" dirty="0">
                <a:latin typeface="Calibri"/>
                <a:cs typeface="Calibri"/>
              </a:rPr>
              <a:t> Singapore,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2016,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1028-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1034,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10.1109/TENCON.2016.7848162.</a:t>
            </a:r>
            <a:endParaRPr sz="1200">
              <a:latin typeface="Calibri"/>
              <a:cs typeface="Calibri"/>
            </a:endParaRPr>
          </a:p>
          <a:p>
            <a:pPr marL="12700" marR="146050" algn="just">
              <a:lnSpc>
                <a:spcPct val="106800"/>
              </a:lnSpc>
              <a:spcBef>
                <a:spcPts val="715"/>
              </a:spcBef>
              <a:buSzPct val="125000"/>
              <a:buAutoNum type="arabicPlain" startAt="4"/>
              <a:tabLst>
                <a:tab pos="241935" algn="l"/>
              </a:tabLst>
            </a:pPr>
            <a:r>
              <a:rPr sz="1200" dirty="0">
                <a:latin typeface="Calibri"/>
                <a:cs typeface="Calibri"/>
              </a:rPr>
              <a:t>: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V.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Kumar,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T.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Kumaran,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A.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K.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Kumar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Mathapati,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"Smart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garbage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monitoring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clearance system </a:t>
            </a:r>
            <a:r>
              <a:rPr sz="1200" spc="15" dirty="0">
                <a:latin typeface="Calibri"/>
                <a:cs typeface="Calibri"/>
              </a:rPr>
              <a:t>using </a:t>
            </a:r>
            <a:r>
              <a:rPr sz="1200" spc="10" dirty="0">
                <a:latin typeface="Calibri"/>
                <a:cs typeface="Calibri"/>
              </a:rPr>
              <a:t>internet of </a:t>
            </a:r>
            <a:r>
              <a:rPr sz="1200" spc="5" dirty="0">
                <a:latin typeface="Calibri"/>
                <a:cs typeface="Calibri"/>
              </a:rPr>
              <a:t>things," </a:t>
            </a:r>
            <a:r>
              <a:rPr sz="1200" spc="-10" dirty="0">
                <a:latin typeface="Calibri"/>
                <a:cs typeface="Calibri"/>
              </a:rPr>
              <a:t>2017 </a:t>
            </a:r>
            <a:r>
              <a:rPr sz="1200" spc="5" dirty="0">
                <a:latin typeface="Calibri"/>
                <a:cs typeface="Calibri"/>
              </a:rPr>
              <a:t>IEEE </a:t>
            </a:r>
            <a:r>
              <a:rPr sz="1200" spc="10" dirty="0">
                <a:latin typeface="Calibri"/>
                <a:cs typeface="Calibri"/>
              </a:rPr>
              <a:t>International </a:t>
            </a:r>
            <a:r>
              <a:rPr sz="1200" spc="5" dirty="0">
                <a:latin typeface="Calibri"/>
                <a:cs typeface="Calibri"/>
              </a:rPr>
              <a:t>Conference </a:t>
            </a:r>
            <a:r>
              <a:rPr sz="1200" spc="10" dirty="0">
                <a:latin typeface="Calibri"/>
                <a:cs typeface="Calibri"/>
              </a:rPr>
              <a:t>on 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Smart </a:t>
            </a:r>
            <a:r>
              <a:rPr sz="1200" spc="5" dirty="0">
                <a:latin typeface="Calibri"/>
                <a:cs typeface="Calibri"/>
              </a:rPr>
              <a:t>Technologies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5" dirty="0">
                <a:latin typeface="Calibri"/>
                <a:cs typeface="Calibri"/>
              </a:rPr>
              <a:t>Management for </a:t>
            </a:r>
            <a:r>
              <a:rPr sz="1200" spc="10" dirty="0">
                <a:latin typeface="Calibri"/>
                <a:cs typeface="Calibri"/>
              </a:rPr>
              <a:t>Computing, </a:t>
            </a:r>
            <a:r>
              <a:rPr sz="1200" spc="5" dirty="0">
                <a:latin typeface="Calibri"/>
                <a:cs typeface="Calibri"/>
              </a:rPr>
              <a:t>Communication, </a:t>
            </a:r>
            <a:r>
              <a:rPr sz="1200" spc="10" dirty="0">
                <a:latin typeface="Calibri"/>
                <a:cs typeface="Calibri"/>
              </a:rPr>
              <a:t>Controls, </a:t>
            </a:r>
            <a:r>
              <a:rPr sz="1200" spc="-30" dirty="0">
                <a:latin typeface="Calibri"/>
                <a:cs typeface="Calibri"/>
              </a:rPr>
              <a:t>Energy 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Materials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(ICSTM),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Chennai,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2017,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184-189,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10.1109/ICSTM.2017.8089148.</a:t>
            </a:r>
            <a:endParaRPr sz="1200">
              <a:latin typeface="Calibri"/>
              <a:cs typeface="Calibri"/>
            </a:endParaRPr>
          </a:p>
          <a:p>
            <a:pPr marL="12700" marR="15240" algn="just">
              <a:lnSpc>
                <a:spcPct val="106700"/>
              </a:lnSpc>
              <a:spcBef>
                <a:spcPts val="845"/>
              </a:spcBef>
              <a:buSzPct val="125000"/>
              <a:buAutoNum type="arabicPlain" startAt="4"/>
              <a:tabLst>
                <a:tab pos="241935" algn="l"/>
              </a:tabLst>
            </a:pPr>
            <a:r>
              <a:rPr sz="1200" spc="-25" dirty="0">
                <a:latin typeface="Calibri"/>
                <a:cs typeface="Calibri"/>
              </a:rPr>
              <a:t>: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. 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udh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u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spc="20" dirty="0">
                <a:latin typeface="Calibri"/>
                <a:cs typeface="Calibri"/>
              </a:rPr>
              <a:t>ll</a:t>
            </a:r>
            <a:r>
              <a:rPr sz="1200" spc="-6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c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em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em  </a:t>
            </a:r>
            <a:r>
              <a:rPr sz="1200" spc="5" dirty="0">
                <a:latin typeface="Calibri"/>
                <a:cs typeface="Calibri"/>
              </a:rPr>
              <a:t>for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Smart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Cities: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Overview,"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2019</a:t>
            </a:r>
            <a:r>
              <a:rPr sz="1200" spc="-5" dirty="0">
                <a:latin typeface="Calibri"/>
                <a:cs typeface="Calibri"/>
              </a:rPr>
              <a:t> 3rd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Conference</a:t>
            </a:r>
            <a:r>
              <a:rPr sz="1200" spc="10" dirty="0">
                <a:latin typeface="Calibri"/>
                <a:cs typeface="Calibri"/>
              </a:rPr>
              <a:t> 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Computing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Methodologies</a:t>
            </a:r>
            <a:r>
              <a:rPr sz="1200" spc="15" dirty="0">
                <a:latin typeface="Calibri"/>
                <a:cs typeface="Calibri"/>
              </a:rPr>
              <a:t> and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Communication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(ICCMC),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Erode,</a:t>
            </a:r>
            <a:r>
              <a:rPr sz="1200" spc="15" dirty="0">
                <a:latin typeface="Calibri"/>
                <a:cs typeface="Calibri"/>
              </a:rPr>
              <a:t> India,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2019,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802-805,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10.1109/ICCMC.2019.8819776.</a:t>
            </a:r>
            <a:endParaRPr sz="1200">
              <a:latin typeface="Calibri"/>
              <a:cs typeface="Calibri"/>
            </a:endParaRPr>
          </a:p>
          <a:p>
            <a:pPr marL="12700" marR="189865" algn="just">
              <a:lnSpc>
                <a:spcPct val="107000"/>
              </a:lnSpc>
              <a:spcBef>
                <a:spcPts val="170"/>
              </a:spcBef>
              <a:buSzPct val="125000"/>
              <a:buAutoNum type="arabicPlain" startAt="4"/>
              <a:tabLst>
                <a:tab pos="241935" algn="l"/>
              </a:tabLst>
            </a:pPr>
            <a:r>
              <a:rPr sz="1200" dirty="0">
                <a:latin typeface="Calibri"/>
                <a:cs typeface="Calibri"/>
              </a:rPr>
              <a:t>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G</a:t>
            </a:r>
            <a:r>
              <a:rPr sz="1200" spc="25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25" dirty="0">
                <a:latin typeface="Calibri"/>
                <a:cs typeface="Calibri"/>
              </a:rPr>
              <a:t>und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ed </a:t>
            </a:r>
            <a:r>
              <a:rPr sz="1200" spc="20" dirty="0">
                <a:latin typeface="Calibri"/>
                <a:cs typeface="Calibri"/>
              </a:rPr>
              <a:t>Ga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30" dirty="0">
                <a:latin typeface="Calibri"/>
                <a:cs typeface="Calibri"/>
              </a:rPr>
              <a:t>b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on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4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spc="-60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g 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5" dirty="0">
                <a:latin typeface="Calibri"/>
                <a:cs typeface="Calibri"/>
              </a:rPr>
              <a:t>Clearance Alert </a:t>
            </a:r>
            <a:r>
              <a:rPr sz="1200" dirty="0">
                <a:latin typeface="Calibri"/>
                <a:cs typeface="Calibri"/>
              </a:rPr>
              <a:t>System," </a:t>
            </a:r>
            <a:r>
              <a:rPr sz="1200" spc="-10" dirty="0">
                <a:latin typeface="Calibri"/>
                <a:cs typeface="Calibri"/>
              </a:rPr>
              <a:t>2018 </a:t>
            </a:r>
            <a:r>
              <a:rPr sz="1200" spc="5" dirty="0">
                <a:latin typeface="Calibri"/>
                <a:cs typeface="Calibri"/>
              </a:rPr>
              <a:t>IEEE </a:t>
            </a:r>
            <a:r>
              <a:rPr sz="1200" dirty="0">
                <a:latin typeface="Calibri"/>
                <a:cs typeface="Calibri"/>
              </a:rPr>
              <a:t>9th </a:t>
            </a:r>
            <a:r>
              <a:rPr sz="1200" spc="15" dirty="0">
                <a:latin typeface="Calibri"/>
                <a:cs typeface="Calibri"/>
              </a:rPr>
              <a:t>Annual </a:t>
            </a:r>
            <a:r>
              <a:rPr sz="1200" spc="10" dirty="0">
                <a:latin typeface="Calibri"/>
                <a:cs typeface="Calibri"/>
              </a:rPr>
              <a:t>Information </a:t>
            </a:r>
            <a:r>
              <a:rPr sz="1200" spc="5" dirty="0">
                <a:latin typeface="Calibri"/>
                <a:cs typeface="Calibri"/>
              </a:rPr>
              <a:t>Technology, </a:t>
            </a:r>
            <a:r>
              <a:rPr sz="1200" spc="-10" dirty="0">
                <a:latin typeface="Calibri"/>
                <a:cs typeface="Calibri"/>
              </a:rPr>
              <a:t>Electronics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Mobile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Communication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Conference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(IEMCON),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Vancouver,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BC,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2018,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204-208,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doi: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10.1109/IEMCON.2018.8614840.</a:t>
            </a:r>
            <a:endParaRPr sz="1200">
              <a:latin typeface="Calibri"/>
              <a:cs typeface="Calibri"/>
            </a:endParaRPr>
          </a:p>
          <a:p>
            <a:pPr marL="340360" indent="-328295" algn="just">
              <a:lnSpc>
                <a:spcPct val="100000"/>
              </a:lnSpc>
              <a:spcBef>
                <a:spcPts val="905"/>
              </a:spcBef>
              <a:buSzPct val="125000"/>
              <a:buAutoNum type="arabicPlain" startAt="4"/>
              <a:tabLst>
                <a:tab pos="340995" algn="l"/>
              </a:tabLst>
            </a:pPr>
            <a:r>
              <a:rPr sz="1200" dirty="0">
                <a:latin typeface="Calibri"/>
                <a:cs typeface="Calibri"/>
              </a:rPr>
              <a:t>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b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b</a:t>
            </a:r>
            <a:r>
              <a:rPr sz="1200" spc="-3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K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J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j</a:t>
            </a:r>
            <a:r>
              <a:rPr sz="1200" spc="2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K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25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2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2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alibri"/>
                <a:cs typeface="Calibri"/>
              </a:rPr>
              <a:t>M.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Anila,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"Implementation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smart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management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using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IoT,"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120014" algn="just">
              <a:lnSpc>
                <a:spcPct val="108300"/>
              </a:lnSpc>
            </a:pPr>
            <a:r>
              <a:rPr sz="1200" spc="-10" dirty="0">
                <a:latin typeface="Calibri"/>
                <a:cs typeface="Calibri"/>
              </a:rPr>
              <a:t>2017 </a:t>
            </a:r>
            <a:r>
              <a:rPr sz="1200" spc="10" dirty="0">
                <a:latin typeface="Calibri"/>
                <a:cs typeface="Calibri"/>
              </a:rPr>
              <a:t>International </a:t>
            </a:r>
            <a:r>
              <a:rPr sz="1200" spc="5" dirty="0">
                <a:latin typeface="Calibri"/>
                <a:cs typeface="Calibri"/>
              </a:rPr>
              <a:t>Conference </a:t>
            </a:r>
            <a:r>
              <a:rPr sz="1200" spc="10" dirty="0">
                <a:latin typeface="Calibri"/>
                <a:cs typeface="Calibri"/>
              </a:rPr>
              <a:t>on Intelligent </a:t>
            </a:r>
            <a:r>
              <a:rPr sz="1200" dirty="0">
                <a:latin typeface="Calibri"/>
                <a:cs typeface="Calibri"/>
              </a:rPr>
              <a:t>Sustainable Systems </a:t>
            </a:r>
            <a:r>
              <a:rPr sz="1200" spc="-5" dirty="0">
                <a:latin typeface="Calibri"/>
                <a:cs typeface="Calibri"/>
              </a:rPr>
              <a:t>(ICISS), </a:t>
            </a:r>
            <a:r>
              <a:rPr sz="1200" spc="10" dirty="0">
                <a:latin typeface="Calibri"/>
                <a:cs typeface="Calibri"/>
              </a:rPr>
              <a:t>Palladam, </a:t>
            </a:r>
            <a:r>
              <a:rPr sz="1200" spc="-10" dirty="0">
                <a:latin typeface="Calibri"/>
                <a:cs typeface="Calibri"/>
              </a:rPr>
              <a:t>2017,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1155-1156,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10.1109/ISS1.2017.8389367.</a:t>
            </a:r>
            <a:endParaRPr sz="1200">
              <a:latin typeface="Calibri"/>
              <a:cs typeface="Calibri"/>
            </a:endParaRPr>
          </a:p>
          <a:p>
            <a:pPr marL="12700" marR="139065" algn="just">
              <a:lnSpc>
                <a:spcPct val="108200"/>
              </a:lnSpc>
              <a:spcBef>
                <a:spcPts val="755"/>
              </a:spcBef>
              <a:buSzPct val="125000"/>
              <a:buAutoNum type="arabicPlain" startAt="11"/>
              <a:tabLst>
                <a:tab pos="348615" algn="l"/>
              </a:tabLst>
            </a:pPr>
            <a:r>
              <a:rPr sz="1200" dirty="0">
                <a:latin typeface="Calibri"/>
                <a:cs typeface="Calibri"/>
              </a:rPr>
              <a:t>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Prasad,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Dalmia,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S.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Dasari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N.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Arya,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"An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Intelligent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Bin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Management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System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Design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Smart </a:t>
            </a:r>
            <a:r>
              <a:rPr sz="1200" spc="10" dirty="0">
                <a:latin typeface="Calibri"/>
                <a:cs typeface="Calibri"/>
              </a:rPr>
              <a:t>City </a:t>
            </a:r>
            <a:r>
              <a:rPr sz="1200" spc="15" dirty="0">
                <a:latin typeface="Calibri"/>
                <a:cs typeface="Calibri"/>
              </a:rPr>
              <a:t>using </a:t>
            </a:r>
            <a:r>
              <a:rPr sz="1200" dirty="0">
                <a:latin typeface="Calibri"/>
                <a:cs typeface="Calibri"/>
              </a:rPr>
              <a:t>GSM </a:t>
            </a:r>
            <a:r>
              <a:rPr sz="1200" spc="5" dirty="0">
                <a:latin typeface="Calibri"/>
                <a:cs typeface="Calibri"/>
              </a:rPr>
              <a:t>Technology," </a:t>
            </a:r>
            <a:r>
              <a:rPr sz="1200" spc="-10" dirty="0">
                <a:latin typeface="Calibri"/>
                <a:cs typeface="Calibri"/>
              </a:rPr>
              <a:t>2018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7th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 </a:t>
            </a:r>
            <a:r>
              <a:rPr sz="1200" spc="5" dirty="0">
                <a:latin typeface="Calibri"/>
                <a:cs typeface="Calibri"/>
              </a:rPr>
              <a:t>Conference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on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Reliability, </a:t>
            </a:r>
            <a:r>
              <a:rPr sz="1200" spc="5" dirty="0">
                <a:latin typeface="Calibri"/>
                <a:cs typeface="Calibri"/>
              </a:rPr>
              <a:t>Infocom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Technologies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Optimization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(Trends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Future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Directions)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(ICRITO),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Noida,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India,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2018,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557-563,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</a:t>
            </a:r>
            <a:r>
              <a:rPr sz="1200" spc="-1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10.1109/ICRITO.2018.8748636.</a:t>
            </a:r>
            <a:endParaRPr sz="1200">
              <a:latin typeface="Calibri"/>
              <a:cs typeface="Calibri"/>
            </a:endParaRPr>
          </a:p>
          <a:p>
            <a:pPr marL="12700" marR="33020" algn="just">
              <a:lnSpc>
                <a:spcPct val="108200"/>
              </a:lnSpc>
              <a:spcBef>
                <a:spcPts val="755"/>
              </a:spcBef>
              <a:buSzPct val="125000"/>
              <a:buAutoNum type="arabicPlain" startAt="11"/>
              <a:tabLst>
                <a:tab pos="348615" algn="l"/>
              </a:tabLst>
            </a:pPr>
            <a:r>
              <a:rPr sz="1200" dirty="0">
                <a:latin typeface="Calibri"/>
                <a:cs typeface="Calibri"/>
              </a:rPr>
              <a:t>: </a:t>
            </a:r>
            <a:r>
              <a:rPr sz="1200" spc="-15" dirty="0">
                <a:latin typeface="Calibri"/>
                <a:cs typeface="Calibri"/>
              </a:rPr>
              <a:t>Z. </a:t>
            </a:r>
            <a:r>
              <a:rPr sz="1200" spc="15" dirty="0">
                <a:latin typeface="Calibri"/>
                <a:cs typeface="Calibri"/>
              </a:rPr>
              <a:t>Hisham </a:t>
            </a:r>
            <a:r>
              <a:rPr sz="1200" spc="10" dirty="0">
                <a:latin typeface="Calibri"/>
                <a:cs typeface="Calibri"/>
              </a:rPr>
              <a:t>Che </a:t>
            </a:r>
            <a:r>
              <a:rPr sz="1200" spc="5" dirty="0">
                <a:latin typeface="Calibri"/>
                <a:cs typeface="Calibri"/>
              </a:rPr>
              <a:t>Soh, </a:t>
            </a:r>
            <a:r>
              <a:rPr sz="1200" spc="-5" dirty="0">
                <a:latin typeface="Calibri"/>
                <a:cs typeface="Calibri"/>
              </a:rPr>
              <a:t>M. </a:t>
            </a:r>
            <a:r>
              <a:rPr sz="1200" dirty="0">
                <a:latin typeface="Calibri"/>
                <a:cs typeface="Calibri"/>
              </a:rPr>
              <a:t>Azeer </a:t>
            </a:r>
            <a:r>
              <a:rPr sz="1200" spc="15" dirty="0">
                <a:latin typeface="Calibri"/>
                <a:cs typeface="Calibri"/>
              </a:rPr>
              <a:t>Al-Hami Husa, </a:t>
            </a:r>
            <a:r>
              <a:rPr sz="1200" spc="-10" dirty="0">
                <a:latin typeface="Calibri"/>
                <a:cs typeface="Calibri"/>
              </a:rPr>
              <a:t>S. </a:t>
            </a:r>
            <a:r>
              <a:rPr sz="1200" spc="5" dirty="0">
                <a:latin typeface="Calibri"/>
                <a:cs typeface="Calibri"/>
              </a:rPr>
              <a:t>Afzal </a:t>
            </a:r>
            <a:r>
              <a:rPr sz="1200" spc="10" dirty="0">
                <a:latin typeface="Calibri"/>
                <a:cs typeface="Calibri"/>
              </a:rPr>
              <a:t>Che </a:t>
            </a:r>
            <a:r>
              <a:rPr sz="1200" spc="15" dirty="0">
                <a:latin typeface="Calibri"/>
                <a:cs typeface="Calibri"/>
              </a:rPr>
              <a:t>Abdullah and </a:t>
            </a:r>
            <a:r>
              <a:rPr sz="1200" spc="-5" dirty="0">
                <a:latin typeface="Calibri"/>
                <a:cs typeface="Calibri"/>
              </a:rPr>
              <a:t>M. </a:t>
            </a:r>
            <a:r>
              <a:rPr sz="1200" spc="-10" dirty="0">
                <a:latin typeface="Calibri"/>
                <a:cs typeface="Calibri"/>
              </a:rPr>
              <a:t>Affandi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Shafie,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"Smart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Waste Collection Monitoring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Alert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5" dirty="0">
                <a:latin typeface="Calibri"/>
                <a:cs typeface="Calibri"/>
              </a:rPr>
              <a:t> via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IoT,"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2019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IEEE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9th </a:t>
            </a:r>
            <a:r>
              <a:rPr sz="1200" spc="5" dirty="0">
                <a:latin typeface="Calibri"/>
                <a:cs typeface="Calibri"/>
              </a:rPr>
              <a:t> Symposium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Computer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Applications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Industrial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Electronics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(ISCAIE),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Malaysia,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2019,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50-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54,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10.1109/ISCAIE.2019.8743746.</a:t>
            </a:r>
            <a:endParaRPr sz="1200">
              <a:latin typeface="Calibri"/>
              <a:cs typeface="Calibri"/>
            </a:endParaRPr>
          </a:p>
          <a:p>
            <a:pPr marL="12700" marR="257810" algn="just">
              <a:lnSpc>
                <a:spcPct val="107600"/>
              </a:lnSpc>
              <a:spcBef>
                <a:spcPts val="760"/>
              </a:spcBef>
              <a:buSzPct val="125000"/>
              <a:buAutoNum type="arabicPlain" startAt="11"/>
              <a:tabLst>
                <a:tab pos="348615" algn="l"/>
              </a:tabLst>
            </a:pPr>
            <a:r>
              <a:rPr sz="1200" dirty="0">
                <a:latin typeface="Calibri"/>
                <a:cs typeface="Calibri"/>
              </a:rPr>
              <a:t>: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Bharadwaj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Kumudha,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Gowri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Chandra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ChaithraG,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"Automation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Smart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waste</a:t>
            </a:r>
            <a:r>
              <a:rPr sz="1200" spc="5" dirty="0">
                <a:latin typeface="Calibri"/>
                <a:cs typeface="Calibri"/>
              </a:rPr>
              <a:t> management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using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support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“Swachh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Bharat</a:t>
            </a:r>
            <a:r>
              <a:rPr sz="1200" spc="15" dirty="0">
                <a:latin typeface="Calibri"/>
                <a:cs typeface="Calibri"/>
              </a:rPr>
              <a:t> Abhiyan”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practical </a:t>
            </a:r>
            <a:r>
              <a:rPr sz="1200" spc="10" dirty="0">
                <a:latin typeface="Calibri"/>
                <a:cs typeface="Calibri"/>
              </a:rPr>
              <a:t> approach,"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2017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2nd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Conference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on</a:t>
            </a:r>
            <a:r>
              <a:rPr sz="1200" spc="2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Computing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Communications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692" y="896493"/>
            <a:ext cx="5899785" cy="723010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73025" algn="just">
              <a:lnSpc>
                <a:spcPct val="100000"/>
              </a:lnSpc>
              <a:spcBef>
                <a:spcPts val="865"/>
              </a:spcBef>
            </a:pPr>
            <a:r>
              <a:rPr sz="1200" spc="5" dirty="0">
                <a:latin typeface="Calibri"/>
                <a:cs typeface="Calibri"/>
              </a:rPr>
              <a:t>Technologies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(ICCCT),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Chennai,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2017,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pp.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318-320,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doi: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10.1109/ICCCT2.2017.7972300.</a:t>
            </a:r>
            <a:endParaRPr sz="1200">
              <a:latin typeface="Calibri"/>
              <a:cs typeface="Calibri"/>
            </a:endParaRPr>
          </a:p>
          <a:p>
            <a:pPr marL="73025" marR="456565" algn="just">
              <a:lnSpc>
                <a:spcPct val="146800"/>
              </a:lnSpc>
              <a:spcBef>
                <a:spcPts val="120"/>
              </a:spcBef>
            </a:pPr>
            <a:r>
              <a:rPr sz="1500" spc="-45" dirty="0">
                <a:latin typeface="Calibri"/>
                <a:cs typeface="Calibri"/>
              </a:rPr>
              <a:t>[14]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:International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Journal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Innovative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Technology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Exploring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Engineering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(IJITEE)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N: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227</a:t>
            </a:r>
            <a:r>
              <a:rPr sz="1200" spc="-5" dirty="0">
                <a:latin typeface="Calibri"/>
                <a:cs typeface="Calibri"/>
              </a:rPr>
              <a:t>8</a:t>
            </a:r>
            <a:r>
              <a:rPr sz="1200" spc="-10" dirty="0">
                <a:latin typeface="Calibri"/>
                <a:cs typeface="Calibri"/>
              </a:rPr>
              <a:t>-3075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2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8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ss</a:t>
            </a:r>
            <a:r>
              <a:rPr sz="1200" spc="25" dirty="0">
                <a:latin typeface="Calibri"/>
                <a:cs typeface="Calibri"/>
              </a:rPr>
              <a:t>u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-11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p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em</a:t>
            </a:r>
            <a:r>
              <a:rPr sz="1200" spc="3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</a:t>
            </a:r>
            <a:r>
              <a:rPr sz="1200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  <a:p>
            <a:pPr marL="73025" marR="55880" algn="just">
              <a:lnSpc>
                <a:spcPct val="97300"/>
              </a:lnSpc>
              <a:spcBef>
                <a:spcPts val="195"/>
              </a:spcBef>
              <a:buSzPct val="133333"/>
              <a:buAutoNum type="arabicPeriod" startAt="15"/>
              <a:tabLst>
                <a:tab pos="379095" algn="l"/>
              </a:tabLst>
            </a:pPr>
            <a:r>
              <a:rPr sz="1200" spc="10" dirty="0">
                <a:latin typeface="Calibri"/>
                <a:cs typeface="Calibri"/>
              </a:rPr>
              <a:t>aamir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attar,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2aadil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ansari,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3abhishek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desai,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4shahid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khan,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5dipashri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sonawale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(2017)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"line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adherent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10" dirty="0">
                <a:latin typeface="Calibri"/>
                <a:cs typeface="Calibri"/>
              </a:rPr>
              <a:t>hindrance shirking </a:t>
            </a:r>
            <a:r>
              <a:rPr sz="1200" spc="15" dirty="0">
                <a:latin typeface="Calibri"/>
                <a:cs typeface="Calibri"/>
              </a:rPr>
              <a:t>bot utilizing arduino" </a:t>
            </a:r>
            <a:r>
              <a:rPr sz="1200" spc="10" dirty="0">
                <a:latin typeface="Calibri"/>
                <a:cs typeface="Calibri"/>
              </a:rPr>
              <a:t>International Journal of </a:t>
            </a:r>
            <a:r>
              <a:rPr sz="1200" dirty="0">
                <a:latin typeface="Calibri"/>
                <a:cs typeface="Calibri"/>
              </a:rPr>
              <a:t>Advanced </a:t>
            </a:r>
            <a:r>
              <a:rPr sz="1200" spc="5" dirty="0">
                <a:latin typeface="Calibri"/>
                <a:cs typeface="Calibri"/>
              </a:rPr>
              <a:t> Computational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Designing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Networking,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ISSN: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2320-2106,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Volume-5,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Issue-4,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Aprl.-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  <a:p>
            <a:pPr marL="73025" marR="302260" algn="just">
              <a:lnSpc>
                <a:spcPct val="99600"/>
              </a:lnSpc>
              <a:spcBef>
                <a:spcPts val="869"/>
              </a:spcBef>
              <a:buSzPct val="133333"/>
              <a:buAutoNum type="arabicPeriod" startAt="15"/>
              <a:tabLst>
                <a:tab pos="379095" algn="l"/>
              </a:tabLst>
            </a:pPr>
            <a:r>
              <a:rPr sz="1200" spc="-5" dirty="0">
                <a:latin typeface="Calibri"/>
                <a:cs typeface="Calibri"/>
              </a:rPr>
              <a:t>Kazi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Mahmud</a:t>
            </a:r>
            <a:r>
              <a:rPr sz="1200" spc="29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Hasan,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Abdullah-AI-Nahid,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Abdullah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Al</a:t>
            </a:r>
            <a:r>
              <a:rPr sz="1200" spc="29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Mamun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(2012)"Implementation</a:t>
            </a:r>
            <a:r>
              <a:rPr sz="1200" spc="28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Autonomous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Line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Follower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Robot"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IEEE/OSA/IAPR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Conference</a:t>
            </a:r>
            <a:r>
              <a:rPr sz="1200" spc="10" dirty="0">
                <a:latin typeface="Calibri"/>
                <a:cs typeface="Calibri"/>
              </a:rPr>
              <a:t> 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Informatics,</a:t>
            </a:r>
            <a:r>
              <a:rPr sz="1200" spc="10" dirty="0">
                <a:latin typeface="Calibri"/>
                <a:cs typeface="Calibri"/>
              </a:rPr>
              <a:t> Hardware</a:t>
            </a:r>
            <a:r>
              <a:rPr sz="1200" spc="15" dirty="0">
                <a:latin typeface="Calibri"/>
                <a:cs typeface="Calibri"/>
              </a:rPr>
              <a:t> and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Vision</a:t>
            </a:r>
            <a:r>
              <a:rPr sz="1200" spc="2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978-1-4673-1154-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0112/$31.00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©20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IEEE.</a:t>
            </a:r>
            <a:endParaRPr sz="1200">
              <a:latin typeface="Calibri"/>
              <a:cs typeface="Calibri"/>
            </a:endParaRPr>
          </a:p>
          <a:p>
            <a:pPr marL="12700" marR="36830" algn="just">
              <a:lnSpc>
                <a:spcPct val="99700"/>
              </a:lnSpc>
              <a:spcBef>
                <a:spcPts val="805"/>
              </a:spcBef>
              <a:buSzPct val="133333"/>
              <a:buAutoNum type="arabicPeriod" startAt="15"/>
              <a:tabLst>
                <a:tab pos="318135" algn="l"/>
              </a:tabLst>
            </a:pPr>
            <a:r>
              <a:rPr sz="1200" dirty="0">
                <a:latin typeface="Calibri"/>
                <a:cs typeface="Calibri"/>
              </a:rPr>
              <a:t>Deepak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Punetha,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Neeraj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Kumar,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Vartika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Mehta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(2013)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"Advancement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also,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Applications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Line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Following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Robot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Based </a:t>
            </a:r>
            <a:r>
              <a:rPr sz="1200" spc="15" dirty="0">
                <a:latin typeface="Calibri"/>
                <a:cs typeface="Calibri"/>
              </a:rPr>
              <a:t>Health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Care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board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Journal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Advanced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Research </a:t>
            </a:r>
            <a:r>
              <a:rPr sz="1200" spc="10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PC </a:t>
            </a:r>
            <a:r>
              <a:rPr sz="1200" spc="5" dirty="0">
                <a:latin typeface="Calibri"/>
                <a:cs typeface="Calibri"/>
              </a:rPr>
              <a:t>Engineering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Technology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(IJARCET)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Volume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2,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Issue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8,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August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2013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pp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ISSN: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2278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132</a:t>
            </a:r>
            <a:endParaRPr sz="1200">
              <a:latin typeface="Calibri"/>
              <a:cs typeface="Calibri"/>
            </a:endParaRPr>
          </a:p>
          <a:p>
            <a:pPr marL="12700" marR="33655" algn="just">
              <a:lnSpc>
                <a:spcPct val="99400"/>
              </a:lnSpc>
              <a:spcBef>
                <a:spcPts val="815"/>
              </a:spcBef>
              <a:buSzPct val="133333"/>
              <a:buAutoNum type="arabicPeriod" startAt="15"/>
              <a:tabLst>
                <a:tab pos="318135" algn="l"/>
              </a:tabLst>
            </a:pPr>
            <a:r>
              <a:rPr sz="1200" spc="15" dirty="0">
                <a:latin typeface="Calibri"/>
                <a:cs typeface="Calibri"/>
              </a:rPr>
              <a:t>Anil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Kumar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C.S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Dr.Venkata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Siva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Reddy.R(2017)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"Brilliant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Solid</a:t>
            </a:r>
            <a:r>
              <a:rPr sz="1200" spc="15" dirty="0">
                <a:latin typeface="Calibri"/>
                <a:cs typeface="Calibri"/>
              </a:rPr>
              <a:t> and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Fluid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Waste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Management</a:t>
            </a:r>
            <a:r>
              <a:rPr sz="1200" spc="10" dirty="0">
                <a:latin typeface="Calibri"/>
                <a:cs typeface="Calibri"/>
              </a:rPr>
              <a:t> Using </a:t>
            </a:r>
            <a:r>
              <a:rPr sz="1200" spc="5" dirty="0">
                <a:latin typeface="Calibri"/>
                <a:cs typeface="Calibri"/>
              </a:rPr>
              <a:t>IoT"</a:t>
            </a:r>
            <a:r>
              <a:rPr sz="1200" spc="10" dirty="0">
                <a:latin typeface="Calibri"/>
                <a:cs typeface="Calibri"/>
              </a:rPr>
              <a:t> CiiT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 Journal of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Programmable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Device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Circuits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 Systems,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Vol</a:t>
            </a:r>
            <a:r>
              <a:rPr sz="1200" spc="-10" dirty="0">
                <a:latin typeface="Calibri"/>
                <a:cs typeface="Calibri"/>
              </a:rPr>
              <a:t> 10,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January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2018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ISSN: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0974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9624</a:t>
            </a:r>
            <a:endParaRPr sz="1200">
              <a:latin typeface="Calibri"/>
              <a:cs typeface="Calibri"/>
            </a:endParaRPr>
          </a:p>
          <a:p>
            <a:pPr marL="12700" marR="287020" algn="just">
              <a:lnSpc>
                <a:spcPct val="94700"/>
              </a:lnSpc>
              <a:spcBef>
                <a:spcPts val="905"/>
              </a:spcBef>
              <a:buSzPct val="133333"/>
              <a:buAutoNum type="arabicPeriod" startAt="15"/>
              <a:tabLst>
                <a:tab pos="318135" algn="l"/>
              </a:tabLst>
            </a:pPr>
            <a:r>
              <a:rPr sz="1200" spc="15" dirty="0">
                <a:latin typeface="Calibri"/>
                <a:cs typeface="Calibri"/>
              </a:rPr>
              <a:t>Gopal </a:t>
            </a:r>
            <a:r>
              <a:rPr sz="1200" spc="5" dirty="0">
                <a:latin typeface="Calibri"/>
                <a:cs typeface="Calibri"/>
              </a:rPr>
              <a:t>Kirshna </a:t>
            </a:r>
            <a:r>
              <a:rPr sz="1200" spc="10" dirty="0">
                <a:latin typeface="Calibri"/>
                <a:cs typeface="Calibri"/>
              </a:rPr>
              <a:t>Shyam1,Sunilkumar </a:t>
            </a:r>
            <a:r>
              <a:rPr sz="1200" spc="-10" dirty="0">
                <a:latin typeface="Calibri"/>
                <a:cs typeface="Calibri"/>
              </a:rPr>
              <a:t>S. </a:t>
            </a:r>
            <a:r>
              <a:rPr sz="1200" spc="5" dirty="0">
                <a:latin typeface="Calibri"/>
                <a:cs typeface="Calibri"/>
              </a:rPr>
              <a:t>Manvi2,Priyanka </a:t>
            </a:r>
            <a:r>
              <a:rPr sz="1200" spc="10" dirty="0">
                <a:latin typeface="Calibri"/>
                <a:cs typeface="Calibri"/>
              </a:rPr>
              <a:t>Bharti3 </a:t>
            </a:r>
            <a:r>
              <a:rPr sz="1200" spc="-5" dirty="0">
                <a:latin typeface="Calibri"/>
                <a:cs typeface="Calibri"/>
              </a:rPr>
              <a:t>(2017)"Smart Waste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Management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utilizing</a:t>
            </a:r>
            <a:r>
              <a:rPr sz="1200" spc="-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Internet-of-Things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(IoT)"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  <a:p>
            <a:pPr marL="12700" marR="291465" algn="just">
              <a:lnSpc>
                <a:spcPct val="94700"/>
              </a:lnSpc>
              <a:spcBef>
                <a:spcPts val="960"/>
              </a:spcBef>
              <a:buSzPct val="133333"/>
              <a:buAutoNum type="arabicPeriod" startAt="15"/>
              <a:tabLst>
                <a:tab pos="318135" algn="l"/>
              </a:tabLst>
            </a:pPr>
            <a:r>
              <a:rPr sz="1200" dirty="0">
                <a:latin typeface="Calibri"/>
                <a:cs typeface="Calibri"/>
              </a:rPr>
              <a:t>Second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International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Conference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Computing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Correspondences </a:t>
            </a:r>
            <a:r>
              <a:rPr sz="1200" dirty="0">
                <a:latin typeface="Calibri"/>
                <a:cs typeface="Calibri"/>
              </a:rPr>
              <a:t> Technologies(ICCCT'17)</a:t>
            </a:r>
            <a:endParaRPr sz="1200">
              <a:latin typeface="Calibri"/>
              <a:cs typeface="Calibri"/>
            </a:endParaRPr>
          </a:p>
          <a:p>
            <a:pPr marL="12700" marR="296545" algn="just">
              <a:lnSpc>
                <a:spcPct val="99600"/>
              </a:lnSpc>
              <a:spcBef>
                <a:spcPts val="815"/>
              </a:spcBef>
              <a:buSzPct val="133333"/>
              <a:buAutoNum type="arabicPeriod" startAt="15"/>
              <a:tabLst>
                <a:tab pos="318135" algn="l"/>
              </a:tabLst>
            </a:pPr>
            <a:r>
              <a:rPr sz="1200" spc="10" dirty="0">
                <a:latin typeface="Calibri"/>
                <a:cs typeface="Calibri"/>
              </a:rPr>
              <a:t>Bharadwaj </a:t>
            </a:r>
            <a:r>
              <a:rPr sz="1200" dirty="0">
                <a:latin typeface="Calibri"/>
                <a:cs typeface="Calibri"/>
              </a:rPr>
              <a:t>B, M </a:t>
            </a:r>
            <a:r>
              <a:rPr sz="1200" spc="10" dirty="0">
                <a:latin typeface="Calibri"/>
                <a:cs typeface="Calibri"/>
              </a:rPr>
              <a:t>Kumudha, </a:t>
            </a:r>
            <a:r>
              <a:rPr sz="1200" spc="5" dirty="0">
                <a:latin typeface="Calibri"/>
                <a:cs typeface="Calibri"/>
              </a:rPr>
              <a:t>Gowri </a:t>
            </a:r>
            <a:r>
              <a:rPr sz="1200" spc="15" dirty="0">
                <a:latin typeface="Calibri"/>
                <a:cs typeface="Calibri"/>
              </a:rPr>
              <a:t>Chandra </a:t>
            </a:r>
            <a:r>
              <a:rPr sz="1200" dirty="0">
                <a:latin typeface="Calibri"/>
                <a:cs typeface="Calibri"/>
              </a:rPr>
              <a:t>N " </a:t>
            </a:r>
            <a:r>
              <a:rPr sz="1200" spc="15" dirty="0">
                <a:latin typeface="Calibri"/>
                <a:cs typeface="Calibri"/>
              </a:rPr>
              <a:t>Chaithra </a:t>
            </a:r>
            <a:r>
              <a:rPr sz="1200" spc="-5" dirty="0">
                <a:latin typeface="Calibri"/>
                <a:cs typeface="Calibri"/>
              </a:rPr>
              <a:t>G(2017) </a:t>
            </a:r>
            <a:r>
              <a:rPr sz="1200" spc="15" dirty="0">
                <a:latin typeface="Calibri"/>
                <a:cs typeface="Calibri"/>
              </a:rPr>
              <a:t>"mechanization </a:t>
            </a:r>
            <a:r>
              <a:rPr sz="1200" spc="10" dirty="0">
                <a:latin typeface="Calibri"/>
                <a:cs typeface="Calibri"/>
              </a:rPr>
              <a:t>of </a:t>
            </a:r>
            <a:r>
              <a:rPr sz="1200" spc="15" dirty="0">
                <a:latin typeface="Calibri"/>
                <a:cs typeface="Calibri"/>
              </a:rPr>
              <a:t> brilliant </a:t>
            </a:r>
            <a:r>
              <a:rPr sz="1200" dirty="0">
                <a:latin typeface="Calibri"/>
                <a:cs typeface="Calibri"/>
              </a:rPr>
              <a:t>waste </a:t>
            </a:r>
            <a:r>
              <a:rPr sz="1200" spc="10" dirty="0">
                <a:latin typeface="Calibri"/>
                <a:cs typeface="Calibri"/>
              </a:rPr>
              <a:t>administration </a:t>
            </a:r>
            <a:r>
              <a:rPr sz="1200" spc="15" dirty="0">
                <a:latin typeface="Calibri"/>
                <a:cs typeface="Calibri"/>
              </a:rPr>
              <a:t>utilizing iot </a:t>
            </a:r>
            <a:r>
              <a:rPr sz="1200" spc="5" dirty="0">
                <a:latin typeface="Calibri"/>
                <a:cs typeface="Calibri"/>
              </a:rPr>
              <a:t>to </a:t>
            </a:r>
            <a:r>
              <a:rPr sz="1200" spc="10" dirty="0">
                <a:latin typeface="Calibri"/>
                <a:cs typeface="Calibri"/>
              </a:rPr>
              <a:t>help </a:t>
            </a:r>
            <a:r>
              <a:rPr sz="1200" dirty="0">
                <a:latin typeface="Calibri"/>
                <a:cs typeface="Calibri"/>
              </a:rPr>
              <a:t>swachh </a:t>
            </a:r>
            <a:r>
              <a:rPr sz="1200" spc="15" dirty="0">
                <a:latin typeface="Calibri"/>
                <a:cs typeface="Calibri"/>
              </a:rPr>
              <a:t>bharat abhiyan </a:t>
            </a:r>
            <a:r>
              <a:rPr sz="1200" dirty="0">
                <a:latin typeface="Calibri"/>
                <a:cs typeface="Calibri"/>
              </a:rPr>
              <a:t>a reasonable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methodology" </a:t>
            </a:r>
            <a:r>
              <a:rPr sz="1200" spc="-10" dirty="0">
                <a:latin typeface="Calibri"/>
                <a:cs typeface="Calibri"/>
              </a:rPr>
              <a:t>2017 </a:t>
            </a:r>
            <a:r>
              <a:rPr sz="1200" dirty="0">
                <a:latin typeface="Calibri"/>
                <a:cs typeface="Calibri"/>
              </a:rPr>
              <a:t>Second </a:t>
            </a:r>
            <a:r>
              <a:rPr sz="1200" spc="10" dirty="0">
                <a:latin typeface="Calibri"/>
                <a:cs typeface="Calibri"/>
              </a:rPr>
              <a:t>International </a:t>
            </a:r>
            <a:r>
              <a:rPr sz="1200" spc="5" dirty="0">
                <a:latin typeface="Calibri"/>
                <a:cs typeface="Calibri"/>
              </a:rPr>
              <a:t>Gathering </a:t>
            </a:r>
            <a:r>
              <a:rPr sz="1200" spc="-10" dirty="0">
                <a:latin typeface="Calibri"/>
                <a:cs typeface="Calibri"/>
              </a:rPr>
              <a:t>On </a:t>
            </a:r>
            <a:r>
              <a:rPr sz="1200" spc="10" dirty="0">
                <a:latin typeface="Calibri"/>
                <a:cs typeface="Calibri"/>
              </a:rPr>
              <a:t>Computing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Communications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Technologies(ICCCT'17)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99400"/>
              </a:lnSpc>
              <a:spcBef>
                <a:spcPts val="815"/>
              </a:spcBef>
              <a:buSzPct val="133333"/>
              <a:buAutoNum type="arabicPeriod" startAt="15"/>
              <a:tabLst>
                <a:tab pos="318135" algn="l"/>
              </a:tabLst>
            </a:pPr>
            <a:r>
              <a:rPr sz="1200" spc="-5" dirty="0">
                <a:latin typeface="Calibri"/>
                <a:cs typeface="Calibri"/>
              </a:rPr>
              <a:t>7.Jan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Nádvorník, </a:t>
            </a:r>
            <a:r>
              <a:rPr sz="1200" dirty="0">
                <a:latin typeface="Calibri"/>
                <a:cs typeface="Calibri"/>
              </a:rPr>
              <a:t>Pavel</a:t>
            </a:r>
            <a:r>
              <a:rPr sz="1200" spc="5" dirty="0">
                <a:latin typeface="Calibri"/>
                <a:cs typeface="Calibri"/>
              </a:rPr>
              <a:t> Smutný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(2014)"Remote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Control Robot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Using </a:t>
            </a:r>
            <a:r>
              <a:rPr sz="1200" spc="15" dirty="0">
                <a:latin typeface="Calibri"/>
                <a:cs typeface="Calibri"/>
              </a:rPr>
              <a:t>Android </a:t>
            </a:r>
            <a:r>
              <a:rPr sz="1200" dirty="0">
                <a:latin typeface="Calibri"/>
                <a:cs typeface="Calibri"/>
              </a:rPr>
              <a:t>Mobile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Device"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2014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fifteenth </a:t>
            </a:r>
            <a:r>
              <a:rPr sz="1200" spc="10" dirty="0">
                <a:latin typeface="Calibri"/>
                <a:cs typeface="Calibri"/>
              </a:rPr>
              <a:t>International </a:t>
            </a:r>
            <a:r>
              <a:rPr sz="1200" spc="15" dirty="0">
                <a:latin typeface="Calibri"/>
                <a:cs typeface="Calibri"/>
              </a:rPr>
              <a:t>Carpathian Control </a:t>
            </a:r>
            <a:r>
              <a:rPr sz="1200" spc="10" dirty="0">
                <a:latin typeface="Calibri"/>
                <a:cs typeface="Calibri"/>
              </a:rPr>
              <a:t>Gathering </a:t>
            </a:r>
            <a:r>
              <a:rPr sz="1200" spc="5" dirty="0">
                <a:latin typeface="Calibri"/>
                <a:cs typeface="Calibri"/>
              </a:rPr>
              <a:t>(ICCC) </a:t>
            </a:r>
            <a:r>
              <a:rPr sz="1200" spc="-10" dirty="0">
                <a:latin typeface="Calibri"/>
                <a:cs typeface="Calibri"/>
              </a:rPr>
              <a:t>374,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978-1-4799-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3528-4/14/$31.00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©2014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IEEE</a:t>
            </a:r>
            <a:endParaRPr sz="1200">
              <a:latin typeface="Calibri"/>
              <a:cs typeface="Calibri"/>
            </a:endParaRPr>
          </a:p>
          <a:p>
            <a:pPr marL="12700" marR="236220" algn="just">
              <a:lnSpc>
                <a:spcPct val="94700"/>
              </a:lnSpc>
              <a:spcBef>
                <a:spcPts val="900"/>
              </a:spcBef>
              <a:buSzPct val="133333"/>
              <a:buAutoNum type="arabicPeriod" startAt="15"/>
              <a:tabLst>
                <a:tab pos="318135" algn="l"/>
              </a:tabLst>
            </a:pPr>
            <a:r>
              <a:rPr sz="1200" dirty="0">
                <a:latin typeface="Calibri"/>
                <a:cs typeface="Calibri"/>
              </a:rPr>
              <a:t>FRISCHKNECHT,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Claudia</a:t>
            </a:r>
            <a:r>
              <a:rPr sz="1200" spc="-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OTHER,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Thomas.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LEGO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Mindstorms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NXT,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Next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Generation.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[online].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Swiss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Federal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Institute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Innovation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Zurich,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2006.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[cit.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2014-01-18]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75741"/>
            <a:ext cx="6105525" cy="920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37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of dustbins. The </a:t>
            </a:r>
            <a:r>
              <a:rPr sz="1350" spc="20" dirty="0">
                <a:latin typeface="Calibri"/>
                <a:cs typeface="Calibri"/>
              </a:rPr>
              <a:t>Wi-Fi </a:t>
            </a:r>
            <a:r>
              <a:rPr sz="1350" dirty="0">
                <a:latin typeface="Calibri"/>
                <a:cs typeface="Calibri"/>
              </a:rPr>
              <a:t>module </a:t>
            </a:r>
            <a:r>
              <a:rPr sz="1350" spc="20" dirty="0">
                <a:latin typeface="Calibri"/>
                <a:cs typeface="Calibri"/>
              </a:rPr>
              <a:t>ESP8266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go </a:t>
            </a:r>
            <a:r>
              <a:rPr sz="1350" spc="5" dirty="0">
                <a:latin typeface="Calibri"/>
                <a:cs typeface="Calibri"/>
              </a:rPr>
              <a:t>about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5" dirty="0">
                <a:latin typeface="Calibri"/>
                <a:cs typeface="Calibri"/>
              </a:rPr>
              <a:t>interface </a:t>
            </a:r>
            <a:r>
              <a:rPr sz="1350" spc="-5" dirty="0">
                <a:latin typeface="Calibri"/>
                <a:cs typeface="Calibri"/>
              </a:rPr>
              <a:t>between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equipment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product </a:t>
            </a:r>
            <a:r>
              <a:rPr sz="1350" spc="-5" dirty="0">
                <a:latin typeface="Calibri"/>
                <a:cs typeface="Calibri"/>
              </a:rPr>
              <a:t>while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ultrasonic sensors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dirty="0">
                <a:latin typeface="Calibri"/>
                <a:cs typeface="Calibri"/>
              </a:rPr>
              <a:t>sense </a:t>
            </a:r>
            <a:r>
              <a:rPr sz="1350" spc="15" dirty="0">
                <a:latin typeface="Calibri"/>
                <a:cs typeface="Calibri"/>
              </a:rPr>
              <a:t>the stature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dirty="0">
                <a:latin typeface="Calibri"/>
                <a:cs typeface="Calibri"/>
              </a:rPr>
              <a:t>inside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dustbins. </a:t>
            </a:r>
            <a:r>
              <a:rPr sz="1350" spc="10" dirty="0">
                <a:latin typeface="Calibri"/>
                <a:cs typeface="Calibri"/>
              </a:rPr>
              <a:t>Not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5" dirty="0">
                <a:latin typeface="Calibri"/>
                <a:cs typeface="Calibri"/>
              </a:rPr>
              <a:t>standing this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East </a:t>
            </a:r>
            <a:r>
              <a:rPr sz="1350" spc="15" dirty="0">
                <a:latin typeface="Calibri"/>
                <a:cs typeface="Calibri"/>
              </a:rPr>
              <a:t>dustbin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5" dirty="0">
                <a:latin typeface="Calibri"/>
                <a:cs typeface="Calibri"/>
              </a:rPr>
              <a:t>have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element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opening</a:t>
            </a:r>
            <a:r>
              <a:rPr sz="1350" spc="5" dirty="0">
                <a:latin typeface="Calibri"/>
                <a:cs typeface="Calibri"/>
              </a:rPr>
              <a:t> it's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driven</a:t>
            </a:r>
            <a:r>
              <a:rPr sz="1350" dirty="0">
                <a:latin typeface="Calibri"/>
                <a:cs typeface="Calibri"/>
              </a:rPr>
              <a:t> with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useful</a:t>
            </a:r>
            <a:r>
              <a:rPr sz="1350" spc="5" dirty="0">
                <a:latin typeface="Calibri"/>
                <a:cs typeface="Calibri"/>
              </a:rPr>
              <a:t> message  </a:t>
            </a:r>
            <a:r>
              <a:rPr sz="1350" dirty="0">
                <a:latin typeface="Calibri"/>
                <a:cs typeface="Calibri"/>
              </a:rPr>
              <a:t>when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identifies</a:t>
            </a:r>
            <a:r>
              <a:rPr sz="1350" spc="30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any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movement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draw </a:t>
            </a:r>
            <a:r>
              <a:rPr sz="1350" dirty="0">
                <a:latin typeface="Calibri"/>
                <a:cs typeface="Calibri"/>
              </a:rPr>
              <a:t>individuals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give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impetus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dirty="0">
                <a:latin typeface="Calibri"/>
                <a:cs typeface="Calibri"/>
              </a:rPr>
              <a:t>cleaning</a:t>
            </a:r>
            <a:r>
              <a:rPr sz="1350" spc="5" dirty="0">
                <a:latin typeface="Calibri"/>
                <a:cs typeface="Calibri"/>
              </a:rPr>
              <a:t> shoe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assistance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PIR </a:t>
            </a:r>
            <a:r>
              <a:rPr sz="1350" dirty="0">
                <a:latin typeface="Calibri"/>
                <a:cs typeface="Calibri"/>
              </a:rPr>
              <a:t>sensor, </a:t>
            </a:r>
            <a:r>
              <a:rPr sz="1350" spc="10" dirty="0">
                <a:latin typeface="Calibri"/>
                <a:cs typeface="Calibri"/>
              </a:rPr>
              <a:t>APR </a:t>
            </a:r>
            <a:r>
              <a:rPr sz="1350" dirty="0">
                <a:latin typeface="Calibri"/>
                <a:cs typeface="Calibri"/>
              </a:rPr>
              <a:t>module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IR </a:t>
            </a:r>
            <a:r>
              <a:rPr sz="1350" dirty="0">
                <a:latin typeface="Calibri"/>
                <a:cs typeface="Calibri"/>
              </a:rPr>
              <a:t>sensor </a:t>
            </a:r>
            <a:r>
              <a:rPr sz="1350" spc="5" dirty="0">
                <a:latin typeface="Calibri"/>
                <a:cs typeface="Calibri"/>
              </a:rPr>
              <a:t>separately.In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current </a:t>
            </a:r>
            <a:r>
              <a:rPr sz="1350" spc="30" dirty="0">
                <a:latin typeface="Calibri"/>
                <a:cs typeface="Calibri"/>
              </a:rPr>
              <a:t>world 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numerous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individuals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experiencing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irresistible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maladies</a:t>
            </a:r>
            <a:r>
              <a:rPr sz="1350" spc="5" dirty="0">
                <a:latin typeface="Calibri"/>
                <a:cs typeface="Calibri"/>
              </a:rPr>
              <a:t> because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inappropriate  </a:t>
            </a:r>
            <a:r>
              <a:rPr sz="1350" dirty="0">
                <a:latin typeface="Calibri"/>
                <a:cs typeface="Calibri"/>
              </a:rPr>
              <a:t>removal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what's </a:t>
            </a:r>
            <a:r>
              <a:rPr sz="1350" dirty="0">
                <a:latin typeface="Calibri"/>
                <a:cs typeface="Calibri"/>
              </a:rPr>
              <a:t>more,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has </a:t>
            </a:r>
            <a:r>
              <a:rPr sz="1350" spc="5" dirty="0">
                <a:latin typeface="Calibri"/>
                <a:cs typeface="Calibri"/>
              </a:rPr>
              <a:t>become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most testing </a:t>
            </a:r>
            <a:r>
              <a:rPr sz="1350" spc="15" dirty="0">
                <a:latin typeface="Calibri"/>
                <a:cs typeface="Calibri"/>
              </a:rPr>
              <a:t>task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Keep environmental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factors </a:t>
            </a:r>
            <a:r>
              <a:rPr sz="1350" dirty="0">
                <a:latin typeface="Calibri"/>
                <a:cs typeface="Calibri"/>
              </a:rPr>
              <a:t>clean. </a:t>
            </a:r>
            <a:r>
              <a:rPr sz="1350" spc="-5" dirty="0">
                <a:latin typeface="Calibri"/>
                <a:cs typeface="Calibri"/>
              </a:rPr>
              <a:t>keeping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fundamental </a:t>
            </a:r>
            <a:r>
              <a:rPr sz="1350" dirty="0">
                <a:latin typeface="Calibri"/>
                <a:cs typeface="Calibri"/>
              </a:rPr>
              <a:t>intension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our paper. </a:t>
            </a:r>
            <a:r>
              <a:rPr sz="1350" spc="35" dirty="0">
                <a:latin typeface="Calibri"/>
                <a:cs typeface="Calibri"/>
              </a:rPr>
              <a:t>We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dirty="0">
                <a:latin typeface="Calibri"/>
                <a:cs typeface="Calibri"/>
              </a:rPr>
              <a:t>quickly </a:t>
            </a:r>
            <a:r>
              <a:rPr sz="1350" spc="-5" dirty="0">
                <a:latin typeface="Calibri"/>
                <a:cs typeface="Calibri"/>
              </a:rPr>
              <a:t>developing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society </a:t>
            </a:r>
            <a:r>
              <a:rPr sz="1350" dirty="0">
                <a:latin typeface="Calibri"/>
                <a:cs typeface="Calibri"/>
              </a:rPr>
              <a:t>where </a:t>
            </a:r>
            <a:r>
              <a:rPr sz="1350" spc="5" dirty="0">
                <a:latin typeface="Calibri"/>
                <a:cs typeface="Calibri"/>
              </a:rPr>
              <a:t>science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innovation  </a:t>
            </a:r>
            <a:r>
              <a:rPr sz="1350" spc="-5" dirty="0">
                <a:latin typeface="Calibri"/>
                <a:cs typeface="Calibri"/>
              </a:rPr>
              <a:t>sees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fast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development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time</a:t>
            </a:r>
            <a:r>
              <a:rPr sz="1350" spc="10" dirty="0">
                <a:latin typeface="Calibri"/>
                <a:cs typeface="Calibri"/>
              </a:rPr>
              <a:t> has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gotten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most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important</a:t>
            </a:r>
            <a:r>
              <a:rPr sz="1350" spc="10" dirty="0">
                <a:latin typeface="Calibri"/>
                <a:cs typeface="Calibri"/>
              </a:rPr>
              <a:t> thing.</a:t>
            </a:r>
            <a:r>
              <a:rPr sz="1350" spc="15" dirty="0">
                <a:latin typeface="Calibri"/>
                <a:cs typeface="Calibri"/>
              </a:rPr>
              <a:t> Proposed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framework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structures </a:t>
            </a:r>
            <a:r>
              <a:rPr sz="1350" spc="5" dirty="0">
                <a:latin typeface="Calibri"/>
                <a:cs typeface="Calibri"/>
              </a:rPr>
              <a:t>some </a:t>
            </a:r>
            <a:r>
              <a:rPr sz="1350" spc="10" dirty="0">
                <a:latin typeface="Calibri"/>
                <a:cs typeface="Calibri"/>
              </a:rPr>
              <a:t>assistance at </a:t>
            </a:r>
            <a:r>
              <a:rPr sz="1350" spc="5" dirty="0">
                <a:latin typeface="Calibri"/>
                <a:cs typeface="Calibri"/>
              </a:rPr>
              <a:t>home for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individuals</a:t>
            </a:r>
            <a:r>
              <a:rPr sz="1350" spc="5" dirty="0">
                <a:latin typeface="Calibri"/>
                <a:cs typeface="Calibri"/>
              </a:rPr>
              <a:t> who </a:t>
            </a:r>
            <a:r>
              <a:rPr sz="1350" spc="10" dirty="0">
                <a:latin typeface="Calibri"/>
                <a:cs typeface="Calibri"/>
              </a:rPr>
              <a:t>can't </a:t>
            </a:r>
            <a:r>
              <a:rPr sz="1350" spc="-5" dirty="0">
                <a:latin typeface="Calibri"/>
                <a:cs typeface="Calibri"/>
              </a:rPr>
              <a:t>help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themselves.</a:t>
            </a:r>
            <a:endParaRPr sz="1350">
              <a:latin typeface="Calibri"/>
              <a:cs typeface="Calibri"/>
            </a:endParaRPr>
          </a:p>
          <a:p>
            <a:pPr marL="12700" marR="7620" indent="457200" algn="just">
              <a:lnSpc>
                <a:spcPct val="113700"/>
              </a:lnSpc>
              <a:spcBef>
                <a:spcPts val="860"/>
              </a:spcBef>
            </a:pPr>
            <a:r>
              <a:rPr sz="1350" dirty="0">
                <a:latin typeface="Calibri"/>
                <a:cs typeface="Calibri"/>
              </a:rPr>
              <a:t>Computerized shrewd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dirty="0">
                <a:latin typeface="Calibri"/>
                <a:cs typeface="Calibri"/>
              </a:rPr>
              <a:t>individuals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have </a:t>
            </a:r>
            <a:r>
              <a:rPr sz="1350" spc="10" dirty="0">
                <a:latin typeface="Calibri"/>
                <a:cs typeface="Calibri"/>
              </a:rPr>
              <a:t>a control on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through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remote </a:t>
            </a:r>
            <a:r>
              <a:rPr sz="1350" spc="-5" dirty="0">
                <a:latin typeface="Calibri"/>
                <a:cs typeface="Calibri"/>
              </a:rPr>
              <a:t>media </a:t>
            </a:r>
            <a:r>
              <a:rPr sz="1350" dirty="0">
                <a:latin typeface="Calibri"/>
                <a:cs typeface="Calibri"/>
              </a:rPr>
              <a:t>utilizing </a:t>
            </a:r>
            <a:r>
              <a:rPr sz="1350" spc="10" dirty="0">
                <a:latin typeface="Calibri"/>
                <a:cs typeface="Calibri"/>
              </a:rPr>
              <a:t>Bluetooth </a:t>
            </a:r>
            <a:r>
              <a:rPr sz="1350" spc="5" dirty="0">
                <a:latin typeface="Calibri"/>
                <a:cs typeface="Calibri"/>
              </a:rPr>
              <a:t>innovation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versatile. </a:t>
            </a:r>
            <a:r>
              <a:rPr sz="1350" dirty="0">
                <a:latin typeface="Calibri"/>
                <a:cs typeface="Calibri"/>
              </a:rPr>
              <a:t>At whatever point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 comes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limit level </a:t>
            </a:r>
            <a:r>
              <a:rPr sz="1350" spc="5" dirty="0">
                <a:latin typeface="Calibri"/>
                <a:cs typeface="Calibri"/>
              </a:rPr>
              <a:t>consequently message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5" dirty="0">
                <a:latin typeface="Calibri"/>
                <a:cs typeface="Calibri"/>
              </a:rPr>
              <a:t>trigger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15" dirty="0">
                <a:latin typeface="Calibri"/>
                <a:cs typeface="Calibri"/>
              </a:rPr>
              <a:t>the concerned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individual </a:t>
            </a:r>
            <a:r>
              <a:rPr sz="1350" spc="5" dirty="0">
                <a:latin typeface="Calibri"/>
                <a:cs typeface="Calibri"/>
              </a:rPr>
              <a:t>portable. </a:t>
            </a:r>
            <a:r>
              <a:rPr sz="1350" spc="30" dirty="0">
                <a:latin typeface="Calibri"/>
                <a:cs typeface="Calibri"/>
              </a:rPr>
              <a:t>So </a:t>
            </a:r>
            <a:r>
              <a:rPr sz="1350" spc="5" dirty="0">
                <a:latin typeface="Calibri"/>
                <a:cs typeface="Calibri"/>
              </a:rPr>
              <a:t>this procedure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10" dirty="0">
                <a:latin typeface="Calibri"/>
                <a:cs typeface="Calibri"/>
              </a:rPr>
              <a:t>stay </a:t>
            </a:r>
            <a:r>
              <a:rPr sz="1350" spc="5" dirty="0">
                <a:latin typeface="Calibri"/>
                <a:cs typeface="Calibri"/>
              </a:rPr>
              <a:t>away from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human </a:t>
            </a:r>
            <a:r>
              <a:rPr sz="1350" dirty="0">
                <a:latin typeface="Calibri"/>
                <a:cs typeface="Calibri"/>
              </a:rPr>
              <a:t>mediation.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Internet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Things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(IoT)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idea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wherein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encompassing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articles</a:t>
            </a:r>
            <a:r>
              <a:rPr sz="1350" spc="10" dirty="0">
                <a:latin typeface="Calibri"/>
                <a:cs typeface="Calibri"/>
              </a:rPr>
              <a:t> are </a:t>
            </a:r>
            <a:r>
              <a:rPr sz="1350" spc="15" dirty="0">
                <a:latin typeface="Calibri"/>
                <a:cs typeface="Calibri"/>
              </a:rPr>
              <a:t>associated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through </a:t>
            </a:r>
            <a:r>
              <a:rPr sz="1350" spc="-5" dirty="0">
                <a:latin typeface="Calibri"/>
                <a:cs typeface="Calibri"/>
              </a:rPr>
              <a:t>wired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remote </a:t>
            </a:r>
            <a:r>
              <a:rPr sz="1350" dirty="0">
                <a:latin typeface="Calibri"/>
                <a:cs typeface="Calibri"/>
              </a:rPr>
              <a:t>systems </a:t>
            </a:r>
            <a:r>
              <a:rPr sz="1350" spc="5" dirty="0">
                <a:latin typeface="Calibri"/>
                <a:cs typeface="Calibri"/>
              </a:rPr>
              <a:t>without </a:t>
            </a:r>
            <a:r>
              <a:rPr sz="1350" dirty="0">
                <a:latin typeface="Calibri"/>
                <a:cs typeface="Calibri"/>
              </a:rPr>
              <a:t>client intercession. </a:t>
            </a:r>
            <a:r>
              <a:rPr sz="1350" spc="15" dirty="0">
                <a:latin typeface="Calibri"/>
                <a:cs typeface="Calibri"/>
              </a:rPr>
              <a:t>In the </a:t>
            </a:r>
            <a:r>
              <a:rPr sz="1350" spc="-5" dirty="0">
                <a:latin typeface="Calibri"/>
                <a:cs typeface="Calibri"/>
              </a:rPr>
              <a:t>field </a:t>
            </a:r>
            <a:r>
              <a:rPr sz="1350" spc="5" dirty="0">
                <a:latin typeface="Calibri"/>
                <a:cs typeface="Calibri"/>
              </a:rPr>
              <a:t>of IoT,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articles convey</a:t>
            </a:r>
            <a:r>
              <a:rPr sz="1350" spc="10" dirty="0">
                <a:latin typeface="Calibri"/>
                <a:cs typeface="Calibri"/>
              </a:rPr>
              <a:t> and trade </a:t>
            </a:r>
            <a:r>
              <a:rPr sz="1350" spc="15" dirty="0">
                <a:latin typeface="Calibri"/>
                <a:cs typeface="Calibri"/>
              </a:rPr>
              <a:t>data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offer</a:t>
            </a:r>
            <a:r>
              <a:rPr sz="1350" spc="5" dirty="0">
                <a:latin typeface="Calibri"/>
                <a:cs typeface="Calibri"/>
              </a:rPr>
              <a:t> progressed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astute </a:t>
            </a:r>
            <a:r>
              <a:rPr sz="1350" dirty="0">
                <a:latin typeface="Calibri"/>
                <a:cs typeface="Calibri"/>
              </a:rPr>
              <a:t>types</a:t>
            </a:r>
            <a:r>
              <a:rPr sz="1350" spc="5" dirty="0">
                <a:latin typeface="Calibri"/>
                <a:cs typeface="Calibri"/>
              </a:rPr>
              <a:t> of </a:t>
            </a:r>
            <a:r>
              <a:rPr sz="1350" spc="10" dirty="0">
                <a:latin typeface="Calibri"/>
                <a:cs typeface="Calibri"/>
              </a:rPr>
              <a:t>assistance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clients. This </a:t>
            </a:r>
            <a:r>
              <a:rPr sz="1350" spc="5" dirty="0">
                <a:latin typeface="Calibri"/>
                <a:cs typeface="Calibri"/>
              </a:rPr>
              <a:t>venture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manages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issue of </a:t>
            </a:r>
            <a:r>
              <a:rPr sz="1350" spc="2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administration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brilliant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urban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communities,where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trash </a:t>
            </a:r>
            <a:r>
              <a:rPr sz="1350" spc="5" dirty="0">
                <a:latin typeface="Calibri"/>
                <a:cs typeface="Calibri"/>
              </a:rPr>
              <a:t>assortment </a:t>
            </a:r>
            <a:r>
              <a:rPr sz="1350" dirty="0">
                <a:latin typeface="Calibri"/>
                <a:cs typeface="Calibri"/>
              </a:rPr>
              <a:t>framework isn't streamlined. This </a:t>
            </a:r>
            <a:r>
              <a:rPr sz="1350" spc="10" dirty="0">
                <a:latin typeface="Calibri"/>
                <a:cs typeface="Calibri"/>
              </a:rPr>
              <a:t>venture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empowers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associations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address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their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issues</a:t>
            </a:r>
            <a:r>
              <a:rPr sz="1350" spc="5" dirty="0">
                <a:latin typeface="Calibri"/>
                <a:cs typeface="Calibri"/>
              </a:rPr>
              <a:t> 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shrewd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trash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board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framework.</a:t>
            </a:r>
            <a:r>
              <a:rPr sz="1350" dirty="0">
                <a:latin typeface="Calibri"/>
                <a:cs typeface="Calibri"/>
              </a:rPr>
              <a:t> This framework permits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client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realize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fill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every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container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dirty="0">
                <a:latin typeface="Calibri"/>
                <a:cs typeface="Calibri"/>
              </a:rPr>
              <a:t>region </a:t>
            </a:r>
            <a:r>
              <a:rPr sz="1350" spc="5" dirty="0">
                <a:latin typeface="Calibri"/>
                <a:cs typeface="Calibri"/>
              </a:rPr>
              <a:t>or </a:t>
            </a:r>
            <a:r>
              <a:rPr sz="1350" spc="10" dirty="0">
                <a:latin typeface="Calibri"/>
                <a:cs typeface="Calibri"/>
              </a:rPr>
              <a:t>city at </a:t>
            </a:r>
            <a:r>
              <a:rPr sz="1350" spc="5" dirty="0">
                <a:latin typeface="Calibri"/>
                <a:cs typeface="Calibri"/>
              </a:rPr>
              <a:t>unsurpassed,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give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dirty="0">
                <a:latin typeface="Calibri"/>
                <a:cs typeface="Calibri"/>
              </a:rPr>
              <a:t>financially savvy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efficient </a:t>
            </a:r>
            <a:r>
              <a:rPr sz="1350" spc="10" dirty="0">
                <a:latin typeface="Calibri"/>
                <a:cs typeface="Calibri"/>
              </a:rPr>
              <a:t> course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truck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drivers.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25"/>
              </a:spcBef>
            </a:pPr>
            <a:r>
              <a:rPr sz="1350" spc="5" dirty="0">
                <a:latin typeface="Calibri"/>
                <a:cs typeface="Calibri"/>
              </a:rPr>
              <a:t>Targets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key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examination</a:t>
            </a:r>
            <a:r>
              <a:rPr sz="1350" spc="1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destinations</a:t>
            </a:r>
            <a:r>
              <a:rPr sz="1350" spc="17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per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following:</a:t>
            </a:r>
            <a:endParaRPr sz="1350">
              <a:latin typeface="Calibri"/>
              <a:cs typeface="Calibri"/>
            </a:endParaRPr>
          </a:p>
          <a:p>
            <a:pPr marL="12700" marR="11430" indent="457200" algn="just">
              <a:lnSpc>
                <a:spcPct val="113100"/>
              </a:lnSpc>
              <a:spcBef>
                <a:spcPts val="869"/>
              </a:spcBef>
              <a:buChar char="•"/>
              <a:tabLst>
                <a:tab pos="645795" algn="l"/>
              </a:tabLst>
            </a:pPr>
            <a:r>
              <a:rPr sz="1350" dirty="0">
                <a:latin typeface="Calibri"/>
                <a:cs typeface="Calibri"/>
              </a:rPr>
              <a:t>This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framework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having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option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computerize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strong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observing </a:t>
            </a:r>
            <a:r>
              <a:rPr sz="1350" spc="5" dirty="0">
                <a:latin typeface="Calibri"/>
                <a:cs typeface="Calibri"/>
              </a:rPr>
              <a:t>procedure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executives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general </a:t>
            </a:r>
            <a:r>
              <a:rPr sz="1350" spc="5" dirty="0">
                <a:latin typeface="Calibri"/>
                <a:cs typeface="Calibri"/>
              </a:rPr>
              <a:t>assortment process utilizing </a:t>
            </a:r>
            <a:r>
              <a:rPr sz="1350" spc="10" dirty="0">
                <a:latin typeface="Calibri"/>
                <a:cs typeface="Calibri"/>
              </a:rPr>
              <a:t> IOT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(Internet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Things).</a:t>
            </a:r>
            <a:endParaRPr sz="135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2999"/>
              </a:lnSpc>
              <a:spcBef>
                <a:spcPts val="869"/>
              </a:spcBef>
              <a:buChar char="•"/>
              <a:tabLst>
                <a:tab pos="607695" algn="l"/>
              </a:tabLst>
            </a:pPr>
            <a:r>
              <a:rPr sz="1350" dirty="0">
                <a:latin typeface="Calibri"/>
                <a:cs typeface="Calibri"/>
              </a:rPr>
              <a:t>This framework </a:t>
            </a:r>
            <a:r>
              <a:rPr sz="1350" spc="10" dirty="0">
                <a:latin typeface="Calibri"/>
                <a:cs typeface="Calibri"/>
              </a:rPr>
              <a:t>comprise </a:t>
            </a:r>
            <a:r>
              <a:rPr sz="1350" spc="5" dirty="0">
                <a:latin typeface="Calibri"/>
                <a:cs typeface="Calibri"/>
              </a:rPr>
              <a:t>of primary </a:t>
            </a:r>
            <a:r>
              <a:rPr sz="1350" dirty="0">
                <a:latin typeface="Calibri"/>
                <a:cs typeface="Calibri"/>
              </a:rPr>
              <a:t>subsystems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specific </a:t>
            </a:r>
            <a:r>
              <a:rPr sz="1350" spc="10" dirty="0">
                <a:latin typeface="Calibri"/>
                <a:cs typeface="Calibri"/>
              </a:rPr>
              <a:t>Smart Trash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System(STS)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Smart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Monitoring</a:t>
            </a:r>
            <a:r>
              <a:rPr sz="1350" spc="10" dirty="0">
                <a:latin typeface="Calibri"/>
                <a:cs typeface="Calibri"/>
              </a:rPr>
              <a:t> 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Controlling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Hut(SMCH).</a:t>
            </a:r>
            <a:r>
              <a:rPr sz="1350" spc="15" dirty="0">
                <a:latin typeface="Calibri"/>
                <a:cs typeface="Calibri"/>
              </a:rPr>
              <a:t> In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proposed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framework,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dirty="0">
                <a:latin typeface="Calibri"/>
                <a:cs typeface="Calibri"/>
              </a:rPr>
              <a:t>whatever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point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canister</a:t>
            </a:r>
            <a:r>
              <a:rPr sz="1350" spc="10" dirty="0">
                <a:latin typeface="Calibri"/>
                <a:cs typeface="Calibri"/>
              </a:rPr>
              <a:t> gets </a:t>
            </a:r>
            <a:r>
              <a:rPr sz="1350" spc="-10" dirty="0">
                <a:latin typeface="Calibri"/>
                <a:cs typeface="Calibri"/>
              </a:rPr>
              <a:t>filled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recognized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setting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circuit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container, which communicates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recipient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ideal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spot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region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or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spot.</a:t>
            </a:r>
            <a:endParaRPr sz="1350">
              <a:latin typeface="Calibri"/>
              <a:cs typeface="Calibri"/>
            </a:endParaRPr>
          </a:p>
          <a:p>
            <a:pPr marL="668020" indent="-198755">
              <a:lnSpc>
                <a:spcPct val="100000"/>
              </a:lnSpc>
              <a:spcBef>
                <a:spcPts val="1080"/>
              </a:spcBef>
              <a:buChar char="•"/>
              <a:tabLst>
                <a:tab pos="668655" algn="l"/>
                <a:tab pos="2990850" algn="l"/>
                <a:tab pos="5313680" algn="l"/>
              </a:tabLst>
            </a:pP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2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4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proposed  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framework,	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5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got </a:t>
            </a:r>
            <a:r>
              <a:rPr sz="1350" spc="2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signal </a:t>
            </a:r>
            <a:r>
              <a:rPr sz="1350" spc="2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demonstrates	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7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endParaRPr sz="13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85"/>
              </a:spcBef>
            </a:pPr>
            <a:r>
              <a:rPr sz="1350" spc="5" dirty="0">
                <a:latin typeface="Calibri"/>
                <a:cs typeface="Calibri"/>
              </a:rPr>
              <a:t>receptacle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status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checking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controlling</a:t>
            </a:r>
            <a:r>
              <a:rPr sz="1350" spc="18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framework.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94029"/>
            <a:ext cx="6111875" cy="9287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350" b="1" spc="10" dirty="0">
                <a:latin typeface="Calibri"/>
                <a:cs typeface="Calibri"/>
              </a:rPr>
              <a:t>Literature</a:t>
            </a:r>
            <a:r>
              <a:rPr sz="1350" b="1" spc="3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Survey:</a:t>
            </a:r>
            <a:endParaRPr sz="13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9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1:</a:t>
            </a:r>
            <a:r>
              <a:rPr sz="1350" b="1" spc="-4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SMART</a:t>
            </a:r>
            <a:r>
              <a:rPr sz="1350" b="1" spc="7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E-DUSTBIN</a:t>
            </a:r>
            <a:endParaRPr sz="13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1350" spc="5" dirty="0">
                <a:latin typeface="Calibri"/>
                <a:cs typeface="Calibri"/>
              </a:rPr>
              <a:t>By:Chinmay</a:t>
            </a:r>
            <a:r>
              <a:rPr sz="1350" spc="1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Kolhatkar;</a:t>
            </a:r>
            <a:r>
              <a:rPr sz="1350" spc="1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Bhavesh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Joshi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Prachi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Choudhari</a:t>
            </a:r>
            <a:r>
              <a:rPr sz="1350" spc="1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Dhruvin</a:t>
            </a:r>
            <a:r>
              <a:rPr sz="1350" spc="17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Bhuva</a:t>
            </a:r>
            <a:endParaRPr sz="1350">
              <a:latin typeface="Calibri"/>
              <a:cs typeface="Calibri"/>
            </a:endParaRPr>
          </a:p>
          <a:p>
            <a:pPr marL="12700" marR="11430" indent="457200" algn="just">
              <a:lnSpc>
                <a:spcPct val="113700"/>
              </a:lnSpc>
              <a:spcBef>
                <a:spcPts val="919"/>
              </a:spcBef>
            </a:pPr>
            <a:r>
              <a:rPr sz="1350" dirty="0">
                <a:latin typeface="Calibri"/>
                <a:cs typeface="Calibri"/>
              </a:rPr>
              <a:t>As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second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most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populous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country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world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India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face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major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problem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management. </a:t>
            </a:r>
            <a:r>
              <a:rPr sz="135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now </a:t>
            </a:r>
            <a:r>
              <a:rPr sz="1350" spc="5" dirty="0">
                <a:latin typeface="Calibri"/>
                <a:cs typeface="Calibri"/>
              </a:rPr>
              <a:t>there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traditional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systems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like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periodic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routine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clearing</a:t>
            </a:r>
            <a:r>
              <a:rPr sz="1350" spc="10" dirty="0">
                <a:latin typeface="Calibri"/>
                <a:cs typeface="Calibri"/>
              </a:rPr>
              <a:t> by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various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civic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bodies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like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municipal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corporation.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But </a:t>
            </a:r>
            <a:r>
              <a:rPr sz="1350" spc="-10" dirty="0">
                <a:latin typeface="Calibri"/>
                <a:cs typeface="Calibri"/>
              </a:rPr>
              <a:t>even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though </a:t>
            </a:r>
            <a:r>
              <a:rPr sz="1350" spc="5" dirty="0">
                <a:latin typeface="Calibri"/>
                <a:cs typeface="Calibri"/>
              </a:rPr>
              <a:t>these routine maintenances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carried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out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often </a:t>
            </a:r>
            <a:r>
              <a:rPr sz="1350" spc="10" dirty="0">
                <a:latin typeface="Calibri"/>
                <a:cs typeface="Calibri"/>
              </a:rPr>
              <a:t> come across </a:t>
            </a:r>
            <a:r>
              <a:rPr sz="1350" spc="-5" dirty="0">
                <a:latin typeface="Calibri"/>
                <a:cs typeface="Calibri"/>
              </a:rPr>
              <a:t>overflowing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bins from which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5" dirty="0">
                <a:latin typeface="Calibri"/>
                <a:cs typeface="Calibri"/>
              </a:rPr>
              <a:t>spills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streets.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 smart </a:t>
            </a:r>
            <a:r>
              <a:rPr sz="1350" spc="10" dirty="0">
                <a:latin typeface="Calibri"/>
                <a:cs typeface="Calibri"/>
              </a:rPr>
              <a:t>city concept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still </a:t>
            </a:r>
            <a:r>
              <a:rPr sz="1350" spc="5" dirty="0">
                <a:latin typeface="Calibri"/>
                <a:cs typeface="Calibri"/>
              </a:rPr>
              <a:t>new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India, </a:t>
            </a:r>
            <a:r>
              <a:rPr sz="1350" spc="10" dirty="0">
                <a:latin typeface="Calibri"/>
                <a:cs typeface="Calibri"/>
              </a:rPr>
              <a:t>although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has </a:t>
            </a:r>
            <a:r>
              <a:rPr sz="1350" spc="-5" dirty="0">
                <a:latin typeface="Calibri"/>
                <a:cs typeface="Calibri"/>
              </a:rPr>
              <a:t>received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dirty="0">
                <a:latin typeface="Calibri"/>
                <a:cs typeface="Calibri"/>
              </a:rPr>
              <a:t>lot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attention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 few years when </a:t>
            </a:r>
            <a:r>
              <a:rPr sz="1350" spc="5" dirty="0">
                <a:latin typeface="Calibri"/>
                <a:cs typeface="Calibri"/>
              </a:rPr>
              <a:t>our </a:t>
            </a:r>
            <a:r>
              <a:rPr sz="1350" dirty="0">
                <a:latin typeface="Calibri"/>
                <a:cs typeface="Calibri"/>
              </a:rPr>
              <a:t>present prime minister </a:t>
            </a:r>
            <a:r>
              <a:rPr sz="1350" spc="5" dirty="0">
                <a:latin typeface="Calibri"/>
                <a:cs typeface="Calibri"/>
              </a:rPr>
              <a:t>gave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idea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building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100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cities </a:t>
            </a:r>
            <a:r>
              <a:rPr sz="1350" spc="10" dirty="0">
                <a:latin typeface="Calibri"/>
                <a:cs typeface="Calibri"/>
              </a:rPr>
              <a:t>throughout </a:t>
            </a:r>
            <a:r>
              <a:rPr sz="1350" spc="5" dirty="0">
                <a:latin typeface="Calibri"/>
                <a:cs typeface="Calibri"/>
              </a:rPr>
              <a:t>India. Now,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upcoming large </a:t>
            </a:r>
            <a:r>
              <a:rPr sz="1350" dirty="0">
                <a:latin typeface="Calibri"/>
                <a:cs typeface="Calibri"/>
              </a:rPr>
              <a:t>number </a:t>
            </a:r>
            <a:r>
              <a:rPr sz="1350" spc="5" dirty="0">
                <a:latin typeface="Calibri"/>
                <a:cs typeface="Calibri"/>
              </a:rPr>
              <a:t>of smart </a:t>
            </a:r>
            <a:r>
              <a:rPr sz="1350" dirty="0">
                <a:latin typeface="Calibri"/>
                <a:cs typeface="Calibri"/>
              </a:rPr>
              <a:t>cities, </a:t>
            </a:r>
            <a:r>
              <a:rPr sz="1350" spc="5" dirty="0">
                <a:latin typeface="Calibri"/>
                <a:cs typeface="Calibri"/>
              </a:rPr>
              <a:t>large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numbers of </a:t>
            </a:r>
            <a:r>
              <a:rPr sz="1350" spc="-5" dirty="0">
                <a:latin typeface="Calibri"/>
                <a:cs typeface="Calibri"/>
              </a:rPr>
              <a:t>responsibilities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also required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fulfilled.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prime </a:t>
            </a:r>
            <a:r>
              <a:rPr sz="1350" spc="-5" dirty="0">
                <a:latin typeface="Calibri"/>
                <a:cs typeface="Calibri"/>
              </a:rPr>
              <a:t>need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lifestyle </a:t>
            </a:r>
            <a:r>
              <a:rPr sz="1350" dirty="0">
                <a:latin typeface="Calibri"/>
                <a:cs typeface="Calibri"/>
              </a:rPr>
              <a:t>begins with cleanliness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cleanliness begins with </a:t>
            </a:r>
            <a:r>
              <a:rPr sz="1350" spc="5" dirty="0">
                <a:latin typeface="Calibri"/>
                <a:cs typeface="Calibri"/>
              </a:rPr>
              <a:t>dustbin. </a:t>
            </a:r>
            <a:r>
              <a:rPr sz="1350" spc="15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society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dirty="0">
                <a:latin typeface="Calibri"/>
                <a:cs typeface="Calibri"/>
              </a:rPr>
              <a:t>get </a:t>
            </a:r>
            <a:r>
              <a:rPr sz="1350" spc="5" dirty="0">
                <a:latin typeface="Calibri"/>
                <a:cs typeface="Calibri"/>
              </a:rPr>
              <a:t> its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dispatched </a:t>
            </a:r>
            <a:r>
              <a:rPr sz="1350" dirty="0">
                <a:latin typeface="Calibri"/>
                <a:cs typeface="Calibri"/>
              </a:rPr>
              <a:t>properly only </a:t>
            </a:r>
            <a:r>
              <a:rPr sz="1350" spc="-5" dirty="0">
                <a:latin typeface="Calibri"/>
                <a:cs typeface="Calibri"/>
              </a:rPr>
              <a:t>if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placed </a:t>
            </a:r>
            <a:r>
              <a:rPr sz="1350" spc="-10" dirty="0">
                <a:latin typeface="Calibri"/>
                <a:cs typeface="Calibri"/>
              </a:rPr>
              <a:t>well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collected </a:t>
            </a:r>
            <a:r>
              <a:rPr sz="1350" dirty="0">
                <a:latin typeface="Calibri"/>
                <a:cs typeface="Calibri"/>
              </a:rPr>
              <a:t>well. </a:t>
            </a:r>
            <a:r>
              <a:rPr sz="1350" spc="5" dirty="0">
                <a:latin typeface="Calibri"/>
                <a:cs typeface="Calibri"/>
              </a:rPr>
              <a:t> The </a:t>
            </a:r>
            <a:r>
              <a:rPr sz="1350" dirty="0">
                <a:latin typeface="Calibri"/>
                <a:cs typeface="Calibri"/>
              </a:rPr>
              <a:t>main problem 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current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system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most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Indian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cities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unhealthy </a:t>
            </a:r>
            <a:r>
              <a:rPr sz="1350" spc="15" dirty="0">
                <a:latin typeface="Calibri"/>
                <a:cs typeface="Calibri"/>
              </a:rPr>
              <a:t>status </a:t>
            </a:r>
            <a:r>
              <a:rPr sz="1350" spc="5" dirty="0">
                <a:latin typeface="Calibri"/>
                <a:cs typeface="Calibri"/>
              </a:rPr>
              <a:t>of dustbins.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this paper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have </a:t>
            </a:r>
            <a:r>
              <a:rPr sz="1350" dirty="0">
                <a:latin typeface="Calibri"/>
                <a:cs typeface="Calibri"/>
              </a:rPr>
              <a:t>tried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upgrade trivial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vital </a:t>
            </a:r>
            <a:r>
              <a:rPr sz="1350" spc="5" dirty="0">
                <a:latin typeface="Calibri"/>
                <a:cs typeface="Calibri"/>
              </a:rPr>
              <a:t>component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urban waste </a:t>
            </a:r>
            <a:r>
              <a:rPr sz="1350" dirty="0">
                <a:latin typeface="Calibri"/>
                <a:cs typeface="Calibri"/>
              </a:rPr>
              <a:t>management system, </a:t>
            </a:r>
            <a:r>
              <a:rPr sz="1350" spc="-5" dirty="0">
                <a:latin typeface="Calibri"/>
                <a:cs typeface="Calibri"/>
              </a:rPr>
              <a:t>i.e. </a:t>
            </a:r>
            <a:r>
              <a:rPr sz="1350" spc="5" dirty="0">
                <a:latin typeface="Calibri"/>
                <a:cs typeface="Calibri"/>
              </a:rPr>
              <a:t>dustbin. The basic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Idea </a:t>
            </a:r>
            <a:r>
              <a:rPr sz="1350" dirty="0">
                <a:latin typeface="Calibri"/>
                <a:cs typeface="Calibri"/>
              </a:rPr>
              <a:t>behind </a:t>
            </a:r>
            <a:r>
              <a:rPr sz="1350" spc="10" dirty="0">
                <a:latin typeface="Calibri"/>
                <a:cs typeface="Calibri"/>
              </a:rPr>
              <a:t>project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implement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smart way of handling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way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done by </a:t>
            </a:r>
            <a:r>
              <a:rPr sz="1350" spc="5" dirty="0">
                <a:latin typeface="Calibri"/>
                <a:cs typeface="Calibri"/>
              </a:rPr>
              <a:t>using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IOT protocol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transmitting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status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wirelessly,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generate </a:t>
            </a:r>
            <a:r>
              <a:rPr sz="1350" spc="-5" dirty="0">
                <a:latin typeface="Calibri"/>
                <a:cs typeface="Calibri"/>
              </a:rPr>
              <a:t>email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notify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concerned person </a:t>
            </a:r>
            <a:r>
              <a:rPr sz="1350" spc="15" dirty="0">
                <a:latin typeface="Calibri"/>
                <a:cs typeface="Calibri"/>
              </a:rPr>
              <a:t>that system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isfilled</a:t>
            </a:r>
            <a:r>
              <a:rPr sz="1350" dirty="0">
                <a:latin typeface="Calibri"/>
                <a:cs typeface="Calibri"/>
              </a:rPr>
              <a:t> with </a:t>
            </a:r>
            <a:r>
              <a:rPr sz="1350" spc="10" dirty="0">
                <a:latin typeface="Calibri"/>
                <a:cs typeface="Calibri"/>
              </a:rPr>
              <a:t>garbage and </a:t>
            </a:r>
            <a:r>
              <a:rPr sz="1350" spc="-5" dirty="0">
                <a:latin typeface="Calibri"/>
                <a:cs typeface="Calibri"/>
              </a:rPr>
              <a:t>need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5" dirty="0">
                <a:latin typeface="Calibri"/>
                <a:cs typeface="Calibri"/>
              </a:rPr>
              <a:t>replaced </a:t>
            </a:r>
            <a:r>
              <a:rPr sz="1350" spc="35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have </a:t>
            </a:r>
            <a:r>
              <a:rPr sz="1350" dirty="0">
                <a:latin typeface="Calibri"/>
                <a:cs typeface="Calibri"/>
              </a:rPr>
              <a:t>selected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Espresso </a:t>
            </a:r>
            <a:r>
              <a:rPr sz="1350" spc="10" dirty="0">
                <a:latin typeface="Calibri"/>
                <a:cs typeface="Calibri"/>
              </a:rPr>
              <a:t>chip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 node </a:t>
            </a:r>
            <a:r>
              <a:rPr sz="1350" spc="15" dirty="0">
                <a:latin typeface="Calibri"/>
                <a:cs typeface="Calibri"/>
              </a:rPr>
              <a:t>MCU </a:t>
            </a:r>
            <a:r>
              <a:rPr sz="1350" spc="20" dirty="0">
                <a:latin typeface="Calibri"/>
                <a:cs typeface="Calibri"/>
              </a:rPr>
              <a:t>ESP8266 </a:t>
            </a:r>
            <a:r>
              <a:rPr sz="1350" spc="5" dirty="0">
                <a:latin typeface="Calibri"/>
                <a:cs typeface="Calibri"/>
              </a:rPr>
              <a:t>platform. The ultrasonic </a:t>
            </a:r>
            <a:r>
              <a:rPr sz="1350" dirty="0">
                <a:latin typeface="Calibri"/>
                <a:cs typeface="Calibri"/>
              </a:rPr>
              <a:t>sensor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5" dirty="0">
                <a:latin typeface="Calibri"/>
                <a:cs typeface="Calibri"/>
              </a:rPr>
              <a:t>show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 garbage </a:t>
            </a:r>
            <a:r>
              <a:rPr sz="1350" spc="-10" dirty="0">
                <a:latin typeface="Calibri"/>
                <a:cs typeface="Calibri"/>
              </a:rPr>
              <a:t>filled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dustbin,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whereas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proximity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sensors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detect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obstacle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present in </a:t>
            </a:r>
            <a:r>
              <a:rPr sz="1350" spc="5" dirty="0">
                <a:latin typeface="Calibri"/>
                <a:cs typeface="Calibri"/>
              </a:rPr>
              <a:t>front of dustbin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avoid collision. </a:t>
            </a:r>
            <a:r>
              <a:rPr sz="1350" spc="10" dirty="0">
                <a:latin typeface="Calibri"/>
                <a:cs typeface="Calibri"/>
              </a:rPr>
              <a:t>LCD interfacing has </a:t>
            </a:r>
            <a:r>
              <a:rPr sz="1350" spc="-5" dirty="0">
                <a:latin typeface="Calibri"/>
                <a:cs typeface="Calibri"/>
              </a:rPr>
              <a:t>been </a:t>
            </a:r>
            <a:r>
              <a:rPr sz="1350" spc="10" dirty="0">
                <a:latin typeface="Calibri"/>
                <a:cs typeface="Calibri"/>
              </a:rPr>
              <a:t>done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show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current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situation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dustbin.</a:t>
            </a:r>
            <a:endParaRPr sz="13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25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14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2:</a:t>
            </a:r>
            <a:r>
              <a:rPr sz="1350" b="1" spc="-2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IoT-based</a:t>
            </a:r>
            <a:r>
              <a:rPr sz="1350" b="1" spc="21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Intelligent</a:t>
            </a:r>
            <a:r>
              <a:rPr sz="1350" b="1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Waste</a:t>
            </a:r>
            <a:r>
              <a:rPr sz="1350" b="1" spc="85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Bin</a:t>
            </a:r>
            <a:endParaRPr sz="1350">
              <a:latin typeface="Calibri"/>
              <a:cs typeface="Calibri"/>
            </a:endParaRPr>
          </a:p>
          <a:p>
            <a:pPr marL="12700" marR="20320" indent="457200" algn="just">
              <a:lnSpc>
                <a:spcPct val="111100"/>
              </a:lnSpc>
              <a:spcBef>
                <a:spcPts val="900"/>
              </a:spcBef>
            </a:pPr>
            <a:r>
              <a:rPr sz="1350" spc="15" dirty="0">
                <a:latin typeface="Calibri"/>
                <a:cs typeface="Calibri"/>
              </a:rPr>
              <a:t>BY: </a:t>
            </a:r>
            <a:r>
              <a:rPr sz="1350" spc="20" dirty="0">
                <a:latin typeface="Calibri"/>
                <a:cs typeface="Calibri"/>
              </a:rPr>
              <a:t>Moath </a:t>
            </a:r>
            <a:r>
              <a:rPr sz="1350" dirty="0">
                <a:latin typeface="Calibri"/>
                <a:cs typeface="Calibri"/>
              </a:rPr>
              <a:t>Awawdeh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-5" dirty="0">
                <a:latin typeface="Calibri"/>
                <a:cs typeface="Calibri"/>
              </a:rPr>
              <a:t>Anees </a:t>
            </a:r>
            <a:r>
              <a:rPr sz="1350" spc="10" dirty="0">
                <a:latin typeface="Calibri"/>
                <a:cs typeface="Calibri"/>
              </a:rPr>
              <a:t>Bashir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dirty="0">
                <a:latin typeface="Calibri"/>
                <a:cs typeface="Calibri"/>
              </a:rPr>
              <a:t>Tarig </a:t>
            </a:r>
            <a:r>
              <a:rPr sz="1350" spc="5" dirty="0">
                <a:latin typeface="Calibri"/>
                <a:cs typeface="Calibri"/>
              </a:rPr>
              <a:t>Faisal ; </a:t>
            </a:r>
            <a:r>
              <a:rPr sz="1350" spc="10" dirty="0">
                <a:latin typeface="Calibri"/>
                <a:cs typeface="Calibri"/>
              </a:rPr>
              <a:t>Irfan </a:t>
            </a:r>
            <a:r>
              <a:rPr sz="1350" spc="5" dirty="0">
                <a:latin typeface="Calibri"/>
                <a:cs typeface="Calibri"/>
              </a:rPr>
              <a:t>Ahmad ; </a:t>
            </a:r>
            <a:r>
              <a:rPr sz="1350" spc="15" dirty="0">
                <a:latin typeface="Calibri"/>
                <a:cs typeface="Calibri"/>
              </a:rPr>
              <a:t>Muhammad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Khalil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Shahid</a:t>
            </a:r>
            <a:endParaRPr sz="135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3500"/>
              </a:lnSpc>
              <a:spcBef>
                <a:spcPts val="865"/>
              </a:spcBef>
            </a:pPr>
            <a:r>
              <a:rPr sz="1350" spc="5" dirty="0">
                <a:latin typeface="Calibri"/>
                <a:cs typeface="Calibri"/>
              </a:rPr>
              <a:t>The amount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humans discards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rapidly </a:t>
            </a:r>
            <a:r>
              <a:rPr sz="1350" spc="10" dirty="0">
                <a:latin typeface="Calibri"/>
                <a:cs typeface="Calibri"/>
              </a:rPr>
              <a:t>increasing and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5" dirty="0">
                <a:latin typeface="Calibri"/>
                <a:cs typeface="Calibri"/>
              </a:rPr>
              <a:t>not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controlled without transformational changes. </a:t>
            </a:r>
            <a:r>
              <a:rPr sz="1350" spc="2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 </a:t>
            </a:r>
            <a:r>
              <a:rPr sz="1350" spc="5" dirty="0">
                <a:latin typeface="Calibri"/>
                <a:cs typeface="Calibri"/>
              </a:rPr>
              <a:t>companies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hugely</a:t>
            </a:r>
            <a:r>
              <a:rPr sz="1350" spc="5" dirty="0">
                <a:latin typeface="Calibri"/>
                <a:cs typeface="Calibri"/>
              </a:rPr>
              <a:t> impacted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such </a:t>
            </a:r>
            <a:r>
              <a:rPr sz="1350" spc="5" dirty="0">
                <a:latin typeface="Calibri"/>
                <a:cs typeface="Calibri"/>
              </a:rPr>
              <a:t>increments</a:t>
            </a:r>
            <a:r>
              <a:rPr sz="1350" spc="10" dirty="0">
                <a:latin typeface="Calibri"/>
                <a:cs typeface="Calibri"/>
              </a:rPr>
              <a:t> as </a:t>
            </a:r>
            <a:r>
              <a:rPr sz="1350" spc="5" dirty="0">
                <a:latin typeface="Calibri"/>
                <a:cs typeface="Calibri"/>
              </a:rPr>
              <a:t>they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should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provide</a:t>
            </a:r>
            <a:r>
              <a:rPr sz="1350" spc="5" dirty="0">
                <a:latin typeface="Calibri"/>
                <a:cs typeface="Calibri"/>
              </a:rPr>
              <a:t> resources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collection of </a:t>
            </a:r>
            <a:r>
              <a:rPr sz="1350" spc="10" dirty="0">
                <a:latin typeface="Calibri"/>
                <a:cs typeface="Calibri"/>
              </a:rPr>
              <a:t>such waste </a:t>
            </a:r>
            <a:r>
              <a:rPr sz="1350" dirty="0">
                <a:latin typeface="Calibri"/>
                <a:cs typeface="Calibri"/>
              </a:rPr>
              <a:t>with minimum</a:t>
            </a:r>
            <a:r>
              <a:rPr sz="1350" spc="5" dirty="0">
                <a:latin typeface="Calibri"/>
                <a:cs typeface="Calibri"/>
              </a:rPr>
              <a:t> or </a:t>
            </a:r>
            <a:r>
              <a:rPr sz="1350" spc="-10" dirty="0">
                <a:latin typeface="Calibri"/>
                <a:cs typeface="Calibri"/>
              </a:rPr>
              <a:t>even </a:t>
            </a:r>
            <a:r>
              <a:rPr sz="1350" dirty="0">
                <a:latin typeface="Calibri"/>
                <a:cs typeface="Calibri"/>
              </a:rPr>
              <a:t>zero income.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 </a:t>
            </a:r>
            <a:r>
              <a:rPr sz="1350" spc="10" dirty="0">
                <a:latin typeface="Calibri"/>
                <a:cs typeface="Calibri"/>
              </a:rPr>
              <a:t>project </a:t>
            </a:r>
            <a:r>
              <a:rPr sz="1350" dirty="0">
                <a:latin typeface="Calibri"/>
                <a:cs typeface="Calibri"/>
              </a:rPr>
              <a:t>aims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develop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dirty="0">
                <a:latin typeface="Calibri"/>
                <a:cs typeface="Calibri"/>
              </a:rPr>
              <a:t>real-time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monitoring system </a:t>
            </a:r>
            <a:r>
              <a:rPr sz="1350" spc="15" dirty="0">
                <a:latin typeface="Calibri"/>
                <a:cs typeface="Calibri"/>
              </a:rPr>
              <a:t>that optimized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resources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maximized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efficiency. </a:t>
            </a:r>
            <a:r>
              <a:rPr sz="1350" spc="5" dirty="0">
                <a:latin typeface="Calibri"/>
                <a:cs typeface="Calibri"/>
              </a:rPr>
              <a:t>The system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designed </a:t>
            </a:r>
            <a:r>
              <a:rPr sz="1350" spc="5" dirty="0">
                <a:latin typeface="Calibri"/>
                <a:cs typeface="Calibri"/>
              </a:rPr>
              <a:t>based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5" dirty="0">
                <a:latin typeface="Calibri"/>
                <a:cs typeface="Calibri"/>
              </a:rPr>
              <a:t>three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main </a:t>
            </a:r>
            <a:r>
              <a:rPr sz="1350" spc="-5" dirty="0">
                <a:latin typeface="Calibri"/>
                <a:cs typeface="Calibri"/>
              </a:rPr>
              <a:t>elements;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Master station, </a:t>
            </a:r>
            <a:r>
              <a:rPr sz="1350" spc="5" dirty="0">
                <a:latin typeface="Calibri"/>
                <a:cs typeface="Calibri"/>
              </a:rPr>
              <a:t>Slave </a:t>
            </a:r>
            <a:r>
              <a:rPr sz="1350" spc="10" dirty="0">
                <a:latin typeface="Calibri"/>
                <a:cs typeface="Calibri"/>
              </a:rPr>
              <a:t>station, and </a:t>
            </a:r>
            <a:r>
              <a:rPr sz="1350" spc="5" dirty="0">
                <a:latin typeface="Calibri"/>
                <a:cs typeface="Calibri"/>
              </a:rPr>
              <a:t>Internet of </a:t>
            </a:r>
            <a:r>
              <a:rPr sz="1350" spc="10" dirty="0">
                <a:latin typeface="Calibri"/>
                <a:cs typeface="Calibri"/>
              </a:rPr>
              <a:t>things </a:t>
            </a:r>
            <a:r>
              <a:rPr sz="1350" spc="5" dirty="0">
                <a:latin typeface="Calibri"/>
                <a:cs typeface="Calibri"/>
              </a:rPr>
              <a:t>(IoT) </a:t>
            </a:r>
            <a:r>
              <a:rPr sz="1350" spc="10" dirty="0">
                <a:latin typeface="Calibri"/>
                <a:cs typeface="Calibri"/>
              </a:rPr>
              <a:t>platform.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 master </a:t>
            </a:r>
            <a:r>
              <a:rPr sz="1350" dirty="0">
                <a:latin typeface="Calibri"/>
                <a:cs typeface="Calibri"/>
              </a:rPr>
              <a:t>pin </a:t>
            </a:r>
            <a:r>
              <a:rPr sz="1350" spc="10" dirty="0">
                <a:latin typeface="Calibri"/>
                <a:cs typeface="Calibri"/>
              </a:rPr>
              <a:t>station gathers </a:t>
            </a:r>
            <a:r>
              <a:rPr sz="1350" spc="15" dirty="0">
                <a:latin typeface="Calibri"/>
                <a:cs typeface="Calibri"/>
              </a:rPr>
              <a:t>the data </a:t>
            </a:r>
            <a:r>
              <a:rPr sz="1350" spc="5" dirty="0">
                <a:latin typeface="Calibri"/>
                <a:cs typeface="Calibri"/>
              </a:rPr>
              <a:t>from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slave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stations and  </a:t>
            </a:r>
            <a:r>
              <a:rPr sz="1350" spc="5" dirty="0">
                <a:latin typeface="Calibri"/>
                <a:cs typeface="Calibri"/>
              </a:rPr>
              <a:t>transmits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IoT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application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remote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2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75741"/>
            <a:ext cx="6108700" cy="93059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8255" algn="just">
              <a:lnSpc>
                <a:spcPct val="113399"/>
              </a:lnSpc>
              <a:spcBef>
                <a:spcPts val="114"/>
              </a:spcBef>
            </a:pPr>
            <a:r>
              <a:rPr sz="1350" spc="5" dirty="0">
                <a:latin typeface="Calibri"/>
                <a:cs typeface="Calibri"/>
              </a:rPr>
              <a:t>purposes. The system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powered </a:t>
            </a:r>
            <a:r>
              <a:rPr sz="1350" spc="10" dirty="0">
                <a:latin typeface="Calibri"/>
                <a:cs typeface="Calibri"/>
              </a:rPr>
              <a:t>up by </a:t>
            </a:r>
            <a:r>
              <a:rPr sz="1350" spc="5" dirty="0">
                <a:latin typeface="Calibri"/>
                <a:cs typeface="Calibri"/>
              </a:rPr>
              <a:t>using </a:t>
            </a:r>
            <a:r>
              <a:rPr sz="1350" dirty="0">
                <a:latin typeface="Calibri"/>
                <a:cs typeface="Calibri"/>
              </a:rPr>
              <a:t>solar panels. </a:t>
            </a:r>
            <a:r>
              <a:rPr sz="1350" spc="15" dirty="0">
                <a:latin typeface="Calibri"/>
                <a:cs typeface="Calibri"/>
              </a:rPr>
              <a:t>Four </a:t>
            </a:r>
            <a:r>
              <a:rPr sz="1350" spc="5" dirty="0">
                <a:latin typeface="Calibri"/>
                <a:cs typeface="Calibri"/>
              </a:rPr>
              <a:t>parameters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dirty="0">
                <a:latin typeface="Calibri"/>
                <a:cs typeface="Calibri"/>
              </a:rPr>
              <a:t>used </a:t>
            </a:r>
            <a:r>
              <a:rPr sz="1350" spc="5" dirty="0">
                <a:latin typeface="Calibri"/>
                <a:cs typeface="Calibri"/>
              </a:rPr>
              <a:t> for monitoring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5" dirty="0">
                <a:latin typeface="Calibri"/>
                <a:cs typeface="Calibri"/>
              </a:rPr>
              <a:t>managing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waste:</a:t>
            </a:r>
            <a:r>
              <a:rPr sz="1350" spc="10" dirty="0">
                <a:latin typeface="Calibri"/>
                <a:cs typeface="Calibri"/>
              </a:rPr>
              <a:t> temperature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value,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level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percentage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reading,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smoke</a:t>
            </a:r>
            <a:r>
              <a:rPr sz="1350" spc="5" dirty="0">
                <a:latin typeface="Calibri"/>
                <a:cs typeface="Calibri"/>
              </a:rPr>
              <a:t> detection,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global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positioning</a:t>
            </a:r>
            <a:r>
              <a:rPr sz="1350" spc="5" dirty="0">
                <a:latin typeface="Calibri"/>
                <a:cs typeface="Calibri"/>
              </a:rPr>
              <a:t> system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(GPS) </a:t>
            </a:r>
            <a:r>
              <a:rPr sz="1350" spc="5" dirty="0">
                <a:latin typeface="Calibri"/>
                <a:cs typeface="Calibri"/>
              </a:rPr>
              <a:t>location.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development </a:t>
            </a:r>
            <a:r>
              <a:rPr sz="1350" spc="10" dirty="0">
                <a:latin typeface="Calibri"/>
                <a:cs typeface="Calibri"/>
              </a:rPr>
              <a:t>phase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designed </a:t>
            </a:r>
            <a:r>
              <a:rPr sz="1350" spc="5" dirty="0">
                <a:latin typeface="Calibri"/>
                <a:cs typeface="Calibri"/>
              </a:rPr>
              <a:t>into </a:t>
            </a:r>
            <a:r>
              <a:rPr sz="1350" spc="10" dirty="0">
                <a:latin typeface="Calibri"/>
                <a:cs typeface="Calibri"/>
              </a:rPr>
              <a:t>two </a:t>
            </a:r>
            <a:r>
              <a:rPr sz="1350" spc="5" dirty="0">
                <a:latin typeface="Calibri"/>
                <a:cs typeface="Calibri"/>
              </a:rPr>
              <a:t>phases; system </a:t>
            </a:r>
            <a:r>
              <a:rPr sz="1350" spc="-5" dirty="0">
                <a:latin typeface="Calibri"/>
                <a:cs typeface="Calibri"/>
              </a:rPr>
              <a:t>modeling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hardware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implementation.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5" dirty="0">
                <a:latin typeface="Calibri"/>
                <a:cs typeface="Calibri"/>
              </a:rPr>
              <a:t> paper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present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modeling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phase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system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development.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25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14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3:</a:t>
            </a:r>
            <a:r>
              <a:rPr sz="1350" b="1" spc="-3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Efficient</a:t>
            </a:r>
            <a:r>
              <a:rPr sz="1350" b="1" spc="55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IOT</a:t>
            </a:r>
            <a:r>
              <a:rPr sz="1350" b="1" spc="3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Based</a:t>
            </a:r>
            <a:r>
              <a:rPr sz="1350" b="1" spc="3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Smart</a:t>
            </a:r>
            <a:r>
              <a:rPr sz="1350" b="1" spc="114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Bin</a:t>
            </a:r>
            <a:r>
              <a:rPr sz="1350" b="1" spc="-3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for</a:t>
            </a:r>
            <a:r>
              <a:rPr sz="1350" b="1" spc="10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Clean</a:t>
            </a:r>
            <a:r>
              <a:rPr sz="1350" b="1" spc="30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Environment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spc="15" dirty="0">
                <a:latin typeface="Calibri"/>
                <a:cs typeface="Calibri"/>
              </a:rPr>
              <a:t>BY: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S.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Murugaanandam</a:t>
            </a:r>
            <a:r>
              <a:rPr sz="1350" spc="14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V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Ganapathy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R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Balaji</a:t>
            </a:r>
            <a:endParaRPr sz="135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3799"/>
              </a:lnSpc>
              <a:spcBef>
                <a:spcPts val="860"/>
              </a:spcBef>
            </a:pPr>
            <a:r>
              <a:rPr sz="1350" spc="5" dirty="0">
                <a:latin typeface="Calibri"/>
                <a:cs typeface="Calibri"/>
              </a:rPr>
              <a:t>Dustbins</a:t>
            </a:r>
            <a:r>
              <a:rPr sz="1350" spc="10" dirty="0">
                <a:latin typeface="Calibri"/>
                <a:cs typeface="Calibri"/>
              </a:rPr>
              <a:t> are </a:t>
            </a:r>
            <a:r>
              <a:rPr sz="1350" spc="5" dirty="0">
                <a:latin typeface="Calibri"/>
                <a:cs typeface="Calibri"/>
              </a:rPr>
              <a:t>containers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5" dirty="0">
                <a:latin typeface="Calibri"/>
                <a:cs typeface="Calibri"/>
              </a:rPr>
              <a:t> for collecting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household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10" dirty="0">
                <a:latin typeface="Calibri"/>
                <a:cs typeface="Calibri"/>
              </a:rPr>
              <a:t>around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world.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our </a:t>
            </a:r>
            <a:r>
              <a:rPr sz="1350" spc="10" dirty="0">
                <a:latin typeface="Calibri"/>
                <a:cs typeface="Calibri"/>
              </a:rPr>
              <a:t>day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day </a:t>
            </a:r>
            <a:r>
              <a:rPr sz="1350" spc="-10" dirty="0">
                <a:latin typeface="Calibri"/>
                <a:cs typeface="Calibri"/>
              </a:rPr>
              <a:t>life,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dispose </a:t>
            </a:r>
            <a:r>
              <a:rPr sz="1350" dirty="0">
                <a:latin typeface="Calibri"/>
                <a:cs typeface="Calibri"/>
              </a:rPr>
              <a:t>variety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materials</a:t>
            </a:r>
            <a:r>
              <a:rPr sz="1350" spc="5" dirty="0">
                <a:latin typeface="Calibri"/>
                <a:cs typeface="Calibri"/>
              </a:rPr>
              <a:t> categorized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industrial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waste,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sewage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wastes,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domestic</a:t>
            </a:r>
            <a:r>
              <a:rPr sz="1350" spc="5" dirty="0">
                <a:latin typeface="Calibri"/>
                <a:cs typeface="Calibri"/>
              </a:rPr>
              <a:t> wastes</a:t>
            </a:r>
            <a:r>
              <a:rPr sz="1350" spc="10" dirty="0">
                <a:latin typeface="Calibri"/>
                <a:cs typeface="Calibri"/>
              </a:rPr>
              <a:t> etc.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Dustbins</a:t>
            </a:r>
            <a:r>
              <a:rPr sz="1350" spc="10" dirty="0">
                <a:latin typeface="Calibri"/>
                <a:cs typeface="Calibri"/>
              </a:rPr>
              <a:t> are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collecting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domestic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materials. </a:t>
            </a:r>
            <a:r>
              <a:rPr sz="1350" spc="10" dirty="0">
                <a:latin typeface="Calibri"/>
                <a:cs typeface="Calibri"/>
              </a:rPr>
              <a:t>Indoor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dirty="0">
                <a:latin typeface="Calibri"/>
                <a:cs typeface="Calibri"/>
              </a:rPr>
              <a:t>used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collect </a:t>
            </a:r>
            <a:r>
              <a:rPr sz="1350" spc="5" dirty="0">
                <a:latin typeface="Calibri"/>
                <a:cs typeface="Calibri"/>
              </a:rPr>
              <a:t>wastes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household,</a:t>
            </a:r>
            <a:r>
              <a:rPr sz="1350" spc="5" dirty="0">
                <a:latin typeface="Calibri"/>
                <a:cs typeface="Calibri"/>
              </a:rPr>
              <a:t> which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then </a:t>
            </a:r>
            <a:r>
              <a:rPr sz="1350" dirty="0">
                <a:latin typeface="Calibri"/>
                <a:cs typeface="Calibri"/>
              </a:rPr>
              <a:t>disposed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into </a:t>
            </a:r>
            <a:r>
              <a:rPr sz="1350" spc="15" dirty="0">
                <a:latin typeface="Calibri"/>
                <a:cs typeface="Calibri"/>
              </a:rPr>
              <a:t>the outdoor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dirty="0">
                <a:latin typeface="Calibri"/>
                <a:cs typeface="Calibri"/>
              </a:rPr>
              <a:t>maintained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Corporation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Municipality.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Indoor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dustbins</a:t>
            </a:r>
            <a:r>
              <a:rPr sz="1350" spc="10" dirty="0">
                <a:latin typeface="Calibri"/>
                <a:cs typeface="Calibri"/>
              </a:rPr>
              <a:t> are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smaller</a:t>
            </a:r>
            <a:r>
              <a:rPr sz="1350" dirty="0">
                <a:latin typeface="Calibri"/>
                <a:cs typeface="Calibri"/>
              </a:rPr>
              <a:t> 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size,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whereas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municipal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dustbins  </a:t>
            </a:r>
            <a:r>
              <a:rPr sz="1350" dirty="0">
                <a:latin typeface="Calibri"/>
                <a:cs typeface="Calibri"/>
              </a:rPr>
              <a:t>present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outdoors  are so </a:t>
            </a:r>
            <a:r>
              <a:rPr sz="1350" dirty="0">
                <a:latin typeface="Calibri"/>
                <a:cs typeface="Calibri"/>
              </a:rPr>
              <a:t>big in size </a:t>
            </a:r>
            <a:r>
              <a:rPr sz="1350" spc="5" dirty="0">
                <a:latin typeface="Calibri"/>
                <a:cs typeface="Calibri"/>
              </a:rPr>
              <a:t>since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has </a:t>
            </a:r>
            <a:r>
              <a:rPr sz="1350" spc="20" dirty="0">
                <a:latin typeface="Calibri"/>
                <a:cs typeface="Calibri"/>
              </a:rPr>
              <a:t>to accommodate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wastes from many </a:t>
            </a:r>
            <a:r>
              <a:rPr sz="1350" dirty="0">
                <a:latin typeface="Calibri"/>
                <a:cs typeface="Calibri"/>
              </a:rPr>
              <a:t>household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users in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area. Hence our </a:t>
            </a:r>
            <a:r>
              <a:rPr sz="1350" dirty="0">
                <a:latin typeface="Calibri"/>
                <a:cs typeface="Calibri"/>
              </a:rPr>
              <a:t>main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focus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placed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outside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every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corner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streets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order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keep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environment clean. </a:t>
            </a:r>
            <a:r>
              <a:rPr sz="1350" spc="15" dirty="0">
                <a:latin typeface="Calibri"/>
                <a:cs typeface="Calibri"/>
              </a:rPr>
              <a:t>Road </a:t>
            </a:r>
            <a:r>
              <a:rPr sz="1350" dirty="0">
                <a:latin typeface="Calibri"/>
                <a:cs typeface="Calibri"/>
              </a:rPr>
              <a:t>side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not </a:t>
            </a:r>
            <a:r>
              <a:rPr sz="1350" dirty="0">
                <a:latin typeface="Calibri"/>
                <a:cs typeface="Calibri"/>
              </a:rPr>
              <a:t>monitored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cleaned properly most </a:t>
            </a:r>
            <a:r>
              <a:rPr sz="1350" spc="5" dirty="0">
                <a:latin typeface="Calibri"/>
                <a:cs typeface="Calibri"/>
              </a:rPr>
              <a:t>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times.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this paper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propose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new system for managing </a:t>
            </a:r>
            <a:r>
              <a:rPr sz="1350" spc="10" dirty="0">
                <a:latin typeface="Calibri"/>
                <a:cs typeface="Calibri"/>
              </a:rPr>
              <a:t>garbage within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Smart </a:t>
            </a:r>
            <a:r>
              <a:rPr sz="1350" spc="-5" dirty="0">
                <a:latin typeface="Calibri"/>
                <a:cs typeface="Calibri"/>
              </a:rPr>
              <a:t>Cities.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 Efficient </a:t>
            </a:r>
            <a:r>
              <a:rPr sz="1350" spc="2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disposal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or Management  </a:t>
            </a:r>
            <a:r>
              <a:rPr sz="1350" spc="10" dirty="0">
                <a:latin typeface="Calibri"/>
                <a:cs typeface="Calibri"/>
              </a:rPr>
              <a:t>System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considered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15" dirty="0">
                <a:latin typeface="Calibri"/>
                <a:cs typeface="Calibri"/>
              </a:rPr>
              <a:t> an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essential</a:t>
            </a:r>
            <a:r>
              <a:rPr sz="1350" spc="5" dirty="0">
                <a:latin typeface="Calibri"/>
                <a:cs typeface="Calibri"/>
              </a:rPr>
              <a:t> for</a:t>
            </a:r>
            <a:r>
              <a:rPr sz="1350" spc="10" dirty="0">
                <a:latin typeface="Calibri"/>
                <a:cs typeface="Calibri"/>
              </a:rPr>
              <a:t> Modern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Smart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Cities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(MSC).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Internet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Things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(IoT)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implemented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both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30" dirty="0">
                <a:latin typeface="Calibri"/>
                <a:cs typeface="Calibri"/>
              </a:rPr>
              <a:t>MSC </a:t>
            </a:r>
            <a:r>
              <a:rPr sz="1350" spc="5" dirty="0">
                <a:latin typeface="Calibri"/>
                <a:cs typeface="Calibri"/>
              </a:rPr>
              <a:t>creating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highly </a:t>
            </a:r>
            <a:r>
              <a:rPr sz="1350" spc="-5" dirty="0">
                <a:latin typeface="Calibri"/>
                <a:cs typeface="Calibri"/>
              </a:rPr>
              <a:t>developed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proposal for </a:t>
            </a:r>
            <a:r>
              <a:rPr sz="1350" spc="10" dirty="0">
                <a:latin typeface="Calibri"/>
                <a:cs typeface="Calibri"/>
              </a:rPr>
              <a:t>future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Operations.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Special methods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applied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enhance technology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5" dirty="0">
                <a:latin typeface="Calibri"/>
                <a:cs typeface="Calibri"/>
              </a:rPr>
              <a:t> for high </a:t>
            </a:r>
            <a:r>
              <a:rPr sz="1350" spc="10" dirty="0">
                <a:latin typeface="Calibri"/>
                <a:cs typeface="Calibri"/>
              </a:rPr>
              <a:t> Quality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Service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(QoS)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our</a:t>
            </a:r>
            <a:r>
              <a:rPr sz="1350" spc="10" dirty="0">
                <a:latin typeface="Calibri"/>
                <a:cs typeface="Calibri"/>
              </a:rPr>
              <a:t> 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system.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Specifically,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IoT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components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like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sensors,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detectors,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15" dirty="0">
                <a:latin typeface="Calibri"/>
                <a:cs typeface="Calibri"/>
              </a:rPr>
              <a:t>actuators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integrated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into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Intelligent </a:t>
            </a:r>
            <a:r>
              <a:rPr sz="1350" spc="10" dirty="0">
                <a:latin typeface="Calibri"/>
                <a:cs typeface="Calibri"/>
              </a:rPr>
              <a:t> System </a:t>
            </a:r>
            <a:r>
              <a:rPr sz="1350" spc="15" dirty="0">
                <a:latin typeface="Calibri"/>
                <a:cs typeface="Calibri"/>
              </a:rPr>
              <a:t>(IS)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Inspection </a:t>
            </a:r>
            <a:r>
              <a:rPr sz="1350" dirty="0">
                <a:latin typeface="Calibri"/>
                <a:cs typeface="Calibri"/>
              </a:rPr>
              <a:t>systems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efficient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management.  </a:t>
            </a:r>
            <a:r>
              <a:rPr sz="1350" spc="35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recommend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sophisticated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efficient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Smart </a:t>
            </a:r>
            <a:r>
              <a:rPr sz="1350" spc="-5" dirty="0">
                <a:latin typeface="Calibri"/>
                <a:cs typeface="Calibri"/>
              </a:rPr>
              <a:t>Cities.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proposed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10" dirty="0">
                <a:latin typeface="Calibri"/>
                <a:cs typeface="Calibri"/>
              </a:rPr>
              <a:t>automated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5" dirty="0">
                <a:latin typeface="Calibri"/>
                <a:cs typeface="Calibri"/>
              </a:rPr>
              <a:t>basedsmart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bin </a:t>
            </a:r>
            <a:r>
              <a:rPr sz="1350" spc="5" dirty="0">
                <a:latin typeface="Calibri"/>
                <a:cs typeface="Calibri"/>
              </a:rPr>
              <a:t>or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collection  system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authorities </a:t>
            </a:r>
            <a:r>
              <a:rPr sz="1350" spc="-10" dirty="0">
                <a:latin typeface="Calibri"/>
                <a:cs typeface="Calibri"/>
              </a:rPr>
              <a:t>like </a:t>
            </a:r>
            <a:r>
              <a:rPr sz="1350" spc="10" dirty="0">
                <a:latin typeface="Calibri"/>
                <a:cs typeface="Calibri"/>
              </a:rPr>
              <a:t>corporation </a:t>
            </a:r>
            <a:r>
              <a:rPr sz="1350" spc="5" dirty="0">
                <a:latin typeface="Calibri"/>
                <a:cs typeface="Calibri"/>
              </a:rPr>
              <a:t>or local </a:t>
            </a:r>
            <a:r>
              <a:rPr sz="1350" spc="10" dirty="0">
                <a:latin typeface="Calibri"/>
                <a:cs typeface="Calibri"/>
              </a:rPr>
              <a:t>waste disposal </a:t>
            </a:r>
            <a:r>
              <a:rPr sz="1350" spc="5" dirty="0">
                <a:latin typeface="Calibri"/>
                <a:cs typeface="Calibri"/>
              </a:rPr>
              <a:t>team. Using this,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complete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disposal</a:t>
            </a:r>
            <a:r>
              <a:rPr sz="1350" spc="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efficient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way.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14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4:</a:t>
            </a:r>
            <a:r>
              <a:rPr sz="1350" b="1" spc="-3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Cloud</a:t>
            </a:r>
            <a:r>
              <a:rPr sz="1350" b="1" spc="9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Based</a:t>
            </a:r>
            <a:r>
              <a:rPr sz="1350" b="1" spc="9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Smart</a:t>
            </a:r>
            <a:r>
              <a:rPr sz="1350" b="1" spc="6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Dustbin</a:t>
            </a:r>
            <a:r>
              <a:rPr sz="1350" b="1" spc="3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System</a:t>
            </a:r>
            <a:r>
              <a:rPr sz="1350" b="1" spc="6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for</a:t>
            </a:r>
            <a:r>
              <a:rPr sz="1350" b="1" spc="4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Metro</a:t>
            </a:r>
            <a:r>
              <a:rPr sz="1350" b="1" spc="9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Station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spc="15" dirty="0">
                <a:latin typeface="Calibri"/>
                <a:cs typeface="Calibri"/>
              </a:rPr>
              <a:t>BY: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Aayush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Tripathi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Chinmay</a:t>
            </a:r>
            <a:r>
              <a:rPr sz="1350" spc="1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Pandey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Ankur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Narwal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Devashish</a:t>
            </a:r>
            <a:r>
              <a:rPr sz="1350" spc="1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Negi</a:t>
            </a:r>
            <a:endParaRPr sz="1350">
              <a:latin typeface="Calibri"/>
              <a:cs typeface="Calibri"/>
            </a:endParaRPr>
          </a:p>
          <a:p>
            <a:pPr marL="12700" marR="9525" indent="457200" algn="just">
              <a:lnSpc>
                <a:spcPct val="112999"/>
              </a:lnSpc>
              <a:spcBef>
                <a:spcPts val="875"/>
              </a:spcBef>
            </a:pPr>
            <a:r>
              <a:rPr sz="1350" spc="25" dirty="0">
                <a:latin typeface="Calibri"/>
                <a:cs typeface="Calibri"/>
              </a:rPr>
              <a:t>RFID </a:t>
            </a:r>
            <a:r>
              <a:rPr sz="1350" spc="5" dirty="0">
                <a:latin typeface="Calibri"/>
                <a:cs typeface="Calibri"/>
              </a:rPr>
              <a:t>based </a:t>
            </a:r>
            <a:r>
              <a:rPr sz="1350" spc="10" dirty="0">
                <a:latin typeface="Calibri"/>
                <a:cs typeface="Calibri"/>
              </a:rPr>
              <a:t>Smart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10" dirty="0">
                <a:latin typeface="Calibri"/>
                <a:cs typeface="Calibri"/>
              </a:rPr>
              <a:t>System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15" dirty="0">
                <a:latin typeface="Calibri"/>
                <a:cs typeface="Calibri"/>
              </a:rPr>
              <a:t>prototype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model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next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generation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 which </a:t>
            </a:r>
            <a:r>
              <a:rPr sz="1350" dirty="0">
                <a:latin typeface="Calibri"/>
                <a:cs typeface="Calibri"/>
              </a:rPr>
              <a:t>would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highly equipped with </a:t>
            </a:r>
            <a:r>
              <a:rPr sz="1350" spc="5" dirty="0">
                <a:latin typeface="Calibri"/>
                <a:cs typeface="Calibri"/>
              </a:rPr>
              <a:t>sensors. </a:t>
            </a:r>
            <a:r>
              <a:rPr sz="1350" dirty="0">
                <a:latin typeface="Calibri"/>
                <a:cs typeface="Calibri"/>
              </a:rPr>
              <a:t>This model mainly </a:t>
            </a:r>
            <a:r>
              <a:rPr sz="1350" spc="5" dirty="0">
                <a:latin typeface="Calibri"/>
                <a:cs typeface="Calibri"/>
              </a:rPr>
              <a:t>focuses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15" dirty="0">
                <a:latin typeface="Calibri"/>
                <a:cs typeface="Calibri"/>
              </a:rPr>
              <a:t> the </a:t>
            </a:r>
            <a:r>
              <a:rPr sz="1350" spc="5" dirty="0">
                <a:latin typeface="Calibri"/>
                <a:cs typeface="Calibri"/>
              </a:rPr>
              <a:t>security </a:t>
            </a:r>
            <a:r>
              <a:rPr sz="1350" spc="10" dirty="0">
                <a:latin typeface="Calibri"/>
                <a:cs typeface="Calibri"/>
              </a:rPr>
              <a:t>aspects. Some </a:t>
            </a:r>
            <a:r>
              <a:rPr sz="1350" spc="5" dirty="0">
                <a:latin typeface="Calibri"/>
                <a:cs typeface="Calibri"/>
              </a:rPr>
              <a:t>of bomb </a:t>
            </a:r>
            <a:r>
              <a:rPr sz="1350" spc="10" dirty="0">
                <a:latin typeface="Calibri"/>
                <a:cs typeface="Calibri"/>
              </a:rPr>
              <a:t>blasts </a:t>
            </a:r>
            <a:r>
              <a:rPr sz="1350" spc="5" dirty="0">
                <a:latin typeface="Calibri"/>
                <a:cs typeface="Calibri"/>
              </a:rPr>
              <a:t>during </a:t>
            </a:r>
            <a:r>
              <a:rPr sz="1350" spc="25" dirty="0">
                <a:latin typeface="Calibri"/>
                <a:cs typeface="Calibri"/>
              </a:rPr>
              <a:t>2008 </a:t>
            </a:r>
            <a:r>
              <a:rPr sz="1350" spc="5" dirty="0">
                <a:latin typeface="Calibri"/>
                <a:cs typeface="Calibri"/>
              </a:rPr>
              <a:t>Serial </a:t>
            </a:r>
            <a:r>
              <a:rPr sz="1350" spc="10" dirty="0">
                <a:latin typeface="Calibri"/>
                <a:cs typeface="Calibri"/>
              </a:rPr>
              <a:t>blasts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Delhi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were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placed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dustbins.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After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blasts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were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removed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from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all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 </a:t>
            </a:r>
            <a:r>
              <a:rPr sz="1350" spc="5" dirty="0">
                <a:latin typeface="Calibri"/>
                <a:cs typeface="Calibri"/>
              </a:rPr>
              <a:t>metro </a:t>
            </a:r>
            <a:r>
              <a:rPr sz="1350" spc="10" dirty="0">
                <a:latin typeface="Calibri"/>
                <a:cs typeface="Calibri"/>
              </a:rPr>
              <a:t> stations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Delhi.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because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an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easy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way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put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explosives.</a:t>
            </a:r>
            <a:r>
              <a:rPr sz="1350" spc="2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In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75741"/>
            <a:ext cx="6104890" cy="930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715" indent="457200" algn="just">
              <a:lnSpc>
                <a:spcPct val="1137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this paper </a:t>
            </a:r>
            <a:r>
              <a:rPr sz="1350" dirty="0">
                <a:latin typeface="Calibri"/>
                <a:cs typeface="Calibri"/>
              </a:rPr>
              <a:t>we present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viable </a:t>
            </a:r>
            <a:r>
              <a:rPr sz="1350" spc="5" dirty="0">
                <a:latin typeface="Calibri"/>
                <a:cs typeface="Calibri"/>
              </a:rPr>
              <a:t>solution for dustbins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5" dirty="0">
                <a:latin typeface="Calibri"/>
                <a:cs typeface="Calibri"/>
              </a:rPr>
              <a:t>metro stations. </a:t>
            </a:r>
            <a:r>
              <a:rPr sz="1350" spc="35" dirty="0">
                <a:latin typeface="Calibri"/>
                <a:cs typeface="Calibri"/>
              </a:rPr>
              <a:t>We </a:t>
            </a:r>
            <a:r>
              <a:rPr sz="1350" spc="20" dirty="0">
                <a:latin typeface="Calibri"/>
                <a:cs typeface="Calibri"/>
              </a:rPr>
              <a:t>have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built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spc="10" dirty="0">
                <a:latin typeface="Calibri"/>
                <a:cs typeface="Calibri"/>
              </a:rPr>
              <a:t>prototype </a:t>
            </a:r>
            <a:r>
              <a:rPr sz="1350" dirty="0">
                <a:latin typeface="Calibri"/>
                <a:cs typeface="Calibri"/>
              </a:rPr>
              <a:t>model </a:t>
            </a:r>
            <a:r>
              <a:rPr sz="1350" spc="5" dirty="0">
                <a:latin typeface="Calibri"/>
                <a:cs typeface="Calibri"/>
              </a:rPr>
              <a:t>of this smart dustbin system using </a:t>
            </a:r>
            <a:r>
              <a:rPr sz="1350" spc="25" dirty="0">
                <a:latin typeface="Calibri"/>
                <a:cs typeface="Calibri"/>
              </a:rPr>
              <a:t>RFID tags, RFID </a:t>
            </a:r>
            <a:r>
              <a:rPr sz="1350" spc="10" dirty="0">
                <a:latin typeface="Calibri"/>
                <a:cs typeface="Calibri"/>
              </a:rPr>
              <a:t>reader,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Ultrasonic </a:t>
            </a:r>
            <a:r>
              <a:rPr sz="1350" dirty="0">
                <a:latin typeface="Calibri"/>
                <a:cs typeface="Calibri"/>
              </a:rPr>
              <a:t>sensor, geared </a:t>
            </a:r>
            <a:r>
              <a:rPr sz="1350" spc="5" dirty="0">
                <a:latin typeface="Calibri"/>
                <a:cs typeface="Calibri"/>
              </a:rPr>
              <a:t>motors, </a:t>
            </a:r>
            <a:r>
              <a:rPr sz="1350" dirty="0">
                <a:latin typeface="Calibri"/>
                <a:cs typeface="Calibri"/>
              </a:rPr>
              <a:t>servo </a:t>
            </a:r>
            <a:r>
              <a:rPr sz="1350" spc="5" dirty="0">
                <a:latin typeface="Calibri"/>
                <a:cs typeface="Calibri"/>
              </a:rPr>
              <a:t>motors, Arduino </a:t>
            </a:r>
            <a:r>
              <a:rPr sz="1350" spc="15" dirty="0">
                <a:latin typeface="Calibri"/>
                <a:cs typeface="Calibri"/>
              </a:rPr>
              <a:t>UNO, </a:t>
            </a:r>
            <a:r>
              <a:rPr sz="1350" spc="5" dirty="0">
                <a:latin typeface="Calibri"/>
                <a:cs typeface="Calibri"/>
              </a:rPr>
              <a:t>raspberry-pi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solar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panel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power supply. </a:t>
            </a:r>
            <a:r>
              <a:rPr sz="1350" spc="5" dirty="0">
                <a:latin typeface="Calibri"/>
                <a:cs typeface="Calibri"/>
              </a:rPr>
              <a:t>The system </a:t>
            </a:r>
            <a:r>
              <a:rPr sz="1350" dirty="0">
                <a:latin typeface="Calibri"/>
                <a:cs typeface="Calibri"/>
              </a:rPr>
              <a:t>uses </a:t>
            </a:r>
            <a:r>
              <a:rPr sz="1350" spc="5" dirty="0">
                <a:latin typeface="Calibri"/>
                <a:cs typeface="Calibri"/>
              </a:rPr>
              <a:t>cloud based monitoring system for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monitoring. </a:t>
            </a:r>
            <a:r>
              <a:rPr sz="1350" spc="2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use </a:t>
            </a:r>
            <a:r>
              <a:rPr sz="1350" spc="5" dirty="0">
                <a:latin typeface="Calibri"/>
                <a:cs typeface="Calibri"/>
              </a:rPr>
              <a:t>of cloud based system there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no </a:t>
            </a:r>
            <a:r>
              <a:rPr sz="1350" spc="-5" dirty="0">
                <a:latin typeface="Calibri"/>
                <a:cs typeface="Calibri"/>
              </a:rPr>
              <a:t>need </a:t>
            </a:r>
            <a:r>
              <a:rPr sz="1350" spc="5" dirty="0">
                <a:latin typeface="Calibri"/>
                <a:cs typeface="Calibri"/>
              </a:rPr>
              <a:t>of routine </a:t>
            </a:r>
            <a:r>
              <a:rPr sz="1350" spc="10" dirty="0">
                <a:latin typeface="Calibri"/>
                <a:cs typeface="Calibri"/>
              </a:rPr>
              <a:t>checking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dustbins. To </a:t>
            </a:r>
            <a:r>
              <a:rPr sz="1350" dirty="0">
                <a:latin typeface="Calibri"/>
                <a:cs typeface="Calibri"/>
              </a:rPr>
              <a:t>make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system  </a:t>
            </a:r>
            <a:r>
              <a:rPr sz="1350" dirty="0">
                <a:latin typeface="Calibri"/>
                <a:cs typeface="Calibri"/>
              </a:rPr>
              <a:t>ecofriendly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preserve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carbon </a:t>
            </a:r>
            <a:r>
              <a:rPr sz="1350" spc="5" dirty="0">
                <a:latin typeface="Calibri"/>
                <a:cs typeface="Calibri"/>
              </a:rPr>
              <a:t>neutral  footprint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metro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using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miniature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solar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panel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power</a:t>
            </a:r>
            <a:r>
              <a:rPr sz="1350" spc="17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supply.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25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1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5:-IOT</a:t>
            </a:r>
            <a:r>
              <a:rPr sz="1350" b="1" spc="2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ENABLED</a:t>
            </a:r>
            <a:r>
              <a:rPr sz="1350" b="1" spc="8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DUSTBINS</a:t>
            </a:r>
            <a:endParaRPr sz="1350">
              <a:latin typeface="Calibri"/>
              <a:cs typeface="Calibri"/>
            </a:endParaRPr>
          </a:p>
          <a:p>
            <a:pPr marL="469900" marR="5080" algn="just">
              <a:lnSpc>
                <a:spcPts val="2700"/>
              </a:lnSpc>
              <a:spcBef>
                <a:spcPts val="209"/>
              </a:spcBef>
            </a:pPr>
            <a:r>
              <a:rPr sz="1350" spc="15" dirty="0">
                <a:latin typeface="Calibri"/>
                <a:cs typeface="Calibri"/>
              </a:rPr>
              <a:t>BY: </a:t>
            </a:r>
            <a:r>
              <a:rPr sz="1350" spc="5" dirty="0">
                <a:latin typeface="Calibri"/>
                <a:cs typeface="Calibri"/>
              </a:rPr>
              <a:t>Sahil </a:t>
            </a:r>
            <a:r>
              <a:rPr sz="1350" spc="10" dirty="0">
                <a:latin typeface="Calibri"/>
                <a:cs typeface="Calibri"/>
              </a:rPr>
              <a:t>Mirchandani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5" dirty="0">
                <a:latin typeface="Calibri"/>
                <a:cs typeface="Calibri"/>
              </a:rPr>
              <a:t>Sagar Wadhwa </a:t>
            </a:r>
            <a:r>
              <a:rPr sz="1350" spc="5" dirty="0">
                <a:latin typeface="Calibri"/>
                <a:cs typeface="Calibri"/>
              </a:rPr>
              <a:t>; Preeti </a:t>
            </a:r>
            <a:r>
              <a:rPr sz="1350" spc="15" dirty="0">
                <a:latin typeface="Calibri"/>
                <a:cs typeface="Calibri"/>
              </a:rPr>
              <a:t>Wadhwa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5" dirty="0">
                <a:latin typeface="Calibri"/>
                <a:cs typeface="Calibri"/>
              </a:rPr>
              <a:t>Richard </a:t>
            </a:r>
            <a:r>
              <a:rPr sz="1350" dirty="0">
                <a:latin typeface="Calibri"/>
                <a:cs typeface="Calibri"/>
              </a:rPr>
              <a:t>Joseph </a:t>
            </a:r>
            <a:r>
              <a:rPr sz="1350" spc="5" dirty="0">
                <a:latin typeface="Calibri"/>
                <a:cs typeface="Calibri"/>
              </a:rPr>
              <a:t> Nowadays, 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2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434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229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one</a:t>
            </a:r>
            <a:r>
              <a:rPr sz="1350" spc="204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problems</a:t>
            </a:r>
            <a:r>
              <a:rPr sz="1350" spc="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</a:t>
            </a:r>
            <a:r>
              <a:rPr sz="1350" spc="229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2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million</a:t>
            </a:r>
            <a:r>
              <a:rPr sz="1350" spc="4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endParaRPr sz="1350">
              <a:latin typeface="Calibri"/>
              <a:cs typeface="Calibri"/>
            </a:endParaRPr>
          </a:p>
          <a:p>
            <a:pPr marL="12700" algn="just">
              <a:lnSpc>
                <a:spcPts val="1595"/>
              </a:lnSpc>
            </a:pPr>
            <a:r>
              <a:rPr sz="1350" dirty="0">
                <a:latin typeface="Calibri"/>
                <a:cs typeface="Calibri"/>
              </a:rPr>
              <a:t>dollars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spent</a:t>
            </a:r>
            <a:r>
              <a:rPr sz="1350" spc="1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worldwide.</a:t>
            </a:r>
            <a:r>
              <a:rPr sz="1350" spc="2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key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issue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26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collection</a:t>
            </a:r>
            <a:endParaRPr sz="13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80"/>
              </a:spcBef>
            </a:pP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sorting.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Also,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issues</a:t>
            </a:r>
            <a:r>
              <a:rPr sz="1350" spc="1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20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that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garbage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bin</a:t>
            </a:r>
            <a:endParaRPr sz="1350">
              <a:latin typeface="Calibri"/>
              <a:cs typeface="Calibri"/>
            </a:endParaRPr>
          </a:p>
          <a:p>
            <a:pPr marL="12700" marR="5080" algn="just">
              <a:lnSpc>
                <a:spcPct val="113700"/>
              </a:lnSpc>
              <a:spcBef>
                <a:spcPts val="20"/>
              </a:spcBef>
            </a:pP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dirty="0">
                <a:latin typeface="Calibri"/>
                <a:cs typeface="Calibri"/>
              </a:rPr>
              <a:t>public </a:t>
            </a:r>
            <a:r>
              <a:rPr sz="1350" spc="5" dirty="0">
                <a:latin typeface="Calibri"/>
                <a:cs typeface="Calibri"/>
              </a:rPr>
              <a:t>places </a:t>
            </a:r>
            <a:r>
              <a:rPr sz="1350" spc="10" dirty="0">
                <a:latin typeface="Calibri"/>
                <a:cs typeface="Calibri"/>
              </a:rPr>
              <a:t>gets </a:t>
            </a:r>
            <a:r>
              <a:rPr sz="1350" spc="-5" dirty="0">
                <a:latin typeface="Calibri"/>
                <a:cs typeface="Calibri"/>
              </a:rPr>
              <a:t>overflowed</a:t>
            </a:r>
            <a:r>
              <a:rPr sz="1350" dirty="0">
                <a:latin typeface="Calibri"/>
                <a:cs typeface="Calibri"/>
              </a:rPr>
              <a:t> in </a:t>
            </a:r>
            <a:r>
              <a:rPr sz="1350" spc="10" dirty="0">
                <a:latin typeface="Calibri"/>
                <a:cs typeface="Calibri"/>
              </a:rPr>
              <a:t>advance </a:t>
            </a:r>
            <a:r>
              <a:rPr sz="1350" spc="5" dirty="0">
                <a:latin typeface="Calibri"/>
                <a:cs typeface="Calibri"/>
              </a:rPr>
              <a:t>before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commencement</a:t>
            </a:r>
            <a:r>
              <a:rPr sz="1350" spc="5" dirty="0">
                <a:latin typeface="Calibri"/>
                <a:cs typeface="Calibri"/>
              </a:rPr>
              <a:t>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next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cleaning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process. </a:t>
            </a:r>
            <a:r>
              <a:rPr sz="1350" dirty="0">
                <a:latin typeface="Calibri"/>
                <a:cs typeface="Calibri"/>
              </a:rPr>
              <a:t>This, in </a:t>
            </a:r>
            <a:r>
              <a:rPr sz="1350" spc="10" dirty="0">
                <a:latin typeface="Calibri"/>
                <a:cs typeface="Calibri"/>
              </a:rPr>
              <a:t>turn, </a:t>
            </a:r>
            <a:r>
              <a:rPr sz="1350" dirty="0">
                <a:latin typeface="Calibri"/>
                <a:cs typeface="Calibri"/>
              </a:rPr>
              <a:t>leads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various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hazards </a:t>
            </a:r>
            <a:r>
              <a:rPr sz="1350" spc="10" dirty="0">
                <a:latin typeface="Calibri"/>
                <a:cs typeface="Calibri"/>
              </a:rPr>
              <a:t>such as bad </a:t>
            </a:r>
            <a:r>
              <a:rPr sz="1350" spc="5" dirty="0">
                <a:latin typeface="Calibri"/>
                <a:cs typeface="Calibri"/>
              </a:rPr>
              <a:t>odor </a:t>
            </a:r>
            <a:r>
              <a:rPr sz="1350" spc="20" dirty="0">
                <a:latin typeface="Calibri"/>
                <a:cs typeface="Calibri"/>
              </a:rPr>
              <a:t>&amp; </a:t>
            </a:r>
            <a:r>
              <a:rPr sz="1350" spc="5" dirty="0">
                <a:latin typeface="Calibri"/>
                <a:cs typeface="Calibri"/>
              </a:rPr>
              <a:t>ugliness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that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place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may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root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cause</a:t>
            </a:r>
            <a:r>
              <a:rPr sz="1350" spc="5" dirty="0">
                <a:latin typeface="Calibri"/>
                <a:cs typeface="Calibri"/>
              </a:rPr>
              <a:t> for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spread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various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diseases.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To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tackle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problem, we </a:t>
            </a:r>
            <a:r>
              <a:rPr sz="1350" spc="5" dirty="0">
                <a:latin typeface="Calibri"/>
                <a:cs typeface="Calibri"/>
              </a:rPr>
              <a:t>propose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IOT </a:t>
            </a:r>
            <a:r>
              <a:rPr sz="1350" dirty="0">
                <a:latin typeface="Calibri"/>
                <a:cs typeface="Calibri"/>
              </a:rPr>
              <a:t>enabled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this paper. these </a:t>
            </a:r>
            <a:r>
              <a:rPr sz="1350" dirty="0">
                <a:latin typeface="Calibri"/>
                <a:cs typeface="Calibri"/>
              </a:rPr>
              <a:t>bins, </a:t>
            </a:r>
            <a:r>
              <a:rPr sz="1350" spc="10" dirty="0">
                <a:latin typeface="Calibri"/>
                <a:cs typeface="Calibri"/>
              </a:rPr>
              <a:t>use </a:t>
            </a:r>
            <a:r>
              <a:rPr sz="1350" spc="25" dirty="0">
                <a:latin typeface="Calibri"/>
                <a:cs typeface="Calibri"/>
              </a:rPr>
              <a:t>RFID 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tags </a:t>
            </a:r>
            <a:r>
              <a:rPr sz="1350" spc="5" dirty="0">
                <a:latin typeface="Calibri"/>
                <a:cs typeface="Calibri"/>
              </a:rPr>
              <a:t>for tracking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wastes </a:t>
            </a:r>
            <a:r>
              <a:rPr sz="1350" spc="-10" dirty="0">
                <a:latin typeface="Calibri"/>
                <a:cs typeface="Calibri"/>
              </a:rPr>
              <a:t>linked</a:t>
            </a:r>
            <a:r>
              <a:rPr sz="1350" spc="2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web-based </a:t>
            </a:r>
            <a:r>
              <a:rPr sz="1350" dirty="0">
                <a:latin typeface="Calibri"/>
                <a:cs typeface="Calibri"/>
              </a:rPr>
              <a:t>online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spc="10" dirty="0">
                <a:latin typeface="Calibri"/>
                <a:cs typeface="Calibri"/>
              </a:rPr>
              <a:t>and according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weight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added, host </a:t>
            </a:r>
            <a:r>
              <a:rPr sz="1350" dirty="0">
                <a:latin typeface="Calibri"/>
                <a:cs typeface="Calibri"/>
              </a:rPr>
              <a:t>server </a:t>
            </a:r>
            <a:r>
              <a:rPr sz="1350" spc="5" dirty="0">
                <a:latin typeface="Calibri"/>
                <a:cs typeface="Calibri"/>
              </a:rPr>
              <a:t>calculates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points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updates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database </a:t>
            </a:r>
            <a:r>
              <a:rPr sz="1350" spc="5" dirty="0">
                <a:latin typeface="Calibri"/>
                <a:cs typeface="Calibri"/>
              </a:rPr>
              <a:t>of virtual </a:t>
            </a:r>
            <a:r>
              <a:rPr sz="1350" spc="-5" dirty="0">
                <a:latin typeface="Calibri"/>
                <a:cs typeface="Calibri"/>
              </a:rPr>
              <a:t>wallet. </a:t>
            </a:r>
            <a:r>
              <a:rPr sz="1350" dirty="0">
                <a:latin typeface="Calibri"/>
                <a:cs typeface="Calibri"/>
              </a:rPr>
              <a:t>Also,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measures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fullness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updates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status </a:t>
            </a:r>
            <a:r>
              <a:rPr sz="1350" spc="5" dirty="0">
                <a:latin typeface="Calibri"/>
                <a:cs typeface="Calibri"/>
              </a:rPr>
              <a:t>of each dustbin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municipal  </a:t>
            </a:r>
            <a:r>
              <a:rPr sz="1350" spc="-5" dirty="0">
                <a:latin typeface="Calibri"/>
                <a:cs typeface="Calibri"/>
              </a:rPr>
              <a:t>server. </a:t>
            </a:r>
            <a:r>
              <a:rPr sz="1350" spc="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notifies </a:t>
            </a:r>
            <a:r>
              <a:rPr sz="1350" spc="10" dirty="0">
                <a:latin typeface="Calibri"/>
                <a:cs typeface="Calibri"/>
              </a:rPr>
              <a:t>them </a:t>
            </a:r>
            <a:r>
              <a:rPr sz="1350" dirty="0">
                <a:latin typeface="Calibri"/>
                <a:cs typeface="Calibri"/>
              </a:rPr>
              <a:t>when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full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provides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shortest </a:t>
            </a:r>
            <a:r>
              <a:rPr sz="1350" spc="10" dirty="0">
                <a:latin typeface="Calibri"/>
                <a:cs typeface="Calibri"/>
              </a:rPr>
              <a:t>route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empty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dustbins based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capacity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municipal</a:t>
            </a:r>
            <a:r>
              <a:rPr sz="1350" spc="10" dirty="0">
                <a:latin typeface="Calibri"/>
                <a:cs typeface="Calibri"/>
              </a:rPr>
              <a:t> 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loading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vehicles.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 Capacity of</a:t>
            </a:r>
            <a:r>
              <a:rPr sz="1350" spc="10" dirty="0">
                <a:latin typeface="Calibri"/>
                <a:cs typeface="Calibri"/>
              </a:rPr>
              <a:t> trucks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calculated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updated </a:t>
            </a:r>
            <a:r>
              <a:rPr sz="1350" spc="5" dirty="0">
                <a:latin typeface="Calibri"/>
                <a:cs typeface="Calibri"/>
              </a:rPr>
              <a:t>each time </a:t>
            </a:r>
            <a:r>
              <a:rPr sz="1350" spc="10" dirty="0">
                <a:latin typeface="Calibri"/>
                <a:cs typeface="Calibri"/>
              </a:rPr>
              <a:t>according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number</a:t>
            </a:r>
            <a:r>
              <a:rPr sz="1350" spc="5" dirty="0">
                <a:latin typeface="Calibri"/>
                <a:cs typeface="Calibri"/>
              </a:rPr>
              <a:t> of dustbins </a:t>
            </a:r>
            <a:r>
              <a:rPr sz="1350" dirty="0">
                <a:latin typeface="Calibri"/>
                <a:cs typeface="Calibri"/>
              </a:rPr>
              <a:t>serviced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trucks, as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soon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completes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 route </a:t>
            </a:r>
            <a:r>
              <a:rPr sz="1350" spc="5" dirty="0">
                <a:latin typeface="Calibri"/>
                <a:cs typeface="Calibri"/>
              </a:rPr>
              <a:t>assigned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it.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Furthermore,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user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assisted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 material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classification </a:t>
            </a:r>
            <a:r>
              <a:rPr sz="1350" spc="10" dirty="0">
                <a:latin typeface="Calibri"/>
                <a:cs typeface="Calibri"/>
              </a:rPr>
              <a:t>through </a:t>
            </a:r>
            <a:r>
              <a:rPr sz="1350" spc="5" dirty="0">
                <a:latin typeface="Calibri"/>
                <a:cs typeface="Calibri"/>
              </a:rPr>
              <a:t>our application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also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dirty="0">
                <a:latin typeface="Calibri"/>
                <a:cs typeface="Calibri"/>
              </a:rPr>
              <a:t>bin knows </a:t>
            </a:r>
            <a:r>
              <a:rPr sz="1350" spc="5" dirty="0">
                <a:latin typeface="Calibri"/>
                <a:cs typeface="Calibri"/>
              </a:rPr>
              <a:t>its </a:t>
            </a:r>
            <a:r>
              <a:rPr sz="1350" spc="10" dirty="0">
                <a:latin typeface="Calibri"/>
                <a:cs typeface="Calibri"/>
              </a:rPr>
              <a:t> content and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report </a:t>
            </a:r>
            <a:r>
              <a:rPr sz="1350" spc="15" dirty="0">
                <a:latin typeface="Calibri"/>
                <a:cs typeface="Calibri"/>
              </a:rPr>
              <a:t>back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rest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recycling </a:t>
            </a:r>
            <a:r>
              <a:rPr sz="1350" spc="10" dirty="0">
                <a:latin typeface="Calibri"/>
                <a:cs typeface="Calibri"/>
              </a:rPr>
              <a:t>chain </a:t>
            </a:r>
            <a:r>
              <a:rPr sz="1350" spc="5" dirty="0">
                <a:latin typeface="Calibri"/>
                <a:cs typeface="Calibri"/>
              </a:rPr>
              <a:t>about its </a:t>
            </a:r>
            <a:r>
              <a:rPr sz="1350" spc="10" dirty="0">
                <a:latin typeface="Calibri"/>
                <a:cs typeface="Calibri"/>
              </a:rPr>
              <a:t>contents. </a:t>
            </a:r>
            <a:r>
              <a:rPr sz="1350" spc="5" dirty="0">
                <a:latin typeface="Calibri"/>
                <a:cs typeface="Calibri"/>
              </a:rPr>
              <a:t>Our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system,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target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two crucial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problems,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cost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efficiency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sorting</a:t>
            </a:r>
            <a:r>
              <a:rPr sz="1350" spc="10" dirty="0">
                <a:latin typeface="Calibri"/>
                <a:cs typeface="Calibri"/>
              </a:rPr>
              <a:t> 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collection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processes.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14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6:-</a:t>
            </a:r>
            <a:r>
              <a:rPr sz="1350" b="1" spc="-5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IOT</a:t>
            </a:r>
            <a:r>
              <a:rPr sz="1350" b="1" spc="30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based</a:t>
            </a:r>
            <a:r>
              <a:rPr sz="1350" b="1" spc="9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smart</a:t>
            </a:r>
            <a:r>
              <a:rPr sz="1350" b="1" spc="12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garbage</a:t>
            </a:r>
            <a:r>
              <a:rPr sz="1350" b="1" spc="13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alert</a:t>
            </a:r>
            <a:r>
              <a:rPr sz="1350" b="1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system</a:t>
            </a:r>
            <a:r>
              <a:rPr sz="1350" b="1" spc="7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using</a:t>
            </a:r>
            <a:r>
              <a:rPr sz="1350" b="1" spc="5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Arduino</a:t>
            </a:r>
            <a:r>
              <a:rPr sz="1350" b="1" spc="15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UNO</a:t>
            </a:r>
            <a:endParaRPr sz="1350">
              <a:latin typeface="Calibri"/>
              <a:cs typeface="Calibri"/>
            </a:endParaRPr>
          </a:p>
          <a:p>
            <a:pPr marL="469900" marR="5715" algn="just">
              <a:lnSpc>
                <a:spcPts val="2700"/>
              </a:lnSpc>
              <a:spcBef>
                <a:spcPts val="210"/>
              </a:spcBef>
            </a:pPr>
            <a:r>
              <a:rPr sz="1350" spc="15" dirty="0">
                <a:latin typeface="Calibri"/>
                <a:cs typeface="Calibri"/>
              </a:rPr>
              <a:t>BY: N. </a:t>
            </a:r>
            <a:r>
              <a:rPr sz="1350" spc="10" dirty="0">
                <a:latin typeface="Calibri"/>
                <a:cs typeface="Calibri"/>
              </a:rPr>
              <a:t>Sathish Kumar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20" dirty="0">
                <a:latin typeface="Calibri"/>
                <a:cs typeface="Calibri"/>
              </a:rPr>
              <a:t>B. </a:t>
            </a:r>
            <a:r>
              <a:rPr sz="1350" dirty="0">
                <a:latin typeface="Calibri"/>
                <a:cs typeface="Calibri"/>
              </a:rPr>
              <a:t>Vuayalakshmi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20" dirty="0">
                <a:latin typeface="Calibri"/>
                <a:cs typeface="Calibri"/>
              </a:rPr>
              <a:t>R. </a:t>
            </a:r>
            <a:r>
              <a:rPr sz="1350" spc="-5" dirty="0">
                <a:latin typeface="Calibri"/>
                <a:cs typeface="Calibri"/>
              </a:rPr>
              <a:t>Jenifer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Prarthana </a:t>
            </a:r>
            <a:r>
              <a:rPr sz="1350" dirty="0">
                <a:latin typeface="Calibri"/>
                <a:cs typeface="Calibri"/>
              </a:rPr>
              <a:t>;A. </a:t>
            </a:r>
            <a:r>
              <a:rPr sz="1350" spc="10" dirty="0">
                <a:latin typeface="Calibri"/>
                <a:cs typeface="Calibri"/>
              </a:rPr>
              <a:t>Shankar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Waste</a:t>
            </a:r>
            <a:r>
              <a:rPr sz="1350" spc="3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management  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3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one 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primary </a:t>
            </a:r>
            <a:r>
              <a:rPr sz="1350" spc="1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problem</a:t>
            </a:r>
            <a:r>
              <a:rPr sz="1350" spc="51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world </a:t>
            </a:r>
            <a:r>
              <a:rPr sz="1350" spc="1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faces</a:t>
            </a:r>
            <a:endParaRPr sz="1350">
              <a:latin typeface="Calibri"/>
              <a:cs typeface="Calibri"/>
            </a:endParaRPr>
          </a:p>
          <a:p>
            <a:pPr marL="12700" algn="just">
              <a:lnSpc>
                <a:spcPts val="1595"/>
              </a:lnSpc>
            </a:pPr>
            <a:r>
              <a:rPr sz="1350" dirty="0">
                <a:latin typeface="Calibri"/>
                <a:cs typeface="Calibri"/>
              </a:rPr>
              <a:t>irrespective</a:t>
            </a:r>
            <a:r>
              <a:rPr sz="1350" spc="3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7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case</a:t>
            </a:r>
            <a:r>
              <a:rPr sz="1350" spc="2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7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developed</a:t>
            </a:r>
            <a:r>
              <a:rPr sz="1350" spc="409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or</a:t>
            </a:r>
            <a:r>
              <a:rPr sz="1350" spc="2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developing</a:t>
            </a:r>
            <a:r>
              <a:rPr sz="1350" spc="4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country.</a:t>
            </a:r>
            <a:r>
              <a:rPr sz="1350" spc="2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</a:t>
            </a:r>
            <a:r>
              <a:rPr sz="1350" spc="2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key</a:t>
            </a:r>
            <a:r>
              <a:rPr sz="1350" spc="2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issue</a:t>
            </a:r>
            <a:r>
              <a:rPr sz="1350" spc="2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16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L="12700" marR="5715" algn="just">
              <a:lnSpc>
                <a:spcPct val="112999"/>
              </a:lnSpc>
              <a:spcBef>
                <a:spcPts val="35"/>
              </a:spcBef>
            </a:pP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5" dirty="0">
                <a:latin typeface="Calibri"/>
                <a:cs typeface="Calibri"/>
              </a:rPr>
              <a:t>that the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dirty="0">
                <a:latin typeface="Calibri"/>
                <a:cs typeface="Calibri"/>
              </a:rPr>
              <a:t>bin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dirty="0">
                <a:latin typeface="Calibri"/>
                <a:cs typeface="Calibri"/>
              </a:rPr>
              <a:t>public </a:t>
            </a:r>
            <a:r>
              <a:rPr sz="1350" spc="5" dirty="0">
                <a:latin typeface="Calibri"/>
                <a:cs typeface="Calibri"/>
              </a:rPr>
              <a:t>places </a:t>
            </a:r>
            <a:r>
              <a:rPr sz="1350" spc="10" dirty="0">
                <a:latin typeface="Calibri"/>
                <a:cs typeface="Calibri"/>
              </a:rPr>
              <a:t>gets </a:t>
            </a:r>
            <a:r>
              <a:rPr sz="1350" spc="-5" dirty="0">
                <a:latin typeface="Calibri"/>
                <a:cs typeface="Calibri"/>
              </a:rPr>
              <a:t>overflowed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well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advance </a:t>
            </a:r>
            <a:r>
              <a:rPr sz="1350" spc="5" dirty="0">
                <a:latin typeface="Calibri"/>
                <a:cs typeface="Calibri"/>
              </a:rPr>
              <a:t>before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commencement</a:t>
            </a:r>
            <a:r>
              <a:rPr sz="1350" spc="5" dirty="0">
                <a:latin typeface="Calibri"/>
                <a:cs typeface="Calibri"/>
              </a:rPr>
              <a:t>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next cleaning </a:t>
            </a:r>
            <a:r>
              <a:rPr sz="1350" spc="5" dirty="0">
                <a:latin typeface="Calibri"/>
                <a:cs typeface="Calibri"/>
              </a:rPr>
              <a:t>process. </a:t>
            </a:r>
            <a:r>
              <a:rPr sz="1350" spc="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turn </a:t>
            </a:r>
            <a:r>
              <a:rPr sz="1350" dirty="0">
                <a:latin typeface="Calibri"/>
                <a:cs typeface="Calibri"/>
              </a:rPr>
              <a:t>leads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various</a:t>
            </a:r>
            <a:r>
              <a:rPr sz="1350" spc="5" dirty="0">
                <a:latin typeface="Calibri"/>
                <a:cs typeface="Calibri"/>
              </a:rPr>
              <a:t> hazards </a:t>
            </a:r>
            <a:r>
              <a:rPr sz="1350" spc="10" dirty="0">
                <a:latin typeface="Calibri"/>
                <a:cs typeface="Calibri"/>
              </a:rPr>
              <a:t>such as bad </a:t>
            </a:r>
            <a:r>
              <a:rPr sz="1350" spc="5" dirty="0">
                <a:latin typeface="Calibri"/>
                <a:cs typeface="Calibri"/>
              </a:rPr>
              <a:t>odor </a:t>
            </a:r>
            <a:r>
              <a:rPr sz="1350" spc="20" dirty="0">
                <a:latin typeface="Calibri"/>
                <a:cs typeface="Calibri"/>
              </a:rPr>
              <a:t>&amp; </a:t>
            </a:r>
            <a:r>
              <a:rPr sz="1350" dirty="0">
                <a:latin typeface="Calibri"/>
                <a:cs typeface="Calibri"/>
              </a:rPr>
              <a:t>ugliness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place which may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root </a:t>
            </a:r>
            <a:r>
              <a:rPr sz="1350" spc="10" dirty="0">
                <a:latin typeface="Calibri"/>
                <a:cs typeface="Calibri"/>
              </a:rPr>
              <a:t> cause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spread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various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diseases.</a:t>
            </a:r>
            <a:r>
              <a:rPr sz="1350" spc="5" dirty="0">
                <a:latin typeface="Calibri"/>
                <a:cs typeface="Calibri"/>
              </a:rPr>
              <a:t> To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avoid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all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such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hazardous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scenario 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maintain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public</a:t>
            </a:r>
            <a:r>
              <a:rPr sz="1350" spc="1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cleanliness</a:t>
            </a:r>
            <a:r>
              <a:rPr sz="1350" spc="17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health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this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work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mounted</a:t>
            </a:r>
            <a:r>
              <a:rPr sz="1350" spc="17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smart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garbage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75741"/>
            <a:ext cx="6107430" cy="8764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3799"/>
              </a:lnSpc>
              <a:spcBef>
                <a:spcPts val="110"/>
              </a:spcBef>
            </a:pPr>
            <a:r>
              <a:rPr sz="1350" dirty="0">
                <a:latin typeface="Calibri"/>
                <a:cs typeface="Calibri"/>
              </a:rPr>
              <a:t>system.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main </a:t>
            </a:r>
            <a:r>
              <a:rPr sz="1350" spc="5" dirty="0">
                <a:latin typeface="Calibri"/>
                <a:cs typeface="Calibri"/>
              </a:rPr>
              <a:t>theme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work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develop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spc="-5" dirty="0">
                <a:latin typeface="Calibri"/>
                <a:cs typeface="Calibri"/>
              </a:rPr>
              <a:t>intelligent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5" dirty="0">
                <a:latin typeface="Calibri"/>
                <a:cs typeface="Calibri"/>
              </a:rPr>
              <a:t> system for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proper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management. </a:t>
            </a:r>
            <a:r>
              <a:rPr sz="1350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paper proposes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15" dirty="0">
                <a:latin typeface="Calibri"/>
                <a:cs typeface="Calibri"/>
              </a:rPr>
              <a:t>system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clearance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dirty="0">
                <a:latin typeface="Calibri"/>
                <a:cs typeface="Calibri"/>
              </a:rPr>
              <a:t>giving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5" dirty="0">
                <a:latin typeface="Calibri"/>
                <a:cs typeface="Calibri"/>
              </a:rPr>
              <a:t>signal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municipal </a:t>
            </a:r>
            <a:r>
              <a:rPr sz="1350" spc="-5" dirty="0">
                <a:latin typeface="Calibri"/>
                <a:cs typeface="Calibri"/>
              </a:rPr>
              <a:t>web server </a:t>
            </a:r>
            <a:r>
              <a:rPr sz="1350" spc="5" dirty="0">
                <a:latin typeface="Calibri"/>
                <a:cs typeface="Calibri"/>
              </a:rPr>
              <a:t>for instant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cleaning</a:t>
            </a:r>
            <a:r>
              <a:rPr sz="1350" spc="5" dirty="0">
                <a:latin typeface="Calibri"/>
                <a:cs typeface="Calibri"/>
              </a:rPr>
              <a:t> of dustbin with proper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verification</a:t>
            </a:r>
            <a:r>
              <a:rPr sz="1350" spc="5" dirty="0">
                <a:latin typeface="Calibri"/>
                <a:cs typeface="Calibri"/>
              </a:rPr>
              <a:t> based</a:t>
            </a:r>
            <a:r>
              <a:rPr sz="1350" spc="10" dirty="0">
                <a:latin typeface="Calibri"/>
                <a:cs typeface="Calibri"/>
              </a:rPr>
              <a:t> on </a:t>
            </a:r>
            <a:r>
              <a:rPr sz="1350" spc="-10" dirty="0">
                <a:latin typeface="Calibri"/>
                <a:cs typeface="Calibri"/>
              </a:rPr>
              <a:t>level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5" dirty="0">
                <a:latin typeface="Calibri"/>
                <a:cs typeface="Calibri"/>
              </a:rPr>
              <a:t>filling.</a:t>
            </a:r>
            <a:r>
              <a:rPr sz="1350" dirty="0">
                <a:latin typeface="Calibri"/>
                <a:cs typeface="Calibri"/>
              </a:rPr>
              <a:t> This </a:t>
            </a:r>
            <a:r>
              <a:rPr sz="1350" spc="5" dirty="0">
                <a:latin typeface="Calibri"/>
                <a:cs typeface="Calibri"/>
              </a:rPr>
              <a:t> process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aided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ultrasonic </a:t>
            </a:r>
            <a:r>
              <a:rPr sz="1350" dirty="0">
                <a:latin typeface="Calibri"/>
                <a:cs typeface="Calibri"/>
              </a:rPr>
              <a:t>sensor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interfaced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5" dirty="0">
                <a:latin typeface="Calibri"/>
                <a:cs typeface="Calibri"/>
              </a:rPr>
              <a:t>Arduino </a:t>
            </a:r>
            <a:r>
              <a:rPr sz="1350" spc="20" dirty="0">
                <a:latin typeface="Calibri"/>
                <a:cs typeface="Calibri"/>
              </a:rPr>
              <a:t>UNO to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check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10" dirty="0">
                <a:latin typeface="Calibri"/>
                <a:cs typeface="Calibri"/>
              </a:rPr>
              <a:t>filled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sends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municipal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web server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once </a:t>
            </a:r>
            <a:r>
              <a:rPr sz="1350" spc="-5" dirty="0">
                <a:latin typeface="Calibri"/>
                <a:cs typeface="Calibri"/>
              </a:rPr>
              <a:t>if </a:t>
            </a:r>
            <a:r>
              <a:rPr sz="1350" spc="15" dirty="0">
                <a:latin typeface="Calibri"/>
                <a:cs typeface="Calibri"/>
              </a:rPr>
              <a:t>garbage </a:t>
            </a:r>
            <a:r>
              <a:rPr sz="1350" spc="-5" dirty="0">
                <a:latin typeface="Calibri"/>
                <a:cs typeface="Calibri"/>
              </a:rPr>
              <a:t>is filled.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After cleaning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dustbin,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driver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confirms </a:t>
            </a:r>
            <a:r>
              <a:rPr sz="1350" spc="15" dirty="0">
                <a:latin typeface="Calibri"/>
                <a:cs typeface="Calibri"/>
              </a:rPr>
              <a:t> the task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emptying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aid of </a:t>
            </a:r>
            <a:r>
              <a:rPr sz="1350" spc="25" dirty="0">
                <a:latin typeface="Calibri"/>
                <a:cs typeface="Calibri"/>
              </a:rPr>
              <a:t>RFID </a:t>
            </a:r>
            <a:r>
              <a:rPr sz="1350" spc="10" dirty="0">
                <a:latin typeface="Calibri"/>
                <a:cs typeface="Calibri"/>
              </a:rPr>
              <a:t>Tag. </a:t>
            </a:r>
            <a:r>
              <a:rPr sz="1350" spc="25" dirty="0">
                <a:latin typeface="Calibri"/>
                <a:cs typeface="Calibri"/>
              </a:rPr>
              <a:t>RFID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15" dirty="0">
                <a:latin typeface="Calibri"/>
                <a:cs typeface="Calibri"/>
              </a:rPr>
              <a:t>computing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technology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used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verification </a:t>
            </a:r>
            <a:r>
              <a:rPr sz="1350" spc="5" dirty="0">
                <a:latin typeface="Calibri"/>
                <a:cs typeface="Calibri"/>
              </a:rPr>
              <a:t>process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addition,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5" dirty="0">
                <a:latin typeface="Calibri"/>
                <a:cs typeface="Calibri"/>
              </a:rPr>
              <a:t>also enhances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spc="25" dirty="0">
                <a:latin typeface="Calibri"/>
                <a:cs typeface="Calibri"/>
              </a:rPr>
              <a:t>by </a:t>
            </a:r>
            <a:r>
              <a:rPr sz="1350" dirty="0">
                <a:latin typeface="Calibri"/>
                <a:cs typeface="Calibri"/>
              </a:rPr>
              <a:t>providing </a:t>
            </a:r>
            <a:r>
              <a:rPr sz="1350" spc="5" dirty="0">
                <a:latin typeface="Calibri"/>
                <a:cs typeface="Calibri"/>
              </a:rPr>
              <a:t>automatic identification of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10" dirty="0">
                <a:latin typeface="Calibri"/>
                <a:cs typeface="Calibri"/>
              </a:rPr>
              <a:t>filled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sends </a:t>
            </a:r>
            <a:r>
              <a:rPr sz="1350" spc="15" dirty="0">
                <a:latin typeface="Calibri"/>
                <a:cs typeface="Calibri"/>
              </a:rPr>
              <a:t>the status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clean-up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server </a:t>
            </a:r>
            <a:r>
              <a:rPr sz="1350" dirty="0">
                <a:latin typeface="Calibri"/>
                <a:cs typeface="Calibri"/>
              </a:rPr>
              <a:t>affirming </a:t>
            </a:r>
            <a:r>
              <a:rPr sz="1350" spc="15" dirty="0">
                <a:latin typeface="Calibri"/>
                <a:cs typeface="Calibri"/>
              </a:rPr>
              <a:t>that the </a:t>
            </a:r>
            <a:r>
              <a:rPr sz="1350" spc="5" dirty="0">
                <a:latin typeface="Calibri"/>
                <a:cs typeface="Calibri"/>
              </a:rPr>
              <a:t>work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 done.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whole </a:t>
            </a:r>
            <a:r>
              <a:rPr sz="1350" spc="5" dirty="0">
                <a:latin typeface="Calibri"/>
                <a:cs typeface="Calibri"/>
              </a:rPr>
              <a:t>process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upheld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embedded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module </a:t>
            </a:r>
            <a:r>
              <a:rPr sz="1350" spc="5" dirty="0">
                <a:latin typeface="Calibri"/>
                <a:cs typeface="Calibri"/>
              </a:rPr>
              <a:t>integrated 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25" dirty="0">
                <a:latin typeface="Calibri"/>
                <a:cs typeface="Calibri"/>
              </a:rPr>
              <a:t>RF </a:t>
            </a:r>
            <a:r>
              <a:rPr sz="1350" spc="15" dirty="0">
                <a:latin typeface="Calibri"/>
                <a:cs typeface="Calibri"/>
              </a:rPr>
              <a:t>ID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IOT </a:t>
            </a:r>
            <a:r>
              <a:rPr sz="1350" spc="5" dirty="0">
                <a:latin typeface="Calibri"/>
                <a:cs typeface="Calibri"/>
              </a:rPr>
              <a:t>Facilitation. The </a:t>
            </a:r>
            <a:r>
              <a:rPr sz="1350" dirty="0">
                <a:latin typeface="Calibri"/>
                <a:cs typeface="Calibri"/>
              </a:rPr>
              <a:t>real </a:t>
            </a:r>
            <a:r>
              <a:rPr sz="1350" spc="15" dirty="0">
                <a:latin typeface="Calibri"/>
                <a:cs typeface="Calibri"/>
              </a:rPr>
              <a:t>time status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how waste </a:t>
            </a:r>
            <a:r>
              <a:rPr sz="1350" spc="5" dirty="0">
                <a:latin typeface="Calibri"/>
                <a:cs typeface="Calibri"/>
              </a:rPr>
              <a:t>collection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being </a:t>
            </a:r>
            <a:r>
              <a:rPr sz="1350" spc="10" dirty="0">
                <a:latin typeface="Calibri"/>
                <a:cs typeface="Calibri"/>
              </a:rPr>
              <a:t>done </a:t>
            </a:r>
            <a:r>
              <a:rPr sz="1350" spc="5" dirty="0">
                <a:latin typeface="Calibri"/>
                <a:cs typeface="Calibri"/>
              </a:rPr>
              <a:t>could </a:t>
            </a:r>
            <a:r>
              <a:rPr sz="1350" spc="10" dirty="0">
                <a:latin typeface="Calibri"/>
                <a:cs typeface="Calibri"/>
              </a:rPr>
              <a:t> be </a:t>
            </a:r>
            <a:r>
              <a:rPr sz="1350" dirty="0">
                <a:latin typeface="Calibri"/>
                <a:cs typeface="Calibri"/>
              </a:rPr>
              <a:t>monitored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-5" dirty="0">
                <a:latin typeface="Calibri"/>
                <a:cs typeface="Calibri"/>
              </a:rPr>
              <a:t>followed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up by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municipality</a:t>
            </a:r>
            <a:r>
              <a:rPr sz="1350" spc="10" dirty="0">
                <a:latin typeface="Calibri"/>
                <a:cs typeface="Calibri"/>
              </a:rPr>
              <a:t> authority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aid of this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system.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addition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necessary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remedial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/ </a:t>
            </a:r>
            <a:r>
              <a:rPr sz="1350" spc="5" dirty="0">
                <a:latin typeface="Calibri"/>
                <a:cs typeface="Calibri"/>
              </a:rPr>
              <a:t>alternate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measures</a:t>
            </a:r>
            <a:r>
              <a:rPr sz="1350" spc="5" dirty="0">
                <a:latin typeface="Calibri"/>
                <a:cs typeface="Calibri"/>
              </a:rPr>
              <a:t> could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adapted. An Android application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developed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linked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web server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intimate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alerts from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microcontroller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urban </a:t>
            </a:r>
            <a:r>
              <a:rPr sz="1350" spc="5" dirty="0">
                <a:latin typeface="Calibri"/>
                <a:cs typeface="Calibri"/>
              </a:rPr>
              <a:t>office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perform </a:t>
            </a:r>
            <a:r>
              <a:rPr sz="1350" spc="15" dirty="0">
                <a:latin typeface="Calibri"/>
                <a:cs typeface="Calibri"/>
              </a:rPr>
              <a:t>the remote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monitoring</a:t>
            </a:r>
            <a:r>
              <a:rPr sz="1350" spc="17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cleaning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8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7:-</a:t>
            </a:r>
            <a:r>
              <a:rPr sz="1350" b="1" spc="12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Smart</a:t>
            </a:r>
            <a:r>
              <a:rPr sz="1350" b="1" spc="114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garbage</a:t>
            </a:r>
            <a:r>
              <a:rPr sz="1350" b="1" spc="204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monitoring</a:t>
            </a:r>
            <a:r>
              <a:rPr sz="1350" b="1" spc="24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and</a:t>
            </a:r>
            <a:r>
              <a:rPr sz="1350" b="1" spc="15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clearancesystem</a:t>
            </a:r>
            <a:r>
              <a:rPr sz="1350" b="1" spc="13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using</a:t>
            </a:r>
            <a:r>
              <a:rPr sz="1350" b="1" spc="18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internet</a:t>
            </a:r>
            <a:r>
              <a:rPr sz="1350" b="1" spc="12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of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b="1" spc="5" dirty="0">
                <a:latin typeface="Calibri"/>
                <a:cs typeface="Calibri"/>
              </a:rPr>
              <a:t>things</a:t>
            </a:r>
            <a:endParaRPr sz="1350">
              <a:latin typeface="Calibri"/>
              <a:cs typeface="Calibri"/>
            </a:endParaRPr>
          </a:p>
          <a:p>
            <a:pPr marL="12700" marR="12700" indent="457200" algn="just">
              <a:lnSpc>
                <a:spcPct val="111100"/>
              </a:lnSpc>
              <a:spcBef>
                <a:spcPts val="905"/>
              </a:spcBef>
            </a:pPr>
            <a:r>
              <a:rPr sz="1350" spc="15" dirty="0">
                <a:latin typeface="Calibri"/>
                <a:cs typeface="Calibri"/>
              </a:rPr>
              <a:t>BY: </a:t>
            </a:r>
            <a:r>
              <a:rPr sz="1350" spc="20" dirty="0">
                <a:latin typeface="Calibri"/>
                <a:cs typeface="Calibri"/>
              </a:rPr>
              <a:t>S. </a:t>
            </a:r>
            <a:r>
              <a:rPr sz="1350" spc="5" dirty="0">
                <a:latin typeface="Calibri"/>
                <a:cs typeface="Calibri"/>
              </a:rPr>
              <a:t>Vinoth</a:t>
            </a:r>
            <a:r>
              <a:rPr sz="1350" spc="10" dirty="0">
                <a:latin typeface="Calibri"/>
                <a:cs typeface="Calibri"/>
              </a:rPr>
              <a:t> Kumar;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T.</a:t>
            </a:r>
            <a:r>
              <a:rPr sz="1350" spc="5" dirty="0">
                <a:latin typeface="Calibri"/>
                <a:cs typeface="Calibri"/>
              </a:rPr>
              <a:t> Senthil</a:t>
            </a:r>
            <a:r>
              <a:rPr sz="1350" spc="10" dirty="0">
                <a:latin typeface="Calibri"/>
                <a:cs typeface="Calibri"/>
              </a:rPr>
              <a:t> Kumaran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dirty="0">
                <a:latin typeface="Calibri"/>
                <a:cs typeface="Calibri"/>
              </a:rPr>
              <a:t>A.</a:t>
            </a:r>
            <a:r>
              <a:rPr sz="1350" spc="5" dirty="0">
                <a:latin typeface="Calibri"/>
                <a:cs typeface="Calibri"/>
              </a:rPr>
              <a:t> Krishna</a:t>
            </a:r>
            <a:r>
              <a:rPr sz="1350" spc="10" dirty="0">
                <a:latin typeface="Calibri"/>
                <a:cs typeface="Calibri"/>
              </a:rPr>
              <a:t> Kumar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5" dirty="0">
                <a:latin typeface="Calibri"/>
                <a:cs typeface="Calibri"/>
              </a:rPr>
              <a:t>Mahantesh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Mathapati</a:t>
            </a:r>
            <a:endParaRPr sz="1350">
              <a:latin typeface="Calibri"/>
              <a:cs typeface="Calibri"/>
            </a:endParaRPr>
          </a:p>
          <a:p>
            <a:pPr marL="12700" marR="8255" indent="457200" algn="just">
              <a:lnSpc>
                <a:spcPct val="113500"/>
              </a:lnSpc>
              <a:spcBef>
                <a:spcPts val="860"/>
              </a:spcBef>
            </a:pPr>
            <a:r>
              <a:rPr sz="1350" spc="5" dirty="0">
                <a:latin typeface="Calibri"/>
                <a:cs typeface="Calibri"/>
              </a:rPr>
              <a:t>The increase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population, </a:t>
            </a:r>
            <a:r>
              <a:rPr sz="1350" spc="10" dirty="0">
                <a:latin typeface="Calibri"/>
                <a:cs typeface="Calibri"/>
              </a:rPr>
              <a:t>has </a:t>
            </a:r>
            <a:r>
              <a:rPr sz="1350" spc="-5" dirty="0">
                <a:latin typeface="Calibri"/>
                <a:cs typeface="Calibri"/>
              </a:rPr>
              <a:t>led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tremendous degradation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state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affairs of </a:t>
            </a:r>
            <a:r>
              <a:rPr sz="1350" dirty="0">
                <a:latin typeface="Calibri"/>
                <a:cs typeface="Calibri"/>
              </a:rPr>
              <a:t>hygiene with respect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system.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spillover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civic</a:t>
            </a:r>
            <a:r>
              <a:rPr sz="1350" spc="5" dirty="0">
                <a:latin typeface="Calibri"/>
                <a:cs typeface="Calibri"/>
              </a:rPr>
              <a:t> areas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generates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polluted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condition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neighboring</a:t>
            </a:r>
            <a:r>
              <a:rPr sz="1350" spc="5" dirty="0">
                <a:latin typeface="Calibri"/>
                <a:cs typeface="Calibri"/>
              </a:rPr>
              <a:t> areas.</a:t>
            </a:r>
            <a:r>
              <a:rPr sz="1350" spc="10" dirty="0">
                <a:latin typeface="Calibri"/>
                <a:cs typeface="Calibri"/>
              </a:rPr>
              <a:t> It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may </a:t>
            </a:r>
            <a:r>
              <a:rPr sz="1350" spc="10" dirty="0">
                <a:latin typeface="Calibri"/>
                <a:cs typeface="Calibri"/>
              </a:rPr>
              <a:t> aggravate </a:t>
            </a:r>
            <a:r>
              <a:rPr sz="1350" spc="5" dirty="0">
                <a:latin typeface="Calibri"/>
                <a:cs typeface="Calibri"/>
              </a:rPr>
              <a:t>numerous </a:t>
            </a:r>
            <a:r>
              <a:rPr sz="1350" spc="-5" dirty="0">
                <a:latin typeface="Calibri"/>
                <a:cs typeface="Calibri"/>
              </a:rPr>
              <a:t>severe </a:t>
            </a:r>
            <a:r>
              <a:rPr sz="1350" dirty="0">
                <a:latin typeface="Calibri"/>
                <a:cs typeface="Calibri"/>
              </a:rPr>
              <a:t>diseases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nearby </a:t>
            </a:r>
            <a:r>
              <a:rPr sz="1350" spc="-5" dirty="0">
                <a:latin typeface="Calibri"/>
                <a:cs typeface="Calibri"/>
              </a:rPr>
              <a:t>people.</a:t>
            </a:r>
            <a:r>
              <a:rPr sz="1350" dirty="0">
                <a:latin typeface="Calibri"/>
                <a:cs typeface="Calibri"/>
              </a:rPr>
              <a:t> This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dirty="0">
                <a:latin typeface="Calibri"/>
                <a:cs typeface="Calibri"/>
              </a:rPr>
              <a:t>humiliate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appraisal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affected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area.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For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eliminating</a:t>
            </a:r>
            <a:r>
              <a:rPr sz="1350" spc="5" dirty="0">
                <a:latin typeface="Calibri"/>
                <a:cs typeface="Calibri"/>
              </a:rPr>
              <a:t> or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mitigating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garbage's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maintains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cleanness,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requires</a:t>
            </a:r>
            <a:r>
              <a:rPr sz="1350" spc="5" dirty="0">
                <a:latin typeface="Calibri"/>
                <a:cs typeface="Calibri"/>
              </a:rPr>
              <a:t> 'smartness  based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system.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5" dirty="0">
                <a:latin typeface="Calibri"/>
                <a:cs typeface="Calibri"/>
              </a:rPr>
              <a:t> paper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proposed</a:t>
            </a:r>
            <a:r>
              <a:rPr sz="1350" spc="10" dirty="0">
                <a:latin typeface="Calibri"/>
                <a:cs typeface="Calibri"/>
              </a:rPr>
              <a:t> IOT </a:t>
            </a:r>
            <a:r>
              <a:rPr sz="1350" spc="5" dirty="0">
                <a:latin typeface="Calibri"/>
                <a:cs typeface="Calibri"/>
              </a:rPr>
              <a:t>based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smart</a:t>
            </a:r>
            <a:r>
              <a:rPr sz="1350" spc="10" dirty="0">
                <a:latin typeface="Calibri"/>
                <a:cs typeface="Calibri"/>
              </a:rPr>
              <a:t> waste </a:t>
            </a:r>
            <a:r>
              <a:rPr sz="1350" spc="5" dirty="0">
                <a:latin typeface="Calibri"/>
                <a:cs typeface="Calibri"/>
              </a:rPr>
              <a:t>clean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system  which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checks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-5" dirty="0">
                <a:latin typeface="Calibri"/>
                <a:cs typeface="Calibri"/>
              </a:rPr>
              <a:t>over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5" dirty="0">
                <a:latin typeface="Calibri"/>
                <a:cs typeface="Calibri"/>
              </a:rPr>
              <a:t>using Sensor </a:t>
            </a:r>
            <a:r>
              <a:rPr sz="1350" dirty="0">
                <a:latin typeface="Calibri"/>
                <a:cs typeface="Calibri"/>
              </a:rPr>
              <a:t>systems. </a:t>
            </a:r>
            <a:r>
              <a:rPr sz="1350" spc="10" dirty="0">
                <a:latin typeface="Calibri"/>
                <a:cs typeface="Calibri"/>
              </a:rPr>
              <a:t>Once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detected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immediately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this system </a:t>
            </a:r>
            <a:r>
              <a:rPr sz="1350" dirty="0">
                <a:latin typeface="Calibri"/>
                <a:cs typeface="Calibri"/>
              </a:rPr>
              <a:t>altered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concern </a:t>
            </a:r>
            <a:r>
              <a:rPr sz="1350" spc="5" dirty="0">
                <a:latin typeface="Calibri"/>
                <a:cs typeface="Calibri"/>
              </a:rPr>
              <a:t>authorized </a:t>
            </a:r>
            <a:r>
              <a:rPr sz="1350" spc="10" dirty="0">
                <a:latin typeface="Calibri"/>
                <a:cs typeface="Calibri"/>
              </a:rPr>
              <a:t>through </a:t>
            </a:r>
            <a:r>
              <a:rPr sz="1350" spc="35" dirty="0">
                <a:latin typeface="Calibri"/>
                <a:cs typeface="Calibri"/>
              </a:rPr>
              <a:t>GSM/GPRS. </a:t>
            </a:r>
            <a:r>
              <a:rPr sz="1350" spc="15" dirty="0">
                <a:latin typeface="Calibri"/>
                <a:cs typeface="Calibri"/>
              </a:rPr>
              <a:t>For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5" dirty="0">
                <a:latin typeface="Calibri"/>
                <a:cs typeface="Calibri"/>
              </a:rPr>
              <a:t> Microcontroller</a:t>
            </a:r>
            <a:r>
              <a:rPr sz="1350" spc="10" dirty="0">
                <a:latin typeface="Calibri"/>
                <a:cs typeface="Calibri"/>
              </a:rPr>
              <a:t> as</a:t>
            </a:r>
            <a:r>
              <a:rPr sz="1350" spc="15" dirty="0">
                <a:latin typeface="Calibri"/>
                <a:cs typeface="Calibri"/>
              </a:rPr>
              <a:t> an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interface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between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sensor</a:t>
            </a:r>
            <a:r>
              <a:rPr sz="1350" spc="5" dirty="0">
                <a:latin typeface="Calibri"/>
                <a:cs typeface="Calibri"/>
              </a:rPr>
              <a:t> system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GSM/GPRS </a:t>
            </a:r>
            <a:r>
              <a:rPr sz="1350" dirty="0">
                <a:latin typeface="Calibri"/>
                <a:cs typeface="Calibri"/>
              </a:rPr>
              <a:t>system. </a:t>
            </a:r>
            <a:r>
              <a:rPr sz="1350" spc="5" dirty="0">
                <a:latin typeface="Calibri"/>
                <a:cs typeface="Calibri"/>
              </a:rPr>
              <a:t>To monitor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integrate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5" dirty="0">
                <a:latin typeface="Calibri"/>
                <a:cs typeface="Calibri"/>
              </a:rPr>
              <a:t>android application </a:t>
            </a:r>
            <a:r>
              <a:rPr sz="1350" spc="-5" dirty="0">
                <a:latin typeface="Calibri"/>
                <a:cs typeface="Calibri"/>
              </a:rPr>
              <a:t>is developed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desired</a:t>
            </a:r>
            <a:r>
              <a:rPr sz="1350" spc="5" dirty="0">
                <a:latin typeface="Calibri"/>
                <a:cs typeface="Calibri"/>
              </a:rPr>
              <a:t> information which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related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various </a:t>
            </a:r>
            <a:r>
              <a:rPr sz="1350" spc="-10" dirty="0">
                <a:latin typeface="Calibri"/>
                <a:cs typeface="Calibri"/>
              </a:rPr>
              <a:t>level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different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locations. </a:t>
            </a:r>
            <a:r>
              <a:rPr sz="1350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ensued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greenish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environment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support for </a:t>
            </a:r>
            <a:r>
              <a:rPr sz="1350" spc="10" dirty="0">
                <a:latin typeface="Calibri"/>
                <a:cs typeface="Calibri"/>
              </a:rPr>
              <a:t>swachh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bharat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cleanness.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94029"/>
            <a:ext cx="6107430" cy="9188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130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2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8:-</a:t>
            </a:r>
            <a:r>
              <a:rPr sz="1350" b="1" spc="-1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IoT</a:t>
            </a:r>
            <a:r>
              <a:rPr sz="1350" b="1" spc="90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based</a:t>
            </a:r>
            <a:r>
              <a:rPr sz="1350" b="1" spc="9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Waste</a:t>
            </a:r>
            <a:r>
              <a:rPr sz="1350" b="1" spc="8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Collection</a:t>
            </a:r>
            <a:r>
              <a:rPr sz="1350" b="1" spc="3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Management</a:t>
            </a:r>
            <a:r>
              <a:rPr sz="1350" b="1" spc="12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System</a:t>
            </a:r>
            <a:r>
              <a:rPr sz="1350" b="1" spc="7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for</a:t>
            </a:r>
            <a:r>
              <a:rPr sz="1350" b="1" spc="4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Smart</a:t>
            </a:r>
            <a:r>
              <a:rPr sz="1350" b="1" spc="6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Cities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spc="15" dirty="0">
                <a:latin typeface="Calibri"/>
                <a:cs typeface="Calibri"/>
              </a:rPr>
              <a:t>BY: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Megha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S.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Chaudhari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Bharti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Patil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Vaishali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Raut</a:t>
            </a:r>
            <a:endParaRPr sz="135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3799"/>
              </a:lnSpc>
              <a:spcBef>
                <a:spcPts val="860"/>
              </a:spcBef>
            </a:pPr>
            <a:r>
              <a:rPr sz="135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late, </a:t>
            </a:r>
            <a:r>
              <a:rPr sz="1350" spc="-5" dirty="0">
                <a:latin typeface="Calibri"/>
                <a:cs typeface="Calibri"/>
              </a:rPr>
              <a:t>it is seen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dirty="0">
                <a:latin typeface="Calibri"/>
                <a:cs typeface="Calibri"/>
              </a:rPr>
              <a:t>set </a:t>
            </a:r>
            <a:r>
              <a:rPr sz="1350" spc="10" dirty="0">
                <a:latin typeface="Calibri"/>
                <a:cs typeface="Calibri"/>
              </a:rPr>
              <a:t>at a </a:t>
            </a:r>
            <a:r>
              <a:rPr sz="1350" dirty="0">
                <a:latin typeface="Calibri"/>
                <a:cs typeface="Calibri"/>
              </a:rPr>
              <a:t>different </a:t>
            </a:r>
            <a:r>
              <a:rPr sz="1350" spc="10" dirty="0">
                <a:latin typeface="Calibri"/>
                <a:cs typeface="Calibri"/>
              </a:rPr>
              <a:t>spots </a:t>
            </a:r>
            <a:r>
              <a:rPr sz="1350" spc="-10" dirty="0">
                <a:latin typeface="Calibri"/>
                <a:cs typeface="Calibri"/>
              </a:rPr>
              <a:t>like </a:t>
            </a:r>
            <a:r>
              <a:rPr sz="1350" dirty="0">
                <a:latin typeface="Calibri"/>
                <a:cs typeface="Calibri"/>
              </a:rPr>
              <a:t>open places,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example,</a:t>
            </a:r>
            <a:r>
              <a:rPr sz="1350" dirty="0">
                <a:latin typeface="Calibri"/>
                <a:cs typeface="Calibri"/>
              </a:rPr>
              <a:t> healing</a:t>
            </a:r>
            <a:r>
              <a:rPr sz="1350" spc="5" dirty="0">
                <a:latin typeface="Calibri"/>
                <a:cs typeface="Calibri"/>
              </a:rPr>
              <a:t> centers,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instructive</a:t>
            </a:r>
            <a:r>
              <a:rPr sz="1350" spc="10" dirty="0">
                <a:latin typeface="Calibri"/>
                <a:cs typeface="Calibri"/>
              </a:rPr>
              <a:t> Institutes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Industries</a:t>
            </a:r>
            <a:r>
              <a:rPr sz="1350" spc="10" dirty="0">
                <a:latin typeface="Calibri"/>
                <a:cs typeface="Calibri"/>
              </a:rPr>
              <a:t> are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flooding.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flooding</a:t>
            </a:r>
            <a:r>
              <a:rPr sz="1350" spc="5" dirty="0">
                <a:latin typeface="Calibri"/>
                <a:cs typeface="Calibri"/>
              </a:rPr>
              <a:t> 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refuse</a:t>
            </a:r>
            <a:r>
              <a:rPr sz="1350" spc="5" dirty="0">
                <a:latin typeface="Calibri"/>
                <a:cs typeface="Calibri"/>
              </a:rPr>
              <a:t> canisters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make</a:t>
            </a:r>
            <a:r>
              <a:rPr sz="1350" spc="5" dirty="0">
                <a:latin typeface="Calibri"/>
                <a:cs typeface="Calibri"/>
              </a:rPr>
              <a:t> unhygienic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condition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spread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sicknesses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.Also </a:t>
            </a:r>
            <a:r>
              <a:rPr sz="1350" spc="5" dirty="0">
                <a:latin typeface="Calibri"/>
                <a:cs typeface="Calibri"/>
              </a:rPr>
              <a:t>fast </a:t>
            </a:r>
            <a:r>
              <a:rPr sz="1350" dirty="0">
                <a:latin typeface="Calibri"/>
                <a:cs typeface="Calibri"/>
              </a:rPr>
              <a:t>increment in </a:t>
            </a:r>
            <a:r>
              <a:rPr sz="1350" spc="5" dirty="0">
                <a:latin typeface="Calibri"/>
                <a:cs typeface="Calibri"/>
              </a:rPr>
              <a:t>populace squander </a:t>
            </a:r>
            <a:r>
              <a:rPr sz="1350" dirty="0">
                <a:latin typeface="Calibri"/>
                <a:cs typeface="Calibri"/>
              </a:rPr>
              <a:t>offer </a:t>
            </a:r>
            <a:r>
              <a:rPr sz="1350" spc="5" dirty="0">
                <a:latin typeface="Calibri"/>
                <a:cs typeface="Calibri"/>
              </a:rPr>
              <a:t>ascent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inappropriate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administration.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To maintain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strategic </a:t>
            </a:r>
            <a:r>
              <a:rPr sz="1350" spc="10" dirty="0">
                <a:latin typeface="Calibri"/>
                <a:cs typeface="Calibri"/>
              </a:rPr>
              <a:t>distance </a:t>
            </a:r>
            <a:r>
              <a:rPr sz="1350" spc="5" dirty="0">
                <a:latin typeface="Calibri"/>
                <a:cs typeface="Calibri"/>
              </a:rPr>
              <a:t>from this </a:t>
            </a:r>
            <a:r>
              <a:rPr sz="1350" spc="10" dirty="0">
                <a:latin typeface="Calibri"/>
                <a:cs typeface="Calibri"/>
              </a:rPr>
              <a:t>circumstance,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 proposed  new </a:t>
            </a:r>
            <a:r>
              <a:rPr sz="1350" dirty="0">
                <a:latin typeface="Calibri"/>
                <a:cs typeface="Calibri"/>
              </a:rPr>
              <a:t>framework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"Smart </a:t>
            </a:r>
            <a:r>
              <a:rPr sz="1350" spc="5" dirty="0">
                <a:latin typeface="Calibri"/>
                <a:cs typeface="Calibri"/>
              </a:rPr>
              <a:t>City </a:t>
            </a:r>
            <a:r>
              <a:rPr sz="1350" spc="15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Collection 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Monitoring </a:t>
            </a:r>
            <a:r>
              <a:rPr sz="1350" spc="10" dirty="0">
                <a:latin typeface="Calibri"/>
                <a:cs typeface="Calibri"/>
              </a:rPr>
              <a:t>System". </a:t>
            </a:r>
            <a:r>
              <a:rPr sz="1350" spc="15" dirty="0">
                <a:latin typeface="Calibri"/>
                <a:cs typeface="Calibri"/>
              </a:rPr>
              <a:t> In the </a:t>
            </a:r>
            <a:r>
              <a:rPr sz="1350" dirty="0">
                <a:latin typeface="Calibri"/>
                <a:cs typeface="Calibri"/>
              </a:rPr>
              <a:t>recent </a:t>
            </a:r>
            <a:r>
              <a:rPr sz="1350" spc="5" dirty="0">
                <a:latin typeface="Calibri"/>
                <a:cs typeface="Calibri"/>
              </a:rPr>
              <a:t>decades, Urbanization </a:t>
            </a:r>
            <a:r>
              <a:rPr sz="1350" spc="10" dirty="0">
                <a:latin typeface="Calibri"/>
                <a:cs typeface="Calibri"/>
              </a:rPr>
              <a:t>has </a:t>
            </a:r>
            <a:r>
              <a:rPr sz="1350" spc="5" dirty="0">
                <a:latin typeface="Calibri"/>
                <a:cs typeface="Calibri"/>
              </a:rPr>
              <a:t>increased </a:t>
            </a:r>
            <a:r>
              <a:rPr sz="1350" dirty="0">
                <a:latin typeface="Calibri"/>
                <a:cs typeface="Calibri"/>
              </a:rPr>
              <a:t>tremendously.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In the meantime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there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expansion in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creation. </a:t>
            </a:r>
            <a:r>
              <a:rPr sz="1350" spc="2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 </a:t>
            </a:r>
            <a:r>
              <a:rPr sz="1350" spc="10" dirty="0">
                <a:latin typeface="Calibri"/>
                <a:cs typeface="Calibri"/>
              </a:rPr>
              <a:t>has </a:t>
            </a:r>
            <a:r>
              <a:rPr sz="1350" spc="-5" dirty="0">
                <a:latin typeface="Calibri"/>
                <a:cs typeface="Calibri"/>
              </a:rPr>
              <a:t>been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pivotal </a:t>
            </a:r>
            <a:r>
              <a:rPr sz="1350" dirty="0">
                <a:latin typeface="Calibri"/>
                <a:cs typeface="Calibri"/>
              </a:rPr>
              <a:t>issue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considered.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paper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way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deal with achieve </a:t>
            </a:r>
            <a:r>
              <a:rPr sz="1350" spc="5" dirty="0">
                <a:latin typeface="Calibri"/>
                <a:cs typeface="Calibri"/>
              </a:rPr>
              <a:t>this incredible  inspiration.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this paper, smart </a:t>
            </a:r>
            <a:r>
              <a:rPr sz="1350" dirty="0">
                <a:latin typeface="Calibri"/>
                <a:cs typeface="Calibri"/>
              </a:rPr>
              <a:t>bin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built </a:t>
            </a:r>
            <a:r>
              <a:rPr sz="1350" spc="10" dirty="0">
                <a:latin typeface="Calibri"/>
                <a:cs typeface="Calibri"/>
              </a:rPr>
              <a:t>on a </a:t>
            </a:r>
            <a:r>
              <a:rPr sz="1350" spc="5" dirty="0">
                <a:latin typeface="Calibri"/>
                <a:cs typeface="Calibri"/>
              </a:rPr>
              <a:t>microcontroller based </a:t>
            </a:r>
            <a:r>
              <a:rPr sz="1350" spc="10" dirty="0">
                <a:latin typeface="Calibri"/>
                <a:cs typeface="Calibri"/>
              </a:rPr>
              <a:t>platform Raspberry </a:t>
            </a:r>
            <a:r>
              <a:rPr sz="1350" spc="5" dirty="0">
                <a:latin typeface="Calibri"/>
                <a:cs typeface="Calibri"/>
              </a:rPr>
              <a:t>pi </a:t>
            </a:r>
            <a:r>
              <a:rPr sz="1350" spc="15" dirty="0">
                <a:latin typeface="Calibri"/>
                <a:cs typeface="Calibri"/>
              </a:rPr>
              <a:t>Uno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board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interfaced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GSM </a:t>
            </a:r>
            <a:r>
              <a:rPr sz="1350" dirty="0">
                <a:latin typeface="Calibri"/>
                <a:cs typeface="Calibri"/>
              </a:rPr>
              <a:t>modem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Ultrasonic  </a:t>
            </a:r>
            <a:r>
              <a:rPr sz="1350" dirty="0">
                <a:latin typeface="Calibri"/>
                <a:cs typeface="Calibri"/>
              </a:rPr>
              <a:t>sensor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also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weight </a:t>
            </a:r>
            <a:r>
              <a:rPr sz="1350" spc="5" dirty="0">
                <a:latin typeface="Calibri"/>
                <a:cs typeface="Calibri"/>
              </a:rPr>
              <a:t>Sensor which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used </a:t>
            </a:r>
            <a:r>
              <a:rPr sz="1350" spc="5" dirty="0">
                <a:latin typeface="Calibri"/>
                <a:cs typeface="Calibri"/>
              </a:rPr>
              <a:t>for calculating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weight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dustbins. </a:t>
            </a:r>
            <a:r>
              <a:rPr sz="1350" spc="5" dirty="0">
                <a:latin typeface="Calibri"/>
                <a:cs typeface="Calibri"/>
              </a:rPr>
              <a:t>The weight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sensor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placed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the bottom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dustbins which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5" dirty="0">
                <a:latin typeface="Calibri"/>
                <a:cs typeface="Calibri"/>
              </a:rPr>
              <a:t>measure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weight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dustbins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also The Ultrasonic </a:t>
            </a:r>
            <a:r>
              <a:rPr sz="1350" dirty="0">
                <a:latin typeface="Calibri"/>
                <a:cs typeface="Calibri"/>
              </a:rPr>
              <a:t>sensor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placed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the top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which will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read </a:t>
            </a:r>
            <a:r>
              <a:rPr sz="1350" spc="15" dirty="0">
                <a:latin typeface="Calibri"/>
                <a:cs typeface="Calibri"/>
              </a:rPr>
              <a:t>the status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dustbin. The threshold </a:t>
            </a:r>
            <a:r>
              <a:rPr sz="1350" spc="-10" dirty="0">
                <a:latin typeface="Calibri"/>
                <a:cs typeface="Calibri"/>
              </a:rPr>
              <a:t>limit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set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15" dirty="0">
                <a:latin typeface="Calibri"/>
                <a:cs typeface="Calibri"/>
              </a:rPr>
              <a:t>10cm. Raspberry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programmed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such a </a:t>
            </a:r>
            <a:r>
              <a:rPr sz="1350" spc="5" dirty="0">
                <a:latin typeface="Calibri"/>
                <a:cs typeface="Calibri"/>
              </a:rPr>
              <a:t>way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when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being </a:t>
            </a:r>
            <a:r>
              <a:rPr sz="1350" spc="-5" dirty="0">
                <a:latin typeface="Calibri"/>
                <a:cs typeface="Calibri"/>
              </a:rPr>
              <a:t>filled,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remaining height </a:t>
            </a:r>
            <a:r>
              <a:rPr sz="1350" spc="5" dirty="0">
                <a:latin typeface="Calibri"/>
                <a:cs typeface="Calibri"/>
              </a:rPr>
              <a:t> from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threshold </a:t>
            </a:r>
            <a:r>
              <a:rPr sz="1350" dirty="0">
                <a:latin typeface="Calibri"/>
                <a:cs typeface="Calibri"/>
              </a:rPr>
              <a:t>height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displayed. </a:t>
            </a:r>
            <a:r>
              <a:rPr sz="1350" spc="15" dirty="0">
                <a:latin typeface="Calibri"/>
                <a:cs typeface="Calibri"/>
              </a:rPr>
              <a:t>When the junk </a:t>
            </a:r>
            <a:r>
              <a:rPr sz="1350" dirty="0">
                <a:latin typeface="Calibri"/>
                <a:cs typeface="Calibri"/>
              </a:rPr>
              <a:t>achieves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limit </a:t>
            </a:r>
            <a:r>
              <a:rPr sz="1350" dirty="0">
                <a:latin typeface="Calibri"/>
                <a:cs typeface="Calibri"/>
              </a:rPr>
              <a:t>level </a:t>
            </a:r>
            <a:r>
              <a:rPr sz="1350" spc="5" dirty="0">
                <a:latin typeface="Calibri"/>
                <a:cs typeface="Calibri"/>
              </a:rPr>
              <a:t> ultrasonic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sensor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trigger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30" dirty="0">
                <a:latin typeface="Calibri"/>
                <a:cs typeface="Calibri"/>
              </a:rPr>
              <a:t>GSM </a:t>
            </a:r>
            <a:r>
              <a:rPr sz="1350" dirty="0">
                <a:latin typeface="Calibri"/>
                <a:cs typeface="Calibri"/>
              </a:rPr>
              <a:t>modem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persistently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caution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required expert </a:t>
            </a:r>
            <a:r>
              <a:rPr sz="1350" spc="5" dirty="0">
                <a:latin typeface="Calibri"/>
                <a:cs typeface="Calibri"/>
              </a:rPr>
              <a:t>until </a:t>
            </a:r>
            <a:r>
              <a:rPr sz="1350" spc="15" dirty="0">
                <a:latin typeface="Calibri"/>
                <a:cs typeface="Calibri"/>
              </a:rPr>
              <a:t>the trash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squashed. </a:t>
            </a:r>
            <a:r>
              <a:rPr sz="135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indicated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area,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expert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sends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message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separate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administrator;</a:t>
            </a:r>
            <a:r>
              <a:rPr sz="1350" spc="10" dirty="0">
                <a:latin typeface="Calibri"/>
                <a:cs typeface="Calibri"/>
              </a:rPr>
              <a:t> waste  </a:t>
            </a:r>
            <a:r>
              <a:rPr sz="1350" dirty="0">
                <a:latin typeface="Calibri"/>
                <a:cs typeface="Calibri"/>
              </a:rPr>
              <a:t>vehicle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gather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refuse,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finished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assistance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robot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component.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2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9:-Iot</a:t>
            </a:r>
            <a:r>
              <a:rPr sz="1350" b="1" spc="6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Based</a:t>
            </a:r>
            <a:r>
              <a:rPr sz="1350" b="1" spc="10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Garbage</a:t>
            </a:r>
            <a:r>
              <a:rPr sz="1350" b="1" spc="8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Monitoring</a:t>
            </a:r>
            <a:r>
              <a:rPr sz="1350" b="1" spc="18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and</a:t>
            </a:r>
            <a:r>
              <a:rPr sz="1350" b="1" spc="100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Clearance</a:t>
            </a:r>
            <a:r>
              <a:rPr sz="1350" b="1" spc="85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Alert</a:t>
            </a:r>
            <a:r>
              <a:rPr sz="1350" b="1" spc="65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System</a:t>
            </a:r>
            <a:endParaRPr sz="1350">
              <a:latin typeface="Calibri"/>
              <a:cs typeface="Calibri"/>
            </a:endParaRPr>
          </a:p>
          <a:p>
            <a:pPr marL="12700" marR="8255" indent="457200" algn="just">
              <a:lnSpc>
                <a:spcPct val="111200"/>
              </a:lnSpc>
              <a:spcBef>
                <a:spcPts val="900"/>
              </a:spcBef>
            </a:pPr>
            <a:r>
              <a:rPr sz="1350" spc="15" dirty="0">
                <a:latin typeface="Calibri"/>
                <a:cs typeface="Calibri"/>
              </a:rPr>
              <a:t>BY: </a:t>
            </a:r>
            <a:r>
              <a:rPr sz="1350" dirty="0">
                <a:latin typeface="Calibri"/>
                <a:cs typeface="Calibri"/>
              </a:rPr>
              <a:t>Himadri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Nath Saha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0" dirty="0">
                <a:latin typeface="Calibri"/>
                <a:cs typeface="Calibri"/>
              </a:rPr>
              <a:t>Sourav </a:t>
            </a:r>
            <a:r>
              <a:rPr sz="1350" spc="20" dirty="0">
                <a:latin typeface="Calibri"/>
                <a:cs typeface="Calibri"/>
              </a:rPr>
              <a:t>Gon </a:t>
            </a:r>
            <a:r>
              <a:rPr sz="1350" spc="5" dirty="0">
                <a:latin typeface="Calibri"/>
                <a:cs typeface="Calibri"/>
              </a:rPr>
              <a:t>; Annesha</a:t>
            </a:r>
            <a:r>
              <a:rPr sz="1350" spc="10" dirty="0">
                <a:latin typeface="Calibri"/>
                <a:cs typeface="Calibri"/>
              </a:rPr>
              <a:t> Nayak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0" dirty="0">
                <a:latin typeface="Calibri"/>
                <a:cs typeface="Calibri"/>
              </a:rPr>
              <a:t>Samabrita </a:t>
            </a:r>
            <a:r>
              <a:rPr sz="1350" spc="5" dirty="0">
                <a:latin typeface="Calibri"/>
                <a:cs typeface="Calibri"/>
              </a:rPr>
              <a:t>kundu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0" dirty="0">
                <a:latin typeface="Calibri"/>
                <a:cs typeface="Calibri"/>
              </a:rPr>
              <a:t> Sumandrita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Moitra</a:t>
            </a:r>
            <a:endParaRPr sz="1350">
              <a:latin typeface="Calibri"/>
              <a:cs typeface="Calibri"/>
            </a:endParaRPr>
          </a:p>
          <a:p>
            <a:pPr marL="12700" marR="5715" indent="457200" algn="just">
              <a:lnSpc>
                <a:spcPct val="113799"/>
              </a:lnSpc>
              <a:spcBef>
                <a:spcPts val="860"/>
              </a:spcBef>
            </a:pPr>
            <a:r>
              <a:rPr sz="1350" spc="2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continuous </a:t>
            </a:r>
            <a:r>
              <a:rPr sz="1350" spc="5" dirty="0">
                <a:latin typeface="Calibri"/>
                <a:cs typeface="Calibri"/>
              </a:rPr>
              <a:t>increase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population,</a:t>
            </a:r>
            <a:r>
              <a:rPr sz="1350" spc="10" dirty="0">
                <a:latin typeface="Calibri"/>
                <a:cs typeface="Calibri"/>
              </a:rPr>
              <a:t> garbage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becomes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most </a:t>
            </a:r>
            <a:r>
              <a:rPr sz="1350" dirty="0">
                <a:latin typeface="Calibri"/>
                <a:cs typeface="Calibri"/>
              </a:rPr>
              <a:t>alarming </a:t>
            </a:r>
            <a:r>
              <a:rPr sz="1350" spc="10" dirty="0">
                <a:latin typeface="Calibri"/>
                <a:cs typeface="Calibri"/>
              </a:rPr>
              <a:t>concern </a:t>
            </a:r>
            <a:r>
              <a:rPr sz="1350" spc="5" dirty="0">
                <a:latin typeface="Calibri"/>
                <a:cs typeface="Calibri"/>
              </a:rPr>
              <a:t>of today's world </a:t>
            </a:r>
            <a:r>
              <a:rPr sz="1350" dirty="0">
                <a:latin typeface="Calibri"/>
                <a:cs typeface="Calibri"/>
              </a:rPr>
              <a:t>mainly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countries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5" dirty="0">
                <a:latin typeface="Calibri"/>
                <a:cs typeface="Calibri"/>
              </a:rPr>
              <a:t>high </a:t>
            </a:r>
            <a:r>
              <a:rPr sz="1350" spc="10" dirty="0">
                <a:latin typeface="Calibri"/>
                <a:cs typeface="Calibri"/>
              </a:rPr>
              <a:t>population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rate.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Excess</a:t>
            </a:r>
            <a:r>
              <a:rPr sz="1350" spc="10" dirty="0">
                <a:latin typeface="Calibri"/>
                <a:cs typeface="Calibri"/>
              </a:rPr>
              <a:t> garbage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disposal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area</a:t>
            </a:r>
            <a:r>
              <a:rPr sz="1350" spc="5" dirty="0">
                <a:latin typeface="Calibri"/>
                <a:cs typeface="Calibri"/>
              </a:rPr>
              <a:t> or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overflow</a:t>
            </a:r>
            <a:r>
              <a:rPr sz="1350" spc="5" dirty="0">
                <a:latin typeface="Calibri"/>
                <a:cs typeface="Calibri"/>
              </a:rPr>
              <a:t> of </a:t>
            </a:r>
            <a:r>
              <a:rPr sz="1350" spc="10" dirty="0">
                <a:latin typeface="Calibri"/>
                <a:cs typeface="Calibri"/>
              </a:rPr>
              <a:t>garbage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dustbin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may </a:t>
            </a:r>
            <a:r>
              <a:rPr sz="1350" spc="10" dirty="0">
                <a:latin typeface="Calibri"/>
                <a:cs typeface="Calibri"/>
              </a:rPr>
              <a:t> aggregate </a:t>
            </a:r>
            <a:r>
              <a:rPr sz="1350" dirty="0">
                <a:latin typeface="Calibri"/>
                <a:cs typeface="Calibri"/>
              </a:rPr>
              <a:t>different </a:t>
            </a:r>
            <a:r>
              <a:rPr sz="1350" spc="5" dirty="0">
                <a:latin typeface="Calibri"/>
                <a:cs typeface="Calibri"/>
              </a:rPr>
              <a:t>harmful </a:t>
            </a:r>
            <a:r>
              <a:rPr sz="1350" dirty="0">
                <a:latin typeface="Calibri"/>
                <a:cs typeface="Calibri"/>
              </a:rPr>
              <a:t>diseases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neighboring </a:t>
            </a:r>
            <a:r>
              <a:rPr sz="1350" spc="-5" dirty="0">
                <a:latin typeface="Calibri"/>
                <a:cs typeface="Calibri"/>
              </a:rPr>
              <a:t>people. </a:t>
            </a:r>
            <a:r>
              <a:rPr sz="1350" spc="5" dirty="0">
                <a:latin typeface="Calibri"/>
                <a:cs typeface="Calibri"/>
              </a:rPr>
              <a:t>Hence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disposal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clearance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monitoring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garbage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needs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“IoT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based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smart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Garbage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Monitoring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5" dirty="0">
                <a:latin typeface="Calibri"/>
                <a:cs typeface="Calibri"/>
              </a:rPr>
              <a:t>Clearance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Alert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System”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help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maintain </a:t>
            </a:r>
            <a:r>
              <a:rPr sz="1350" dirty="0">
                <a:latin typeface="Calibri"/>
                <a:cs typeface="Calibri"/>
              </a:rPr>
              <a:t>hygiene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cleanliness</a:t>
            </a:r>
            <a:r>
              <a:rPr sz="1350" spc="5" dirty="0">
                <a:latin typeface="Calibri"/>
                <a:cs typeface="Calibri"/>
              </a:rPr>
              <a:t> of surrounding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area. </a:t>
            </a:r>
            <a:r>
              <a:rPr sz="1350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paper proposed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IoT </a:t>
            </a:r>
            <a:r>
              <a:rPr sz="1350" spc="5" dirty="0">
                <a:latin typeface="Calibri"/>
                <a:cs typeface="Calibri"/>
              </a:rPr>
              <a:t>based smart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monitoring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clearance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30" dirty="0">
                <a:latin typeface="Calibri"/>
                <a:cs typeface="Calibri"/>
              </a:rPr>
              <a:t>RGB </a:t>
            </a:r>
            <a:r>
              <a:rPr sz="1350" spc="-5" dirty="0">
                <a:latin typeface="Calibri"/>
                <a:cs typeface="Calibri"/>
              </a:rPr>
              <a:t>led </a:t>
            </a:r>
            <a:r>
              <a:rPr sz="1350" spc="5" dirty="0">
                <a:latin typeface="Calibri"/>
                <a:cs typeface="Calibri"/>
              </a:rPr>
              <a:t>lights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20" dirty="0">
                <a:latin typeface="Calibri"/>
                <a:cs typeface="Calibri"/>
              </a:rPr>
              <a:t>attached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bins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indicator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bin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moment </a:t>
            </a:r>
            <a:r>
              <a:rPr sz="1350" spc="5" dirty="0">
                <a:latin typeface="Calibri"/>
                <a:cs typeface="Calibri"/>
              </a:rPr>
              <a:t>from which </a:t>
            </a:r>
            <a:r>
              <a:rPr sz="1350" dirty="0">
                <a:latin typeface="Calibri"/>
                <a:cs typeface="Calibri"/>
              </a:rPr>
              <a:t>users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dirty="0">
                <a:latin typeface="Calibri"/>
                <a:cs typeface="Calibri"/>
              </a:rPr>
              <a:t>get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idea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dirty="0">
                <a:latin typeface="Calibri"/>
                <a:cs typeface="Calibri"/>
              </a:rPr>
              <a:t>inside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bin. After disposal </a:t>
            </a:r>
            <a:r>
              <a:rPr sz="1350" spc="5" dirty="0">
                <a:latin typeface="Calibri"/>
                <a:cs typeface="Calibri"/>
              </a:rPr>
              <a:t>of garbage,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sensor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present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within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bin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level</a:t>
            </a:r>
            <a:r>
              <a:rPr sz="1350" spc="1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garbage.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75741"/>
            <a:ext cx="6106160" cy="91763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7620" algn="just">
              <a:lnSpc>
                <a:spcPct val="113399"/>
              </a:lnSpc>
              <a:spcBef>
                <a:spcPts val="114"/>
              </a:spcBef>
            </a:pPr>
            <a:r>
              <a:rPr sz="1350" spc="15" dirty="0">
                <a:latin typeface="Calibri"/>
                <a:cs typeface="Calibri"/>
              </a:rPr>
              <a:t>When the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10" dirty="0">
                <a:latin typeface="Calibri"/>
                <a:cs typeface="Calibri"/>
              </a:rPr>
              <a:t>level will meet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maximum </a:t>
            </a:r>
            <a:r>
              <a:rPr sz="1350" spc="10" dirty="0">
                <a:latin typeface="Calibri"/>
                <a:cs typeface="Calibri"/>
              </a:rPr>
              <a:t>capacity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dirty="0">
                <a:latin typeface="Calibri"/>
                <a:cs typeface="Calibri"/>
              </a:rPr>
              <a:t>send alert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municipality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-5" dirty="0">
                <a:latin typeface="Calibri"/>
                <a:cs typeface="Calibri"/>
              </a:rPr>
              <a:t>if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not crossed </a:t>
            </a:r>
            <a:r>
              <a:rPr sz="1350" spc="10" dirty="0">
                <a:latin typeface="Calibri"/>
                <a:cs typeface="Calibri"/>
              </a:rPr>
              <a:t>but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being cleared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20" dirty="0">
                <a:latin typeface="Calibri"/>
                <a:cs typeface="Calibri"/>
              </a:rPr>
              <a:t>more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than </a:t>
            </a:r>
            <a:r>
              <a:rPr sz="1350" spc="10" dirty="0">
                <a:latin typeface="Calibri"/>
                <a:cs typeface="Calibri"/>
              </a:rPr>
              <a:t>two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days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then also</a:t>
            </a:r>
            <a:r>
              <a:rPr sz="1350" spc="10" dirty="0">
                <a:latin typeface="Calibri"/>
                <a:cs typeface="Calibri"/>
              </a:rPr>
              <a:t> a </a:t>
            </a:r>
            <a:r>
              <a:rPr sz="1350" spc="5" dirty="0">
                <a:latin typeface="Calibri"/>
                <a:cs typeface="Calibri"/>
              </a:rPr>
              <a:t>clearance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alert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generated.</a:t>
            </a:r>
            <a:r>
              <a:rPr sz="1350" spc="5" dirty="0">
                <a:latin typeface="Calibri"/>
                <a:cs typeface="Calibri"/>
              </a:rPr>
              <a:t> An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android</a:t>
            </a:r>
            <a:r>
              <a:rPr sz="1350" spc="10" dirty="0">
                <a:latin typeface="Calibri"/>
                <a:cs typeface="Calibri"/>
              </a:rPr>
              <a:t> app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developed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send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alerts from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microcontroller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used 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management. The </a:t>
            </a:r>
            <a:r>
              <a:rPr sz="1350" dirty="0">
                <a:latin typeface="Calibri"/>
                <a:cs typeface="Calibri"/>
              </a:rPr>
              <a:t>whole </a:t>
            </a:r>
            <a:r>
              <a:rPr sz="1350" spc="5" dirty="0">
                <a:latin typeface="Calibri"/>
                <a:cs typeface="Calibri"/>
              </a:rPr>
              <a:t>procedure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reducing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human </a:t>
            </a:r>
            <a:r>
              <a:rPr sz="1350" dirty="0">
                <a:latin typeface="Calibri"/>
                <a:cs typeface="Calibri"/>
              </a:rPr>
              <a:t>labor </a:t>
            </a:r>
            <a:r>
              <a:rPr sz="1350" spc="5" dirty="0">
                <a:latin typeface="Calibri"/>
                <a:cs typeface="Calibri"/>
              </a:rPr>
              <a:t>of monitoring. The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total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connected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</a:t>
            </a:r>
            <a:r>
              <a:rPr sz="1350" spc="25" dirty="0">
                <a:latin typeface="Calibri"/>
                <a:cs typeface="Calibri"/>
              </a:rPr>
              <a:t> WIFI.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25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6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10:-</a:t>
            </a:r>
            <a:r>
              <a:rPr sz="1350" b="1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Implementation</a:t>
            </a:r>
            <a:r>
              <a:rPr sz="1350" b="1" spc="9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of</a:t>
            </a:r>
            <a:r>
              <a:rPr sz="1350" b="1" spc="4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an</a:t>
            </a:r>
            <a:r>
              <a:rPr sz="1350" b="1" spc="3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smart</a:t>
            </a:r>
            <a:r>
              <a:rPr sz="1350" b="1" spc="6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waste</a:t>
            </a:r>
            <a:r>
              <a:rPr sz="1350" b="1" spc="85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managementsystem</a:t>
            </a:r>
            <a:r>
              <a:rPr sz="1350" b="1" spc="13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using</a:t>
            </a:r>
            <a:r>
              <a:rPr sz="1350" b="1" spc="6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IoT</a:t>
            </a:r>
            <a:endParaRPr sz="1350">
              <a:latin typeface="Calibri"/>
              <a:cs typeface="Calibri"/>
            </a:endParaRPr>
          </a:p>
          <a:p>
            <a:pPr marL="469900" marR="13970" algn="just">
              <a:lnSpc>
                <a:spcPts val="2700"/>
              </a:lnSpc>
              <a:spcBef>
                <a:spcPts val="210"/>
              </a:spcBef>
            </a:pPr>
            <a:r>
              <a:rPr sz="1350" spc="10" dirty="0">
                <a:latin typeface="Calibri"/>
                <a:cs typeface="Calibri"/>
              </a:rPr>
              <a:t>BY:P </a:t>
            </a:r>
            <a:r>
              <a:rPr sz="1350" spc="5" dirty="0">
                <a:latin typeface="Calibri"/>
                <a:cs typeface="Calibri"/>
              </a:rPr>
              <a:t>Haribabu ; Sankit </a:t>
            </a:r>
            <a:r>
              <a:rPr sz="1350" spc="15" dirty="0">
                <a:latin typeface="Calibri"/>
                <a:cs typeface="Calibri"/>
              </a:rPr>
              <a:t>R </a:t>
            </a:r>
            <a:r>
              <a:rPr sz="1350" spc="10" dirty="0">
                <a:latin typeface="Calibri"/>
                <a:cs typeface="Calibri"/>
              </a:rPr>
              <a:t>Kassa </a:t>
            </a:r>
            <a:r>
              <a:rPr sz="1350" spc="5" dirty="0">
                <a:latin typeface="Calibri"/>
                <a:cs typeface="Calibri"/>
              </a:rPr>
              <a:t>; J </a:t>
            </a:r>
            <a:r>
              <a:rPr sz="1350" spc="15" dirty="0">
                <a:latin typeface="Calibri"/>
                <a:cs typeface="Calibri"/>
              </a:rPr>
              <a:t>Nagaraju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5" dirty="0">
                <a:latin typeface="Calibri"/>
                <a:cs typeface="Calibri"/>
              </a:rPr>
              <a:t>R </a:t>
            </a:r>
            <a:r>
              <a:rPr sz="1350" spc="10" dirty="0">
                <a:latin typeface="Calibri"/>
                <a:cs typeface="Calibri"/>
              </a:rPr>
              <a:t>Karthik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5" dirty="0">
                <a:latin typeface="Calibri"/>
                <a:cs typeface="Calibri"/>
              </a:rPr>
              <a:t>N </a:t>
            </a:r>
            <a:r>
              <a:rPr sz="1350" spc="5" dirty="0">
                <a:latin typeface="Calibri"/>
                <a:cs typeface="Calibri"/>
              </a:rPr>
              <a:t>Shirisha ; </a:t>
            </a:r>
            <a:r>
              <a:rPr sz="1350" spc="25" dirty="0">
                <a:latin typeface="Calibri"/>
                <a:cs typeface="Calibri"/>
              </a:rPr>
              <a:t>M </a:t>
            </a:r>
            <a:r>
              <a:rPr sz="1350" spc="-5" dirty="0">
                <a:latin typeface="Calibri"/>
                <a:cs typeface="Calibri"/>
              </a:rPr>
              <a:t>Anila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Waste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collection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services,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today, </a:t>
            </a:r>
            <a:r>
              <a:rPr sz="1350" spc="10" dirty="0">
                <a:latin typeface="Calibri"/>
                <a:cs typeface="Calibri"/>
              </a:rPr>
              <a:t>are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exhausted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unable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bear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burden</a:t>
            </a:r>
            <a:endParaRPr sz="1350">
              <a:latin typeface="Calibri"/>
              <a:cs typeface="Calibri"/>
            </a:endParaRPr>
          </a:p>
          <a:p>
            <a:pPr marL="12700" algn="just">
              <a:lnSpc>
                <a:spcPts val="1595"/>
              </a:lnSpc>
            </a:pP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rising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cities.</a:t>
            </a:r>
            <a:r>
              <a:rPr sz="1350" spc="1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biggest</a:t>
            </a:r>
            <a:r>
              <a:rPr sz="1350" spc="1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ongoing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challenges,</a:t>
            </a:r>
            <a:r>
              <a:rPr sz="1350" spc="1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being</a:t>
            </a:r>
            <a:r>
              <a:rPr sz="1350" spc="1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faced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developing</a:t>
            </a:r>
            <a:endParaRPr sz="1350">
              <a:latin typeface="Calibri"/>
              <a:cs typeface="Calibri"/>
            </a:endParaRPr>
          </a:p>
          <a:p>
            <a:pPr marL="12700" marR="5715" algn="just">
              <a:lnSpc>
                <a:spcPct val="113399"/>
              </a:lnSpc>
              <a:spcBef>
                <a:spcPts val="25"/>
              </a:spcBef>
            </a:pPr>
            <a:r>
              <a:rPr sz="1350" dirty="0">
                <a:latin typeface="Calibri"/>
                <a:cs typeface="Calibri"/>
              </a:rPr>
              <a:t>economies, where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large </a:t>
            </a:r>
            <a:r>
              <a:rPr sz="1350" dirty="0">
                <a:latin typeface="Calibri"/>
                <a:cs typeface="Calibri"/>
              </a:rPr>
              <a:t>variety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goods </a:t>
            </a:r>
            <a:r>
              <a:rPr sz="1350" spc="5" dirty="0">
                <a:latin typeface="Calibri"/>
                <a:cs typeface="Calibri"/>
              </a:rPr>
              <a:t>ranging from </a:t>
            </a:r>
            <a:r>
              <a:rPr sz="1350" spc="15" dirty="0">
                <a:latin typeface="Calibri"/>
                <a:cs typeface="Calibri"/>
              </a:rPr>
              <a:t>cars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metal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hardware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end </a:t>
            </a:r>
            <a:r>
              <a:rPr sz="1350" spc="10" dirty="0">
                <a:latin typeface="Calibri"/>
                <a:cs typeface="Calibri"/>
              </a:rPr>
              <a:t>up </a:t>
            </a:r>
            <a:r>
              <a:rPr sz="1350" dirty="0">
                <a:latin typeface="Calibri"/>
                <a:cs typeface="Calibri"/>
              </a:rPr>
              <a:t>in inadequately</a:t>
            </a:r>
            <a:r>
              <a:rPr sz="1350" spc="5" dirty="0">
                <a:latin typeface="Calibri"/>
                <a:cs typeface="Calibri"/>
              </a:rPr>
              <a:t> managed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5" dirty="0">
                <a:latin typeface="Calibri"/>
                <a:cs typeface="Calibri"/>
              </a:rPr>
              <a:t>uncontrolled  </a:t>
            </a:r>
            <a:r>
              <a:rPr sz="1350" dirty="0">
                <a:latin typeface="Calibri"/>
                <a:cs typeface="Calibri"/>
              </a:rPr>
              <a:t>dumpsites,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spreading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diseases 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5" dirty="0">
                <a:latin typeface="Calibri"/>
                <a:cs typeface="Calibri"/>
              </a:rPr>
              <a:t>increasing </a:t>
            </a:r>
            <a:r>
              <a:rPr sz="1350" dirty="0">
                <a:latin typeface="Calibri"/>
                <a:cs typeface="Calibri"/>
              </a:rPr>
              <a:t>pollution. </a:t>
            </a:r>
            <a:r>
              <a:rPr sz="1350" spc="-5" dirty="0">
                <a:latin typeface="Calibri"/>
                <a:cs typeface="Calibri"/>
              </a:rPr>
              <a:t>However,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most of these plans have </a:t>
            </a:r>
            <a:r>
              <a:rPr sz="1350" spc="-5" dirty="0">
                <a:latin typeface="Calibri"/>
                <a:cs typeface="Calibri"/>
              </a:rPr>
              <a:t>been </a:t>
            </a:r>
            <a:r>
              <a:rPr sz="1350" spc="5" dirty="0">
                <a:latin typeface="Calibri"/>
                <a:cs typeface="Calibri"/>
              </a:rPr>
              <a:t>able </a:t>
            </a:r>
            <a:r>
              <a:rPr sz="1350" spc="20" dirty="0">
                <a:latin typeface="Calibri"/>
                <a:cs typeface="Calibri"/>
              </a:rPr>
              <a:t>to manage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 once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has </a:t>
            </a:r>
            <a:r>
              <a:rPr sz="1350" dirty="0">
                <a:latin typeface="Calibri"/>
                <a:cs typeface="Calibri"/>
              </a:rPr>
              <a:t>already </a:t>
            </a:r>
            <a:r>
              <a:rPr sz="1350" spc="-5" dirty="0">
                <a:latin typeface="Calibri"/>
                <a:cs typeface="Calibri"/>
              </a:rPr>
              <a:t>been </a:t>
            </a:r>
            <a:r>
              <a:rPr sz="1350" spc="5" dirty="0">
                <a:latin typeface="Calibri"/>
                <a:cs typeface="Calibri"/>
              </a:rPr>
              <a:t>created. </a:t>
            </a:r>
            <a:r>
              <a:rPr sz="1350" spc="15" dirty="0">
                <a:latin typeface="Calibri"/>
                <a:cs typeface="Calibri"/>
              </a:rPr>
              <a:t>We, </a:t>
            </a:r>
            <a:r>
              <a:rPr sz="1350" dirty="0">
                <a:latin typeface="Calibri"/>
                <a:cs typeface="Calibri"/>
              </a:rPr>
              <a:t>therefore, </a:t>
            </a:r>
            <a:r>
              <a:rPr sz="1350" spc="5" dirty="0">
                <a:latin typeface="Calibri"/>
                <a:cs typeface="Calibri"/>
              </a:rPr>
              <a:t>propose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spc="10" dirty="0">
                <a:latin typeface="Calibri"/>
                <a:cs typeface="Calibri"/>
              </a:rPr>
              <a:t>through a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mobile </a:t>
            </a:r>
            <a:r>
              <a:rPr sz="1350" spc="5" dirty="0">
                <a:latin typeface="Calibri"/>
                <a:cs typeface="Calibri"/>
              </a:rPr>
              <a:t>application associated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0" dirty="0">
                <a:latin typeface="Calibri"/>
                <a:cs typeface="Calibri"/>
              </a:rPr>
              <a:t>a Smart Trash Bin.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main </a:t>
            </a:r>
            <a:r>
              <a:rPr sz="1350" spc="5" dirty="0">
                <a:latin typeface="Calibri"/>
                <a:cs typeface="Calibri"/>
              </a:rPr>
              <a:t>aim of this </a:t>
            </a:r>
            <a:r>
              <a:rPr sz="1350" spc="10" dirty="0">
                <a:latin typeface="Calibri"/>
                <a:cs typeface="Calibri"/>
              </a:rPr>
              <a:t>application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reduce </a:t>
            </a:r>
            <a:r>
              <a:rPr sz="1350" spc="10" dirty="0">
                <a:latin typeface="Calibri"/>
                <a:cs typeface="Calibri"/>
              </a:rPr>
              <a:t>human </a:t>
            </a:r>
            <a:r>
              <a:rPr sz="1350" spc="5" dirty="0">
                <a:latin typeface="Calibri"/>
                <a:cs typeface="Calibri"/>
              </a:rPr>
              <a:t>resources 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efforts along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enhancements  of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smart </a:t>
            </a:r>
            <a:r>
              <a:rPr sz="1350" spc="10" dirty="0">
                <a:latin typeface="Calibri"/>
                <a:cs typeface="Calibri"/>
              </a:rPr>
              <a:t> city </a:t>
            </a:r>
            <a:r>
              <a:rPr sz="1350" spc="-5" dirty="0">
                <a:latin typeface="Calibri"/>
                <a:cs typeface="Calibri"/>
              </a:rPr>
              <a:t>vision. </a:t>
            </a:r>
            <a:r>
              <a:rPr sz="1350" dirty="0">
                <a:latin typeface="Calibri"/>
                <a:cs typeface="Calibri"/>
              </a:rPr>
              <a:t>At </a:t>
            </a:r>
            <a:r>
              <a:rPr sz="1350" spc="5" dirty="0">
                <a:latin typeface="Calibri"/>
                <a:cs typeface="Calibri"/>
              </a:rPr>
              <a:t>regular </a:t>
            </a:r>
            <a:r>
              <a:rPr sz="1350" dirty="0">
                <a:latin typeface="Calibri"/>
                <a:cs typeface="Calibri"/>
              </a:rPr>
              <a:t>intervals </a:t>
            </a:r>
            <a:r>
              <a:rPr sz="1350" spc="5" dirty="0">
                <a:latin typeface="Calibri"/>
                <a:cs typeface="Calibri"/>
              </a:rPr>
              <a:t>dustbin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5" dirty="0">
                <a:latin typeface="Calibri"/>
                <a:cs typeface="Calibri"/>
              </a:rPr>
              <a:t>squashed. </a:t>
            </a:r>
            <a:r>
              <a:rPr sz="1350" spc="10" dirty="0">
                <a:latin typeface="Calibri"/>
                <a:cs typeface="Calibri"/>
              </a:rPr>
              <a:t>Once </a:t>
            </a:r>
            <a:r>
              <a:rPr sz="1350" spc="5" dirty="0">
                <a:latin typeface="Calibri"/>
                <a:cs typeface="Calibri"/>
              </a:rPr>
              <a:t>these smart bins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implemented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on a </a:t>
            </a:r>
            <a:r>
              <a:rPr sz="1350" spc="5" dirty="0">
                <a:latin typeface="Calibri"/>
                <a:cs typeface="Calibri"/>
              </a:rPr>
              <a:t>large </a:t>
            </a:r>
            <a:r>
              <a:rPr sz="1350" dirty="0">
                <a:latin typeface="Calibri"/>
                <a:cs typeface="Calibri"/>
              </a:rPr>
              <a:t>scale,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dirty="0">
                <a:latin typeface="Calibri"/>
                <a:cs typeface="Calibri"/>
              </a:rPr>
              <a:t>replacing </a:t>
            </a:r>
            <a:r>
              <a:rPr sz="1350" spc="5" dirty="0">
                <a:latin typeface="Calibri"/>
                <a:cs typeface="Calibri"/>
              </a:rPr>
              <a:t>our traditional bins </a:t>
            </a:r>
            <a:r>
              <a:rPr sz="1350" dirty="0">
                <a:latin typeface="Calibri"/>
                <a:cs typeface="Calibri"/>
              </a:rPr>
              <a:t>present </a:t>
            </a:r>
            <a:r>
              <a:rPr sz="1350" spc="5" dirty="0">
                <a:latin typeface="Calibri"/>
                <a:cs typeface="Calibri"/>
              </a:rPr>
              <a:t>today,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15" dirty="0">
                <a:latin typeface="Calibri"/>
                <a:cs typeface="Calibri"/>
              </a:rPr>
              <a:t> can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5" dirty="0">
                <a:latin typeface="Calibri"/>
                <a:cs typeface="Calibri"/>
              </a:rPr>
              <a:t>managed </a:t>
            </a:r>
            <a:r>
              <a:rPr sz="1350" dirty="0">
                <a:latin typeface="Calibri"/>
                <a:cs typeface="Calibri"/>
              </a:rPr>
              <a:t>efficiently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avoids </a:t>
            </a:r>
            <a:r>
              <a:rPr sz="1350" spc="5" dirty="0">
                <a:latin typeface="Calibri"/>
                <a:cs typeface="Calibri"/>
              </a:rPr>
              <a:t>unnecessary </a:t>
            </a:r>
            <a:r>
              <a:rPr sz="1350" dirty="0">
                <a:latin typeface="Calibri"/>
                <a:cs typeface="Calibri"/>
              </a:rPr>
              <a:t>lumping </a:t>
            </a:r>
            <a:r>
              <a:rPr sz="1350" spc="5" dirty="0">
                <a:latin typeface="Calibri"/>
                <a:cs typeface="Calibri"/>
              </a:rPr>
              <a:t>of wastes </a:t>
            </a:r>
            <a:r>
              <a:rPr sz="1350" spc="10" dirty="0">
                <a:latin typeface="Calibri"/>
                <a:cs typeface="Calibri"/>
              </a:rPr>
              <a:t>on roadside.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Breeding of insects </a:t>
            </a:r>
            <a:r>
              <a:rPr sz="1350" spc="2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mosquitoes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10" dirty="0">
                <a:latin typeface="Calibri"/>
                <a:cs typeface="Calibri"/>
              </a:rPr>
              <a:t>create </a:t>
            </a:r>
            <a:r>
              <a:rPr sz="1350" spc="5" dirty="0">
                <a:latin typeface="Calibri"/>
                <a:cs typeface="Calibri"/>
              </a:rPr>
              <a:t>nuisance </a:t>
            </a:r>
            <a:r>
              <a:rPr sz="1350" spc="10" dirty="0">
                <a:latin typeface="Calibri"/>
                <a:cs typeface="Calibri"/>
              </a:rPr>
              <a:t>around </a:t>
            </a:r>
            <a:r>
              <a:rPr sz="1350" spc="5" dirty="0">
                <a:latin typeface="Calibri"/>
                <a:cs typeface="Calibri"/>
              </a:rPr>
              <a:t>promoting </a:t>
            </a:r>
            <a:r>
              <a:rPr sz="1350" spc="15" dirty="0">
                <a:latin typeface="Calibri"/>
                <a:cs typeface="Calibri"/>
              </a:rPr>
              <a:t>unclean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environment.</a:t>
            </a:r>
            <a:r>
              <a:rPr sz="1350" spc="2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may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even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cause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dreadful</a:t>
            </a:r>
            <a:r>
              <a:rPr sz="1350" spc="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diseases.</a:t>
            </a:r>
            <a:endParaRPr sz="1350">
              <a:latin typeface="Calibri"/>
              <a:cs typeface="Calibri"/>
            </a:endParaRPr>
          </a:p>
          <a:p>
            <a:pPr marL="12700" marR="15240" indent="457200" algn="just">
              <a:lnSpc>
                <a:spcPct val="111100"/>
              </a:lnSpc>
              <a:spcBef>
                <a:spcPts val="905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6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11:-An</a:t>
            </a:r>
            <a:r>
              <a:rPr sz="1350" b="1" spc="-8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Intelligent</a:t>
            </a:r>
            <a:r>
              <a:rPr sz="1350" b="1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Bin</a:t>
            </a:r>
            <a:r>
              <a:rPr sz="1350" b="1" spc="-8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Management</a:t>
            </a:r>
            <a:r>
              <a:rPr sz="1350" b="1" spc="6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System</a:t>
            </a:r>
            <a:r>
              <a:rPr sz="1350" b="1" spc="-45" dirty="0">
                <a:latin typeface="Calibri"/>
                <a:cs typeface="Calibri"/>
              </a:rPr>
              <a:t> </a:t>
            </a:r>
            <a:r>
              <a:rPr sz="1350" b="1" spc="20" dirty="0">
                <a:latin typeface="Calibri"/>
                <a:cs typeface="Calibri"/>
              </a:rPr>
              <a:t>Design</a:t>
            </a:r>
            <a:r>
              <a:rPr sz="1350" b="1" spc="-9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for</a:t>
            </a:r>
            <a:r>
              <a:rPr sz="1350" b="1" spc="5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Smart</a:t>
            </a:r>
            <a:r>
              <a:rPr sz="1350" b="1" spc="-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City</a:t>
            </a:r>
            <a:r>
              <a:rPr sz="1350" b="1" spc="-5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using </a:t>
            </a:r>
            <a:r>
              <a:rPr sz="1350" b="1" spc="-290" dirty="0">
                <a:latin typeface="Calibri"/>
                <a:cs typeface="Calibri"/>
              </a:rPr>
              <a:t> </a:t>
            </a:r>
            <a:r>
              <a:rPr sz="1350" b="1" spc="25" dirty="0">
                <a:latin typeface="Calibri"/>
                <a:cs typeface="Calibri"/>
              </a:rPr>
              <a:t>GSM</a:t>
            </a:r>
            <a:r>
              <a:rPr sz="1350" b="1" spc="40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Technology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spc="15" dirty="0">
                <a:latin typeface="Calibri"/>
                <a:cs typeface="Calibri"/>
              </a:rPr>
              <a:t>BY: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Bandana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Prasad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Sidhant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Dalmia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Sindhu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Dasari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Namita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Arya</a:t>
            </a:r>
            <a:endParaRPr sz="1350">
              <a:latin typeface="Calibri"/>
              <a:cs typeface="Calibri"/>
            </a:endParaRPr>
          </a:p>
          <a:p>
            <a:pPr marL="12700" marR="9525" indent="457200" algn="just">
              <a:lnSpc>
                <a:spcPct val="113100"/>
              </a:lnSpc>
              <a:spcBef>
                <a:spcPts val="869"/>
              </a:spcBef>
            </a:pP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our </a:t>
            </a:r>
            <a:r>
              <a:rPr sz="1350" dirty="0">
                <a:latin typeface="Calibri"/>
                <a:cs typeface="Calibri"/>
              </a:rPr>
              <a:t>society,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trashcans are </a:t>
            </a:r>
            <a:r>
              <a:rPr sz="1350" spc="5" dirty="0">
                <a:latin typeface="Calibri"/>
                <a:cs typeface="Calibri"/>
              </a:rPr>
              <a:t>placed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dirty="0">
                <a:latin typeface="Calibri"/>
                <a:cs typeface="Calibri"/>
              </a:rPr>
              <a:t>public </a:t>
            </a:r>
            <a:r>
              <a:rPr sz="1350" spc="5" dirty="0">
                <a:latin typeface="Calibri"/>
                <a:cs typeface="Calibri"/>
              </a:rPr>
              <a:t>places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cities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-5" dirty="0">
                <a:latin typeface="Calibri"/>
                <a:cs typeface="Calibri"/>
              </a:rPr>
              <a:t>it is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overflowing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due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tremendous  </a:t>
            </a:r>
            <a:r>
              <a:rPr sz="1350" spc="10" dirty="0">
                <a:latin typeface="Calibri"/>
                <a:cs typeface="Calibri"/>
              </a:rPr>
              <a:t>growth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production </a:t>
            </a:r>
            <a:r>
              <a:rPr sz="1350" spc="-5" dirty="0">
                <a:latin typeface="Calibri"/>
                <a:cs typeface="Calibri"/>
              </a:rPr>
              <a:t>every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day. </a:t>
            </a:r>
            <a:r>
              <a:rPr sz="1350" spc="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leads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spreading</a:t>
            </a:r>
            <a:r>
              <a:rPr sz="1350" spc="18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some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diseases</a:t>
            </a:r>
            <a:r>
              <a:rPr sz="1350" spc="17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endParaRPr sz="1350">
              <a:latin typeface="Calibri"/>
              <a:cs typeface="Calibri"/>
            </a:endParaRPr>
          </a:p>
          <a:p>
            <a:pPr marL="12700" marR="7620" algn="just">
              <a:lnSpc>
                <a:spcPct val="113500"/>
              </a:lnSpc>
              <a:spcBef>
                <a:spcPts val="865"/>
              </a:spcBef>
            </a:pPr>
            <a:r>
              <a:rPr sz="1350" dirty="0">
                <a:latin typeface="Calibri"/>
                <a:cs typeface="Calibri"/>
              </a:rPr>
              <a:t>proliferating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human </a:t>
            </a:r>
            <a:r>
              <a:rPr sz="1350" dirty="0">
                <a:latin typeface="Calibri"/>
                <a:cs typeface="Calibri"/>
              </a:rPr>
              <a:t>ailment,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avoid </a:t>
            </a:r>
            <a:r>
              <a:rPr sz="1350" spc="10" dirty="0">
                <a:latin typeface="Calibri"/>
                <a:cs typeface="Calibri"/>
              </a:rPr>
              <a:t>such </a:t>
            </a:r>
            <a:r>
              <a:rPr sz="1350" spc="5" dirty="0">
                <a:latin typeface="Calibri"/>
                <a:cs typeface="Calibri"/>
              </a:rPr>
              <a:t>situation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have </a:t>
            </a:r>
            <a:r>
              <a:rPr sz="1350" dirty="0">
                <a:latin typeface="Calibri"/>
                <a:cs typeface="Calibri"/>
              </a:rPr>
              <a:t>designed</a:t>
            </a:r>
            <a:r>
              <a:rPr sz="1350" spc="3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“Intelligent </a:t>
            </a:r>
            <a:r>
              <a:rPr sz="1350" spc="10" dirty="0">
                <a:latin typeface="Calibri"/>
                <a:cs typeface="Calibri"/>
              </a:rPr>
              <a:t> Bin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Management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System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10" dirty="0">
                <a:latin typeface="Calibri"/>
                <a:cs typeface="Calibri"/>
              </a:rPr>
              <a:t> Smart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City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using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Mobile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Application”.</a:t>
            </a:r>
            <a:r>
              <a:rPr sz="1350" spc="3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main </a:t>
            </a:r>
            <a:r>
              <a:rPr sz="1350" spc="5" dirty="0">
                <a:latin typeface="Calibri"/>
                <a:cs typeface="Calibri"/>
              </a:rPr>
              <a:t> objective of our paper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monitor</a:t>
            </a:r>
            <a:r>
              <a:rPr sz="1350" spc="10" dirty="0">
                <a:latin typeface="Calibri"/>
                <a:cs typeface="Calibri"/>
              </a:rPr>
              <a:t> and manage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materials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create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awareness </a:t>
            </a:r>
            <a:r>
              <a:rPr sz="1350" spc="5" dirty="0">
                <a:latin typeface="Calibri"/>
                <a:cs typeface="Calibri"/>
              </a:rPr>
              <a:t>about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current system of </a:t>
            </a:r>
            <a:r>
              <a:rPr sz="1350" dirty="0">
                <a:latin typeface="Calibri"/>
                <a:cs typeface="Calibri"/>
              </a:rPr>
              <a:t>management activities. </a:t>
            </a:r>
            <a:r>
              <a:rPr sz="1350" spc="5" dirty="0">
                <a:latin typeface="Calibri"/>
                <a:cs typeface="Calibri"/>
              </a:rPr>
              <a:t>The conventional way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manually</a:t>
            </a:r>
            <a:r>
              <a:rPr sz="1350" spc="5" dirty="0">
                <a:latin typeface="Calibri"/>
                <a:cs typeface="Calibri"/>
              </a:rPr>
              <a:t> monitoring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bins </a:t>
            </a:r>
            <a:r>
              <a:rPr sz="1350" spc="-5" dirty="0">
                <a:latin typeface="Calibri"/>
                <a:cs typeface="Calibri"/>
              </a:rPr>
              <a:t>is extremely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sluggish process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utilizes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more</a:t>
            </a:r>
            <a:r>
              <a:rPr sz="1350" spc="10" dirty="0">
                <a:latin typeface="Calibri"/>
                <a:cs typeface="Calibri"/>
              </a:rPr>
              <a:t> human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efforts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5" dirty="0">
                <a:latin typeface="Calibri"/>
                <a:cs typeface="Calibri"/>
              </a:rPr>
              <a:t>time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easily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avoided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present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technologies.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5" dirty="0">
                <a:latin typeface="Calibri"/>
                <a:cs typeface="Calibri"/>
              </a:rPr>
              <a:t> paper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practically</a:t>
            </a:r>
            <a:r>
              <a:rPr sz="1350" spc="10" dirty="0">
                <a:latin typeface="Calibri"/>
                <a:cs typeface="Calibri"/>
              </a:rPr>
              <a:t> demonstrates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how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internet</a:t>
            </a:r>
            <a:r>
              <a:rPr sz="1350" spc="5" dirty="0">
                <a:latin typeface="Calibri"/>
                <a:cs typeface="Calibri"/>
              </a:rPr>
              <a:t> of</a:t>
            </a:r>
            <a:r>
              <a:rPr sz="1350" spc="10" dirty="0">
                <a:latin typeface="Calibri"/>
                <a:cs typeface="Calibri"/>
              </a:rPr>
              <a:t> things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(IOT) </a:t>
            </a:r>
            <a:r>
              <a:rPr sz="1350" spc="10" dirty="0">
                <a:latin typeface="Calibri"/>
                <a:cs typeface="Calibri"/>
              </a:rPr>
              <a:t> Integration </a:t>
            </a:r>
            <a:r>
              <a:rPr sz="1350" dirty="0">
                <a:latin typeface="Calibri"/>
                <a:cs typeface="Calibri"/>
              </a:rPr>
              <a:t>with </a:t>
            </a:r>
            <a:r>
              <a:rPr sz="1350" spc="15" dirty="0">
                <a:latin typeface="Calibri"/>
                <a:cs typeface="Calibri"/>
              </a:rPr>
              <a:t>data </a:t>
            </a:r>
            <a:r>
              <a:rPr sz="1350" spc="10" dirty="0">
                <a:latin typeface="Calibri"/>
                <a:cs typeface="Calibri"/>
              </a:rPr>
              <a:t>access </a:t>
            </a:r>
            <a:r>
              <a:rPr sz="1350" dirty="0">
                <a:latin typeface="Calibri"/>
                <a:cs typeface="Calibri"/>
              </a:rPr>
              <a:t>networks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electronics </a:t>
            </a:r>
            <a:r>
              <a:rPr sz="1350" dirty="0">
                <a:latin typeface="Calibri"/>
                <a:cs typeface="Calibri"/>
              </a:rPr>
              <a:t>engineering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10" dirty="0">
                <a:latin typeface="Calibri"/>
                <a:cs typeface="Calibri"/>
              </a:rPr>
              <a:t>contribute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enhance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cities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20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systems.</a:t>
            </a:r>
            <a:r>
              <a:rPr sz="1350" spc="13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We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have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presented</a:t>
            </a:r>
            <a:r>
              <a:rPr sz="1350" spc="17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collection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solution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975741"/>
            <a:ext cx="6110605" cy="9184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3970" algn="just">
              <a:lnSpc>
                <a:spcPct val="113100"/>
              </a:lnSpc>
              <a:spcBef>
                <a:spcPts val="120"/>
              </a:spcBef>
            </a:pPr>
            <a:r>
              <a:rPr sz="1350" spc="5" dirty="0">
                <a:latin typeface="Calibri"/>
                <a:cs typeface="Calibri"/>
              </a:rPr>
              <a:t>based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providing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intelligence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trashcans,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5" dirty="0">
                <a:latin typeface="Calibri"/>
                <a:cs typeface="Calibri"/>
              </a:rPr>
              <a:t>using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5" dirty="0">
                <a:latin typeface="Calibri"/>
                <a:cs typeface="Calibri"/>
              </a:rPr>
              <a:t>Internet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things </a:t>
            </a:r>
            <a:r>
              <a:rPr sz="1350" spc="5" dirty="0">
                <a:latin typeface="Calibri"/>
                <a:cs typeface="Calibri"/>
              </a:rPr>
              <a:t>(IOT) </a:t>
            </a:r>
            <a:r>
              <a:rPr sz="1350" spc="10" dirty="0">
                <a:latin typeface="Calibri"/>
                <a:cs typeface="Calibri"/>
              </a:rPr>
              <a:t> prototype </a:t>
            </a:r>
            <a:r>
              <a:rPr sz="1350" dirty="0">
                <a:latin typeface="Calibri"/>
                <a:cs typeface="Calibri"/>
              </a:rPr>
              <a:t>embedded with </a:t>
            </a:r>
            <a:r>
              <a:rPr sz="1350" spc="5" dirty="0">
                <a:latin typeface="Calibri"/>
                <a:cs typeface="Calibri"/>
              </a:rPr>
              <a:t>sensors, which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dirty="0">
                <a:latin typeface="Calibri"/>
                <a:cs typeface="Calibri"/>
              </a:rPr>
              <a:t>read, collect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transmit </a:t>
            </a:r>
            <a:r>
              <a:rPr sz="1350" spc="15" dirty="0">
                <a:latin typeface="Calibri"/>
                <a:cs typeface="Calibri"/>
              </a:rPr>
              <a:t>trash </a:t>
            </a:r>
            <a:r>
              <a:rPr sz="1350" spc="20" dirty="0">
                <a:latin typeface="Calibri"/>
                <a:cs typeface="Calibri"/>
              </a:rPr>
              <a:t>volume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data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over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GSM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network.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19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12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12:-</a:t>
            </a:r>
            <a:r>
              <a:rPr sz="1350" b="1" spc="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Smart</a:t>
            </a:r>
            <a:r>
              <a:rPr sz="1350" b="1" spc="60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Waste</a:t>
            </a:r>
            <a:r>
              <a:rPr sz="1350" b="1" spc="9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Collection</a:t>
            </a:r>
            <a:r>
              <a:rPr sz="1350" b="1" spc="4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Monitoring</a:t>
            </a:r>
            <a:r>
              <a:rPr sz="1350" b="1" spc="18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and</a:t>
            </a:r>
            <a:r>
              <a:rPr sz="1350" b="1" spc="10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Alert</a:t>
            </a:r>
            <a:r>
              <a:rPr sz="1350" b="1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System</a:t>
            </a:r>
            <a:r>
              <a:rPr sz="1350" b="1" spc="75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via</a:t>
            </a:r>
            <a:r>
              <a:rPr sz="1350" b="1" spc="-2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IoT</a:t>
            </a:r>
            <a:endParaRPr sz="1350">
              <a:latin typeface="Calibri"/>
              <a:cs typeface="Calibri"/>
            </a:endParaRPr>
          </a:p>
          <a:p>
            <a:pPr marL="12700" marR="10160" indent="457200" algn="just">
              <a:lnSpc>
                <a:spcPct val="111300"/>
              </a:lnSpc>
              <a:spcBef>
                <a:spcPts val="900"/>
              </a:spcBef>
            </a:pPr>
            <a:r>
              <a:rPr sz="1350" spc="15" dirty="0">
                <a:latin typeface="Calibri"/>
                <a:cs typeface="Calibri"/>
              </a:rPr>
              <a:t>BY: </a:t>
            </a:r>
            <a:r>
              <a:rPr sz="1350" spc="5" dirty="0">
                <a:latin typeface="Calibri"/>
                <a:cs typeface="Calibri"/>
              </a:rPr>
              <a:t>Zainal Hisham Che </a:t>
            </a:r>
            <a:r>
              <a:rPr sz="1350" spc="15" dirty="0">
                <a:latin typeface="Calibri"/>
                <a:cs typeface="Calibri"/>
              </a:rPr>
              <a:t>Soh </a:t>
            </a:r>
            <a:r>
              <a:rPr sz="1350" spc="5" dirty="0">
                <a:latin typeface="Calibri"/>
                <a:cs typeface="Calibri"/>
              </a:rPr>
              <a:t>; </a:t>
            </a:r>
            <a:r>
              <a:rPr sz="1350" spc="10" dirty="0">
                <a:latin typeface="Calibri"/>
                <a:cs typeface="Calibri"/>
              </a:rPr>
              <a:t>Mohamad </a:t>
            </a:r>
            <a:r>
              <a:rPr sz="1350" spc="-5" dirty="0">
                <a:latin typeface="Calibri"/>
                <a:cs typeface="Calibri"/>
              </a:rPr>
              <a:t>Azeer </a:t>
            </a:r>
            <a:r>
              <a:rPr sz="1350" spc="5" dirty="0">
                <a:latin typeface="Calibri"/>
                <a:cs typeface="Calibri"/>
              </a:rPr>
              <a:t>Al-Hami Husa ; </a:t>
            </a:r>
            <a:r>
              <a:rPr sz="1350" spc="10" dirty="0">
                <a:latin typeface="Calibri"/>
                <a:cs typeface="Calibri"/>
              </a:rPr>
              <a:t>Syahrul </a:t>
            </a:r>
            <a:r>
              <a:rPr sz="1350" dirty="0">
                <a:latin typeface="Calibri"/>
                <a:cs typeface="Calibri"/>
              </a:rPr>
              <a:t>Afzal </a:t>
            </a:r>
            <a:r>
              <a:rPr sz="1350" spc="5" dirty="0">
                <a:latin typeface="Calibri"/>
                <a:cs typeface="Calibri"/>
              </a:rPr>
              <a:t>Che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Abdullah</a:t>
            </a:r>
            <a:r>
              <a:rPr sz="1350" spc="1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Mohd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Affandi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Shafie</a:t>
            </a:r>
            <a:endParaRPr sz="135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3700"/>
              </a:lnSpc>
              <a:spcBef>
                <a:spcPts val="860"/>
              </a:spcBef>
            </a:pPr>
            <a:r>
              <a:rPr sz="1350" spc="5" dirty="0">
                <a:latin typeface="Calibri"/>
                <a:cs typeface="Calibri"/>
              </a:rPr>
              <a:t>The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uncollected</a:t>
            </a:r>
            <a:r>
              <a:rPr sz="1350" spc="10" dirty="0">
                <a:latin typeface="Calibri"/>
                <a:cs typeface="Calibri"/>
              </a:rPr>
              <a:t> 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material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when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full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  </a:t>
            </a:r>
            <a:r>
              <a:rPr sz="1350" spc="15" dirty="0">
                <a:latin typeface="Calibri"/>
                <a:cs typeface="Calibri"/>
              </a:rPr>
              <a:t>common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problem nowadays. </a:t>
            </a:r>
            <a:r>
              <a:rPr sz="1350" spc="5" dirty="0">
                <a:latin typeface="Calibri"/>
                <a:cs typeface="Calibri"/>
              </a:rPr>
              <a:t>Thus,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efficient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management</a:t>
            </a:r>
            <a:r>
              <a:rPr sz="1350" spc="5" dirty="0">
                <a:latin typeface="Calibri"/>
                <a:cs typeface="Calibri"/>
              </a:rPr>
              <a:t> for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material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 essential in ensuring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clean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green </a:t>
            </a:r>
            <a:r>
              <a:rPr sz="1350" spc="10" dirty="0">
                <a:latin typeface="Calibri"/>
                <a:cs typeface="Calibri"/>
              </a:rPr>
              <a:t>surrounding </a:t>
            </a:r>
            <a:r>
              <a:rPr sz="1350" dirty="0">
                <a:latin typeface="Calibri"/>
                <a:cs typeface="Calibri"/>
              </a:rPr>
              <a:t>environment. This </a:t>
            </a:r>
            <a:r>
              <a:rPr sz="1350" spc="5" dirty="0">
                <a:latin typeface="Calibri"/>
                <a:cs typeface="Calibri"/>
              </a:rPr>
              <a:t>paper </a:t>
            </a:r>
            <a:r>
              <a:rPr sz="1350" spc="10" dirty="0">
                <a:latin typeface="Calibri"/>
                <a:cs typeface="Calibri"/>
              </a:rPr>
              <a:t>presents </a:t>
            </a:r>
            <a:r>
              <a:rPr sz="1350" spc="15" dirty="0">
                <a:latin typeface="Calibri"/>
                <a:cs typeface="Calibri"/>
              </a:rPr>
              <a:t> an </a:t>
            </a:r>
            <a:r>
              <a:rPr sz="1350" spc="5" dirty="0">
                <a:latin typeface="Calibri"/>
                <a:cs typeface="Calibri"/>
              </a:rPr>
              <a:t>Internet of Things (IoT) based </a:t>
            </a:r>
            <a:r>
              <a:rPr sz="1350" spc="10" dirty="0">
                <a:latin typeface="Calibri"/>
                <a:cs typeface="Calibri"/>
              </a:rPr>
              <a:t>Smart </a:t>
            </a:r>
            <a:r>
              <a:rPr sz="1350" spc="2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Collection </a:t>
            </a:r>
            <a:r>
              <a:rPr sz="1350" spc="5" dirty="0">
                <a:latin typeface="Calibri"/>
                <a:cs typeface="Calibri"/>
              </a:rPr>
              <a:t>Monitoring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-5" dirty="0">
                <a:latin typeface="Calibri"/>
                <a:cs typeface="Calibri"/>
              </a:rPr>
              <a:t>Alert </a:t>
            </a:r>
            <a:r>
              <a:rPr sz="1350" spc="10" dirty="0">
                <a:latin typeface="Calibri"/>
                <a:cs typeface="Calibri"/>
              </a:rPr>
              <a:t>System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monitor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material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selected</a:t>
            </a:r>
            <a:r>
              <a:rPr sz="1350" spc="5" dirty="0">
                <a:latin typeface="Calibri"/>
                <a:cs typeface="Calibri"/>
              </a:rPr>
              <a:t> site of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collection area. The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spc="-5" dirty="0">
                <a:latin typeface="Calibri"/>
                <a:cs typeface="Calibri"/>
              </a:rPr>
              <a:t>is implemented </a:t>
            </a:r>
            <a:r>
              <a:rPr sz="1350" spc="5" dirty="0">
                <a:latin typeface="Calibri"/>
                <a:cs typeface="Calibri"/>
              </a:rPr>
              <a:t>using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5" dirty="0">
                <a:latin typeface="Calibri"/>
                <a:cs typeface="Calibri"/>
              </a:rPr>
              <a:t>ultrasonic </a:t>
            </a:r>
            <a:r>
              <a:rPr sz="1350" dirty="0">
                <a:latin typeface="Calibri"/>
                <a:cs typeface="Calibri"/>
              </a:rPr>
              <a:t>sensor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connected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Arduino </a:t>
            </a:r>
            <a:r>
              <a:rPr sz="1350" spc="20" dirty="0">
                <a:latin typeface="Calibri"/>
                <a:cs typeface="Calibri"/>
              </a:rPr>
              <a:t>UNO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monitor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bin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-10" dirty="0">
                <a:latin typeface="Calibri"/>
                <a:cs typeface="Calibri"/>
              </a:rPr>
              <a:t>level.</a:t>
            </a:r>
            <a:r>
              <a:rPr sz="1350" spc="28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5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system,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bin </a:t>
            </a:r>
            <a:r>
              <a:rPr sz="1350" spc="5" dirty="0">
                <a:latin typeface="Calibri"/>
                <a:cs typeface="Calibri"/>
              </a:rPr>
              <a:t>depth </a:t>
            </a:r>
            <a:r>
              <a:rPr sz="1350" spc="-10" dirty="0">
                <a:latin typeface="Calibri"/>
                <a:cs typeface="Calibri"/>
              </a:rPr>
              <a:t>level will </a:t>
            </a:r>
            <a:r>
              <a:rPr sz="1350" spc="10" dirty="0">
                <a:latin typeface="Calibri"/>
                <a:cs typeface="Calibri"/>
              </a:rPr>
              <a:t>be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via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Arduino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Ethernet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Shield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an </a:t>
            </a:r>
            <a:r>
              <a:rPr sz="1350" spc="5" dirty="0">
                <a:latin typeface="Calibri"/>
                <a:cs typeface="Calibri"/>
              </a:rPr>
              <a:t>Internet  </a:t>
            </a:r>
            <a:r>
              <a:rPr sz="1350" spc="10" dirty="0">
                <a:latin typeface="Calibri"/>
                <a:cs typeface="Calibri"/>
              </a:rPr>
              <a:t>connection 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Ubidots IoT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Cloud.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Ubidots store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collected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bin </a:t>
            </a:r>
            <a:r>
              <a:rPr sz="1350" spc="-10" dirty="0">
                <a:latin typeface="Calibri"/>
                <a:cs typeface="Calibri"/>
              </a:rPr>
              <a:t>level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data </a:t>
            </a:r>
            <a:r>
              <a:rPr sz="1350" spc="5" dirty="0">
                <a:latin typeface="Calibri"/>
                <a:cs typeface="Calibri"/>
              </a:rPr>
              <a:t>into </a:t>
            </a:r>
            <a:r>
              <a:rPr sz="1350" spc="10" dirty="0">
                <a:latin typeface="Calibri"/>
                <a:cs typeface="Calibri"/>
              </a:rPr>
              <a:t>IoT database 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display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bin </a:t>
            </a:r>
            <a:r>
              <a:rPr sz="1350" spc="5" dirty="0">
                <a:latin typeface="Calibri"/>
                <a:cs typeface="Calibri"/>
              </a:rPr>
              <a:t>depth </a:t>
            </a:r>
            <a:r>
              <a:rPr sz="1350" spc="-10" dirty="0">
                <a:latin typeface="Calibri"/>
                <a:cs typeface="Calibri"/>
              </a:rPr>
              <a:t>level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online </a:t>
            </a:r>
            <a:r>
              <a:rPr sz="1350" spc="10" dirty="0">
                <a:latin typeface="Calibri"/>
                <a:cs typeface="Calibri"/>
              </a:rPr>
              <a:t>dashboard </a:t>
            </a: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realtime visualization.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 Ubidots </a:t>
            </a:r>
            <a:r>
              <a:rPr sz="1350" spc="-5" dirty="0">
                <a:latin typeface="Calibri"/>
                <a:cs typeface="Calibri"/>
              </a:rPr>
              <a:t>Event </a:t>
            </a:r>
            <a:r>
              <a:rPr sz="1350" spc="5" dirty="0">
                <a:latin typeface="Calibri"/>
                <a:cs typeface="Calibri"/>
              </a:rPr>
              <a:t>manager </a:t>
            </a:r>
            <a:r>
              <a:rPr sz="1350" spc="-5" dirty="0">
                <a:latin typeface="Calibri"/>
                <a:cs typeface="Calibri"/>
              </a:rPr>
              <a:t>invoke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notification </a:t>
            </a:r>
            <a:r>
              <a:rPr sz="1350" dirty="0">
                <a:latin typeface="Calibri"/>
                <a:cs typeface="Calibri"/>
              </a:rPr>
              <a:t>alert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collector </a:t>
            </a:r>
            <a:r>
              <a:rPr sz="1350" dirty="0">
                <a:latin typeface="Calibri"/>
                <a:cs typeface="Calibri"/>
              </a:rPr>
              <a:t>mobile </a:t>
            </a:r>
            <a:r>
              <a:rPr sz="1350" spc="20" dirty="0">
                <a:latin typeface="Calibri"/>
                <a:cs typeface="Calibri"/>
              </a:rPr>
              <a:t>phone 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via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SMS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when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bin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nearly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filled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immediate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waste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collection.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Therefore,</a:t>
            </a:r>
            <a:r>
              <a:rPr sz="1350" spc="18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collection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became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more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effective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systematic.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80"/>
              </a:spcBef>
            </a:pPr>
            <a:r>
              <a:rPr sz="1350" b="1" spc="5" dirty="0">
                <a:latin typeface="Calibri"/>
                <a:cs typeface="Calibri"/>
              </a:rPr>
              <a:t>PAPER</a:t>
            </a:r>
            <a:r>
              <a:rPr sz="1350" b="1" spc="24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13:-</a:t>
            </a:r>
            <a:r>
              <a:rPr sz="1350" b="1" spc="180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Automation </a:t>
            </a:r>
            <a:r>
              <a:rPr sz="1350" b="1" spc="2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of</a:t>
            </a:r>
            <a:r>
              <a:rPr sz="1350" b="1" spc="22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Smart</a:t>
            </a:r>
            <a:r>
              <a:rPr sz="1350" b="1" spc="18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waste</a:t>
            </a:r>
            <a:r>
              <a:rPr sz="1350" b="1" spc="26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management</a:t>
            </a:r>
            <a:r>
              <a:rPr sz="1350" b="1" spc="30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using</a:t>
            </a:r>
            <a:r>
              <a:rPr sz="1350" b="1" spc="24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IoT</a:t>
            </a:r>
            <a:r>
              <a:rPr sz="1350" b="1" spc="21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to</a:t>
            </a:r>
            <a:r>
              <a:rPr sz="1350" b="1" spc="15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support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20"/>
              </a:spcBef>
            </a:pPr>
            <a:r>
              <a:rPr sz="1350" b="1" spc="5" dirty="0">
                <a:latin typeface="Calibri"/>
                <a:cs typeface="Calibri"/>
              </a:rPr>
              <a:t>“Swachh</a:t>
            </a:r>
            <a:r>
              <a:rPr sz="1350" b="1" spc="8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Bharat</a:t>
            </a:r>
            <a:r>
              <a:rPr sz="1350" b="1" spc="10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Abhiyan</a:t>
            </a:r>
            <a:endParaRPr sz="135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085"/>
              </a:spcBef>
            </a:pPr>
            <a:r>
              <a:rPr sz="1350" spc="15" dirty="0">
                <a:latin typeface="Calibri"/>
                <a:cs typeface="Calibri"/>
              </a:rPr>
              <a:t>BY: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Bharadwaj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B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M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Kumudha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Gowri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Chandra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;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Chaithra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12700" marR="10160" indent="457200" algn="just">
              <a:lnSpc>
                <a:spcPct val="113599"/>
              </a:lnSpc>
              <a:spcBef>
                <a:spcPts val="860"/>
              </a:spcBef>
            </a:pPr>
            <a:r>
              <a:rPr sz="1350" spc="15" dirty="0">
                <a:latin typeface="Calibri"/>
                <a:cs typeface="Calibri"/>
              </a:rPr>
              <a:t>“Swachh Bharat </a:t>
            </a:r>
            <a:r>
              <a:rPr sz="1350" spc="5" dirty="0">
                <a:latin typeface="Calibri"/>
                <a:cs typeface="Calibri"/>
              </a:rPr>
              <a:t>Abhiyaan”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national </a:t>
            </a:r>
            <a:r>
              <a:rPr sz="1350" spc="10" dirty="0">
                <a:latin typeface="Calibri"/>
                <a:cs typeface="Calibri"/>
              </a:rPr>
              <a:t>campaign </a:t>
            </a:r>
            <a:r>
              <a:rPr sz="1350" dirty="0">
                <a:latin typeface="Calibri"/>
                <a:cs typeface="Calibri"/>
              </a:rPr>
              <a:t>initiated </a:t>
            </a:r>
            <a:r>
              <a:rPr sz="1350" spc="1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the Government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of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India,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which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covers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4,041 </a:t>
            </a:r>
            <a:r>
              <a:rPr sz="1350" dirty="0">
                <a:latin typeface="Calibri"/>
                <a:cs typeface="Calibri"/>
              </a:rPr>
              <a:t>cities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towns,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clean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streets,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roads</a:t>
            </a:r>
            <a:r>
              <a:rPr sz="1350" spc="10" dirty="0">
                <a:latin typeface="Calibri"/>
                <a:cs typeface="Calibri"/>
              </a:rPr>
              <a:t> and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infrastructure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country. </a:t>
            </a:r>
            <a:r>
              <a:rPr sz="1350" spc="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main </a:t>
            </a:r>
            <a:r>
              <a:rPr sz="1350" spc="10" dirty="0">
                <a:latin typeface="Calibri"/>
                <a:cs typeface="Calibri"/>
              </a:rPr>
              <a:t>motto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mission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cover all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rural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urban </a:t>
            </a:r>
            <a:r>
              <a:rPr sz="1350" spc="5" dirty="0">
                <a:latin typeface="Calibri"/>
                <a:cs typeface="Calibri"/>
              </a:rPr>
              <a:t>areas 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country. </a:t>
            </a:r>
            <a:r>
              <a:rPr sz="1350" spc="20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proliferation </a:t>
            </a:r>
            <a:r>
              <a:rPr sz="1350" spc="5" dirty="0">
                <a:latin typeface="Calibri"/>
                <a:cs typeface="Calibri"/>
              </a:rPr>
              <a:t>of Internet of Things (IoT) devices </a:t>
            </a:r>
            <a:r>
              <a:rPr sz="1350" spc="10" dirty="0">
                <a:latin typeface="Calibri"/>
                <a:cs typeface="Calibri"/>
              </a:rPr>
              <a:t> such as Smartphone </a:t>
            </a:r>
            <a:r>
              <a:rPr sz="1350" spc="20" dirty="0">
                <a:latin typeface="Calibri"/>
                <a:cs typeface="Calibri"/>
              </a:rPr>
              <a:t>&amp; </a:t>
            </a:r>
            <a:r>
              <a:rPr sz="1350" spc="5" dirty="0">
                <a:latin typeface="Calibri"/>
                <a:cs typeface="Calibri"/>
              </a:rPr>
              <a:t>sensors, this paper </a:t>
            </a:r>
            <a:r>
              <a:rPr sz="1350" dirty="0">
                <a:latin typeface="Calibri"/>
                <a:cs typeface="Calibri"/>
              </a:rPr>
              <a:t>describes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effective </a:t>
            </a:r>
            <a:r>
              <a:rPr sz="1350" spc="10" dirty="0">
                <a:latin typeface="Calibri"/>
                <a:cs typeface="Calibri"/>
              </a:rPr>
              <a:t>dry and </a:t>
            </a:r>
            <a:r>
              <a:rPr sz="1350" spc="-5" dirty="0">
                <a:latin typeface="Calibri"/>
                <a:cs typeface="Calibri"/>
              </a:rPr>
              <a:t>wet </a:t>
            </a:r>
            <a:r>
              <a:rPr sz="1350" dirty="0">
                <a:latin typeface="Calibri"/>
                <a:cs typeface="Calibri"/>
              </a:rPr>
              <a:t>dirt </a:t>
            </a:r>
            <a:r>
              <a:rPr sz="1350" spc="5" dirty="0">
                <a:latin typeface="Calibri"/>
                <a:cs typeface="Calibri"/>
              </a:rPr>
              <a:t> collection using </a:t>
            </a:r>
            <a:r>
              <a:rPr sz="1350" dirty="0">
                <a:latin typeface="Calibri"/>
                <a:cs typeface="Calibri"/>
              </a:rPr>
              <a:t>Embedded </a:t>
            </a:r>
            <a:r>
              <a:rPr sz="1350" spc="5" dirty="0">
                <a:latin typeface="Calibri"/>
                <a:cs typeface="Calibri"/>
              </a:rPr>
              <a:t>System. The </a:t>
            </a:r>
            <a:r>
              <a:rPr sz="1350" dirty="0">
                <a:latin typeface="Calibri"/>
                <a:cs typeface="Calibri"/>
              </a:rPr>
              <a:t>main </a:t>
            </a:r>
            <a:r>
              <a:rPr sz="1350" spc="10" dirty="0">
                <a:latin typeface="Calibri"/>
                <a:cs typeface="Calibri"/>
              </a:rPr>
              <a:t>motto </a:t>
            </a: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application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collection of </a:t>
            </a:r>
            <a:r>
              <a:rPr sz="1350" spc="10" dirty="0">
                <a:latin typeface="Calibri"/>
                <a:cs typeface="Calibri"/>
              </a:rPr>
              <a:t> dry and </a:t>
            </a:r>
            <a:r>
              <a:rPr sz="1350" spc="-5" dirty="0">
                <a:latin typeface="Calibri"/>
                <a:cs typeface="Calibri"/>
              </a:rPr>
              <a:t>wet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dirty="0">
                <a:latin typeface="Calibri"/>
                <a:cs typeface="Calibri"/>
              </a:rPr>
              <a:t>separately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which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5" dirty="0">
                <a:latin typeface="Calibri"/>
                <a:cs typeface="Calibri"/>
              </a:rPr>
              <a:t>placed </a:t>
            </a:r>
            <a:r>
              <a:rPr sz="1350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a </a:t>
            </a:r>
            <a:r>
              <a:rPr sz="1350" dirty="0">
                <a:latin typeface="Calibri"/>
                <a:cs typeface="Calibri"/>
              </a:rPr>
              <a:t>conveyor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belt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5" dirty="0">
                <a:latin typeface="Calibri"/>
                <a:cs typeface="Calibri"/>
              </a:rPr>
              <a:t>which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dry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collected dust bins </a:t>
            </a:r>
            <a:r>
              <a:rPr sz="1350" spc="10" dirty="0">
                <a:latin typeface="Calibri"/>
                <a:cs typeface="Calibri"/>
              </a:rPr>
              <a:t>are </a:t>
            </a:r>
            <a:r>
              <a:rPr sz="1350" spc="5" dirty="0">
                <a:latin typeface="Calibri"/>
                <a:cs typeface="Calibri"/>
              </a:rPr>
              <a:t>placed </a:t>
            </a:r>
            <a:r>
              <a:rPr sz="1350" spc="-5" dirty="0">
                <a:latin typeface="Calibri"/>
                <a:cs typeface="Calibri"/>
              </a:rPr>
              <a:t>left </a:t>
            </a:r>
            <a:r>
              <a:rPr sz="1350" dirty="0">
                <a:latin typeface="Calibri"/>
                <a:cs typeface="Calibri"/>
              </a:rPr>
              <a:t>side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-5" dirty="0">
                <a:latin typeface="Calibri"/>
                <a:cs typeface="Calibri"/>
              </a:rPr>
              <a:t>wet </a:t>
            </a:r>
            <a:r>
              <a:rPr sz="1350" spc="10" dirty="0">
                <a:latin typeface="Calibri"/>
                <a:cs typeface="Calibri"/>
              </a:rPr>
              <a:t>waste </a:t>
            </a:r>
            <a:r>
              <a:rPr sz="1350" spc="5" dirty="0">
                <a:latin typeface="Calibri"/>
                <a:cs typeface="Calibri"/>
              </a:rPr>
              <a:t>collected bins </a:t>
            </a:r>
            <a:r>
              <a:rPr sz="1350" spc="10" dirty="0">
                <a:latin typeface="Calibri"/>
                <a:cs typeface="Calibri"/>
              </a:rPr>
              <a:t>on </a:t>
            </a:r>
            <a:r>
              <a:rPr sz="1350" spc="5" dirty="0">
                <a:latin typeface="Calibri"/>
                <a:cs typeface="Calibri"/>
              </a:rPr>
              <a:t>right 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side.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get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input</a:t>
            </a:r>
            <a:r>
              <a:rPr sz="1350" spc="10" dirty="0">
                <a:latin typeface="Calibri"/>
                <a:cs typeface="Calibri"/>
              </a:rPr>
              <a:t> through</a:t>
            </a:r>
            <a:r>
              <a:rPr sz="1350" spc="15" dirty="0">
                <a:latin typeface="Calibri"/>
                <a:cs typeface="Calibri"/>
              </a:rPr>
              <a:t> the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collecting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person  </a:t>
            </a:r>
            <a:r>
              <a:rPr sz="1350" spc="10" dirty="0">
                <a:latin typeface="Calibri"/>
                <a:cs typeface="Calibri"/>
              </a:rPr>
              <a:t>through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switches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sends signal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the Micro </a:t>
            </a:r>
            <a:r>
              <a:rPr sz="1350" spc="5" dirty="0">
                <a:latin typeface="Calibri"/>
                <a:cs typeface="Calibri"/>
              </a:rPr>
              <a:t>controller </a:t>
            </a:r>
            <a:r>
              <a:rPr sz="1350" dirty="0">
                <a:latin typeface="Calibri"/>
                <a:cs typeface="Calibri"/>
              </a:rPr>
              <a:t>unit </a:t>
            </a:r>
            <a:r>
              <a:rPr sz="1350" spc="5" dirty="0">
                <a:latin typeface="Calibri"/>
                <a:cs typeface="Calibri"/>
              </a:rPr>
              <a:t>using </a:t>
            </a:r>
            <a:r>
              <a:rPr sz="1350" spc="25" dirty="0">
                <a:latin typeface="Calibri"/>
                <a:cs typeface="Calibri"/>
              </a:rPr>
              <a:t>RF </a:t>
            </a:r>
            <a:r>
              <a:rPr sz="1350" spc="5" dirty="0">
                <a:latin typeface="Calibri"/>
                <a:cs typeface="Calibri"/>
              </a:rPr>
              <a:t>technology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that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makes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H-bridge </a:t>
            </a:r>
            <a:r>
              <a:rPr sz="1350" spc="20" dirty="0">
                <a:latin typeface="Calibri"/>
                <a:cs typeface="Calibri"/>
              </a:rPr>
              <a:t>to </a:t>
            </a:r>
            <a:r>
              <a:rPr sz="1350" spc="15" dirty="0">
                <a:latin typeface="Calibri"/>
                <a:cs typeface="Calibri"/>
              </a:rPr>
              <a:t>rotate </a:t>
            </a:r>
            <a:r>
              <a:rPr sz="1350" dirty="0">
                <a:latin typeface="Calibri"/>
                <a:cs typeface="Calibri"/>
              </a:rPr>
              <a:t>conveyor belt. </a:t>
            </a:r>
            <a:r>
              <a:rPr sz="1350" spc="15" dirty="0">
                <a:latin typeface="Calibri"/>
                <a:cs typeface="Calibri"/>
              </a:rPr>
              <a:t>When the </a:t>
            </a:r>
            <a:r>
              <a:rPr sz="1350" spc="-5" dirty="0">
                <a:latin typeface="Calibri"/>
                <a:cs typeface="Calibri"/>
              </a:rPr>
              <a:t>belt </a:t>
            </a:r>
            <a:r>
              <a:rPr sz="1350" spc="10" dirty="0">
                <a:latin typeface="Calibri"/>
                <a:cs typeface="Calibri"/>
              </a:rPr>
              <a:t>starts rotating </a:t>
            </a:r>
            <a:r>
              <a:rPr sz="1350" spc="15" dirty="0">
                <a:latin typeface="Calibri"/>
                <a:cs typeface="Calibri"/>
              </a:rPr>
              <a:t>clockwise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dust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bin's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lid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automatically</a:t>
            </a:r>
            <a:r>
              <a:rPr sz="1350" spc="1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closed,</a:t>
            </a:r>
            <a:r>
              <a:rPr sz="1350" spc="1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simultaneously</a:t>
            </a:r>
            <a:r>
              <a:rPr sz="1350" spc="2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endParaRPr sz="1350">
              <a:latin typeface="Calibri"/>
              <a:cs typeface="Calibri"/>
            </a:endParaRPr>
          </a:p>
          <a:p>
            <a:pPr marL="12700" marR="8890" algn="just">
              <a:lnSpc>
                <a:spcPct val="114999"/>
              </a:lnSpc>
              <a:spcBef>
                <a:spcPts val="840"/>
              </a:spcBef>
            </a:pPr>
            <a:r>
              <a:rPr sz="1350" spc="5" dirty="0">
                <a:latin typeface="Calibri"/>
                <a:cs typeface="Calibri"/>
              </a:rPr>
              <a:t>dumped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into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underground  </a:t>
            </a:r>
            <a:r>
              <a:rPr sz="1350" spc="10" dirty="0">
                <a:latin typeface="Calibri"/>
                <a:cs typeface="Calibri"/>
              </a:rPr>
              <a:t>garbage </a:t>
            </a:r>
            <a:r>
              <a:rPr sz="1350" spc="5" dirty="0">
                <a:latin typeface="Calibri"/>
                <a:cs typeface="Calibri"/>
              </a:rPr>
              <a:t>container  placed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ground </a:t>
            </a:r>
            <a:r>
              <a:rPr sz="1350" dirty="0">
                <a:latin typeface="Calibri"/>
                <a:cs typeface="Calibri"/>
              </a:rPr>
              <a:t>floor. </a:t>
            </a:r>
            <a:r>
              <a:rPr sz="1350" spc="15" dirty="0">
                <a:latin typeface="Calibri"/>
                <a:cs typeface="Calibri"/>
              </a:rPr>
              <a:t>Here 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IoT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module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dirty="0">
                <a:latin typeface="Calibri"/>
                <a:cs typeface="Calibri"/>
              </a:rPr>
              <a:t> used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to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control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monitor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waste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information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sent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6904</Words>
  <Application>Microsoft Office PowerPoint</Application>
  <PresentationFormat>Custom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 Karthik</dc:creator>
  <cp:lastModifiedBy>CHENNURI VARUN KUMAR</cp:lastModifiedBy>
  <cp:revision>1</cp:revision>
  <dcterms:created xsi:type="dcterms:W3CDTF">2021-05-03T09:07:39Z</dcterms:created>
  <dcterms:modified xsi:type="dcterms:W3CDTF">2021-05-03T09:09:16Z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2021-05-03T00:00:00Z</vt:filetime>
  </property>
</Properties>
</file>