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9" r:id="rId6"/>
    <p:sldId id="270" r:id="rId7"/>
    <p:sldId id="271" r:id="rId8"/>
    <p:sldId id="272" r:id="rId9"/>
    <p:sldId id="258" r:id="rId10"/>
    <p:sldId id="259" r:id="rId11"/>
    <p:sldId id="260" r:id="rId12"/>
    <p:sldId id="261" r:id="rId13"/>
    <p:sldId id="262" r:id="rId14"/>
    <p:sldId id="267" r:id="rId15"/>
    <p:sldId id="266" r:id="rId16"/>
    <p:sldId id="268"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364" autoAdjust="0"/>
    <p:restoredTop sz="94619" autoAdjust="0"/>
  </p:normalViewPr>
  <p:slideViewPr>
    <p:cSldViewPr snapToGrid="0">
      <p:cViewPr varScale="1">
        <p:scale>
          <a:sx n="78" d="100"/>
          <a:sy n="78" d="100"/>
        </p:scale>
        <p:origin x="-222"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5/27/2021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5/27/2021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5/27/2021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pPr/>
              <a:t>5/27/2021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pPr/>
              <a:t>5/27/2021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9308493" TargetMode="External"/><Relationship Id="rId2" Type="http://schemas.openxmlformats.org/officeDocument/2006/relationships/hyperlink" Target="https://ieeexplore.ieee.org/abstract/document/9181366" TargetMode="External"/><Relationship Id="rId1" Type="http://schemas.openxmlformats.org/officeDocument/2006/relationships/slideLayout" Target="../slideLayouts/slideLayout2.xml"/><Relationship Id="rId4" Type="http://schemas.openxmlformats.org/officeDocument/2006/relationships/hyperlink" Target="https://ieeexplore.ieee.org/document/890648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 xmlns:a14="http://schemas.microsoft.com/office/drawing/2010/main" val="0"/>
              </a:ext>
            </a:extLst>
          </a:blip>
          <a:srcRect/>
          <a:stretch/>
        </p:blipFill>
        <p:spPr>
          <a:xfrm>
            <a:off x="0" y="10"/>
            <a:ext cx="12191980" cy="6857990"/>
          </a:xfrm>
          <a:prstGeom prst="rect">
            <a:avLst/>
          </a:prstGeom>
        </p:spPr>
      </p:pic>
      <p:sp>
        <p:nvSpPr>
          <p:cNvPr id="82" name="Rectangle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6033793" y="2115722"/>
            <a:ext cx="4775075" cy="1313278"/>
          </a:xfrm>
        </p:spPr>
        <p:txBody>
          <a:bodyPr>
            <a:normAutofit/>
          </a:bodyPr>
          <a:lstStyle/>
          <a:p>
            <a:r>
              <a:rPr lang="en-US" sz="2400" dirty="0"/>
              <a:t>Object Color and Distance Detection System.</a:t>
            </a:r>
            <a:br>
              <a:rPr lang="en-US" sz="2400" dirty="0"/>
            </a:br>
            <a:r>
              <a:rPr lang="en-US" sz="2400" dirty="0"/>
              <a:t/>
            </a:r>
            <a:br>
              <a:rPr lang="en-US" sz="2400" dirty="0"/>
            </a:br>
            <a:r>
              <a:rPr lang="en-US" sz="1400" b="1" dirty="0"/>
              <a:t>Group 20</a:t>
            </a:r>
            <a:endParaRPr lang="en-US" sz="1400" b="1" dirty="0">
              <a:solidFill>
                <a:schemeClr val="tx1"/>
              </a:solidFill>
            </a:endParaRPr>
          </a:p>
        </p:txBody>
      </p:sp>
      <p:sp>
        <p:nvSpPr>
          <p:cNvPr id="3" name="Subtitle 2">
            <a:extLst>
              <a:ext uri="{FF2B5EF4-FFF2-40B4-BE49-F238E27FC236}">
                <a16:creationId xmlns="" xmlns:a16="http://schemas.microsoft.com/office/drawing/2014/main" id="{C8722DDC-8EEE-4A06-8DFE-B44871EAA2CF}"/>
              </a:ext>
            </a:extLst>
          </p:cNvPr>
          <p:cNvSpPr>
            <a:spLocks noGrp="1"/>
          </p:cNvSpPr>
          <p:nvPr>
            <p:ph type="subTitle" idx="1"/>
          </p:nvPr>
        </p:nvSpPr>
        <p:spPr>
          <a:xfrm>
            <a:off x="6033793" y="3429000"/>
            <a:ext cx="4775075" cy="1313278"/>
          </a:xfrm>
        </p:spPr>
        <p:txBody>
          <a:bodyPr>
            <a:normAutofit fontScale="92500" lnSpcReduction="20000"/>
          </a:bodyPr>
          <a:lstStyle/>
          <a:p>
            <a:pPr algn="l">
              <a:spcAft>
                <a:spcPts val="600"/>
              </a:spcAft>
            </a:pPr>
            <a:r>
              <a:rPr lang="en-US" b="1" dirty="0">
                <a:solidFill>
                  <a:schemeClr val="tx1"/>
                </a:solidFill>
              </a:rPr>
              <a:t>Members:-		Guide Name:-</a:t>
            </a:r>
          </a:p>
          <a:p>
            <a:pPr algn="l">
              <a:spcAft>
                <a:spcPts val="600"/>
              </a:spcAft>
            </a:pPr>
            <a:r>
              <a:rPr lang="en-US" dirty="0">
                <a:solidFill>
                  <a:schemeClr val="tx1"/>
                </a:solidFill>
              </a:rPr>
              <a:t>Nishad Kadam 		Ashwini Phalke</a:t>
            </a:r>
          </a:p>
          <a:p>
            <a:pPr algn="l">
              <a:spcAft>
                <a:spcPts val="600"/>
              </a:spcAft>
            </a:pPr>
            <a:r>
              <a:rPr lang="en-US" dirty="0">
                <a:solidFill>
                  <a:schemeClr val="tx1"/>
                </a:solidFill>
              </a:rPr>
              <a:t>Varun Singh </a:t>
            </a:r>
          </a:p>
          <a:p>
            <a:pPr algn="l">
              <a:spcAft>
                <a:spcPts val="600"/>
              </a:spcAft>
            </a:pPr>
            <a:r>
              <a:rPr lang="en-US" dirty="0">
                <a:solidFill>
                  <a:schemeClr val="tx1"/>
                </a:solidFill>
              </a:rPr>
              <a:t>Shashank Singh </a:t>
            </a:r>
          </a:p>
        </p:txBody>
      </p:sp>
    </p:spTree>
    <p:extLst>
      <p:ext uri="{BB962C8B-B14F-4D97-AF65-F5344CB8AC3E}">
        <p14:creationId xmlns=""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CAF61-8688-4405-9E06-73449E7E3543}"/>
              </a:ext>
            </a:extLst>
          </p:cNvPr>
          <p:cNvSpPr>
            <a:spLocks noGrp="1"/>
          </p:cNvSpPr>
          <p:nvPr>
            <p:ph type="title"/>
          </p:nvPr>
        </p:nvSpPr>
        <p:spPr>
          <a:xfrm>
            <a:off x="1066800" y="642594"/>
            <a:ext cx="10058400" cy="954558"/>
          </a:xfrm>
        </p:spPr>
        <p:txBody>
          <a:bodyPr/>
          <a:lstStyle/>
          <a:p>
            <a:pPr marL="571500" indent="-571500">
              <a:buFont typeface="Wingdings" panose="05000000000000000000" pitchFamily="2" charset="2"/>
              <a:buChar char="v"/>
            </a:pPr>
            <a:r>
              <a:rPr lang="en-US" dirty="0"/>
              <a:t>Object detection</a:t>
            </a:r>
            <a:endParaRPr lang="en-IN" dirty="0"/>
          </a:p>
        </p:txBody>
      </p:sp>
      <p:sp>
        <p:nvSpPr>
          <p:cNvPr id="3" name="Content Placeholder 2">
            <a:extLst>
              <a:ext uri="{FF2B5EF4-FFF2-40B4-BE49-F238E27FC236}">
                <a16:creationId xmlns="" xmlns:a16="http://schemas.microsoft.com/office/drawing/2014/main" id="{4CA18132-8C4B-45B0-8D1A-DF41B38ADA7E}"/>
              </a:ext>
            </a:extLst>
          </p:cNvPr>
          <p:cNvSpPr>
            <a:spLocks noGrp="1"/>
          </p:cNvSpPr>
          <p:nvPr>
            <p:ph idx="1"/>
          </p:nvPr>
        </p:nvSpPr>
        <p:spPr>
          <a:xfrm>
            <a:off x="1066800" y="1926454"/>
            <a:ext cx="10058400" cy="4026290"/>
          </a:xfrm>
        </p:spPr>
        <p:txBody>
          <a:bodyPr>
            <a:noAutofit/>
          </a:bodyPr>
          <a:lstStyle/>
          <a:p>
            <a:r>
              <a:rPr lang="en-US" sz="2800" dirty="0"/>
              <a:t>Object localization is finding what and where a single object exist in an image</a:t>
            </a:r>
          </a:p>
          <a:p>
            <a:r>
              <a:rPr lang="en-US" sz="2800" dirty="0"/>
              <a:t>Object detection is finding what and where multiple objects are in the image </a:t>
            </a:r>
            <a:endParaRPr lang="en-US" sz="2800" dirty="0" smtClean="0"/>
          </a:p>
          <a:p>
            <a:r>
              <a:rPr lang="en-US" sz="2800" dirty="0" smtClean="0"/>
              <a:t>The </a:t>
            </a:r>
            <a:r>
              <a:rPr lang="en-US" sz="2800" dirty="0" err="1" smtClean="0"/>
              <a:t>TensorFlow</a:t>
            </a:r>
            <a:r>
              <a:rPr lang="en-US" sz="2800" dirty="0" smtClean="0"/>
              <a:t> object detection API is the framework for creating a deep learning network that solves object detection problems.</a:t>
            </a:r>
            <a:endParaRPr lang="en-US" sz="2800" dirty="0"/>
          </a:p>
        </p:txBody>
      </p:sp>
    </p:spTree>
    <p:extLst>
      <p:ext uri="{BB962C8B-B14F-4D97-AF65-F5344CB8AC3E}">
        <p14:creationId xmlns="" xmlns:p14="http://schemas.microsoft.com/office/powerpoint/2010/main" val="1633986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02336"/>
            <a:ext cx="10058400" cy="707136"/>
          </a:xfrm>
        </p:spPr>
        <p:txBody>
          <a:bodyPr>
            <a:normAutofit/>
          </a:bodyPr>
          <a:lstStyle/>
          <a:p>
            <a:r>
              <a:rPr smtClean="0"/>
              <a:t>Object detection</a:t>
            </a:r>
            <a:endParaRPr lang="en-US" dirty="0"/>
          </a:p>
        </p:txBody>
      </p:sp>
      <p:sp>
        <p:nvSpPr>
          <p:cNvPr id="3" name="Content Placeholder 2"/>
          <p:cNvSpPr>
            <a:spLocks noGrp="1"/>
          </p:cNvSpPr>
          <p:nvPr>
            <p:ph idx="1"/>
          </p:nvPr>
        </p:nvSpPr>
        <p:spPr>
          <a:xfrm>
            <a:off x="1066800" y="1133856"/>
            <a:ext cx="10058400" cy="5327904"/>
          </a:xfrm>
        </p:spPr>
        <p:txBody>
          <a:bodyPr>
            <a:normAutofit lnSpcReduction="10000"/>
          </a:bodyPr>
          <a:lstStyle/>
          <a:p>
            <a:r>
              <a:rPr lang="en-US" sz="2800" dirty="0" smtClean="0"/>
              <a:t>Steps for achieving object detection :-</a:t>
            </a:r>
          </a:p>
          <a:p>
            <a:pPr fontAlgn="base">
              <a:buNone/>
            </a:pPr>
            <a:r>
              <a:rPr lang="en-US" sz="2800" dirty="0" smtClean="0"/>
              <a:t>      1.Preparing Dataset</a:t>
            </a:r>
          </a:p>
          <a:p>
            <a:pPr fontAlgn="base">
              <a:buNone/>
            </a:pPr>
            <a:r>
              <a:rPr lang="en-US" sz="2800" dirty="0" smtClean="0"/>
              <a:t>      2.Labeling the Dataset</a:t>
            </a:r>
          </a:p>
          <a:p>
            <a:pPr fontAlgn="base">
              <a:buNone/>
            </a:pPr>
            <a:r>
              <a:rPr lang="en-US" sz="2800" dirty="0" smtClean="0"/>
              <a:t>      3.Generating Records for Training</a:t>
            </a:r>
          </a:p>
          <a:p>
            <a:pPr fontAlgn="base">
              <a:buNone/>
            </a:pPr>
            <a:r>
              <a:rPr lang="en-US" sz="2800" dirty="0" smtClean="0"/>
              <a:t>      4.Configuring Training</a:t>
            </a:r>
          </a:p>
          <a:p>
            <a:pPr fontAlgn="base">
              <a:buNone/>
            </a:pPr>
            <a:r>
              <a:rPr lang="en-US" sz="2800" dirty="0" smtClean="0"/>
              <a:t>      5.Training the Model</a:t>
            </a:r>
          </a:p>
          <a:p>
            <a:pPr fontAlgn="base">
              <a:buNone/>
            </a:pPr>
            <a:r>
              <a:rPr lang="en-US" sz="2800" dirty="0" smtClean="0"/>
              <a:t>      6.Using the model</a:t>
            </a:r>
          </a:p>
          <a:p>
            <a:pPr fontAlgn="base"/>
            <a:r>
              <a:rPr lang="en-US" sz="2800" dirty="0" smtClean="0"/>
              <a:t>We will be using single shot detector model for our use-case because It is significantly faster in speed and high-accuracy object detection algorithm.</a:t>
            </a:r>
          </a:p>
          <a:p>
            <a:pPr fontAlgn="base">
              <a:buNone/>
            </a:pPr>
            <a:endParaRPr lang="en-US" sz="2800" dirty="0" smtClean="0"/>
          </a:p>
          <a:p>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259358"/>
          </a:xfrm>
        </p:spPr>
        <p:txBody>
          <a:bodyPr/>
          <a:lstStyle/>
          <a:p>
            <a:r>
              <a:rPr smtClean="0"/>
              <a:t>Colour  Detection</a:t>
            </a:r>
            <a:endParaRPr lang="en-US" dirty="0"/>
          </a:p>
        </p:txBody>
      </p:sp>
      <p:sp>
        <p:nvSpPr>
          <p:cNvPr id="3" name="Content Placeholder 2"/>
          <p:cNvSpPr>
            <a:spLocks noGrp="1"/>
          </p:cNvSpPr>
          <p:nvPr>
            <p:ph idx="1"/>
          </p:nvPr>
        </p:nvSpPr>
        <p:spPr/>
        <p:txBody>
          <a:bodyPr>
            <a:normAutofit/>
          </a:bodyPr>
          <a:lstStyle/>
          <a:p>
            <a:r>
              <a:rPr lang="en-US" sz="2800" dirty="0" err="1" smtClean="0"/>
              <a:t>OpenCV</a:t>
            </a:r>
            <a:r>
              <a:rPr lang="en-US" sz="2800" dirty="0" smtClean="0"/>
              <a:t> (Open Source Computer Vision Library) is a library of programming functions mainly aimed at real-time computer vision.</a:t>
            </a:r>
          </a:p>
          <a:p>
            <a:r>
              <a:rPr lang="en-US" sz="2800" dirty="0" smtClean="0"/>
              <a:t>We will be using </a:t>
            </a:r>
            <a:r>
              <a:rPr lang="en-US" sz="2800" dirty="0" err="1" smtClean="0"/>
              <a:t>opencv</a:t>
            </a:r>
            <a:r>
              <a:rPr lang="en-US" sz="2800" dirty="0" smtClean="0"/>
              <a:t> for the purpose of object </a:t>
            </a:r>
            <a:r>
              <a:rPr lang="en-US" sz="2800" dirty="0" err="1" smtClean="0"/>
              <a:t>colour</a:t>
            </a:r>
            <a:r>
              <a:rPr lang="en-US" sz="2800" dirty="0" smtClean="0"/>
              <a:t> detection as it is a very famous library for the computer vision problems</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Distance Detection</a:t>
            </a:r>
            <a:endParaRPr lang="en-US" dirty="0"/>
          </a:p>
        </p:txBody>
      </p:sp>
      <p:sp>
        <p:nvSpPr>
          <p:cNvPr id="3" name="Content Placeholder 2"/>
          <p:cNvSpPr>
            <a:spLocks noGrp="1"/>
          </p:cNvSpPr>
          <p:nvPr>
            <p:ph idx="1"/>
          </p:nvPr>
        </p:nvSpPr>
        <p:spPr/>
        <p:txBody>
          <a:bodyPr>
            <a:normAutofit/>
          </a:bodyPr>
          <a:lstStyle/>
          <a:p>
            <a:r>
              <a:rPr lang="en-US" sz="2800" dirty="0" smtClean="0"/>
              <a:t>As it is a computer vision problem, python </a:t>
            </a:r>
            <a:r>
              <a:rPr lang="en-US" sz="2800" dirty="0" err="1" smtClean="0"/>
              <a:t>opencv</a:t>
            </a:r>
            <a:r>
              <a:rPr lang="en-US" sz="2800" dirty="0" smtClean="0"/>
              <a:t> library will be used to tackle the problem</a:t>
            </a:r>
          </a:p>
          <a:p>
            <a:r>
              <a:rPr lang="en-US" sz="2800" dirty="0" smtClean="0"/>
              <a:t>Along with </a:t>
            </a:r>
            <a:r>
              <a:rPr lang="en-US" sz="2800" dirty="0" err="1" smtClean="0"/>
              <a:t>opencv</a:t>
            </a:r>
            <a:r>
              <a:rPr lang="en-US" sz="2800" dirty="0" smtClean="0"/>
              <a:t> in order to determine distance from our camera to a known object or the marker we are going to utilize triangle similarity.</a:t>
            </a:r>
          </a:p>
          <a:p>
            <a:r>
              <a:rPr lang="en-US" sz="2800" dirty="0" smtClean="0"/>
              <a:t> The distance thus detected will be present in the voice response given to the user of the system</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DC352-46AA-45F6-A776-3023983A2246}"/>
              </a:ext>
            </a:extLst>
          </p:cNvPr>
          <p:cNvSpPr>
            <a:spLocks noGrp="1"/>
          </p:cNvSpPr>
          <p:nvPr>
            <p:ph type="title"/>
          </p:nvPr>
        </p:nvSpPr>
        <p:spPr>
          <a:xfrm>
            <a:off x="1066800" y="642594"/>
            <a:ext cx="10058400" cy="1070796"/>
          </a:xfrm>
        </p:spPr>
        <p:txBody>
          <a:bodyPr/>
          <a:lstStyle/>
          <a:p>
            <a:pPr marL="571500" indent="-571500">
              <a:buFont typeface="Wingdings" panose="05000000000000000000" pitchFamily="2" charset="2"/>
              <a:buChar char="v"/>
            </a:pPr>
            <a:r>
              <a:rPr lang="en-US" dirty="0"/>
              <a:t>References</a:t>
            </a:r>
            <a:endParaRPr lang="en-IN" dirty="0"/>
          </a:p>
        </p:txBody>
      </p:sp>
      <p:sp>
        <p:nvSpPr>
          <p:cNvPr id="3" name="Content Placeholder 2">
            <a:extLst>
              <a:ext uri="{FF2B5EF4-FFF2-40B4-BE49-F238E27FC236}">
                <a16:creationId xmlns="" xmlns:a16="http://schemas.microsoft.com/office/drawing/2014/main" id="{0E22E679-60B6-4C47-9E8F-350DFD10C271}"/>
              </a:ext>
            </a:extLst>
          </p:cNvPr>
          <p:cNvSpPr>
            <a:spLocks noGrp="1"/>
          </p:cNvSpPr>
          <p:nvPr>
            <p:ph idx="1"/>
          </p:nvPr>
        </p:nvSpPr>
        <p:spPr/>
        <p:txBody>
          <a:bodyPr/>
          <a:lstStyle/>
          <a:p>
            <a:r>
              <a:rPr lang="en-US" sz="2400" dirty="0">
                <a:hlinkClick r:id="rId2"/>
              </a:rPr>
              <a:t>https://ieeexplore.ieee.org/abstract/document/9181366</a:t>
            </a:r>
            <a:endParaRPr lang="en-US" sz="2400" dirty="0"/>
          </a:p>
          <a:p>
            <a:r>
              <a:rPr lang="en-US" sz="2400" dirty="0">
                <a:hlinkClick r:id="rId3"/>
              </a:rPr>
              <a:t>https://ieeexplore.ieee.org/document/9308493</a:t>
            </a:r>
            <a:endParaRPr lang="en-US" sz="2400" dirty="0"/>
          </a:p>
          <a:p>
            <a:r>
              <a:rPr lang="en-US" sz="2400" dirty="0">
                <a:hlinkClick r:id="rId4"/>
              </a:rPr>
              <a:t>https://ieeexplore.ieee.org/document/8906486</a:t>
            </a:r>
            <a:endParaRPr lang="en-US" sz="2400" dirty="0"/>
          </a:p>
          <a:p>
            <a:endParaRPr lang="en-US" dirty="0"/>
          </a:p>
          <a:p>
            <a:endParaRPr lang="en-IN" dirty="0"/>
          </a:p>
        </p:txBody>
      </p:sp>
    </p:spTree>
    <p:extLst>
      <p:ext uri="{BB962C8B-B14F-4D97-AF65-F5344CB8AC3E}">
        <p14:creationId xmlns="" xmlns:p14="http://schemas.microsoft.com/office/powerpoint/2010/main" val="53332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EE903-216E-4D7E-B793-95F8FAB854C3}"/>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 xmlns:p14="http://schemas.microsoft.com/office/powerpoint/2010/main" val="400861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674142"/>
          </a:xfrm>
        </p:spPr>
        <p:txBody>
          <a:bodyPr>
            <a:normAutofit/>
          </a:bodyPr>
          <a:lstStyle/>
          <a:p>
            <a:r>
              <a:rPr smtClean="0"/>
              <a:t>Literature Survey</a:t>
            </a:r>
            <a:endParaRPr lang="en-US" dirty="0"/>
          </a:p>
        </p:txBody>
      </p:sp>
      <p:graphicFrame>
        <p:nvGraphicFramePr>
          <p:cNvPr id="4" name="Content Placeholder 3"/>
          <p:cNvGraphicFramePr>
            <a:graphicFrameLocks noGrp="1"/>
          </p:cNvGraphicFramePr>
          <p:nvPr>
            <p:ph idx="1"/>
          </p:nvPr>
        </p:nvGraphicFramePr>
        <p:xfrm>
          <a:off x="1066800" y="1621537"/>
          <a:ext cx="10058400" cy="4462271"/>
        </p:xfrm>
        <a:graphic>
          <a:graphicData uri="http://schemas.openxmlformats.org/drawingml/2006/table">
            <a:tbl>
              <a:tblPr firstRow="1" bandRow="1">
                <a:tableStyleId>{5C22544A-7EE6-4342-B048-85BDC9FD1C3A}</a:tableStyleId>
              </a:tblPr>
              <a:tblGrid>
                <a:gridCol w="2514600"/>
                <a:gridCol w="2526792"/>
                <a:gridCol w="2502408"/>
                <a:gridCol w="2514600"/>
              </a:tblGrid>
              <a:tr h="1046489">
                <a:tc>
                  <a:txBody>
                    <a:bodyPr/>
                    <a:lstStyle/>
                    <a:p>
                      <a:pPr algn="ctr"/>
                      <a:r>
                        <a:rPr lang="en-US" sz="2400" dirty="0" err="1" smtClean="0"/>
                        <a:t>Sr.No</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lt1"/>
                          </a:solidFill>
                          <a:latin typeface="+mn-lt"/>
                          <a:ea typeface="+mn-ea"/>
                          <a:cs typeface="+mn-cs"/>
                        </a:rPr>
                        <a:t>Paper Title </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lt1"/>
                          </a:solidFill>
                          <a:latin typeface="+mn-lt"/>
                          <a:ea typeface="+mn-ea"/>
                          <a:cs typeface="+mn-cs"/>
                        </a:rPr>
                        <a:t>Work Description</a:t>
                      </a:r>
                      <a:endParaRPr lang="en-US" sz="2400" dirty="0"/>
                    </a:p>
                  </a:txBody>
                  <a:tcPr anchor="ctr"/>
                </a:tc>
                <a:tc>
                  <a:txBody>
                    <a:bodyPr/>
                    <a:lstStyle/>
                    <a:p>
                      <a:pPr algn="ctr"/>
                      <a:r>
                        <a:rPr lang="en-US" sz="2400" dirty="0" smtClean="0"/>
                        <a:t>Limitations</a:t>
                      </a:r>
                      <a:endParaRPr lang="en-US" sz="2400" dirty="0"/>
                    </a:p>
                  </a:txBody>
                  <a:tcPr anchor="ctr"/>
                </a:tc>
              </a:tr>
              <a:tr h="3415782">
                <a:tc>
                  <a:txBody>
                    <a:bodyPr/>
                    <a:lstStyle/>
                    <a:p>
                      <a:pPr algn="ctr"/>
                      <a:r>
                        <a:rPr lang="en-US" sz="2400" dirty="0" smtClean="0"/>
                        <a:t>1.</a:t>
                      </a:r>
                      <a:endParaRPr lang="en-US" sz="2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Smart Glasses Application System for Visually Impaired People Based on Deep Learning</a:t>
                      </a:r>
                      <a:endParaRPr lang="en-US" sz="1800" dirty="0"/>
                    </a:p>
                  </a:txBody>
                  <a:tcPr/>
                </a:tc>
                <a:tc>
                  <a:txBody>
                    <a:bodyPr/>
                    <a:lstStyle/>
                    <a:p>
                      <a:r>
                        <a:rPr lang="en-US" sz="1800" kern="1200" dirty="0" smtClean="0">
                          <a:solidFill>
                            <a:schemeClr val="dk1"/>
                          </a:solidFill>
                          <a:latin typeface="+mn-lt"/>
                          <a:ea typeface="+mn-ea"/>
                          <a:cs typeface="+mn-cs"/>
                        </a:rPr>
                        <a:t>In this study, we propose a smart glasses application system for visually impaired people based on deep learning. The system can use voice response to visually impaired people about the objects in front of them by </a:t>
                      </a:r>
                      <a:endParaRPr lang="en-US" dirty="0"/>
                    </a:p>
                  </a:txBody>
                  <a:tcPr/>
                </a:tc>
                <a:tc>
                  <a:txBody>
                    <a:bodyPr/>
                    <a:lstStyle/>
                    <a:p>
                      <a:r>
                        <a:rPr lang="en-US" dirty="0" smtClean="0"/>
                        <a:t>Here only</a:t>
                      </a:r>
                      <a:r>
                        <a:rPr lang="en-US" baseline="0" dirty="0" smtClean="0"/>
                        <a:t> the object is  being detected</a:t>
                      </a:r>
                    </a:p>
                    <a:p>
                      <a:r>
                        <a:rPr lang="en-US" baseline="0" dirty="0" smtClean="0"/>
                        <a:t>The features of the object like the </a:t>
                      </a:r>
                      <a:r>
                        <a:rPr lang="en-US" baseline="0" dirty="0" err="1" smtClean="0"/>
                        <a:t>colour</a:t>
                      </a:r>
                      <a:r>
                        <a:rPr lang="en-US" baseline="0" dirty="0" smtClean="0"/>
                        <a:t> of the object or the distance of the object are not being detected</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66800" y="451105"/>
          <a:ext cx="10058400" cy="5949696"/>
        </p:xfrm>
        <a:graphic>
          <a:graphicData uri="http://schemas.openxmlformats.org/drawingml/2006/table">
            <a:tbl>
              <a:tblPr firstRow="1" bandRow="1">
                <a:tableStyleId>{5C22544A-7EE6-4342-B048-85BDC9FD1C3A}</a:tableStyleId>
              </a:tblPr>
              <a:tblGrid>
                <a:gridCol w="2514600"/>
                <a:gridCol w="2514600"/>
                <a:gridCol w="2514600"/>
                <a:gridCol w="2514600"/>
              </a:tblGrid>
              <a:tr h="3661351">
                <a:tc>
                  <a:txBody>
                    <a:bodyPr/>
                    <a:lstStyle/>
                    <a:p>
                      <a:endParaRPr lang="en-US" dirty="0"/>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uploading the photos to our backend object detection system through the camera function of smart glasses, and then download the text descriptions of the result and then use the text-to-speech function</a:t>
                      </a:r>
                      <a:endParaRPr lang="en-US" b="0" dirty="0" smtClean="0"/>
                    </a:p>
                    <a:p>
                      <a:endParaRPr lang="en-US" dirty="0"/>
                    </a:p>
                  </a:txBody>
                  <a:tcPr/>
                </a:tc>
                <a:tc>
                  <a:txBody>
                    <a:bodyPr/>
                    <a:lstStyle/>
                    <a:p>
                      <a:endParaRPr lang="en-US"/>
                    </a:p>
                  </a:txBody>
                  <a:tcPr/>
                </a:tc>
              </a:tr>
              <a:tr h="2288345">
                <a:tc>
                  <a:txBody>
                    <a:bodyPr/>
                    <a:lstStyle/>
                    <a:p>
                      <a:pPr algn="ctr"/>
                      <a:r>
                        <a:rPr lang="en-US" dirty="0" smtClean="0"/>
                        <a:t>2.</a:t>
                      </a:r>
                      <a:endParaRPr lang="en-US" dirty="0"/>
                    </a:p>
                  </a:txBody>
                  <a:tcPr anchor="ctr"/>
                </a:tc>
                <a:tc>
                  <a:txBody>
                    <a:bodyPr/>
                    <a:lstStyle/>
                    <a:p>
                      <a:r>
                        <a:rPr lang="en-US" sz="1800" kern="1200" dirty="0" smtClean="0">
                          <a:solidFill>
                            <a:schemeClr val="dk1"/>
                          </a:solidFill>
                          <a:latin typeface="+mn-lt"/>
                          <a:ea typeface="+mn-ea"/>
                          <a:cs typeface="+mn-cs"/>
                        </a:rPr>
                        <a:t>Object Detection and Human Identification using Raspberry Pi</a:t>
                      </a:r>
                      <a:endParaRPr lang="en-US" dirty="0"/>
                    </a:p>
                  </a:txBody>
                  <a:tcPr/>
                </a:tc>
                <a:tc>
                  <a:txBody>
                    <a:bodyPr/>
                    <a:lstStyle/>
                    <a:p>
                      <a:r>
                        <a:rPr lang="en-US" sz="1800" kern="1200" dirty="0" smtClean="0">
                          <a:solidFill>
                            <a:schemeClr val="dk1"/>
                          </a:solidFill>
                          <a:latin typeface="+mn-lt"/>
                          <a:ea typeface="+mn-ea"/>
                          <a:cs typeface="+mn-cs"/>
                        </a:rPr>
                        <a:t>The aim of this paper is to investigate the development of a navigation system for blind and visually impaired people along with human identification. </a:t>
                      </a:r>
                      <a:endParaRPr lang="en-US" dirty="0"/>
                    </a:p>
                  </a:txBody>
                  <a:tcPr/>
                </a:tc>
                <a:tc>
                  <a:txBody>
                    <a:bodyPr/>
                    <a:lstStyle/>
                    <a:p>
                      <a:r>
                        <a:rPr lang="en-US" dirty="0" smtClean="0"/>
                        <a:t>Here</a:t>
                      </a:r>
                      <a:r>
                        <a:rPr lang="en-US" baseline="0" dirty="0" smtClean="0"/>
                        <a:t> the system is focused on human detection . Other objects and their properties are not being detected</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11936" y="487361"/>
          <a:ext cx="10113264" cy="5706175"/>
        </p:xfrm>
        <a:graphic>
          <a:graphicData uri="http://schemas.openxmlformats.org/drawingml/2006/table">
            <a:tbl>
              <a:tblPr firstRow="1" bandRow="1">
                <a:tableStyleId>{5C22544A-7EE6-4342-B048-85BDC9FD1C3A}</a:tableStyleId>
              </a:tblPr>
              <a:tblGrid>
                <a:gridCol w="2528316"/>
                <a:gridCol w="2528316"/>
                <a:gridCol w="2528316"/>
                <a:gridCol w="2528316"/>
              </a:tblGrid>
              <a:tr h="2182244">
                <a:tc>
                  <a:txBody>
                    <a:bodyPr/>
                    <a:lstStyle/>
                    <a:p>
                      <a:pPr algn="ctr"/>
                      <a:r>
                        <a:rPr lang="en-US" b="0" dirty="0" smtClean="0">
                          <a:solidFill>
                            <a:schemeClr val="tx1"/>
                          </a:solidFill>
                        </a:rPr>
                        <a:t>3.</a:t>
                      </a:r>
                      <a:endParaRPr lang="en-US" b="0" dirty="0">
                        <a:solidFill>
                          <a:schemeClr val="tx1"/>
                        </a:solidFill>
                      </a:endParaRPr>
                    </a:p>
                  </a:txBody>
                  <a:tcPr anchor="ctr"/>
                </a:tc>
                <a:tc>
                  <a:txBody>
                    <a:bodyPr/>
                    <a:lstStyle/>
                    <a:p>
                      <a:pPr marL="0" marR="0" indent="0">
                        <a:spcBef>
                          <a:spcPts val="435"/>
                        </a:spcBef>
                        <a:spcAft>
                          <a:spcPts val="0"/>
                        </a:spcAft>
                        <a:tabLst>
                          <a:tab pos="549275" algn="l"/>
                        </a:tabLst>
                      </a:pPr>
                      <a:r>
                        <a:rPr lang="en-US" sz="1800" b="0" kern="0" dirty="0">
                          <a:solidFill>
                            <a:schemeClr val="tx1"/>
                          </a:solidFill>
                          <a:latin typeface="Calibri"/>
                          <a:ea typeface="Times New Roman"/>
                        </a:rPr>
                        <a:t>Object Detection and Count of Objects in Image using Tensor Flow Object Detection API</a:t>
                      </a:r>
                      <a:endParaRPr lang="en-US" sz="1800" b="1" kern="0" dirty="0">
                        <a:solidFill>
                          <a:schemeClr val="tx1"/>
                        </a:solidFill>
                        <a:latin typeface="Calibri"/>
                        <a:ea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This paper mostly focuses on detecting harmful objects like threatening objects.</a:t>
                      </a:r>
                      <a:endParaRPr lang="en-US" b="0" dirty="0">
                        <a:solidFill>
                          <a:schemeClr val="tx1"/>
                        </a:solidFill>
                      </a:endParaRPr>
                    </a:p>
                  </a:txBody>
                  <a:tcPr/>
                </a:tc>
                <a:tc>
                  <a:txBody>
                    <a:bodyPr/>
                    <a:lstStyle/>
                    <a:p>
                      <a:r>
                        <a:rPr lang="en-US" b="0" dirty="0" smtClean="0">
                          <a:solidFill>
                            <a:schemeClr val="tx1"/>
                          </a:solidFill>
                        </a:rPr>
                        <a:t>Here</a:t>
                      </a:r>
                      <a:r>
                        <a:rPr lang="en-US" b="0" baseline="0" dirty="0" smtClean="0">
                          <a:solidFill>
                            <a:schemeClr val="tx1"/>
                          </a:solidFill>
                        </a:rPr>
                        <a:t> only threatening objects are being  detected . Their  attributes like color or distance are not being detected </a:t>
                      </a:r>
                      <a:endParaRPr lang="en-US" b="0" dirty="0">
                        <a:solidFill>
                          <a:schemeClr val="tx1"/>
                        </a:solidFill>
                      </a:endParaRPr>
                    </a:p>
                  </a:txBody>
                  <a:tcPr/>
                </a:tc>
              </a:tr>
              <a:tr h="3523931">
                <a:tc>
                  <a:txBody>
                    <a:bodyPr/>
                    <a:lstStyle/>
                    <a:p>
                      <a:pPr algn="ctr"/>
                      <a:r>
                        <a:rPr lang="en-US" dirty="0" smtClean="0"/>
                        <a:t>4.</a:t>
                      </a:r>
                      <a:endParaRPr lang="en-US" dirty="0"/>
                    </a:p>
                  </a:txBody>
                  <a:tcPr anchor="ctr"/>
                </a:tc>
                <a:tc>
                  <a:txBody>
                    <a:bodyPr/>
                    <a:lstStyle/>
                    <a:p>
                      <a:r>
                        <a:rPr lang="en-US" sz="1800" kern="1200" dirty="0" smtClean="0">
                          <a:solidFill>
                            <a:schemeClr val="dk1"/>
                          </a:solidFill>
                          <a:latin typeface="+mn-lt"/>
                          <a:ea typeface="+mn-ea"/>
                          <a:cs typeface="+mn-cs"/>
                        </a:rPr>
                        <a:t>Moving Object Detection: Review of Recent Research Trends</a:t>
                      </a:r>
                      <a:endParaRPr lang="en-US" dirty="0"/>
                    </a:p>
                  </a:txBody>
                  <a:tcPr/>
                </a:tc>
                <a:tc>
                  <a:txBody>
                    <a:bodyPr/>
                    <a:lstStyle/>
                    <a:p>
                      <a:r>
                        <a:rPr lang="en-US" sz="1800" kern="1200" dirty="0" smtClean="0">
                          <a:solidFill>
                            <a:schemeClr val="dk1"/>
                          </a:solidFill>
                          <a:latin typeface="+mn-lt"/>
                          <a:ea typeface="+mn-ea"/>
                          <a:cs typeface="+mn-cs"/>
                        </a:rPr>
                        <a:t>This paper provides a brief classification of the classical approaches for moving object detection.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During survey it was identified that shadow, illumination variation and dynamic background are the major problems which are worked over since these problems lead to reduction in the accuracy</a:t>
                      </a:r>
                      <a:r>
                        <a:rPr lang="en-US" sz="1800" kern="1200" baseline="0" dirty="0" smtClean="0">
                          <a:solidFill>
                            <a:schemeClr val="dk1"/>
                          </a:solidFill>
                          <a:latin typeface="+mn-lt"/>
                          <a:ea typeface="+mn-ea"/>
                          <a:cs typeface="+mn-cs"/>
                        </a:rPr>
                        <a:t> of </a:t>
                      </a:r>
                      <a:endParaRPr 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11936" y="560388"/>
          <a:ext cx="10241280" cy="5730684"/>
        </p:xfrm>
        <a:graphic>
          <a:graphicData uri="http://schemas.openxmlformats.org/drawingml/2006/table">
            <a:tbl>
              <a:tblPr firstRow="1" bandRow="1">
                <a:tableStyleId>{5C22544A-7EE6-4342-B048-85BDC9FD1C3A}</a:tableStyleId>
              </a:tblPr>
              <a:tblGrid>
                <a:gridCol w="2560320"/>
                <a:gridCol w="2560320"/>
                <a:gridCol w="2560320"/>
                <a:gridCol w="2560320"/>
              </a:tblGrid>
              <a:tr h="2865342">
                <a:tc>
                  <a:txBody>
                    <a:bodyPr/>
                    <a:lstStyle/>
                    <a:p>
                      <a:endParaRPr lang="en-US" dirty="0"/>
                    </a:p>
                  </a:txBody>
                  <a:tcPr/>
                </a:tc>
                <a:tc>
                  <a:txBody>
                    <a:bodyPr/>
                    <a:lstStyle/>
                    <a:p>
                      <a:endParaRPr lang="en-US"/>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successive steps of analysis process i.e., classification and tracking. </a:t>
                      </a:r>
                      <a:endParaRPr lang="en-US" b="0" dirty="0">
                        <a:solidFill>
                          <a:schemeClr val="tx1"/>
                        </a:solidFill>
                      </a:endParaRPr>
                    </a:p>
                  </a:txBody>
                  <a:tcPr/>
                </a:tc>
              </a:tr>
              <a:tr h="2865342">
                <a:tc>
                  <a:txBody>
                    <a:bodyPr/>
                    <a:lstStyle/>
                    <a:p>
                      <a:pPr algn="ctr"/>
                      <a:r>
                        <a:rPr lang="en-US" dirty="0" smtClean="0"/>
                        <a:t>5,</a:t>
                      </a:r>
                      <a:endParaRPr lang="en-US" dirty="0"/>
                    </a:p>
                  </a:txBody>
                  <a:tcPr anchor="ctr"/>
                </a:tc>
                <a:tc>
                  <a:txBody>
                    <a:bodyPr/>
                    <a:lstStyle/>
                    <a:p>
                      <a:pPr marL="0" marR="0" indent="0">
                        <a:spcBef>
                          <a:spcPts val="435"/>
                        </a:spcBef>
                        <a:spcAft>
                          <a:spcPts val="0"/>
                        </a:spcAft>
                        <a:tabLst>
                          <a:tab pos="549275" algn="l"/>
                        </a:tabLst>
                      </a:pPr>
                      <a:r>
                        <a:rPr lang="en-US" sz="1800" b="0" kern="0" dirty="0">
                          <a:latin typeface="Calibri"/>
                          <a:ea typeface="Times New Roman"/>
                        </a:rPr>
                        <a:t>Moving Object Detection and Tracking from Moving Camera</a:t>
                      </a:r>
                      <a:endParaRPr lang="en-US" sz="1800" b="1" kern="0" dirty="0">
                        <a:latin typeface="Calibri"/>
                        <a:ea typeface="Times New Roman"/>
                      </a:endParaRPr>
                    </a:p>
                  </a:txBody>
                  <a:tcPr marL="68580" marR="68580" marT="0" marB="0"/>
                </a:tc>
                <a:tc>
                  <a:txBody>
                    <a:bodyPr/>
                    <a:lstStyle/>
                    <a:p>
                      <a:r>
                        <a:rPr lang="en-US" sz="1800" kern="1200" dirty="0" smtClean="0">
                          <a:solidFill>
                            <a:schemeClr val="dk1"/>
                          </a:solidFill>
                          <a:latin typeface="+mn-lt"/>
                          <a:ea typeface="+mn-ea"/>
                          <a:cs typeface="+mn-cs"/>
                        </a:rPr>
                        <a:t>In this paper, we deal multi moving object detection and tracking under moving camera. Moving objects are detected by </a:t>
                      </a:r>
                      <a:r>
                        <a:rPr lang="en-US" sz="1800" kern="1200" dirty="0" err="1" smtClean="0">
                          <a:solidFill>
                            <a:schemeClr val="dk1"/>
                          </a:solidFill>
                          <a:latin typeface="+mn-lt"/>
                          <a:ea typeface="+mn-ea"/>
                          <a:cs typeface="+mn-cs"/>
                        </a:rPr>
                        <a:t>homography</a:t>
                      </a:r>
                      <a:r>
                        <a:rPr lang="en-US" sz="1800" kern="1200" dirty="0" smtClean="0">
                          <a:solidFill>
                            <a:schemeClr val="dk1"/>
                          </a:solidFill>
                          <a:latin typeface="+mn-lt"/>
                          <a:ea typeface="+mn-ea"/>
                          <a:cs typeface="+mn-cs"/>
                        </a:rPr>
                        <a:t>-based motion detection. </a:t>
                      </a:r>
                      <a:endParaRPr lang="en-US" dirty="0"/>
                    </a:p>
                  </a:txBody>
                  <a:tcPr/>
                </a:tc>
                <a:tc>
                  <a:txBody>
                    <a:bodyPr/>
                    <a:lstStyle/>
                    <a:p>
                      <a:pPr marL="0" marR="0" indent="0">
                        <a:spcBef>
                          <a:spcPts val="435"/>
                        </a:spcBef>
                        <a:spcAft>
                          <a:spcPts val="0"/>
                        </a:spcAft>
                        <a:tabLst>
                          <a:tab pos="549275" algn="l"/>
                        </a:tabLst>
                      </a:pPr>
                      <a:r>
                        <a:rPr lang="en-US" sz="1800" b="0" kern="0" dirty="0">
                          <a:latin typeface="Calibri"/>
                          <a:ea typeface="Times New Roman"/>
                        </a:rPr>
                        <a:t>The key factors of our </a:t>
                      </a:r>
                      <a:r>
                        <a:rPr lang="en-US" sz="1800" b="0" kern="0" dirty="0" smtClean="0">
                          <a:latin typeface="Calibri"/>
                          <a:ea typeface="Times New Roman"/>
                        </a:rPr>
                        <a:t>algorithm </a:t>
                      </a:r>
                      <a:r>
                        <a:rPr lang="en-US" sz="1800" b="0" kern="0" dirty="0">
                          <a:latin typeface="Calibri"/>
                          <a:ea typeface="Times New Roman"/>
                        </a:rPr>
                        <a:t>are: (1) </a:t>
                      </a:r>
                      <a:r>
                        <a:rPr lang="en-US" sz="1800" b="0" kern="0" dirty="0" err="1">
                          <a:latin typeface="Calibri"/>
                          <a:ea typeface="Times New Roman"/>
                        </a:rPr>
                        <a:t>homography</a:t>
                      </a:r>
                      <a:r>
                        <a:rPr lang="en-US" sz="1800" b="0" kern="0" dirty="0">
                          <a:latin typeface="Calibri"/>
                          <a:ea typeface="Times New Roman"/>
                        </a:rPr>
                        <a:t>-based motion </a:t>
                      </a:r>
                      <a:r>
                        <a:rPr lang="en-US" sz="1800" b="0" kern="0" dirty="0" smtClean="0">
                          <a:latin typeface="Calibri"/>
                          <a:ea typeface="Times New Roman"/>
                        </a:rPr>
                        <a:t>detection, </a:t>
                      </a:r>
                      <a:r>
                        <a:rPr lang="en-US" sz="1800" b="0" kern="0" dirty="0">
                          <a:latin typeface="Calibri"/>
                          <a:ea typeface="Times New Roman"/>
                        </a:rPr>
                        <a:t>(2) </a:t>
                      </a:r>
                      <a:r>
                        <a:rPr lang="en-US" sz="1800" b="0" kern="0" dirty="0" smtClean="0">
                          <a:latin typeface="Calibri"/>
                          <a:ea typeface="Times New Roman"/>
                        </a:rPr>
                        <a:t>online-boosting </a:t>
                      </a:r>
                      <a:r>
                        <a:rPr lang="en-US" sz="1800" b="0" kern="0" dirty="0">
                          <a:latin typeface="Calibri"/>
                          <a:ea typeface="Times New Roman"/>
                        </a:rPr>
                        <a:t>tracker, and (3) the integration of tracker and detection.</a:t>
                      </a:r>
                      <a:endParaRPr lang="en-US" sz="1800" b="1" kern="0" dirty="0">
                        <a:latin typeface="Calibri"/>
                        <a:ea typeface="Times New Roman"/>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5DF261-801B-40D3-BD70-52AA2C4C75A9}"/>
              </a:ext>
            </a:extLst>
          </p:cNvPr>
          <p:cNvSpPr>
            <a:spLocks noGrp="1"/>
          </p:cNvSpPr>
          <p:nvPr>
            <p:ph type="title"/>
          </p:nvPr>
        </p:nvSpPr>
        <p:spPr>
          <a:xfrm>
            <a:off x="1066800" y="642594"/>
            <a:ext cx="10058400" cy="1026408"/>
          </a:xfrm>
        </p:spPr>
        <p:txBody>
          <a:bodyPr/>
          <a:lstStyle/>
          <a:p>
            <a:pPr marL="571500" indent="-571500"/>
            <a:r>
              <a:rPr lang="en-US" dirty="0"/>
              <a:t>Introduction</a:t>
            </a:r>
            <a:endParaRPr lang="en-IN" dirty="0"/>
          </a:p>
        </p:txBody>
      </p:sp>
      <p:sp>
        <p:nvSpPr>
          <p:cNvPr id="3" name="Content Placeholder 2">
            <a:extLst>
              <a:ext uri="{FF2B5EF4-FFF2-40B4-BE49-F238E27FC236}">
                <a16:creationId xmlns="" xmlns:a16="http://schemas.microsoft.com/office/drawing/2014/main" id="{24230206-FE57-45D3-A540-C22555105202}"/>
              </a:ext>
            </a:extLst>
          </p:cNvPr>
          <p:cNvSpPr>
            <a:spLocks noGrp="1"/>
          </p:cNvSpPr>
          <p:nvPr>
            <p:ph idx="1"/>
          </p:nvPr>
        </p:nvSpPr>
        <p:spPr>
          <a:xfrm>
            <a:off x="1066800" y="1669002"/>
            <a:ext cx="10058400" cy="4283742"/>
          </a:xfrm>
        </p:spPr>
        <p:txBody>
          <a:bodyPr/>
          <a:lstStyle/>
          <a:p>
            <a:r>
              <a:rPr lang="en-US" sz="2400" dirty="0"/>
              <a:t>Ever thought how is the life of a blind person, their life is full of risk. They can't even walk alone through a busy street or through a park. They shall need some assistance from others.</a:t>
            </a:r>
          </a:p>
          <a:p>
            <a:r>
              <a:rPr lang="en-US" sz="2400" dirty="0"/>
              <a:t>They are also curious about the beauty of the world, they should have will be the excitement to explore the world, and to be aware of what is happening in front of them</a:t>
            </a:r>
          </a:p>
          <a:p>
            <a:r>
              <a:rPr lang="en-US" sz="2400" dirty="0"/>
              <a:t>So how we solve it, we have developed  a pair of smart glasses for the blind. By using it, a person can able to know what is going on in front of him.</a:t>
            </a:r>
          </a:p>
          <a:p>
            <a:endParaRPr lang="en-IN" dirty="0"/>
          </a:p>
        </p:txBody>
      </p:sp>
    </p:spTree>
    <p:extLst>
      <p:ext uri="{BB962C8B-B14F-4D97-AF65-F5344CB8AC3E}">
        <p14:creationId xmlns="" xmlns:p14="http://schemas.microsoft.com/office/powerpoint/2010/main" val="248573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9B0F22-C25B-4D9A-848E-31F11A6AAEAF}"/>
              </a:ext>
            </a:extLst>
          </p:cNvPr>
          <p:cNvSpPr>
            <a:spLocks noGrp="1"/>
          </p:cNvSpPr>
          <p:nvPr>
            <p:ph type="title"/>
          </p:nvPr>
        </p:nvSpPr>
        <p:spPr>
          <a:xfrm>
            <a:off x="1066800" y="642594"/>
            <a:ext cx="10058400" cy="1017530"/>
          </a:xfrm>
        </p:spPr>
        <p:txBody>
          <a:bodyPr/>
          <a:lstStyle/>
          <a:p>
            <a:pPr marL="571500" indent="-571500"/>
            <a:r>
              <a:rPr lang="en-US" dirty="0"/>
              <a:t>Existing System</a:t>
            </a:r>
            <a:endParaRPr lang="en-IN" dirty="0"/>
          </a:p>
        </p:txBody>
      </p:sp>
      <p:sp>
        <p:nvSpPr>
          <p:cNvPr id="3" name="Content Placeholder 2">
            <a:extLst>
              <a:ext uri="{FF2B5EF4-FFF2-40B4-BE49-F238E27FC236}">
                <a16:creationId xmlns="" xmlns:a16="http://schemas.microsoft.com/office/drawing/2014/main" id="{E4A71CC0-AF22-4990-8458-C3E8E1A89F2C}"/>
              </a:ext>
            </a:extLst>
          </p:cNvPr>
          <p:cNvSpPr>
            <a:spLocks noGrp="1"/>
          </p:cNvSpPr>
          <p:nvPr>
            <p:ph idx="1"/>
          </p:nvPr>
        </p:nvSpPr>
        <p:spPr>
          <a:xfrm>
            <a:off x="1066800" y="1748901"/>
            <a:ext cx="10058400" cy="4203843"/>
          </a:xfrm>
        </p:spPr>
        <p:txBody>
          <a:bodyPr/>
          <a:lstStyle/>
          <a:p>
            <a:r>
              <a:rPr lang="en-US" sz="2400" dirty="0"/>
              <a:t>The current system uses  TensorFlow Object Detection </a:t>
            </a:r>
            <a:r>
              <a:rPr lang="en-US" sz="2400" dirty="0" err="1"/>
              <a:t>API,it</a:t>
            </a:r>
            <a:r>
              <a:rPr lang="en-US" sz="2400" dirty="0"/>
              <a:t> is  an open-source framework built on top of TensorFlow that makes it easy to construct, train and deploy object detection models</a:t>
            </a:r>
          </a:p>
          <a:p>
            <a:r>
              <a:rPr lang="en-US" sz="2400" dirty="0"/>
              <a:t>There are already pre-trained models in their </a:t>
            </a:r>
            <a:r>
              <a:rPr lang="en-US" sz="2400" dirty="0" err="1"/>
              <a:t>framework,which</a:t>
            </a:r>
            <a:r>
              <a:rPr lang="en-US" sz="2400" dirty="0"/>
              <a:t> use different architecture and algorithms such as single shot detection, region based convolution neural network </a:t>
            </a:r>
            <a:r>
              <a:rPr lang="en-US" sz="2400" dirty="0" err="1"/>
              <a:t>etc</a:t>
            </a:r>
            <a:r>
              <a:rPr lang="en-US" sz="2400" dirty="0"/>
              <a:t> and thus provide different accuracies.</a:t>
            </a:r>
          </a:p>
          <a:p>
            <a:r>
              <a:rPr lang="en-US" sz="2400" dirty="0"/>
              <a:t>The system then uses voice response (which conveys the name of the object) to the person using it.  </a:t>
            </a:r>
          </a:p>
          <a:p>
            <a:endParaRPr lang="en-US" dirty="0"/>
          </a:p>
          <a:p>
            <a:endParaRPr lang="en-IN" dirty="0"/>
          </a:p>
        </p:txBody>
      </p:sp>
    </p:spTree>
    <p:extLst>
      <p:ext uri="{BB962C8B-B14F-4D97-AF65-F5344CB8AC3E}">
        <p14:creationId xmlns="" xmlns:p14="http://schemas.microsoft.com/office/powerpoint/2010/main" val="263529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386237-19F2-4BF6-A70D-9A35DEE4CC49}"/>
              </a:ext>
            </a:extLst>
          </p:cNvPr>
          <p:cNvSpPr>
            <a:spLocks noGrp="1"/>
          </p:cNvSpPr>
          <p:nvPr>
            <p:ph type="title"/>
          </p:nvPr>
        </p:nvSpPr>
        <p:spPr>
          <a:xfrm>
            <a:off x="1066800" y="642594"/>
            <a:ext cx="10058400" cy="1026408"/>
          </a:xfrm>
        </p:spPr>
        <p:txBody>
          <a:bodyPr/>
          <a:lstStyle/>
          <a:p>
            <a:pPr marL="571500" indent="-571500"/>
            <a:r>
              <a:rPr lang="en-US" dirty="0"/>
              <a:t>Proposed System</a:t>
            </a:r>
            <a:endParaRPr lang="en-IN" dirty="0"/>
          </a:p>
        </p:txBody>
      </p:sp>
      <p:sp>
        <p:nvSpPr>
          <p:cNvPr id="3" name="Content Placeholder 2">
            <a:extLst>
              <a:ext uri="{FF2B5EF4-FFF2-40B4-BE49-F238E27FC236}">
                <a16:creationId xmlns="" xmlns:a16="http://schemas.microsoft.com/office/drawing/2014/main" id="{7C40CEAC-173E-480E-94E3-B6B6B9CBF562}"/>
              </a:ext>
            </a:extLst>
          </p:cNvPr>
          <p:cNvSpPr>
            <a:spLocks noGrp="1"/>
          </p:cNvSpPr>
          <p:nvPr>
            <p:ph idx="1"/>
          </p:nvPr>
        </p:nvSpPr>
        <p:spPr>
          <a:xfrm>
            <a:off x="1066800" y="1784412"/>
            <a:ext cx="10058400" cy="4052923"/>
          </a:xfrm>
        </p:spPr>
        <p:txBody>
          <a:bodyPr/>
          <a:lstStyle/>
          <a:p>
            <a:r>
              <a:rPr lang="en-US" sz="2400" dirty="0"/>
              <a:t>We aim to build smart glasses for physically challenged  people that will allow them to get information about their surroundings independently</a:t>
            </a:r>
          </a:p>
          <a:p>
            <a:r>
              <a:rPr lang="en-US" sz="2400" dirty="0"/>
              <a:t>The proposed system will detect the object which is In front of the person and will give information about it to the user with the help of speaker</a:t>
            </a:r>
          </a:p>
          <a:p>
            <a:r>
              <a:rPr lang="en-US" sz="2400" dirty="0"/>
              <a:t>Various attributes of the objects such as the object name ,object color and object distance will be informed to the user by this system</a:t>
            </a:r>
          </a:p>
          <a:p>
            <a:endParaRPr lang="en-IN" dirty="0"/>
          </a:p>
        </p:txBody>
      </p:sp>
    </p:spTree>
    <p:extLst>
      <p:ext uri="{BB962C8B-B14F-4D97-AF65-F5344CB8AC3E}">
        <p14:creationId xmlns="" xmlns:p14="http://schemas.microsoft.com/office/powerpoint/2010/main" val="9195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C5E9C-2074-4FB2-A30A-DD1372BEFA40}"/>
              </a:ext>
            </a:extLst>
          </p:cNvPr>
          <p:cNvSpPr>
            <a:spLocks noGrp="1"/>
          </p:cNvSpPr>
          <p:nvPr>
            <p:ph type="title"/>
          </p:nvPr>
        </p:nvSpPr>
        <p:spPr>
          <a:xfrm>
            <a:off x="1066800" y="642594"/>
            <a:ext cx="10058400" cy="964264"/>
          </a:xfrm>
        </p:spPr>
        <p:txBody>
          <a:bodyPr/>
          <a:lstStyle/>
          <a:p>
            <a:pPr marL="571500" indent="-571500"/>
            <a:r>
              <a:rPr lang="en-US" dirty="0"/>
              <a:t>Drawback of Existing System</a:t>
            </a:r>
            <a:endParaRPr lang="en-IN" dirty="0"/>
          </a:p>
        </p:txBody>
      </p:sp>
      <p:sp>
        <p:nvSpPr>
          <p:cNvPr id="3" name="Content Placeholder 2">
            <a:extLst>
              <a:ext uri="{FF2B5EF4-FFF2-40B4-BE49-F238E27FC236}">
                <a16:creationId xmlns="" xmlns:a16="http://schemas.microsoft.com/office/drawing/2014/main" id="{35E0B10C-EB6D-4429-972E-A099C8FE13AB}"/>
              </a:ext>
            </a:extLst>
          </p:cNvPr>
          <p:cNvSpPr>
            <a:spLocks noGrp="1"/>
          </p:cNvSpPr>
          <p:nvPr>
            <p:ph idx="1"/>
          </p:nvPr>
        </p:nvSpPr>
        <p:spPr>
          <a:xfrm>
            <a:off x="1066800" y="1855433"/>
            <a:ext cx="10058400" cy="4097311"/>
          </a:xfrm>
        </p:spPr>
        <p:txBody>
          <a:bodyPr>
            <a:normAutofit fontScale="92500"/>
          </a:bodyPr>
          <a:lstStyle/>
          <a:p>
            <a:r>
              <a:rPr lang="en-US" sz="2800" dirty="0"/>
              <a:t>The existing system thus provide only the name of the detected object as a voice response to the person using it</a:t>
            </a:r>
          </a:p>
          <a:p>
            <a:r>
              <a:rPr lang="en-US" sz="2800" dirty="0"/>
              <a:t>Various attributes of the objects such as the color of the object are not conveyed to the user which will help the user in imagining or visualizing  the </a:t>
            </a:r>
            <a:r>
              <a:rPr lang="en-US" sz="2800" dirty="0" smtClean="0"/>
              <a:t>object a lot</a:t>
            </a:r>
          </a:p>
          <a:p>
            <a:r>
              <a:rPr lang="en-US" sz="2800" dirty="0" smtClean="0"/>
              <a:t>Also along with the attributes the existing system dose not provide the information about the location of the object from the user of the system</a:t>
            </a:r>
            <a:endParaRPr lang="en-US" sz="2800" dirty="0"/>
          </a:p>
          <a:p>
            <a:endParaRPr lang="en-IN" dirty="0"/>
          </a:p>
        </p:txBody>
      </p:sp>
    </p:spTree>
    <p:extLst>
      <p:ext uri="{BB962C8B-B14F-4D97-AF65-F5344CB8AC3E}">
        <p14:creationId xmlns="" xmlns:p14="http://schemas.microsoft.com/office/powerpoint/2010/main" val="2794478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{8905268D-1C59-4AD3-850F-1A58F0B69290}tf78438558_win32</Template>
  <TotalTime>89</TotalTime>
  <Words>823</Words>
  <Application>Microsoft Office PowerPoint</Application>
  <PresentationFormat>Custom</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SavonVTI</vt:lpstr>
      <vt:lpstr>Object Color and Distance Detection System.  Group 20</vt:lpstr>
      <vt:lpstr>Literature Survey</vt:lpstr>
      <vt:lpstr>Slide 3</vt:lpstr>
      <vt:lpstr>Slide 4</vt:lpstr>
      <vt:lpstr>Slide 5</vt:lpstr>
      <vt:lpstr>Introduction</vt:lpstr>
      <vt:lpstr>Existing System</vt:lpstr>
      <vt:lpstr>Proposed System</vt:lpstr>
      <vt:lpstr>Drawback of Existing System</vt:lpstr>
      <vt:lpstr>Object detection</vt:lpstr>
      <vt:lpstr>Object detection</vt:lpstr>
      <vt:lpstr>Colour  Detection</vt:lpstr>
      <vt:lpstr>Distance Detection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Color and Distance Detection System.  Group 20</dc:title>
  <dc:creator>Varun Singh</dc:creator>
  <cp:lastModifiedBy>User</cp:lastModifiedBy>
  <cp:revision>10</cp:revision>
  <dcterms:created xsi:type="dcterms:W3CDTF">2021-05-04T08:04:26Z</dcterms:created>
  <dcterms:modified xsi:type="dcterms:W3CDTF">2021-05-27T14:14:12Z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