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7"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85" d="100"/>
          <a:sy n="85"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E7512-8266-4358-B104-810E5D0F1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23002BF-1AFD-4898-B67D-F163B3EA4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E710CDF-C7A1-4E89-AC3B-B0735D113834}"/>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5" name="Footer Placeholder 4">
            <a:extLst>
              <a:ext uri="{FF2B5EF4-FFF2-40B4-BE49-F238E27FC236}">
                <a16:creationId xmlns:a16="http://schemas.microsoft.com/office/drawing/2014/main" xmlns="" id="{E63CBC70-2802-440E-A44A-BECC913A8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0ABFAF-5A7F-4976-B2AB-96DA97C4CA9E}"/>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265987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DE76EA-470D-42F8-BE7B-05AC89355E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52D3CA-6897-4B1E-932E-05A012C16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56F9410-EC17-4C67-A934-A6E764546A17}"/>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5" name="Footer Placeholder 4">
            <a:extLst>
              <a:ext uri="{FF2B5EF4-FFF2-40B4-BE49-F238E27FC236}">
                <a16:creationId xmlns:a16="http://schemas.microsoft.com/office/drawing/2014/main" xmlns="" id="{2A1C49C5-0231-47A8-9B5F-2B913E866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60C621-609C-43A5-A6E0-C14EB895B3DC}"/>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356314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C42F7BA-D5C8-40E3-BAA2-D3C953592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D8A06F-311A-4F3F-8CF6-39CC68A46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4583AF-ACFE-4132-9EAE-D7EAC432FDBC}"/>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5" name="Footer Placeholder 4">
            <a:extLst>
              <a:ext uri="{FF2B5EF4-FFF2-40B4-BE49-F238E27FC236}">
                <a16:creationId xmlns:a16="http://schemas.microsoft.com/office/drawing/2014/main" xmlns="" id="{8C2241A8-79BB-4DCB-841C-5CB2D91D2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BCCFD89-3CD3-42E0-BF80-030374D9723A}"/>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242906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44FE9-EB95-4148-B9B1-3C20F5963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DE5BA82-F21C-4C02-AEC4-70790E2AA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D1CD601-CAD0-4391-9275-6CC81C8EBF97}"/>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5" name="Footer Placeholder 4">
            <a:extLst>
              <a:ext uri="{FF2B5EF4-FFF2-40B4-BE49-F238E27FC236}">
                <a16:creationId xmlns:a16="http://schemas.microsoft.com/office/drawing/2014/main" xmlns="" id="{081905ED-3F6A-436F-A229-59990EAA39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8AEB7EC-BD60-4A2F-B286-10D11755F334}"/>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221589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9376A-7A0A-48FC-A5F2-2BC8DC433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6DBBCAB-BC8B-4A19-A3ED-73C59F4EB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8FB9F05-BBEE-4324-ABBA-3F761E05CE64}"/>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5" name="Footer Placeholder 4">
            <a:extLst>
              <a:ext uri="{FF2B5EF4-FFF2-40B4-BE49-F238E27FC236}">
                <a16:creationId xmlns:a16="http://schemas.microsoft.com/office/drawing/2014/main" xmlns="" id="{C3E2C6A6-506F-4559-A9F2-29F716DD5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118CB2-D473-424B-85F0-59D78E305F5C}"/>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412274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000C4-4BAE-4C9B-AF56-92A63677A7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A2EB32-6FD5-416F-9CDF-44C526A51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63FACB8-C59C-48AF-9AAA-258DD6BB6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421985B-CF7A-4321-9390-0651EA85B6B9}"/>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6" name="Footer Placeholder 5">
            <a:extLst>
              <a:ext uri="{FF2B5EF4-FFF2-40B4-BE49-F238E27FC236}">
                <a16:creationId xmlns:a16="http://schemas.microsoft.com/office/drawing/2014/main" xmlns="" id="{2248FF30-9915-42FB-8489-D565E5A2A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2B66586-4182-4924-8A32-D084C4E5355A}"/>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389551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D5C75-AF50-48A4-B5B7-E6EEB432B9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DC1EF2-73C6-49D4-B824-52EBD7195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61A5C4E-6C31-41CD-B655-36D374ECA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CEC492E-0360-4EC7-A9F7-3A174FE79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A55A51B-F3C2-4FC2-B603-B8BC92AE9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AE8072D-3A23-4D27-A47B-659D4CB79EF3}"/>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8" name="Footer Placeholder 7">
            <a:extLst>
              <a:ext uri="{FF2B5EF4-FFF2-40B4-BE49-F238E27FC236}">
                <a16:creationId xmlns:a16="http://schemas.microsoft.com/office/drawing/2014/main" xmlns="" id="{FD04372B-AE21-40EC-9A5D-EB3C253FEC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E82A3C7-A350-4E45-BC3E-902DF5569C4C}"/>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266265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006C0-C198-441A-9961-137A905932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460EB81-750C-4B9A-87DE-6A55E1FF5016}"/>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4" name="Footer Placeholder 3">
            <a:extLst>
              <a:ext uri="{FF2B5EF4-FFF2-40B4-BE49-F238E27FC236}">
                <a16:creationId xmlns:a16="http://schemas.microsoft.com/office/drawing/2014/main" xmlns="" id="{ED95BB9D-49A7-48CB-B50D-E9D282815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4E7AEC3-5A13-4628-AF44-5F8E9338FBA9}"/>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232163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7C3EBEB-C601-4AA1-B237-62669933845B}"/>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3" name="Footer Placeholder 2">
            <a:extLst>
              <a:ext uri="{FF2B5EF4-FFF2-40B4-BE49-F238E27FC236}">
                <a16:creationId xmlns:a16="http://schemas.microsoft.com/office/drawing/2014/main" xmlns="" id="{53DFEE06-83FE-423E-9CA6-A9045F8A17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BD809CB-6356-4794-A836-C6650735678B}"/>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134255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B778EB-960E-45CA-90CB-9DE01B4F0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C9407AB-91B8-41CE-812D-87667E877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ED74B77-44BF-46BE-AE96-2E827CA84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1E85FE-3CDB-4F4E-B286-4C48A646D77B}"/>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6" name="Footer Placeholder 5">
            <a:extLst>
              <a:ext uri="{FF2B5EF4-FFF2-40B4-BE49-F238E27FC236}">
                <a16:creationId xmlns:a16="http://schemas.microsoft.com/office/drawing/2014/main" xmlns="" id="{442F5A7D-7B8C-422C-9ADF-2728BF490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7877C00-B6C4-49A6-8669-CED2222C3065}"/>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394013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44195-8400-439F-B067-FA732F41D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BB5947C-13ED-4EEE-A53D-9E5B4EF76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C3B352C-84DE-4997-8A6F-E3249E659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6D0DF31-4FD1-4F8B-8F7B-E17CA453E4B8}"/>
              </a:ext>
            </a:extLst>
          </p:cNvPr>
          <p:cNvSpPr>
            <a:spLocks noGrp="1"/>
          </p:cNvSpPr>
          <p:nvPr>
            <p:ph type="dt" sz="half" idx="10"/>
          </p:nvPr>
        </p:nvSpPr>
        <p:spPr/>
        <p:txBody>
          <a:bodyPr/>
          <a:lstStyle/>
          <a:p>
            <a:fld id="{42C948DA-3225-403C-A180-2AFBBC6A7CD9}" type="datetimeFigureOut">
              <a:rPr lang="en-IN" smtClean="0"/>
              <a:t>29-12-2021</a:t>
            </a:fld>
            <a:endParaRPr lang="en-IN"/>
          </a:p>
        </p:txBody>
      </p:sp>
      <p:sp>
        <p:nvSpPr>
          <p:cNvPr id="6" name="Footer Placeholder 5">
            <a:extLst>
              <a:ext uri="{FF2B5EF4-FFF2-40B4-BE49-F238E27FC236}">
                <a16:creationId xmlns:a16="http://schemas.microsoft.com/office/drawing/2014/main" xmlns="" id="{6FF8BF25-E5D9-4642-9D79-C0B13AD93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E1EB090-3F18-44BE-BCF5-8522F4FBB49A}"/>
              </a:ext>
            </a:extLst>
          </p:cNvPr>
          <p:cNvSpPr>
            <a:spLocks noGrp="1"/>
          </p:cNvSpPr>
          <p:nvPr>
            <p:ph type="sldNum" sz="quarter" idx="12"/>
          </p:nvPr>
        </p:nvSpPr>
        <p:spPr/>
        <p:txBody>
          <a:bodyPr/>
          <a:lstStyle/>
          <a:p>
            <a:fld id="{183583AA-D69E-4F25-BAAF-B2D1C85E267F}" type="slidenum">
              <a:rPr lang="en-IN" smtClean="0"/>
              <a:t>‹#›</a:t>
            </a:fld>
            <a:endParaRPr lang="en-IN"/>
          </a:p>
        </p:txBody>
      </p:sp>
    </p:spTree>
    <p:extLst>
      <p:ext uri="{BB962C8B-B14F-4D97-AF65-F5344CB8AC3E}">
        <p14:creationId xmlns:p14="http://schemas.microsoft.com/office/powerpoint/2010/main" val="63541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83AE7BA-7520-40B1-808B-065157E7E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4AB6698-4BEA-46B4-ABC2-FBDD42D28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4CD6B6-EB0D-46F9-9475-A031EFDD2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948DA-3225-403C-A180-2AFBBC6A7CD9}" type="datetimeFigureOut">
              <a:rPr lang="en-IN" smtClean="0"/>
              <a:t>29-12-2021</a:t>
            </a:fld>
            <a:endParaRPr lang="en-IN"/>
          </a:p>
        </p:txBody>
      </p:sp>
      <p:sp>
        <p:nvSpPr>
          <p:cNvPr id="5" name="Footer Placeholder 4">
            <a:extLst>
              <a:ext uri="{FF2B5EF4-FFF2-40B4-BE49-F238E27FC236}">
                <a16:creationId xmlns:a16="http://schemas.microsoft.com/office/drawing/2014/main" xmlns="" id="{23AC56A9-FDD3-4EE3-BFE1-B49C74B93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E08A7C6-9300-43F0-9B42-8DD816280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583AA-D69E-4F25-BAAF-B2D1C85E267F}" type="slidenum">
              <a:rPr lang="en-IN" smtClean="0"/>
              <a:t>‹#›</a:t>
            </a:fld>
            <a:endParaRPr lang="en-IN"/>
          </a:p>
        </p:txBody>
      </p:sp>
    </p:spTree>
    <p:extLst>
      <p:ext uri="{BB962C8B-B14F-4D97-AF65-F5344CB8AC3E}">
        <p14:creationId xmlns:p14="http://schemas.microsoft.com/office/powerpoint/2010/main" val="37918896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919467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BF46-F8B0-415F-8025-8DF93F7A0072}"/>
              </a:ext>
            </a:extLst>
          </p:cNvPr>
          <p:cNvSpPr>
            <a:spLocks noGrp="1"/>
          </p:cNvSpPr>
          <p:nvPr>
            <p:ph type="ctrTitle"/>
          </p:nvPr>
        </p:nvSpPr>
        <p:spPr>
          <a:xfrm>
            <a:off x="1524000" y="1925444"/>
            <a:ext cx="9144000" cy="2387600"/>
          </a:xfrm>
        </p:spPr>
        <p:txBody>
          <a:bodyPr>
            <a:normAutofit fontScale="90000"/>
          </a:bodyPr>
          <a:lstStyle/>
          <a:p>
            <a:r>
              <a:rPr lang="en-US" sz="5300" dirty="0">
                <a:latin typeface="Cochin" panose="02000603020000020003" pitchFamily="2" charset="0"/>
              </a:rPr>
              <a:t>VEHICLE </a:t>
            </a:r>
            <a:r>
              <a:rPr lang="en-US" sz="5300" dirty="0" smtClean="0">
                <a:latin typeface="Cochin" panose="02000603020000020003" pitchFamily="2" charset="0"/>
              </a:rPr>
              <a:t>DETECTION</a:t>
            </a:r>
            <a:br>
              <a:rPr lang="en-US" sz="5300" dirty="0" smtClean="0">
                <a:latin typeface="Cochin" panose="02000603020000020003" pitchFamily="2" charset="0"/>
              </a:rPr>
            </a:br>
            <a:r>
              <a:rPr lang="en-US" sz="5300" dirty="0" smtClean="0">
                <a:latin typeface="Cochin" panose="02000603020000020003" pitchFamily="2" charset="0"/>
              </a:rPr>
              <a:t>USING </a:t>
            </a:r>
            <a:r>
              <a:rPr lang="en-US" sz="5300" dirty="0">
                <a:latin typeface="Cochin" panose="02000603020000020003" pitchFamily="2" charset="0"/>
              </a:rPr>
              <a:t>IMAGE PROCESSING TECHNIQUES</a:t>
            </a:r>
            <a:br>
              <a:rPr lang="en-US" sz="5300" dirty="0">
                <a:latin typeface="Cochin" panose="02000603020000020003" pitchFamily="2" charset="0"/>
              </a:rPr>
            </a:br>
            <a:r>
              <a:rPr lang="en-US" dirty="0">
                <a:latin typeface="Cochin" panose="02000603020000020003" pitchFamily="2" charset="0"/>
              </a:rPr>
              <a:t/>
            </a:r>
            <a:br>
              <a:rPr lang="en-US" dirty="0">
                <a:latin typeface="Cochin" panose="02000603020000020003" pitchFamily="2" charset="0"/>
              </a:rPr>
            </a:br>
            <a:r>
              <a:rPr lang="en-US" sz="3600" dirty="0">
                <a:latin typeface="Cochin" panose="02000603020000020003" pitchFamily="2" charset="0"/>
              </a:rPr>
              <a:t>CBIVR JCOMP </a:t>
            </a:r>
            <a:r>
              <a:rPr lang="en-US" sz="3600" dirty="0" smtClean="0">
                <a:latin typeface="Cochin" panose="02000603020000020003" pitchFamily="2" charset="0"/>
              </a:rPr>
              <a:t>REVIEW</a:t>
            </a:r>
            <a:r>
              <a:rPr lang="en-US" sz="3600" dirty="0">
                <a:latin typeface="Cochin" panose="02000603020000020003" pitchFamily="2" charset="0"/>
              </a:rPr>
              <a:t/>
            </a:r>
            <a:br>
              <a:rPr lang="en-US" sz="3600" dirty="0">
                <a:latin typeface="Cochin" panose="02000603020000020003" pitchFamily="2" charset="0"/>
              </a:rPr>
            </a:br>
            <a:endParaRPr lang="en-IN" dirty="0">
              <a:latin typeface="Cochin" panose="02000603020000020003" pitchFamily="2" charset="0"/>
            </a:endParaRPr>
          </a:p>
        </p:txBody>
      </p:sp>
      <p:sp>
        <p:nvSpPr>
          <p:cNvPr id="3" name="Subtitle 2">
            <a:extLst>
              <a:ext uri="{FF2B5EF4-FFF2-40B4-BE49-F238E27FC236}">
                <a16:creationId xmlns:a16="http://schemas.microsoft.com/office/drawing/2014/main" xmlns="" id="{64A867B4-4E63-486C-8B2D-8F5C5A16D920}"/>
              </a:ext>
            </a:extLst>
          </p:cNvPr>
          <p:cNvSpPr>
            <a:spLocks noGrp="1"/>
          </p:cNvSpPr>
          <p:nvPr>
            <p:ph type="subTitle" idx="1"/>
          </p:nvPr>
        </p:nvSpPr>
        <p:spPr>
          <a:xfrm>
            <a:off x="1524000" y="3951514"/>
            <a:ext cx="9144000" cy="2165027"/>
          </a:xfrm>
        </p:spPr>
        <p:txBody>
          <a:bodyPr/>
          <a:lstStyle/>
          <a:p>
            <a:r>
              <a:rPr lang="en-US" dirty="0">
                <a:latin typeface="Cochin" panose="02000603020000020003" pitchFamily="2" charset="0"/>
              </a:rPr>
              <a:t>ARJUN PJ-19BCE1116</a:t>
            </a:r>
          </a:p>
          <a:p>
            <a:r>
              <a:rPr lang="en-US" dirty="0">
                <a:latin typeface="Cochin" panose="02000603020000020003" pitchFamily="2" charset="0"/>
              </a:rPr>
              <a:t>VARUN BUDDHA-19BCE1168</a:t>
            </a:r>
          </a:p>
          <a:p>
            <a:r>
              <a:rPr lang="en-US" dirty="0">
                <a:latin typeface="Cochin" panose="02000603020000020003" pitchFamily="2" charset="0"/>
              </a:rPr>
              <a:t>RAM-19BCE1162</a:t>
            </a:r>
            <a:endParaRPr lang="en-IN" dirty="0">
              <a:latin typeface="Cochin" panose="02000603020000020003" pitchFamily="2" charset="0"/>
            </a:endParaRPr>
          </a:p>
        </p:txBody>
      </p:sp>
    </p:spTree>
    <p:extLst>
      <p:ext uri="{BB962C8B-B14F-4D97-AF65-F5344CB8AC3E}">
        <p14:creationId xmlns:p14="http://schemas.microsoft.com/office/powerpoint/2010/main" val="383193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38F31-4DA4-4C49-A0F7-C8E9B1D2ABB2}"/>
              </a:ext>
            </a:extLst>
          </p:cNvPr>
          <p:cNvSpPr>
            <a:spLocks noGrp="1"/>
          </p:cNvSpPr>
          <p:nvPr>
            <p:ph type="title"/>
          </p:nvPr>
        </p:nvSpPr>
        <p:spPr/>
        <p:txBody>
          <a:bodyPr/>
          <a:lstStyle/>
          <a:p>
            <a:r>
              <a:rPr lang="en-US" b="1" u="sng" dirty="0">
                <a:latin typeface="Cochin" panose="02000603020000020003" pitchFamily="2" charset="0"/>
              </a:rPr>
              <a:t>CONCLUSION</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C5EF4A80-A7FC-4FFB-9874-75A186AF7891}"/>
              </a:ext>
            </a:extLst>
          </p:cNvPr>
          <p:cNvSpPr>
            <a:spLocks noGrp="1"/>
          </p:cNvSpPr>
          <p:nvPr>
            <p:ph idx="1"/>
          </p:nvPr>
        </p:nvSpPr>
        <p:spPr/>
        <p:txBody>
          <a:bodyPr>
            <a:normAutofit/>
          </a:bodyPr>
          <a:lstStyle/>
          <a:p>
            <a:r>
              <a:rPr lang="en-US" dirty="0" smtClean="0">
                <a:latin typeface="Cochin" panose="02000603020000020003" pitchFamily="2" charset="0"/>
              </a:rPr>
              <a:t> </a:t>
            </a:r>
            <a:r>
              <a:rPr lang="en-US" dirty="0">
                <a:latin typeface="Cochin" panose="02000603020000020003" pitchFamily="2" charset="0"/>
              </a:rPr>
              <a:t>Furthermore, it is advantageous due to easy installation of cameras and maintenance cost. </a:t>
            </a:r>
          </a:p>
          <a:p>
            <a:r>
              <a:rPr lang="en-US" dirty="0">
                <a:latin typeface="Cochin" panose="02000603020000020003" pitchFamily="2" charset="0"/>
              </a:rPr>
              <a:t>This system can be adjusted easily to provide wider view and more information about traffic. The present system only identifies one vehicle. This system can be developed and extended in future to identify more than one vehicle in a single frame. </a:t>
            </a:r>
            <a:endParaRPr lang="en-IN" dirty="0">
              <a:latin typeface="Cochin" panose="02000603020000020003" pitchFamily="2" charset="0"/>
            </a:endParaRPr>
          </a:p>
        </p:txBody>
      </p:sp>
    </p:spTree>
    <p:extLst>
      <p:ext uri="{BB962C8B-B14F-4D97-AF65-F5344CB8AC3E}">
        <p14:creationId xmlns:p14="http://schemas.microsoft.com/office/powerpoint/2010/main" val="150593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03BB8-C81B-44CB-811D-109C2AE40BA8}"/>
              </a:ext>
            </a:extLst>
          </p:cNvPr>
          <p:cNvSpPr>
            <a:spLocks noGrp="1"/>
          </p:cNvSpPr>
          <p:nvPr>
            <p:ph type="title"/>
          </p:nvPr>
        </p:nvSpPr>
        <p:spPr/>
        <p:txBody>
          <a:bodyPr/>
          <a:lstStyle/>
          <a:p>
            <a:r>
              <a:rPr lang="en-US" b="1" u="sng" dirty="0">
                <a:latin typeface="Cochin" panose="02000603020000020003" pitchFamily="2" charset="0"/>
              </a:rPr>
              <a:t>REFERENCE</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A64AACEB-5E45-4491-B189-B892FBC67904}"/>
              </a:ext>
            </a:extLst>
          </p:cNvPr>
          <p:cNvSpPr>
            <a:spLocks noGrp="1"/>
          </p:cNvSpPr>
          <p:nvPr>
            <p:ph idx="1"/>
          </p:nvPr>
        </p:nvSpPr>
        <p:spPr/>
        <p:txBody>
          <a:bodyPr/>
          <a:lstStyle/>
          <a:p>
            <a:r>
              <a:rPr lang="en-IN" dirty="0" err="1">
                <a:latin typeface="Cochin" panose="02000603020000020003" pitchFamily="2" charset="0"/>
              </a:rPr>
              <a:t>Brutzer</a:t>
            </a:r>
            <a:r>
              <a:rPr lang="en-IN" dirty="0">
                <a:latin typeface="Cochin" panose="02000603020000020003" pitchFamily="2" charset="0"/>
              </a:rPr>
              <a:t>, Sebastian, Benjamin </a:t>
            </a:r>
            <a:r>
              <a:rPr lang="en-IN" dirty="0" err="1">
                <a:latin typeface="Cochin" panose="02000603020000020003" pitchFamily="2" charset="0"/>
              </a:rPr>
              <a:t>Hoferlin</a:t>
            </a:r>
            <a:r>
              <a:rPr lang="en-IN" dirty="0">
                <a:latin typeface="Cochin" panose="02000603020000020003" pitchFamily="2" charset="0"/>
              </a:rPr>
              <a:t>, and Gunther </a:t>
            </a:r>
            <a:r>
              <a:rPr lang="en-IN" dirty="0" err="1">
                <a:latin typeface="Cochin" panose="02000603020000020003" pitchFamily="2" charset="0"/>
              </a:rPr>
              <a:t>Heidemann</a:t>
            </a:r>
            <a:r>
              <a:rPr lang="en-IN" dirty="0">
                <a:latin typeface="Cochin" panose="02000603020000020003" pitchFamily="2" charset="0"/>
              </a:rPr>
              <a:t>. "Evaluation of background subtraction techniques for video surveillance." Computer Vision and Pattern Recognition (CVPR), 2011 IEEE Conference on. IEEE, 2011.</a:t>
            </a:r>
          </a:p>
          <a:p>
            <a:r>
              <a:rPr lang="en-IN" dirty="0">
                <a:latin typeface="Cochin" panose="02000603020000020003" pitchFamily="2" charset="0"/>
                <a:hlinkClick r:id="rId2"/>
              </a:rPr>
              <a:t>https://ieeexplore.ieee.org/document/9194678</a:t>
            </a:r>
            <a:endParaRPr lang="en-IN" dirty="0">
              <a:latin typeface="Cochin" panose="02000603020000020003" pitchFamily="2" charset="0"/>
            </a:endParaRPr>
          </a:p>
          <a:p>
            <a:r>
              <a:rPr lang="en-IN" dirty="0">
                <a:latin typeface="Cochin" panose="02000603020000020003" pitchFamily="2" charset="0"/>
              </a:rPr>
              <a:t>Jyotsna Tripathi, Kavita Chaudhary, Akanksha Joshi and Prof. J B </a:t>
            </a:r>
            <a:r>
              <a:rPr lang="en-IN" dirty="0" err="1">
                <a:latin typeface="Cochin" panose="02000603020000020003" pitchFamily="2" charset="0"/>
              </a:rPr>
              <a:t>Jawale</a:t>
            </a:r>
            <a:r>
              <a:rPr lang="en-IN" dirty="0">
                <a:latin typeface="Cochin" panose="02000603020000020003" pitchFamily="2" charset="0"/>
              </a:rPr>
              <a:t>, Automatic Vehicle Counting and Classification, International Journal of Innovative and Emerging Research in Engineering Volume 2, Issue 4, 2015</a:t>
            </a:r>
          </a:p>
        </p:txBody>
      </p:sp>
    </p:spTree>
    <p:extLst>
      <p:ext uri="{BB962C8B-B14F-4D97-AF65-F5344CB8AC3E}">
        <p14:creationId xmlns:p14="http://schemas.microsoft.com/office/powerpoint/2010/main" val="39949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BEC86-8110-4588-8836-64A7E6D7C3DE}"/>
              </a:ext>
            </a:extLst>
          </p:cNvPr>
          <p:cNvSpPr>
            <a:spLocks noGrp="1"/>
          </p:cNvSpPr>
          <p:nvPr>
            <p:ph type="title"/>
          </p:nvPr>
        </p:nvSpPr>
        <p:spPr/>
        <p:txBody>
          <a:bodyPr/>
          <a:lstStyle/>
          <a:p>
            <a:r>
              <a:rPr lang="en-US" b="1" u="sng" dirty="0">
                <a:latin typeface="Cochin" panose="02000603020000020003" pitchFamily="2" charset="0"/>
              </a:rPr>
              <a:t>ABSTRACT</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CDDEC191-9C27-4E2F-8822-CF029E39831E}"/>
              </a:ext>
            </a:extLst>
          </p:cNvPr>
          <p:cNvSpPr>
            <a:spLocks noGrp="1"/>
          </p:cNvSpPr>
          <p:nvPr>
            <p:ph idx="1"/>
          </p:nvPr>
        </p:nvSpPr>
        <p:spPr>
          <a:xfrm>
            <a:off x="838200" y="1568449"/>
            <a:ext cx="10515600" cy="5032375"/>
          </a:xfrm>
        </p:spPr>
        <p:txBody>
          <a:bodyPr>
            <a:normAutofit/>
          </a:bodyPr>
          <a:lstStyle/>
          <a:p>
            <a:r>
              <a:rPr lang="en-US" b="0" i="0" dirty="0">
                <a:solidFill>
                  <a:srgbClr val="000000"/>
                </a:solidFill>
                <a:effectLst/>
                <a:latin typeface="Cochin" panose="02000603020000020003" pitchFamily="2" charset="0"/>
              </a:rPr>
              <a:t>Detects and classifies vehicles into Heavy motor vehicle and Light motor Vehicle.</a:t>
            </a:r>
          </a:p>
          <a:p>
            <a:r>
              <a:rPr lang="en-IN" dirty="0">
                <a:latin typeface="Cochin" panose="02000603020000020003" pitchFamily="2" charset="0"/>
              </a:rPr>
              <a:t>Helps in managing traffic flow and congestion. </a:t>
            </a:r>
          </a:p>
          <a:p>
            <a:r>
              <a:rPr lang="en-IN" dirty="0">
                <a:latin typeface="Cochin" panose="02000603020000020003" pitchFamily="2" charset="0"/>
              </a:rPr>
              <a:t>This system is broken down into:</a:t>
            </a:r>
          </a:p>
          <a:p>
            <a:pPr marL="514350" indent="-514350">
              <a:buFont typeface="+mj-lt"/>
              <a:buAutoNum type="arabicPeriod"/>
            </a:pPr>
            <a:r>
              <a:rPr lang="en-IN" dirty="0">
                <a:latin typeface="Cochin" panose="02000603020000020003" pitchFamily="2" charset="0"/>
              </a:rPr>
              <a:t>Image Acquisition</a:t>
            </a:r>
          </a:p>
          <a:p>
            <a:pPr marL="514350" indent="-514350">
              <a:buFont typeface="+mj-lt"/>
              <a:buAutoNum type="arabicPeriod"/>
            </a:pPr>
            <a:r>
              <a:rPr lang="en-IN" dirty="0">
                <a:latin typeface="Cochin" panose="02000603020000020003" pitchFamily="2" charset="0"/>
              </a:rPr>
              <a:t>Image Analysis</a:t>
            </a:r>
          </a:p>
          <a:p>
            <a:pPr marL="514350" indent="-514350">
              <a:buFont typeface="+mj-lt"/>
              <a:buAutoNum type="arabicPeriod"/>
            </a:pPr>
            <a:r>
              <a:rPr lang="en-IN" dirty="0">
                <a:latin typeface="Cochin" panose="02000603020000020003" pitchFamily="2" charset="0"/>
              </a:rPr>
              <a:t>Object detection</a:t>
            </a:r>
          </a:p>
          <a:p>
            <a:pPr marL="514350" indent="-514350">
              <a:buFont typeface="+mj-lt"/>
              <a:buAutoNum type="arabicPeriod"/>
            </a:pPr>
            <a:r>
              <a:rPr lang="en-IN" dirty="0">
                <a:latin typeface="Cochin" panose="02000603020000020003" pitchFamily="2" charset="0"/>
              </a:rPr>
              <a:t>Counting </a:t>
            </a:r>
          </a:p>
          <a:p>
            <a:pPr marL="514350" indent="-514350">
              <a:buFont typeface="+mj-lt"/>
              <a:buAutoNum type="arabicPeriod"/>
            </a:pPr>
            <a:r>
              <a:rPr lang="en-IN" dirty="0">
                <a:latin typeface="Cochin" panose="02000603020000020003" pitchFamily="2" charset="0"/>
              </a:rPr>
              <a:t>Classification</a:t>
            </a:r>
          </a:p>
          <a:p>
            <a:pPr algn="r"/>
            <a:endParaRPr lang="en-IN" dirty="0">
              <a:latin typeface="Cochin" panose="02000603020000020003" pitchFamily="2" charset="0"/>
            </a:endParaRPr>
          </a:p>
        </p:txBody>
      </p:sp>
    </p:spTree>
    <p:extLst>
      <p:ext uri="{BB962C8B-B14F-4D97-AF65-F5344CB8AC3E}">
        <p14:creationId xmlns:p14="http://schemas.microsoft.com/office/powerpoint/2010/main" val="299433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37A40-EA60-4B9C-9D96-53CD02E64E00}"/>
              </a:ext>
            </a:extLst>
          </p:cNvPr>
          <p:cNvSpPr>
            <a:spLocks noGrp="1"/>
          </p:cNvSpPr>
          <p:nvPr>
            <p:ph type="title"/>
          </p:nvPr>
        </p:nvSpPr>
        <p:spPr>
          <a:xfrm>
            <a:off x="838200" y="365126"/>
            <a:ext cx="10515600" cy="810532"/>
          </a:xfrm>
        </p:spPr>
        <p:txBody>
          <a:bodyPr/>
          <a:lstStyle/>
          <a:p>
            <a:r>
              <a:rPr lang="en-US" b="1" u="sng" dirty="0">
                <a:latin typeface="Cochin" panose="02000603020000020003" pitchFamily="2" charset="0"/>
              </a:rPr>
              <a:t>INTRODUCTION</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28FCA401-0A71-4823-9BCD-3F0FDD8E1218}"/>
              </a:ext>
            </a:extLst>
          </p:cNvPr>
          <p:cNvSpPr>
            <a:spLocks noGrp="1"/>
          </p:cNvSpPr>
          <p:nvPr>
            <p:ph idx="1"/>
          </p:nvPr>
        </p:nvSpPr>
        <p:spPr>
          <a:xfrm>
            <a:off x="838200" y="1423284"/>
            <a:ext cx="10515600" cy="5249659"/>
          </a:xfrm>
        </p:spPr>
        <p:txBody>
          <a:bodyPr>
            <a:normAutofit fontScale="92500" lnSpcReduction="10000"/>
          </a:bodyPr>
          <a:lstStyle/>
          <a:p>
            <a:r>
              <a:rPr lang="en-US" sz="2400" dirty="0">
                <a:latin typeface="Cochin" panose="02000603020000020003" pitchFamily="2" charset="0"/>
              </a:rPr>
              <a:t>Effective traffic management is crucial as an average Indian spends around 50 hours a year in traffic jam. Traffic congestion can be prevented by chalking out various traffic plans. With the rise in complexity and count of vehicles on-road, it is difficult to collate information manually to carry out the process. Hence, vehicle detection and count system uses an effective algorithm to curb this and manage the traffic flow without any fuss.</a:t>
            </a:r>
          </a:p>
          <a:p>
            <a:r>
              <a:rPr lang="en-US" sz="2400" dirty="0">
                <a:latin typeface="Cochin" panose="02000603020000020003" pitchFamily="2" charset="0"/>
              </a:rPr>
              <a:t>Methods employed to count the vehicles:</a:t>
            </a:r>
          </a:p>
          <a:p>
            <a:r>
              <a:rPr lang="en-IN" sz="2400" dirty="0">
                <a:latin typeface="Cochin" panose="02000603020000020003" pitchFamily="2" charset="0"/>
              </a:rPr>
              <a:t>Background subtraction</a:t>
            </a:r>
          </a:p>
          <a:p>
            <a:r>
              <a:rPr lang="en-IN" sz="2400" dirty="0">
                <a:latin typeface="Cochin" panose="02000603020000020003" pitchFamily="2" charset="0"/>
              </a:rPr>
              <a:t>Establishing region of interest</a:t>
            </a:r>
          </a:p>
          <a:p>
            <a:r>
              <a:rPr lang="en-IN" sz="2400" dirty="0">
                <a:latin typeface="Cochin" panose="02000603020000020003" pitchFamily="2" charset="0"/>
              </a:rPr>
              <a:t>Thresholding</a:t>
            </a:r>
          </a:p>
          <a:p>
            <a:r>
              <a:rPr lang="en-IN" sz="2400" dirty="0">
                <a:latin typeface="Cochin" panose="02000603020000020003" pitchFamily="2" charset="0"/>
              </a:rPr>
              <a:t>Hole filling</a:t>
            </a:r>
          </a:p>
          <a:p>
            <a:r>
              <a:rPr lang="en-IN" sz="2400" dirty="0">
                <a:latin typeface="Cochin" panose="02000603020000020003" pitchFamily="2" charset="0"/>
              </a:rPr>
              <a:t>Morphological operations </a:t>
            </a:r>
          </a:p>
          <a:p>
            <a:r>
              <a:rPr lang="en-IN" sz="2400" dirty="0">
                <a:latin typeface="Cochin" panose="02000603020000020003" pitchFamily="2" charset="0"/>
              </a:rPr>
              <a:t>Calculation of centroid </a:t>
            </a:r>
          </a:p>
          <a:p>
            <a:r>
              <a:rPr lang="en-IN" sz="2400" dirty="0">
                <a:latin typeface="Cochin" panose="02000603020000020003" pitchFamily="2" charset="0"/>
              </a:rPr>
              <a:t>Counting vehicle in virtual detection zone</a:t>
            </a:r>
          </a:p>
          <a:p>
            <a:endParaRPr lang="en-IN" sz="2400" dirty="0"/>
          </a:p>
        </p:txBody>
      </p:sp>
    </p:spTree>
    <p:extLst>
      <p:ext uri="{BB962C8B-B14F-4D97-AF65-F5344CB8AC3E}">
        <p14:creationId xmlns:p14="http://schemas.microsoft.com/office/powerpoint/2010/main" val="263554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D5537-6D4B-4EDC-8814-9E107820C7B7}"/>
              </a:ext>
            </a:extLst>
          </p:cNvPr>
          <p:cNvSpPr>
            <a:spLocks noGrp="1"/>
          </p:cNvSpPr>
          <p:nvPr>
            <p:ph type="title"/>
          </p:nvPr>
        </p:nvSpPr>
        <p:spPr/>
        <p:txBody>
          <a:bodyPr/>
          <a:lstStyle/>
          <a:p>
            <a:r>
              <a:rPr lang="en-US" b="1" u="sng" dirty="0">
                <a:latin typeface="Cochin" panose="02000603020000020003" pitchFamily="2" charset="0"/>
              </a:rPr>
              <a:t>MODULES</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E887BC0B-24C7-4491-8649-B5C0693C39CD}"/>
              </a:ext>
            </a:extLst>
          </p:cNvPr>
          <p:cNvSpPr>
            <a:spLocks noGrp="1"/>
          </p:cNvSpPr>
          <p:nvPr>
            <p:ph idx="1"/>
          </p:nvPr>
        </p:nvSpPr>
        <p:spPr/>
        <p:txBody>
          <a:bodyPr/>
          <a:lstStyle/>
          <a:p>
            <a:r>
              <a:rPr lang="en-US" dirty="0">
                <a:latin typeface="Cochin" panose="02000603020000020003" pitchFamily="2" charset="0"/>
              </a:rPr>
              <a:t>VEHICLE CLASSIFICATION</a:t>
            </a:r>
          </a:p>
          <a:p>
            <a:r>
              <a:rPr lang="en-US" dirty="0">
                <a:latin typeface="Cochin" panose="02000603020000020003" pitchFamily="2" charset="0"/>
              </a:rPr>
              <a:t>VEHICLE DETECTION</a:t>
            </a:r>
          </a:p>
          <a:p>
            <a:r>
              <a:rPr lang="en-US" dirty="0">
                <a:latin typeface="Cochin" panose="02000603020000020003" pitchFamily="2" charset="0"/>
              </a:rPr>
              <a:t>VEHICLE COUNT</a:t>
            </a:r>
            <a:endParaRPr lang="en-IN" dirty="0">
              <a:latin typeface="Cochin" panose="02000603020000020003" pitchFamily="2" charset="0"/>
            </a:endParaRPr>
          </a:p>
        </p:txBody>
      </p:sp>
    </p:spTree>
    <p:extLst>
      <p:ext uri="{BB962C8B-B14F-4D97-AF65-F5344CB8AC3E}">
        <p14:creationId xmlns:p14="http://schemas.microsoft.com/office/powerpoint/2010/main" val="126248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15D2E-588F-494B-ADD8-D963DC23777B}"/>
              </a:ext>
            </a:extLst>
          </p:cNvPr>
          <p:cNvSpPr>
            <a:spLocks noGrp="1"/>
          </p:cNvSpPr>
          <p:nvPr>
            <p:ph type="title"/>
          </p:nvPr>
        </p:nvSpPr>
        <p:spPr/>
        <p:txBody>
          <a:bodyPr/>
          <a:lstStyle/>
          <a:p>
            <a:r>
              <a:rPr lang="en-US" b="1" u="sng" dirty="0">
                <a:latin typeface="Cochin" panose="02000603020000020003" pitchFamily="2" charset="0"/>
              </a:rPr>
              <a:t>1. VEHICLE CLASSIFICATION</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5B72E2A4-4442-4FF2-A9BC-BF1873BCB5CD}"/>
              </a:ext>
            </a:extLst>
          </p:cNvPr>
          <p:cNvSpPr>
            <a:spLocks noGrp="1"/>
          </p:cNvSpPr>
          <p:nvPr>
            <p:ph idx="1"/>
          </p:nvPr>
        </p:nvSpPr>
        <p:spPr/>
        <p:txBody>
          <a:bodyPr/>
          <a:lstStyle/>
          <a:p>
            <a:r>
              <a:rPr lang="en-US" dirty="0">
                <a:latin typeface="Cochin" panose="02000603020000020003" pitchFamily="2" charset="0"/>
              </a:rPr>
              <a:t>The ML based classification method is categorized in three steps. In the first step, we extract features to be used in the classification. The second step is to select the algorithm that is to be used to classify the vehicle. The final step is to test this model. For classification, the relative width, length and area approach is used.</a:t>
            </a:r>
            <a:endParaRPr lang="en-IN" dirty="0">
              <a:latin typeface="Cochin" panose="02000603020000020003" pitchFamily="2" charset="0"/>
            </a:endParaRPr>
          </a:p>
        </p:txBody>
      </p:sp>
      <p:pic>
        <p:nvPicPr>
          <p:cNvPr id="5" name="Picture 4">
            <a:extLst>
              <a:ext uri="{FF2B5EF4-FFF2-40B4-BE49-F238E27FC236}">
                <a16:creationId xmlns:a16="http://schemas.microsoft.com/office/drawing/2014/main" xmlns="" id="{84FBC32E-E7C3-4A39-8122-DEA8C139E8AB}"/>
              </a:ext>
            </a:extLst>
          </p:cNvPr>
          <p:cNvPicPr>
            <a:picLocks noChangeAspect="1"/>
          </p:cNvPicPr>
          <p:nvPr/>
        </p:nvPicPr>
        <p:blipFill>
          <a:blip r:embed="rId2"/>
          <a:stretch>
            <a:fillRect/>
          </a:stretch>
        </p:blipFill>
        <p:spPr>
          <a:xfrm>
            <a:off x="1245998" y="3886200"/>
            <a:ext cx="4794779" cy="2895600"/>
          </a:xfrm>
          <a:prstGeom prst="rect">
            <a:avLst/>
          </a:prstGeom>
        </p:spPr>
      </p:pic>
      <p:pic>
        <p:nvPicPr>
          <p:cNvPr id="7" name="Picture 6">
            <a:extLst>
              <a:ext uri="{FF2B5EF4-FFF2-40B4-BE49-F238E27FC236}">
                <a16:creationId xmlns:a16="http://schemas.microsoft.com/office/drawing/2014/main" xmlns="" id="{21503C7F-EB5B-47B8-89CD-5C90E4A7FF64}"/>
              </a:ext>
            </a:extLst>
          </p:cNvPr>
          <p:cNvPicPr>
            <a:picLocks noChangeAspect="1"/>
          </p:cNvPicPr>
          <p:nvPr/>
        </p:nvPicPr>
        <p:blipFill>
          <a:blip r:embed="rId3"/>
          <a:stretch>
            <a:fillRect/>
          </a:stretch>
        </p:blipFill>
        <p:spPr>
          <a:xfrm>
            <a:off x="7186636" y="3844925"/>
            <a:ext cx="3699078" cy="2879457"/>
          </a:xfrm>
          <a:prstGeom prst="rect">
            <a:avLst/>
          </a:prstGeom>
        </p:spPr>
      </p:pic>
    </p:spTree>
    <p:extLst>
      <p:ext uri="{BB962C8B-B14F-4D97-AF65-F5344CB8AC3E}">
        <p14:creationId xmlns:p14="http://schemas.microsoft.com/office/powerpoint/2010/main" val="307516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F8C7E-9749-4493-8AA0-E83148D464DA}"/>
              </a:ext>
            </a:extLst>
          </p:cNvPr>
          <p:cNvSpPr>
            <a:spLocks noGrp="1"/>
          </p:cNvSpPr>
          <p:nvPr>
            <p:ph type="title"/>
          </p:nvPr>
        </p:nvSpPr>
        <p:spPr/>
        <p:txBody>
          <a:bodyPr/>
          <a:lstStyle/>
          <a:p>
            <a:r>
              <a:rPr lang="en-US" b="1" u="sng" dirty="0">
                <a:latin typeface="Cochin" panose="02000603020000020003" pitchFamily="2" charset="0"/>
              </a:rPr>
              <a:t>VEHICLE DETECTION</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5C148DFE-8A40-4CE0-9E0F-D5B588F72FAB}"/>
              </a:ext>
            </a:extLst>
          </p:cNvPr>
          <p:cNvSpPr>
            <a:spLocks noGrp="1"/>
          </p:cNvSpPr>
          <p:nvPr>
            <p:ph idx="1"/>
          </p:nvPr>
        </p:nvSpPr>
        <p:spPr/>
        <p:txBody>
          <a:bodyPr>
            <a:normAutofit fontScale="92500" lnSpcReduction="10000"/>
          </a:bodyPr>
          <a:lstStyle/>
          <a:p>
            <a:r>
              <a:rPr lang="en-US" dirty="0">
                <a:latin typeface="Cochin" panose="02000603020000020003" pitchFamily="2" charset="0"/>
              </a:rPr>
              <a:t>Several approaches have been introduced for object and vehicle detection based on shape, color, texture or combination of any of these features on both still image and moving images. </a:t>
            </a:r>
          </a:p>
          <a:p>
            <a:r>
              <a:rPr lang="en-US" dirty="0">
                <a:latin typeface="Cochin" panose="02000603020000020003" pitchFamily="2" charset="0"/>
              </a:rPr>
              <a:t>This system proposes an efficient video based vehicle detection system based on Harris-Stephen corner detector algorithm. The algorithm was used to develop a standalone vehicle detection and tracking system that determines vehicle counts and speeds at arterial road- ways and freeways. </a:t>
            </a:r>
          </a:p>
          <a:p>
            <a:r>
              <a:rPr lang="en-US" dirty="0">
                <a:latin typeface="Cochin" panose="02000603020000020003" pitchFamily="2" charset="0"/>
              </a:rPr>
              <a:t>The proposed video based vehicle detection system was developed to eliminate the need of complex calibration, robustness to contrasts variations, and better performance with low resolutions videos. </a:t>
            </a:r>
            <a:endParaRPr lang="en-IN" dirty="0">
              <a:latin typeface="Cochin" panose="02000603020000020003" pitchFamily="2" charset="0"/>
            </a:endParaRPr>
          </a:p>
        </p:txBody>
      </p:sp>
    </p:spTree>
    <p:extLst>
      <p:ext uri="{BB962C8B-B14F-4D97-AF65-F5344CB8AC3E}">
        <p14:creationId xmlns:p14="http://schemas.microsoft.com/office/powerpoint/2010/main" val="131214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144B2-A858-4020-94F0-B271659343E3}"/>
              </a:ext>
            </a:extLst>
          </p:cNvPr>
          <p:cNvSpPr>
            <a:spLocks noGrp="1"/>
          </p:cNvSpPr>
          <p:nvPr>
            <p:ph type="title"/>
          </p:nvPr>
        </p:nvSpPr>
        <p:spPr/>
        <p:txBody>
          <a:bodyPr/>
          <a:lstStyle/>
          <a:p>
            <a:r>
              <a:rPr lang="en-US" b="1" u="sng" dirty="0">
                <a:latin typeface="Cochin" panose="02000603020000020003" pitchFamily="2" charset="0"/>
              </a:rPr>
              <a:t>VEHICLE COUNT</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BF8A1C4A-A585-4DE7-B3C9-73DF96EA13C4}"/>
              </a:ext>
            </a:extLst>
          </p:cNvPr>
          <p:cNvSpPr>
            <a:spLocks noGrp="1"/>
          </p:cNvSpPr>
          <p:nvPr>
            <p:ph idx="1"/>
          </p:nvPr>
        </p:nvSpPr>
        <p:spPr/>
        <p:txBody>
          <a:bodyPr/>
          <a:lstStyle/>
          <a:p>
            <a:r>
              <a:rPr lang="en-US" dirty="0">
                <a:latin typeface="Cochin" panose="02000603020000020003" pitchFamily="2" charset="0"/>
              </a:rPr>
              <a:t>A register is utilized for the counting process. This keeps the track of vehicles encountered so far. By calculating the number of centroids of all the blobs available and the number of centroids of moving vehicles will give the number of vehicles that have crossed a particular path.</a:t>
            </a:r>
            <a:endParaRPr lang="en-IN" dirty="0">
              <a:latin typeface="Cochin" panose="02000603020000020003" pitchFamily="2" charset="0"/>
            </a:endParaRPr>
          </a:p>
        </p:txBody>
      </p:sp>
      <p:pic>
        <p:nvPicPr>
          <p:cNvPr id="5" name="Picture 4">
            <a:extLst>
              <a:ext uri="{FF2B5EF4-FFF2-40B4-BE49-F238E27FC236}">
                <a16:creationId xmlns:a16="http://schemas.microsoft.com/office/drawing/2014/main" xmlns="" id="{6BF7FCE4-FA4D-42E0-A84E-0D8165FB520E}"/>
              </a:ext>
            </a:extLst>
          </p:cNvPr>
          <p:cNvPicPr>
            <a:picLocks noChangeAspect="1"/>
          </p:cNvPicPr>
          <p:nvPr/>
        </p:nvPicPr>
        <p:blipFill>
          <a:blip r:embed="rId2"/>
          <a:stretch>
            <a:fillRect/>
          </a:stretch>
        </p:blipFill>
        <p:spPr>
          <a:xfrm>
            <a:off x="1358596" y="3890963"/>
            <a:ext cx="9124950" cy="2286000"/>
          </a:xfrm>
          <a:prstGeom prst="rect">
            <a:avLst/>
          </a:prstGeom>
        </p:spPr>
      </p:pic>
    </p:spTree>
    <p:extLst>
      <p:ext uri="{BB962C8B-B14F-4D97-AF65-F5344CB8AC3E}">
        <p14:creationId xmlns:p14="http://schemas.microsoft.com/office/powerpoint/2010/main" val="428969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190BF-E1CC-41F2-BB0A-09EB3831C6E0}"/>
              </a:ext>
            </a:extLst>
          </p:cNvPr>
          <p:cNvSpPr>
            <a:spLocks noGrp="1"/>
          </p:cNvSpPr>
          <p:nvPr>
            <p:ph type="title"/>
          </p:nvPr>
        </p:nvSpPr>
        <p:spPr/>
        <p:txBody>
          <a:bodyPr/>
          <a:lstStyle/>
          <a:p>
            <a:r>
              <a:rPr lang="en-US" b="1" u="sng" dirty="0">
                <a:latin typeface="Cochin" panose="02000603020000020003" pitchFamily="2" charset="0"/>
              </a:rPr>
              <a:t>OVERALL DESIGN </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3AFA2DD6-C243-4895-9225-380B76CC6C58}"/>
              </a:ext>
            </a:extLst>
          </p:cNvPr>
          <p:cNvSpPr>
            <a:spLocks noGrp="1"/>
          </p:cNvSpPr>
          <p:nvPr>
            <p:ph idx="1"/>
          </p:nvPr>
        </p:nvSpPr>
        <p:spPr/>
        <p:txBody>
          <a:bodyPr/>
          <a:lstStyle/>
          <a:p>
            <a:r>
              <a:rPr lang="en-US" dirty="0">
                <a:latin typeface="Cochin" panose="02000603020000020003" pitchFamily="2" charset="0"/>
              </a:rPr>
              <a:t>The first step taken before applying any of the image processing techniques is the extraction of the frames from the traffic footage. We must apply image processing techniques on one of the frames, preferably on the most general image, and then loop through all the frames in the video. </a:t>
            </a:r>
            <a:endParaRPr lang="en-IN" dirty="0">
              <a:latin typeface="Cochin" panose="02000603020000020003" pitchFamily="2" charset="0"/>
            </a:endParaRPr>
          </a:p>
        </p:txBody>
      </p:sp>
      <p:pic>
        <p:nvPicPr>
          <p:cNvPr id="5" name="Picture 4">
            <a:extLst>
              <a:ext uri="{FF2B5EF4-FFF2-40B4-BE49-F238E27FC236}">
                <a16:creationId xmlns:a16="http://schemas.microsoft.com/office/drawing/2014/main" xmlns="" id="{D5FCA9B7-AE2C-41FF-A45C-AF1027EFE0E9}"/>
              </a:ext>
            </a:extLst>
          </p:cNvPr>
          <p:cNvPicPr>
            <a:picLocks noChangeAspect="1"/>
          </p:cNvPicPr>
          <p:nvPr/>
        </p:nvPicPr>
        <p:blipFill>
          <a:blip r:embed="rId2"/>
          <a:stretch>
            <a:fillRect/>
          </a:stretch>
        </p:blipFill>
        <p:spPr>
          <a:xfrm>
            <a:off x="2862944" y="3886199"/>
            <a:ext cx="5400584" cy="2242457"/>
          </a:xfrm>
          <a:prstGeom prst="rect">
            <a:avLst/>
          </a:prstGeom>
        </p:spPr>
      </p:pic>
    </p:spTree>
    <p:extLst>
      <p:ext uri="{BB962C8B-B14F-4D97-AF65-F5344CB8AC3E}">
        <p14:creationId xmlns:p14="http://schemas.microsoft.com/office/powerpoint/2010/main" val="116407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38910-F536-41AF-93BF-C6A4ECA137D7}"/>
              </a:ext>
            </a:extLst>
          </p:cNvPr>
          <p:cNvSpPr>
            <a:spLocks noGrp="1"/>
          </p:cNvSpPr>
          <p:nvPr>
            <p:ph type="title"/>
          </p:nvPr>
        </p:nvSpPr>
        <p:spPr/>
        <p:txBody>
          <a:bodyPr/>
          <a:lstStyle/>
          <a:p>
            <a:r>
              <a:rPr lang="en-US" b="1" u="sng" dirty="0">
                <a:latin typeface="Cochin" panose="02000603020000020003" pitchFamily="2" charset="0"/>
              </a:rPr>
              <a:t>OUTPUT</a:t>
            </a:r>
            <a:endParaRPr lang="en-IN" b="1" u="sng" dirty="0">
              <a:latin typeface="Cochin" panose="02000603020000020003" pitchFamily="2" charset="0"/>
            </a:endParaRPr>
          </a:p>
        </p:txBody>
      </p:sp>
      <p:sp>
        <p:nvSpPr>
          <p:cNvPr id="3" name="Content Placeholder 2">
            <a:extLst>
              <a:ext uri="{FF2B5EF4-FFF2-40B4-BE49-F238E27FC236}">
                <a16:creationId xmlns:a16="http://schemas.microsoft.com/office/drawing/2014/main" xmlns="" id="{625DA93A-16B1-4ED7-81B1-5BD402121329}"/>
              </a:ext>
            </a:extLst>
          </p:cNvPr>
          <p:cNvSpPr>
            <a:spLocks noGrp="1"/>
          </p:cNvSpPr>
          <p:nvPr>
            <p:ph idx="1"/>
          </p:nvPr>
        </p:nvSpPr>
        <p:spPr/>
        <p:txBody>
          <a:bodyPr/>
          <a:lstStyle/>
          <a:p>
            <a:r>
              <a:rPr lang="en-US" dirty="0">
                <a:latin typeface="Cochin" panose="02000603020000020003" pitchFamily="2" charset="0"/>
              </a:rPr>
              <a:t>The code is generated using OpenCV in python programming language. The video footages are taken from the Internet. The tracking of vehicles start as soon as they enter the frame.</a:t>
            </a:r>
          </a:p>
          <a:p>
            <a:r>
              <a:rPr lang="en-US" dirty="0">
                <a:latin typeface="Cochin" panose="02000603020000020003" pitchFamily="2" charset="0"/>
              </a:rPr>
              <a:t>The red line is the counting zone. As soon as a vehicles centroid crosses the line, counter is incremented by 1.</a:t>
            </a:r>
            <a:endParaRPr lang="en-IN" dirty="0">
              <a:latin typeface="Cochin" panose="02000603020000020003" pitchFamily="2" charset="0"/>
            </a:endParaRPr>
          </a:p>
        </p:txBody>
      </p:sp>
      <p:pic>
        <p:nvPicPr>
          <p:cNvPr id="5" name="Picture 4">
            <a:extLst>
              <a:ext uri="{FF2B5EF4-FFF2-40B4-BE49-F238E27FC236}">
                <a16:creationId xmlns:a16="http://schemas.microsoft.com/office/drawing/2014/main" xmlns="" id="{B3D3E35A-AE70-49D7-AF1A-D4378331DC11}"/>
              </a:ext>
            </a:extLst>
          </p:cNvPr>
          <p:cNvPicPr>
            <a:picLocks noChangeAspect="1"/>
          </p:cNvPicPr>
          <p:nvPr/>
        </p:nvPicPr>
        <p:blipFill>
          <a:blip r:embed="rId2"/>
          <a:stretch>
            <a:fillRect/>
          </a:stretch>
        </p:blipFill>
        <p:spPr>
          <a:xfrm>
            <a:off x="2502218" y="4268139"/>
            <a:ext cx="6418963" cy="2034690"/>
          </a:xfrm>
          <a:prstGeom prst="rect">
            <a:avLst/>
          </a:prstGeom>
        </p:spPr>
      </p:pic>
    </p:spTree>
    <p:extLst>
      <p:ext uri="{BB962C8B-B14F-4D97-AF65-F5344CB8AC3E}">
        <p14:creationId xmlns:p14="http://schemas.microsoft.com/office/powerpoint/2010/main" val="410415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641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Cochin</vt:lpstr>
      <vt:lpstr>Office Theme</vt:lpstr>
      <vt:lpstr>VEHICLE DETECTION USING IMAGE PROCESSING TECHNIQUES  CBIVR JCOMP REVIEW </vt:lpstr>
      <vt:lpstr>ABSTRACT</vt:lpstr>
      <vt:lpstr>INTRODUCTION</vt:lpstr>
      <vt:lpstr>MODULES</vt:lpstr>
      <vt:lpstr>1. VEHICLE CLASSIFICATION</vt:lpstr>
      <vt:lpstr>VEHICLE DETECTION</vt:lpstr>
      <vt:lpstr>VEHICLE COUNT</vt:lpstr>
      <vt:lpstr>OVERALL DESIGN </vt:lpstr>
      <vt:lpstr>OUTPUT</vt:lpstr>
      <vt:lpstr>CONCLUSION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CLASSIFICATION USING IMAGE PROCESSING TECHNIQUES CBIVR JCOMP REVIEW-1</dc:title>
  <dc:creator>M A Ram</dc:creator>
  <cp:lastModifiedBy>Microsoft account</cp:lastModifiedBy>
  <cp:revision>7</cp:revision>
  <dcterms:created xsi:type="dcterms:W3CDTF">2021-10-04T07:45:01Z</dcterms:created>
  <dcterms:modified xsi:type="dcterms:W3CDTF">2021-12-29T16:47:56Z</dcterms:modified>
</cp:coreProperties>
</file>